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383" r:id="rId10"/>
    <p:sldId id="384" r:id="rId11"/>
    <p:sldId id="265" r:id="rId12"/>
    <p:sldId id="272" r:id="rId13"/>
    <p:sldId id="266" r:id="rId14"/>
    <p:sldId id="267" r:id="rId15"/>
    <p:sldId id="385" r:id="rId16"/>
    <p:sldId id="268" r:id="rId17"/>
    <p:sldId id="269" r:id="rId18"/>
    <p:sldId id="271" r:id="rId19"/>
    <p:sldId id="270" r:id="rId20"/>
    <p:sldId id="287" r:id="rId21"/>
    <p:sldId id="278" r:id="rId22"/>
    <p:sldId id="279" r:id="rId23"/>
    <p:sldId id="280" r:id="rId24"/>
    <p:sldId id="277" r:id="rId25"/>
    <p:sldId id="281" r:id="rId26"/>
    <p:sldId id="282" r:id="rId27"/>
    <p:sldId id="283" r:id="rId28"/>
    <p:sldId id="284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7" r:id="rId38"/>
    <p:sldId id="298" r:id="rId39"/>
    <p:sldId id="299" r:id="rId40"/>
    <p:sldId id="300" r:id="rId41"/>
    <p:sldId id="294" r:id="rId42"/>
    <p:sldId id="295" r:id="rId43"/>
    <p:sldId id="301" r:id="rId44"/>
    <p:sldId id="302" r:id="rId45"/>
    <p:sldId id="303" r:id="rId46"/>
    <p:sldId id="304" r:id="rId47"/>
    <p:sldId id="308" r:id="rId48"/>
    <p:sldId id="309" r:id="rId49"/>
    <p:sldId id="310" r:id="rId50"/>
    <p:sldId id="311" r:id="rId51"/>
    <p:sldId id="312" r:id="rId52"/>
    <p:sldId id="307" r:id="rId53"/>
    <p:sldId id="313" r:id="rId54"/>
    <p:sldId id="314" r:id="rId55"/>
    <p:sldId id="321" r:id="rId56"/>
    <p:sldId id="315" r:id="rId57"/>
    <p:sldId id="316" r:id="rId58"/>
    <p:sldId id="317" r:id="rId59"/>
    <p:sldId id="318" r:id="rId60"/>
    <p:sldId id="319" r:id="rId61"/>
    <p:sldId id="320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5" r:id="rId85"/>
    <p:sldId id="344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86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8C707-76E2-4D6D-933E-8ADCF4FC7FF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97E3-0BD3-4632-9D6D-4A447D77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97E3-0BD3-4632-9D6D-4A447D77E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97E3-0BD3-4632-9D6D-4A447D77EE8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wiki.org/wiki/Simplified_Payment_Verification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ge_numbers" TargetMode="External"/><Relationship Id="rId2" Type="http://schemas.openxmlformats.org/officeDocument/2006/relationships/hyperlink" Target="https://en.wikipedia.org/wiki/Binary-to-text_enco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se64" TargetMode="External"/><Relationship Id="rId5" Type="http://schemas.openxmlformats.org/officeDocument/2006/relationships/hyperlink" Target="https://en.wikipedia.org/wiki/Bitcoin" TargetMode="External"/><Relationship Id="rId4" Type="http://schemas.openxmlformats.org/officeDocument/2006/relationships/hyperlink" Target="https://en.wikipedia.org/wiki/Satoshi_Nakamot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glossary/public-key" TargetMode="External"/><Relationship Id="rId2" Type="http://schemas.openxmlformats.org/officeDocument/2006/relationships/hyperlink" Target="https://bitcoin.org/en/glossary/addr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coin.org/en/glossary/p2pkh-address" TargetMode="External"/><Relationship Id="rId4" Type="http://schemas.openxmlformats.org/officeDocument/2006/relationships/hyperlink" Target="https://bitcoin.org/en/glossary/pubkey-scri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CB561-B972-4548-8447-FEDAB369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36" y="0"/>
            <a:ext cx="4102964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231-4F9A-422B-8860-497B80BF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622" y="0"/>
            <a:ext cx="8911687" cy="1280890"/>
          </a:xfrm>
        </p:spPr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BC4B-DE62-4031-B175-50D333E8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74" y="811235"/>
            <a:ext cx="9734088" cy="57091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regulation of bitcoin is a controversial subject </a:t>
            </a:r>
          </a:p>
          <a:p>
            <a:pPr lvl="1"/>
            <a:r>
              <a:rPr lang="en-US" sz="2000" dirty="0"/>
              <a:t>it is a libertarian's dream, law enforcement agencies and governments are proposing various regulations to control it</a:t>
            </a:r>
          </a:p>
          <a:p>
            <a:r>
              <a:rPr lang="en-US" sz="2400" dirty="0" err="1"/>
              <a:t>BitLicense</a:t>
            </a:r>
            <a:r>
              <a:rPr lang="en-US" sz="2400" dirty="0"/>
              <a:t> issued by New York's state department of financial services. </a:t>
            </a:r>
          </a:p>
          <a:p>
            <a:pPr lvl="1"/>
            <a:r>
              <a:rPr lang="en-US" sz="2000" dirty="0"/>
              <a:t>This is a license issued to businesses that perform activities related to virtual currencies.</a:t>
            </a:r>
          </a:p>
          <a:p>
            <a:r>
              <a:rPr lang="en-US" sz="2400" dirty="0"/>
              <a:t>The growth of Bitcoin is also due to so-called Network Effect. </a:t>
            </a:r>
          </a:p>
          <a:p>
            <a:pPr lvl="1"/>
            <a:r>
              <a:rPr lang="en-US" sz="2000" dirty="0"/>
              <a:t>Also called demand-side economies of scale, it is a concept that basically means more users who use the network, the more valuable it becomes. </a:t>
            </a:r>
          </a:p>
          <a:p>
            <a:r>
              <a:rPr lang="en-US" sz="2400" dirty="0"/>
              <a:t>Over time, an exponential increase has been seen in the Bitcoin network growth. </a:t>
            </a:r>
          </a:p>
          <a:p>
            <a:pPr lvl="1"/>
            <a:r>
              <a:rPr lang="en-US" sz="2200" b="1" dirty="0"/>
              <a:t>1 Bitcoin = 7,33,918.79 Indian Rupee</a:t>
            </a:r>
          </a:p>
          <a:p>
            <a:pPr lvl="1"/>
            <a:r>
              <a:rPr lang="en-US" sz="2200" b="1" dirty="0"/>
              <a:t>1 Bitcoin= 10,258.30 United States Dollar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4819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991" y="160421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current difficulty level can be queried using the bitcoin command line interface using the following command:</a:t>
            </a:r>
          </a:p>
          <a:p>
            <a:pPr lvl="1"/>
            <a:r>
              <a:rPr lang="en-US" sz="2400" b="1" dirty="0"/>
              <a:t>$ bitcoin-cli </a:t>
            </a:r>
            <a:r>
              <a:rPr lang="en-US" sz="2400" b="1" dirty="0" err="1"/>
              <a:t>getdifficulty</a:t>
            </a:r>
            <a:endParaRPr lang="en-US" sz="2400" b="1" dirty="0"/>
          </a:p>
          <a:p>
            <a:pPr lvl="1"/>
            <a:r>
              <a:rPr lang="en-US" sz="2400" b="1" dirty="0"/>
              <a:t>258522748404.5154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97" y="3857826"/>
            <a:ext cx="6075697" cy="27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56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777" y="146857"/>
            <a:ext cx="8911687" cy="1280890"/>
          </a:xfrm>
        </p:spPr>
        <p:txBody>
          <a:bodyPr/>
          <a:lstStyle/>
          <a:p>
            <a:r>
              <a:rPr lang="en-US" b="1" dirty="0"/>
              <a:t>The hashing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578" y="1001027"/>
            <a:ext cx="9322886" cy="3777622"/>
          </a:xfrm>
        </p:spPr>
        <p:txBody>
          <a:bodyPr>
            <a:noAutofit/>
          </a:bodyPr>
          <a:lstStyle/>
          <a:p>
            <a:r>
              <a:rPr lang="en-US" sz="2400" dirty="0"/>
              <a:t>Hashing rate basically represents the rate of calculating hashes per second.</a:t>
            </a:r>
          </a:p>
          <a:p>
            <a:r>
              <a:rPr lang="en-US" sz="2400" dirty="0"/>
              <a:t> In early days of bitcoin, it used to be quite small as CPUs were used</a:t>
            </a:r>
          </a:p>
          <a:p>
            <a:r>
              <a:rPr lang="en-US" sz="2400" dirty="0"/>
              <a:t>With dedicated mining pools and ASICs now, this has gone up exponentially in the last few years. </a:t>
            </a:r>
          </a:p>
          <a:p>
            <a:pPr lvl="1"/>
            <a:r>
              <a:rPr lang="en-US" sz="2400" dirty="0"/>
              <a:t>Application-Specific Integrated Circuit (ASIC)</a:t>
            </a:r>
          </a:p>
          <a:p>
            <a:r>
              <a:rPr lang="en-US" sz="2400" dirty="0"/>
              <a:t>This has resulted in increased difficulty. </a:t>
            </a:r>
          </a:p>
          <a:p>
            <a:r>
              <a:rPr lang="en-US" sz="2400" dirty="0"/>
              <a:t>Hash rate increase over time and is currently measured in </a:t>
            </a:r>
            <a:r>
              <a:rPr lang="en-US" sz="2400" dirty="0" err="1"/>
              <a:t>Exa</a:t>
            </a:r>
            <a:r>
              <a:rPr lang="en-US" sz="2400" dirty="0"/>
              <a:t> hashes. </a:t>
            </a:r>
          </a:p>
          <a:p>
            <a:pPr lvl="1"/>
            <a:r>
              <a:rPr lang="en-US" sz="2400" dirty="0"/>
              <a:t>This means that in 1 second, bitcoin network miners are computing more than 1 000 000 000 000 000 000 hashes per second.</a:t>
            </a:r>
          </a:p>
        </p:txBody>
      </p:sp>
    </p:spTree>
    <p:extLst>
      <p:ext uri="{BB962C8B-B14F-4D97-AF65-F5344CB8AC3E}">
        <p14:creationId xmlns:p14="http://schemas.microsoft.com/office/powerpoint/2010/main" val="38524676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95" y="196563"/>
            <a:ext cx="5759116" cy="6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41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840" y="319310"/>
            <a:ext cx="8911687" cy="1280890"/>
          </a:xfrm>
        </p:spPr>
        <p:txBody>
          <a:bodyPr/>
          <a:lstStyle/>
          <a:p>
            <a:r>
              <a:rPr lang="en-US" b="1" dirty="0"/>
              <a:t>Mining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096" y="1163490"/>
            <a:ext cx="10789904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CPU</a:t>
            </a:r>
          </a:p>
          <a:p>
            <a:r>
              <a:rPr lang="en-US" sz="2400" b="1" dirty="0"/>
              <a:t>GPU</a:t>
            </a:r>
          </a:p>
          <a:p>
            <a:r>
              <a:rPr lang="en-US" sz="2400" b="1" dirty="0"/>
              <a:t>Field Programmable Gate Array </a:t>
            </a:r>
            <a:r>
              <a:rPr lang="en-US" sz="2400" dirty="0"/>
              <a:t>(</a:t>
            </a:r>
            <a:r>
              <a:rPr lang="en-US" sz="2400" b="1" dirty="0"/>
              <a:t>FPGA</a:t>
            </a:r>
            <a:r>
              <a:rPr lang="en-US" sz="2400" dirty="0"/>
              <a:t>) is basically an integrated circuit that can be programmed to perform specific operations</a:t>
            </a:r>
          </a:p>
          <a:p>
            <a:pPr lvl="1"/>
            <a:r>
              <a:rPr lang="en-US" sz="2200" dirty="0"/>
              <a:t>FPGA offered much better performance as compared to GPUs;</a:t>
            </a:r>
          </a:p>
          <a:p>
            <a:pPr lvl="1"/>
            <a:r>
              <a:rPr lang="en-US" sz="2200" dirty="0"/>
              <a:t>However, issues such as accessibility, programming difficulty, and the requirement for </a:t>
            </a:r>
            <a:r>
              <a:rPr lang="en-US" sz="2400" dirty="0"/>
              <a:t>specialized knowledge to program and configure FPGAs resulted in a </a:t>
            </a:r>
            <a:r>
              <a:rPr lang="en-US" sz="2400" b="1" dirty="0"/>
              <a:t>short life of the FPGA </a:t>
            </a:r>
            <a:r>
              <a:rPr lang="en-US" sz="2400" dirty="0"/>
              <a:t>era for bitcoin mining.</a:t>
            </a:r>
          </a:p>
          <a:p>
            <a:r>
              <a:rPr lang="en-US" sz="2400" b="1" dirty="0"/>
              <a:t>Application Specific Integrated Circuit </a:t>
            </a:r>
            <a:r>
              <a:rPr lang="en-US" sz="2400" dirty="0"/>
              <a:t>(</a:t>
            </a:r>
            <a:r>
              <a:rPr lang="en-US" sz="2400" b="1" dirty="0"/>
              <a:t>ASIC</a:t>
            </a:r>
            <a:r>
              <a:rPr lang="en-US" sz="2400" dirty="0"/>
              <a:t>) was designed to perform the SHA-256 operation</a:t>
            </a:r>
          </a:p>
          <a:p>
            <a:r>
              <a:rPr lang="en-US" sz="2400" dirty="0"/>
              <a:t>Currently, professional mining centers using thousands of ASIC units in parallel are offering mining contracts to users to perform mining on their behalf.</a:t>
            </a:r>
          </a:p>
        </p:txBody>
      </p:sp>
    </p:spTree>
    <p:extLst>
      <p:ext uri="{BB962C8B-B14F-4D97-AF65-F5344CB8AC3E}">
        <p14:creationId xmlns:p14="http://schemas.microsoft.com/office/powerpoint/2010/main" val="2862774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CEF-9B2A-4AA0-9558-1CFB9D49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FEC2-7B30-4617-A376-A7607480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D45AA-DEA5-4AAB-8DE3-80F6CE95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55" y="0"/>
            <a:ext cx="6511290" cy="6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74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2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Mining pool forms when group miners work together to mine a block. 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Pool manager </a:t>
            </a:r>
            <a:r>
              <a:rPr lang="en-US" sz="2400" dirty="0"/>
              <a:t>receives the </a:t>
            </a:r>
            <a:r>
              <a:rPr lang="en-US" sz="2400" b="1" dirty="0" err="1"/>
              <a:t>coinbase</a:t>
            </a:r>
            <a:r>
              <a:rPr lang="en-US" sz="2400" b="1" dirty="0"/>
              <a:t> transaction </a:t>
            </a:r>
            <a:r>
              <a:rPr lang="en-US" sz="2400" dirty="0"/>
              <a:t>if the block is successfully mined</a:t>
            </a:r>
          </a:p>
          <a:p>
            <a:pPr lvl="1"/>
            <a:r>
              <a:rPr lang="en-US" sz="2400" dirty="0"/>
              <a:t> which is then responsible for distributing the reward to the group of miners who invested resources to mine the block. </a:t>
            </a:r>
          </a:p>
          <a:p>
            <a:r>
              <a:rPr lang="en-US" sz="2400" dirty="0"/>
              <a:t>Profitable as compared to solo mining, </a:t>
            </a:r>
          </a:p>
          <a:p>
            <a:pPr lvl="1"/>
            <a:r>
              <a:rPr lang="en-US" sz="2400" dirty="0"/>
              <a:t>where only one sole miner is trying to solve the partial hash inversion function.</a:t>
            </a:r>
          </a:p>
        </p:txBody>
      </p:sp>
    </p:spTree>
    <p:extLst>
      <p:ext uri="{BB962C8B-B14F-4D97-AF65-F5344CB8AC3E}">
        <p14:creationId xmlns:p14="http://schemas.microsoft.com/office/powerpoint/2010/main" val="3971739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6764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bitcoin network is a P2P network where nodes exchange transactions and blocks.</a:t>
            </a:r>
          </a:p>
          <a:p>
            <a:r>
              <a:rPr lang="en-US" sz="2400" dirty="0"/>
              <a:t>There are two main types of nodes- </a:t>
            </a:r>
            <a:r>
              <a:rPr lang="en-US" sz="2400" b="1" dirty="0"/>
              <a:t>full nodes and SPV nodes</a:t>
            </a:r>
            <a:r>
              <a:rPr lang="en-US" sz="2400" dirty="0"/>
              <a:t>. </a:t>
            </a:r>
          </a:p>
          <a:p>
            <a:r>
              <a:rPr lang="en-US" sz="2400" b="1" dirty="0"/>
              <a:t>Full nodes</a:t>
            </a:r>
            <a:r>
              <a:rPr lang="en-US" sz="2400" dirty="0"/>
              <a:t>, as the name implies, are implementations of bitcoin core clients performing the </a:t>
            </a:r>
            <a:r>
              <a:rPr lang="en-US" sz="2400" b="1" dirty="0"/>
              <a:t>wallet, miner, full blockchain storage, and network routing functions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is not necessary to perform all these functions.</a:t>
            </a:r>
          </a:p>
          <a:p>
            <a:r>
              <a:rPr lang="en-US" sz="2400" b="1" dirty="0"/>
              <a:t>SPV nodes </a:t>
            </a:r>
            <a:r>
              <a:rPr lang="en-US" sz="2400" dirty="0"/>
              <a:t>or lightweight clients perform only </a:t>
            </a:r>
            <a:r>
              <a:rPr lang="en-US" sz="2400" b="1" dirty="0"/>
              <a:t>wallet and network routing functionality</a:t>
            </a:r>
            <a:r>
              <a:rPr lang="en-US" sz="2400" dirty="0"/>
              <a:t>. 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Simplified Payment Verification(SPV)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69266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93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Some nodes prefer to be full </a:t>
            </a:r>
            <a:r>
              <a:rPr lang="en-US" sz="2400" dirty="0" err="1"/>
              <a:t>blockchain</a:t>
            </a:r>
            <a:r>
              <a:rPr lang="en-US" sz="2400" dirty="0"/>
              <a:t> nodes only </a:t>
            </a:r>
          </a:p>
          <a:p>
            <a:pPr lvl="1"/>
            <a:r>
              <a:rPr lang="en-US" sz="2400" dirty="0"/>
              <a:t>contain complete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perform network routing functions </a:t>
            </a:r>
          </a:p>
          <a:p>
            <a:pPr lvl="1"/>
            <a:r>
              <a:rPr lang="en-US" sz="2400" dirty="0"/>
              <a:t>but do not perform mining or store private keys (the wallet function). </a:t>
            </a:r>
          </a:p>
          <a:p>
            <a:r>
              <a:rPr lang="en-US" sz="2400" dirty="0"/>
              <a:t>Another type is solo miner nodes </a:t>
            </a:r>
          </a:p>
          <a:p>
            <a:pPr lvl="1"/>
            <a:r>
              <a:rPr lang="en-US" sz="2400" dirty="0"/>
              <a:t>that can perform mining</a:t>
            </a:r>
          </a:p>
          <a:p>
            <a:pPr lvl="1"/>
            <a:r>
              <a:rPr lang="en-US" sz="2400" dirty="0"/>
              <a:t>store full </a:t>
            </a:r>
            <a:r>
              <a:rPr lang="en-US" sz="2400" dirty="0" err="1"/>
              <a:t>blockchain</a:t>
            </a:r>
            <a:endParaRPr lang="en-US" sz="2400" dirty="0"/>
          </a:p>
          <a:p>
            <a:pPr lvl="1"/>
            <a:r>
              <a:rPr lang="en-US" sz="2400" dirty="0"/>
              <a:t>act as a bitcoin network routing node.</a:t>
            </a:r>
          </a:p>
        </p:txBody>
      </p:sp>
    </p:spTree>
    <p:extLst>
      <p:ext uri="{BB962C8B-B14F-4D97-AF65-F5344CB8AC3E}">
        <p14:creationId xmlns:p14="http://schemas.microsoft.com/office/powerpoint/2010/main" val="3385041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99" y="253902"/>
            <a:ext cx="8911687" cy="1280890"/>
          </a:xfrm>
        </p:spPr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95" y="894346"/>
            <a:ext cx="9139991" cy="5856974"/>
          </a:xfrm>
        </p:spPr>
        <p:txBody>
          <a:bodyPr>
            <a:noAutofit/>
          </a:bodyPr>
          <a:lstStyle/>
          <a:p>
            <a:r>
              <a:rPr lang="en-US" sz="2400" dirty="0"/>
              <a:t>Few nonstandard but heavily used nodes that are called </a:t>
            </a:r>
            <a:r>
              <a:rPr lang="en-US" sz="2400" b="1" dirty="0"/>
              <a:t>pool protocol servers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These nodes make use of alternative protocols, such as the stratum protocol.</a:t>
            </a:r>
          </a:p>
          <a:p>
            <a:r>
              <a:rPr lang="en-US" sz="2400" dirty="0"/>
              <a:t>Some nodes perform only mining functions and are called </a:t>
            </a:r>
            <a:r>
              <a:rPr lang="en-US" sz="2400" b="1" dirty="0"/>
              <a:t>mining nodes. </a:t>
            </a:r>
          </a:p>
          <a:p>
            <a:r>
              <a:rPr lang="en-US" sz="2400" dirty="0"/>
              <a:t>Nodes that only compute hashes use the </a:t>
            </a:r>
            <a:r>
              <a:rPr lang="en-US" sz="2400" b="1" dirty="0"/>
              <a:t>stratum protocol </a:t>
            </a:r>
            <a:r>
              <a:rPr lang="en-US" sz="2400" dirty="0"/>
              <a:t>to submit their solutions to the mining pool.</a:t>
            </a:r>
          </a:p>
          <a:p>
            <a:r>
              <a:rPr lang="en-US" sz="2400" dirty="0"/>
              <a:t> It is possible to run an SPV client runs a wallet and network routing function without a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  <a:p>
            <a:r>
              <a:rPr lang="en-US" sz="2400" dirty="0"/>
              <a:t>Most protocols on the Internet are line-based, which means that each line is delimited by a carriage return and newline \r \n character. </a:t>
            </a:r>
          </a:p>
        </p:txBody>
      </p:sp>
    </p:spTree>
    <p:extLst>
      <p:ext uri="{BB962C8B-B14F-4D97-AF65-F5344CB8AC3E}">
        <p14:creationId xmlns:p14="http://schemas.microsoft.com/office/powerpoint/2010/main" val="39514418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054" y="304800"/>
            <a:ext cx="8911687" cy="1280890"/>
          </a:xfrm>
        </p:spPr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40" y="1280890"/>
            <a:ext cx="9264332" cy="54399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Stratum is also a </a:t>
            </a:r>
            <a:r>
              <a:rPr lang="en-US" sz="2800" b="1" dirty="0"/>
              <a:t>line-based protocol </a:t>
            </a:r>
            <a:r>
              <a:rPr lang="en-US" sz="2800" dirty="0"/>
              <a:t>that makes use of plain TCP sockets and human-readable JSON-RPC to operate and communicate between nodes.</a:t>
            </a:r>
          </a:p>
          <a:p>
            <a:r>
              <a:rPr lang="en-US" sz="2800" dirty="0"/>
              <a:t>When a bitcoin core node starts up, first, it initiates the discovery of all peers. </a:t>
            </a:r>
          </a:p>
          <a:p>
            <a:pPr lvl="1"/>
            <a:r>
              <a:rPr lang="en-US" sz="2400" dirty="0"/>
              <a:t>This is achieved by </a:t>
            </a:r>
            <a:r>
              <a:rPr lang="en-US" sz="2400" b="1" dirty="0"/>
              <a:t>querying DNS seeds</a:t>
            </a:r>
            <a:r>
              <a:rPr lang="en-US" sz="2400" dirty="0"/>
              <a:t> that are hardcoded into the bitcoin core client and are maintained by bitcoin community members.</a:t>
            </a:r>
          </a:p>
          <a:p>
            <a:pPr lvl="1"/>
            <a:r>
              <a:rPr lang="en-US" sz="2400" dirty="0"/>
              <a:t>This lookup returns a number of DNS A records. </a:t>
            </a:r>
          </a:p>
          <a:p>
            <a:r>
              <a:rPr lang="en-US" sz="2800" dirty="0"/>
              <a:t>The bitcoin protocol works on TCP port 8333 by default for the main network and TCP 18333 for </a:t>
            </a:r>
            <a:r>
              <a:rPr lang="en-US" sz="2800" dirty="0" err="1"/>
              <a:t>testnet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9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Bitcoin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7526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can be defined in various ways;</a:t>
            </a:r>
          </a:p>
          <a:p>
            <a:pPr lvl="1"/>
            <a:r>
              <a:rPr lang="en-US" sz="2000" dirty="0"/>
              <a:t> it's a protocol, a digital currency, and a platform.</a:t>
            </a:r>
          </a:p>
          <a:p>
            <a:pPr lvl="1"/>
            <a:r>
              <a:rPr lang="en-US" sz="2000" dirty="0"/>
              <a:t> It is a combination of peer-to-peer network, protocols, and software that facilitate the creation and usage of the digital currency named bitcoin. </a:t>
            </a:r>
          </a:p>
          <a:p>
            <a:r>
              <a:rPr lang="en-US" sz="2400" dirty="0"/>
              <a:t>Bitcoin with a capital </a:t>
            </a:r>
            <a:r>
              <a:rPr lang="en-US" sz="2400" i="1" dirty="0"/>
              <a:t>B </a:t>
            </a:r>
            <a:r>
              <a:rPr lang="en-US" sz="2400" dirty="0"/>
              <a:t>is used to refer to the Bitcoin protocol</a:t>
            </a:r>
          </a:p>
          <a:p>
            <a:r>
              <a:rPr lang="en-US" sz="2400" dirty="0"/>
              <a:t>bitcoin with a lowercase </a:t>
            </a:r>
            <a:r>
              <a:rPr lang="en-US" sz="2400" i="1" dirty="0"/>
              <a:t>b </a:t>
            </a:r>
            <a:r>
              <a:rPr lang="en-US" sz="2400" dirty="0"/>
              <a:t>is used to refer to bitcoin, the currency. </a:t>
            </a:r>
          </a:p>
          <a:p>
            <a:r>
              <a:rPr lang="en-US" sz="2400" dirty="0"/>
              <a:t>Nodes in this peer-to-peer network talk to each other using the Bitcoin protocol.</a:t>
            </a:r>
          </a:p>
        </p:txBody>
      </p:sp>
    </p:spTree>
    <p:extLst>
      <p:ext uri="{BB962C8B-B14F-4D97-AF65-F5344CB8AC3E}">
        <p14:creationId xmlns:p14="http://schemas.microsoft.com/office/powerpoint/2010/main" val="22053346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863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First, the client sends a </a:t>
            </a:r>
            <a:r>
              <a:rPr lang="en-US" sz="2400" b="1" dirty="0"/>
              <a:t>protocol message </a:t>
            </a:r>
            <a:r>
              <a:rPr lang="en-US" sz="2400" b="1" i="1" dirty="0"/>
              <a:t>Version </a:t>
            </a:r>
            <a:r>
              <a:rPr lang="en-US" sz="2400" dirty="0"/>
              <a:t>that contains various fields, such as version, services, timestamp, network address, nonce, and some other fields. </a:t>
            </a:r>
          </a:p>
          <a:p>
            <a:r>
              <a:rPr lang="en-US" sz="2400" dirty="0"/>
              <a:t>The remote node responds with its own version message followed by </a:t>
            </a:r>
            <a:r>
              <a:rPr lang="en-US" sz="2400" b="1" dirty="0" err="1"/>
              <a:t>verack</a:t>
            </a:r>
            <a:r>
              <a:rPr lang="en-US" sz="2400" b="1" dirty="0"/>
              <a:t> message</a:t>
            </a:r>
            <a:r>
              <a:rPr lang="en-US" sz="2400" dirty="0"/>
              <a:t> exchange between both nodes, indicating that the connection has been established.</a:t>
            </a:r>
          </a:p>
          <a:p>
            <a:r>
              <a:rPr lang="en-US" sz="2400" b="1" dirty="0" err="1"/>
              <a:t>Getaddr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400" dirty="0"/>
              <a:t>messages are exchanged to find the peers. </a:t>
            </a:r>
          </a:p>
          <a:p>
            <a:r>
              <a:rPr lang="en-US" sz="2400" dirty="0"/>
              <a:t>Either of the nodes can send a ping message to see whether the connection is still live.</a:t>
            </a:r>
          </a:p>
        </p:txBody>
      </p:sp>
    </p:spTree>
    <p:extLst>
      <p:ext uri="{BB962C8B-B14F-4D97-AF65-F5344CB8AC3E}">
        <p14:creationId xmlns:p14="http://schemas.microsoft.com/office/powerpoint/2010/main" val="731751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65" y="306333"/>
            <a:ext cx="8911687" cy="1280890"/>
          </a:xfrm>
        </p:spPr>
        <p:txBody>
          <a:bodyPr/>
          <a:lstStyle/>
          <a:p>
            <a:r>
              <a:rPr lang="en-US" b="1" dirty="0"/>
              <a:t>The bitcoin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4325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Now the block download can begin.</a:t>
            </a:r>
          </a:p>
          <a:p>
            <a:pPr lvl="1"/>
            <a:r>
              <a:rPr lang="en-US" sz="2400" dirty="0"/>
              <a:t> If the node already has all blocks fully synchronized, then it listens for new blocks using </a:t>
            </a:r>
            <a:r>
              <a:rPr lang="en-US" sz="2400" i="1" dirty="0"/>
              <a:t>the </a:t>
            </a:r>
            <a:r>
              <a:rPr lang="en-US" sz="2400" b="1" i="1" dirty="0" err="1"/>
              <a:t>Inv</a:t>
            </a:r>
            <a:r>
              <a:rPr lang="en-US" sz="2400" b="1" i="1" dirty="0"/>
              <a:t> protocol message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 otherwise, it first checks whether it has a </a:t>
            </a:r>
            <a:r>
              <a:rPr lang="en-US" sz="2400" b="1" dirty="0"/>
              <a:t>response to </a:t>
            </a:r>
            <a:r>
              <a:rPr lang="en-US" sz="2400" b="1" i="1" dirty="0" err="1"/>
              <a:t>inv</a:t>
            </a:r>
            <a:r>
              <a:rPr lang="en-US" sz="2400" b="1" i="1" dirty="0"/>
              <a:t> </a:t>
            </a:r>
            <a:r>
              <a:rPr lang="en-US" sz="2400" b="1" dirty="0"/>
              <a:t>messages </a:t>
            </a:r>
            <a:r>
              <a:rPr lang="en-US" sz="2400" dirty="0"/>
              <a:t>and have inventories already.</a:t>
            </a:r>
          </a:p>
          <a:p>
            <a:pPr lvl="2"/>
            <a:r>
              <a:rPr lang="en-US" sz="2400" dirty="0"/>
              <a:t> If yes, then it requests the blocks using the </a:t>
            </a:r>
            <a:r>
              <a:rPr lang="en-US" sz="2400" b="1" dirty="0" err="1"/>
              <a:t>Getdata</a:t>
            </a:r>
            <a:r>
              <a:rPr lang="en-US" sz="2400" b="1" dirty="0"/>
              <a:t> </a:t>
            </a:r>
            <a:r>
              <a:rPr lang="en-US" sz="2400" dirty="0"/>
              <a:t>protocol message;</a:t>
            </a:r>
          </a:p>
          <a:p>
            <a:pPr lvl="2"/>
            <a:r>
              <a:rPr lang="en-US" sz="2400" dirty="0"/>
              <a:t> if not, then it requests inventories using the </a:t>
            </a:r>
            <a:r>
              <a:rPr lang="en-US" sz="2400" b="1" i="1" dirty="0" err="1"/>
              <a:t>GetBlocks</a:t>
            </a:r>
            <a:r>
              <a:rPr lang="en-US" sz="2400" b="1" i="1" dirty="0"/>
              <a:t> </a:t>
            </a:r>
            <a:r>
              <a:rPr lang="en-US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084946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95" y="489284"/>
            <a:ext cx="8911687" cy="1280890"/>
          </a:xfrm>
        </p:spPr>
        <p:txBody>
          <a:bodyPr/>
          <a:lstStyle/>
          <a:p>
            <a:r>
              <a:rPr lang="en-US" dirty="0"/>
              <a:t> Types of protocol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5" y="1556084"/>
            <a:ext cx="9258717" cy="48126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There are 27 types of protocol messages in total, but they're likely to increase over time as the protocol grows</a:t>
            </a:r>
          </a:p>
          <a:p>
            <a:r>
              <a:rPr lang="en-US" sz="2400" b="1" dirty="0"/>
              <a:t>Version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This is the first message that a node sends out to the network, advertising its version and block count.</a:t>
            </a:r>
          </a:p>
          <a:p>
            <a:pPr lvl="1"/>
            <a:r>
              <a:rPr lang="en-US" sz="2400" dirty="0"/>
              <a:t> The remote node then replies with the same information and the connection is then established.</a:t>
            </a:r>
          </a:p>
          <a:p>
            <a:r>
              <a:rPr lang="en-US" sz="2400" b="1" dirty="0" err="1"/>
              <a:t>Verack</a:t>
            </a:r>
            <a:r>
              <a:rPr lang="en-US" sz="2400" b="1" dirty="0"/>
              <a:t> :</a:t>
            </a:r>
          </a:p>
          <a:p>
            <a:pPr lvl="1"/>
            <a:r>
              <a:rPr lang="en-US" sz="2400" dirty="0"/>
              <a:t>This is the response of the version message accepting the connection request.</a:t>
            </a:r>
          </a:p>
          <a:p>
            <a:r>
              <a:rPr lang="en-US" sz="2400" b="1" dirty="0" err="1"/>
              <a:t>Inv</a:t>
            </a:r>
            <a:r>
              <a:rPr lang="en-US" sz="2400" b="1" dirty="0"/>
              <a:t>: </a:t>
            </a:r>
          </a:p>
          <a:p>
            <a:pPr lvl="1"/>
            <a:r>
              <a:rPr lang="en-US" sz="2400" dirty="0"/>
              <a:t>This is used by nodes to advertise their knowledge of blocks and transactions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7345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41" y="624110"/>
            <a:ext cx="10606254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Getdata</a:t>
            </a:r>
            <a:r>
              <a:rPr lang="en-US" sz="2400" b="1" dirty="0"/>
              <a:t> : </a:t>
            </a:r>
          </a:p>
          <a:p>
            <a:pPr lvl="1"/>
            <a:r>
              <a:rPr lang="en-US" sz="2400" dirty="0"/>
              <a:t>This is a response to </a:t>
            </a:r>
            <a:r>
              <a:rPr lang="en-US" sz="2400" dirty="0" err="1"/>
              <a:t>inv</a:t>
            </a:r>
            <a:r>
              <a:rPr lang="en-US" sz="2400" dirty="0"/>
              <a:t>, requesting a single block or transaction identified by its hash.</a:t>
            </a:r>
          </a:p>
          <a:p>
            <a:r>
              <a:rPr lang="en-US" sz="2400" b="1" dirty="0" err="1"/>
              <a:t>Getblocks</a:t>
            </a:r>
            <a:r>
              <a:rPr lang="en-US" sz="2400" b="1" dirty="0"/>
              <a:t>: </a:t>
            </a:r>
          </a:p>
          <a:p>
            <a:pPr lvl="1"/>
            <a:r>
              <a:rPr lang="en-US" sz="2400" dirty="0"/>
              <a:t>This returns an </a:t>
            </a:r>
            <a:r>
              <a:rPr lang="en-US" sz="2400" i="1" dirty="0" err="1"/>
              <a:t>inv</a:t>
            </a:r>
            <a:r>
              <a:rPr lang="en-US" sz="2400" i="1" dirty="0"/>
              <a:t> </a:t>
            </a:r>
            <a:r>
              <a:rPr lang="en-US" sz="2400" dirty="0"/>
              <a:t>packet containing the list of all blocks starting after the last known hash or 500 blocks.</a:t>
            </a:r>
          </a:p>
          <a:p>
            <a:r>
              <a:rPr lang="en-US" sz="2400" b="1" dirty="0" err="1"/>
              <a:t>Getheaders</a:t>
            </a:r>
            <a:r>
              <a:rPr lang="en-US" sz="2400" b="1" dirty="0"/>
              <a:t> :</a:t>
            </a:r>
          </a:p>
          <a:p>
            <a:pPr lvl="1"/>
            <a:r>
              <a:rPr lang="en-US" sz="2400" b="1" dirty="0"/>
              <a:t> </a:t>
            </a:r>
            <a:r>
              <a:rPr lang="en-US" sz="2400" dirty="0"/>
              <a:t>This is used to request block headers in a specified range.</a:t>
            </a:r>
          </a:p>
          <a:p>
            <a:r>
              <a:rPr lang="en-US" sz="2400" b="1" dirty="0" err="1"/>
              <a:t>Tx</a:t>
            </a:r>
            <a:r>
              <a:rPr lang="en-US" sz="2400" b="1" dirty="0"/>
              <a:t> : </a:t>
            </a:r>
          </a:p>
          <a:p>
            <a:pPr lvl="1"/>
            <a:r>
              <a:rPr lang="en-US" sz="2400" dirty="0"/>
              <a:t>This is used to send a transaction as a response to the </a:t>
            </a:r>
            <a:r>
              <a:rPr lang="en-US" sz="2400" dirty="0" err="1"/>
              <a:t>getdata</a:t>
            </a:r>
            <a:r>
              <a:rPr lang="en-US" sz="2400" dirty="0"/>
              <a:t> protocol message.</a:t>
            </a:r>
          </a:p>
          <a:p>
            <a:r>
              <a:rPr lang="en-US" sz="2400" b="1" dirty="0"/>
              <a:t>Block: </a:t>
            </a:r>
          </a:p>
          <a:p>
            <a:pPr lvl="1"/>
            <a:r>
              <a:rPr lang="en-US" sz="2400" dirty="0"/>
              <a:t>This sends a block in response to the </a:t>
            </a:r>
            <a:r>
              <a:rPr lang="en-US" sz="2400" i="1" dirty="0" err="1"/>
              <a:t>getdata</a:t>
            </a:r>
            <a:r>
              <a:rPr lang="en-US" sz="2400" i="1" dirty="0"/>
              <a:t> </a:t>
            </a:r>
            <a:r>
              <a:rPr lang="en-US" sz="2400" dirty="0"/>
              <a:t>protocol message.</a:t>
            </a:r>
          </a:p>
        </p:txBody>
      </p:sp>
    </p:spTree>
    <p:extLst>
      <p:ext uri="{BB962C8B-B14F-4D97-AF65-F5344CB8AC3E}">
        <p14:creationId xmlns:p14="http://schemas.microsoft.com/office/powerpoint/2010/main" val="25042649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527" y="8708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Headers: </a:t>
            </a:r>
          </a:p>
          <a:p>
            <a:pPr lvl="1"/>
            <a:r>
              <a:rPr lang="en-US" sz="2400" dirty="0"/>
              <a:t>This packet returns up to 2,000 block headers as a reply to the </a:t>
            </a:r>
            <a:r>
              <a:rPr lang="en-US" sz="2400" dirty="0" err="1"/>
              <a:t>getheaders</a:t>
            </a:r>
            <a:r>
              <a:rPr lang="en-US" sz="2400" dirty="0"/>
              <a:t> request.</a:t>
            </a:r>
          </a:p>
          <a:p>
            <a:r>
              <a:rPr lang="en-US" sz="2400" b="1" dirty="0" err="1"/>
              <a:t>Getaddr</a:t>
            </a:r>
            <a:r>
              <a:rPr lang="en-US" sz="2400" b="1" dirty="0"/>
              <a:t>: </a:t>
            </a:r>
          </a:p>
          <a:p>
            <a:pPr lvl="1"/>
            <a:r>
              <a:rPr lang="en-US" sz="2400" dirty="0"/>
              <a:t>This is sent as a request to get information about known peers.</a:t>
            </a:r>
          </a:p>
          <a:p>
            <a:r>
              <a:rPr lang="en-US" sz="2400" b="1" dirty="0" err="1"/>
              <a:t>Addr</a:t>
            </a:r>
            <a:r>
              <a:rPr lang="en-US" sz="2400" b="1" dirty="0"/>
              <a:t>: </a:t>
            </a:r>
          </a:p>
          <a:p>
            <a:pPr lvl="1"/>
            <a:r>
              <a:rPr lang="en-US" sz="2400" dirty="0"/>
              <a:t>This provides information about nodes on the network.</a:t>
            </a:r>
          </a:p>
          <a:p>
            <a:pPr lvl="1"/>
            <a:r>
              <a:rPr lang="en-US" sz="2400" dirty="0"/>
              <a:t> It contains the number of addresses and address list in the form of IP address and port number.</a:t>
            </a:r>
          </a:p>
        </p:txBody>
      </p:sp>
    </p:spTree>
    <p:extLst>
      <p:ext uri="{BB962C8B-B14F-4D97-AF65-F5344CB8AC3E}">
        <p14:creationId xmlns:p14="http://schemas.microsoft.com/office/powerpoint/2010/main" val="16197822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584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Full client and SPV client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Full clients are thick clients or full nodes that download the entire </a:t>
            </a:r>
            <a:r>
              <a:rPr lang="en-US" sz="2000" dirty="0" err="1"/>
              <a:t>blockchain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This is the most secure method of validating the </a:t>
            </a:r>
            <a:r>
              <a:rPr lang="en-US" sz="2000" dirty="0" err="1"/>
              <a:t>blockchain</a:t>
            </a:r>
            <a:r>
              <a:rPr lang="en-US" sz="2000" dirty="0"/>
              <a:t> as a client. </a:t>
            </a:r>
          </a:p>
          <a:p>
            <a:pPr lvl="1"/>
            <a:r>
              <a:rPr lang="en-US" sz="2000" dirty="0"/>
              <a:t>Bitcoin network nodes can operate in two fundamental modes: </a:t>
            </a:r>
          </a:p>
          <a:p>
            <a:pPr lvl="2"/>
            <a:r>
              <a:rPr lang="en-US" sz="1800" dirty="0"/>
              <a:t>full client or lightweight SPV client. </a:t>
            </a:r>
          </a:p>
          <a:p>
            <a:pPr lvl="1"/>
            <a:r>
              <a:rPr lang="en-US" sz="2000" dirty="0"/>
              <a:t>SPV clients are used to verify payments without requiring the download of a full </a:t>
            </a:r>
            <a:r>
              <a:rPr lang="en-US" sz="2000" dirty="0" err="1"/>
              <a:t>blockchain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SPV nodes only keep a copy of block headers of the current valid longest </a:t>
            </a:r>
            <a:r>
              <a:rPr lang="en-US" sz="2000" dirty="0" err="1"/>
              <a:t>blockchain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9871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7" y="1690914"/>
            <a:ext cx="8915400" cy="516708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Bloom filters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Bloom filter is basically a data structure (a bit vector with indexes) that is used to test the membership of an element in a probabilistic manner.</a:t>
            </a:r>
          </a:p>
          <a:p>
            <a:pPr lvl="1"/>
            <a:r>
              <a:rPr lang="en-US" sz="2400" dirty="0"/>
              <a:t>These filters are mainly used by simple payment verification SPV clients to request transactions and the </a:t>
            </a:r>
            <a:r>
              <a:rPr lang="en-US" sz="2400" dirty="0" err="1"/>
              <a:t>merkle</a:t>
            </a:r>
            <a:r>
              <a:rPr lang="en-US" sz="2400" dirty="0"/>
              <a:t> blocks they are interested in</a:t>
            </a:r>
          </a:p>
          <a:p>
            <a:r>
              <a:rPr lang="en-US" sz="2400" b="1" dirty="0"/>
              <a:t>BIP 37 </a:t>
            </a:r>
            <a:r>
              <a:rPr lang="en-US" sz="2400" dirty="0"/>
              <a:t>proposed the bitcoin implementation of bloom filters and introduced three new messages to the Bitcoin protocol.</a:t>
            </a:r>
          </a:p>
          <a:p>
            <a:r>
              <a:rPr lang="en-US" sz="2400" b="1" dirty="0" err="1"/>
              <a:t>Filterload</a:t>
            </a:r>
            <a:r>
              <a:rPr lang="en-US" sz="2400" b="1" dirty="0"/>
              <a:t>: </a:t>
            </a:r>
            <a:r>
              <a:rPr lang="en-US" sz="2400" dirty="0"/>
              <a:t>This is used to set the bloom filter on the connection.</a:t>
            </a:r>
          </a:p>
          <a:p>
            <a:r>
              <a:rPr lang="en-US" sz="2400" b="1" dirty="0" err="1"/>
              <a:t>Filteradd</a:t>
            </a:r>
            <a:r>
              <a:rPr lang="en-US" sz="2400" b="1" dirty="0"/>
              <a:t>: </a:t>
            </a:r>
            <a:r>
              <a:rPr lang="en-US" sz="2400" dirty="0"/>
              <a:t>This adds a new data element to the current filter.</a:t>
            </a:r>
          </a:p>
          <a:p>
            <a:r>
              <a:rPr lang="en-US" sz="2400" b="1" dirty="0" err="1"/>
              <a:t>FilterClear</a:t>
            </a:r>
            <a:r>
              <a:rPr lang="en-US" sz="2400" dirty="0"/>
              <a:t>: This deletes the currently loaded filter.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064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309" y="1397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wallet software is used to store private or public keys and bitcoin address.</a:t>
            </a:r>
          </a:p>
          <a:p>
            <a:r>
              <a:rPr lang="en-US" sz="2000" dirty="0"/>
              <a:t> It performs various functions, such as receiving and sending bitcoins. </a:t>
            </a:r>
          </a:p>
          <a:p>
            <a:r>
              <a:rPr lang="en-US" sz="2000" dirty="0"/>
              <a:t>On the disk, the bitcoin core client wallets are stored as the Berkeley DB file</a:t>
            </a:r>
          </a:p>
          <a:p>
            <a:r>
              <a:rPr lang="en-US" sz="2000" dirty="0"/>
              <a:t>Private keys can be generated in different ways and are used by different types of wallets.</a:t>
            </a:r>
          </a:p>
          <a:p>
            <a:r>
              <a:rPr lang="en-US" sz="2000" dirty="0"/>
              <a:t>Wallets do not store any coins, and there is no concept of wallets storing balance or coins for a user. </a:t>
            </a:r>
          </a:p>
          <a:p>
            <a:r>
              <a:rPr lang="en-US" sz="2000" dirty="0"/>
              <a:t>In fact, in the bitcoin network, only transaction information is stored on the </a:t>
            </a:r>
            <a:r>
              <a:rPr lang="en-US" sz="2000" dirty="0" err="1"/>
              <a:t>blockchain</a:t>
            </a:r>
            <a:r>
              <a:rPr lang="en-US" sz="2000" dirty="0"/>
              <a:t> (UTXO, unspent outputs),</a:t>
            </a:r>
          </a:p>
          <a:p>
            <a:pPr lvl="1"/>
            <a:r>
              <a:rPr lang="en-US" sz="2000" dirty="0"/>
              <a:t>which are then used to calculate the amount of bitcoins.</a:t>
            </a:r>
          </a:p>
        </p:txBody>
      </p:sp>
    </p:spTree>
    <p:extLst>
      <p:ext uri="{BB962C8B-B14F-4D97-AF65-F5344CB8AC3E}">
        <p14:creationId xmlns:p14="http://schemas.microsoft.com/office/powerpoint/2010/main" val="41345598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097" y="174171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Non-deterministic wallets</a:t>
            </a:r>
          </a:p>
          <a:p>
            <a:pPr lvl="1"/>
            <a:r>
              <a:rPr lang="en-US" sz="2400" dirty="0"/>
              <a:t>These wallets contain randomly generated private keys and are also called </a:t>
            </a:r>
            <a:r>
              <a:rPr lang="en-US" sz="2400" i="1" dirty="0"/>
              <a:t>Just a Bunch of Key wallets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bitcoin core client generates some keys when first started and generates keys as and when required. </a:t>
            </a:r>
          </a:p>
          <a:p>
            <a:pPr lvl="1"/>
            <a:r>
              <a:rPr lang="en-US" sz="2400" dirty="0"/>
              <a:t>Managing a large number of keys is very difficult and an </a:t>
            </a:r>
            <a:r>
              <a:rPr lang="en-US" sz="2400" dirty="0" err="1"/>
              <a:t>errorprone</a:t>
            </a:r>
            <a:r>
              <a:rPr lang="en-US" sz="2400" dirty="0"/>
              <a:t> process can lead to theft and loss of coins. </a:t>
            </a:r>
          </a:p>
          <a:p>
            <a:pPr lvl="1"/>
            <a:r>
              <a:rPr lang="en-US" sz="2400" dirty="0"/>
              <a:t>Moreover, there is a need to create regular backups of the keys and protect them appropriately in order to prevent theft or loss.</a:t>
            </a:r>
          </a:p>
        </p:txBody>
      </p:sp>
    </p:spTree>
    <p:extLst>
      <p:ext uri="{BB962C8B-B14F-4D97-AF65-F5344CB8AC3E}">
        <p14:creationId xmlns:p14="http://schemas.microsoft.com/office/powerpoint/2010/main" val="15821067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Deterministic wallets</a:t>
            </a:r>
          </a:p>
          <a:p>
            <a:pPr lvl="1"/>
            <a:r>
              <a:rPr lang="en-US" sz="2800" dirty="0"/>
              <a:t>In this type of wallet, keys are derived out of a seed value via hash functions. </a:t>
            </a:r>
          </a:p>
          <a:p>
            <a:pPr lvl="1"/>
            <a:r>
              <a:rPr lang="en-US" sz="2800" dirty="0"/>
              <a:t>seed number is generated randomly and is commonly represented by human-readable </a:t>
            </a:r>
            <a:r>
              <a:rPr lang="en-US" sz="2800" i="1" dirty="0"/>
              <a:t>mnemonic code </a:t>
            </a:r>
            <a:r>
              <a:rPr lang="en-US" sz="2800" dirty="0"/>
              <a:t>words. </a:t>
            </a:r>
          </a:p>
          <a:p>
            <a:pPr lvl="1"/>
            <a:r>
              <a:rPr lang="en-US" sz="2800" dirty="0"/>
              <a:t>Mnemonic code words are defined in BIP39. </a:t>
            </a:r>
          </a:p>
          <a:p>
            <a:pPr lvl="2"/>
            <a:r>
              <a:rPr lang="en-US" sz="2400" dirty="0"/>
              <a:t>This phrase can be used to recover all keys and makes private key management comparatively easier.</a:t>
            </a:r>
          </a:p>
        </p:txBody>
      </p:sp>
    </p:spTree>
    <p:extLst>
      <p:ext uri="{BB962C8B-B14F-4D97-AF65-F5344CB8AC3E}">
        <p14:creationId xmlns:p14="http://schemas.microsoft.com/office/powerpoint/2010/main" val="376291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vs.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Bitcoin</a:t>
            </a:r>
            <a:r>
              <a:rPr lang="en-US" sz="2800" dirty="0"/>
              <a:t> is the system</a:t>
            </a:r>
          </a:p>
          <a:p>
            <a:r>
              <a:rPr lang="en-US" sz="2800" b="1" dirty="0" err="1"/>
              <a:t>bitcoins</a:t>
            </a:r>
            <a:r>
              <a:rPr lang="en-US" sz="2800" dirty="0"/>
              <a:t> are the units</a:t>
            </a:r>
          </a:p>
        </p:txBody>
      </p:sp>
      <p:pic>
        <p:nvPicPr>
          <p:cNvPr id="5" name="Picture 2" descr="http://btclicks.com/images/gf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10" y="4038600"/>
            <a:ext cx="39755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1smc02\Desktop\StepheniStockimages\bitcoi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95" b="89922" l="9884" r="899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0"/>
            <a:ext cx="410464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352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618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Hierarchical deterministic wallets</a:t>
            </a:r>
          </a:p>
          <a:p>
            <a:pPr lvl="1"/>
            <a:r>
              <a:rPr lang="en-US" sz="2000" dirty="0"/>
              <a:t>Defined in BIP32 and BIP44</a:t>
            </a:r>
          </a:p>
          <a:p>
            <a:pPr lvl="1"/>
            <a:r>
              <a:rPr lang="en-US" sz="2000" dirty="0"/>
              <a:t> HD wallets store keys in a tree structure derived from a seed. </a:t>
            </a:r>
          </a:p>
          <a:p>
            <a:pPr lvl="1"/>
            <a:r>
              <a:rPr lang="en-US" sz="2000" dirty="0"/>
              <a:t>The seed generates the parent key (master key), which is used to generate child keys and, subsequently, grandchild keys. </a:t>
            </a:r>
          </a:p>
          <a:p>
            <a:pPr lvl="1"/>
            <a:r>
              <a:rPr lang="en-US" sz="2000" dirty="0"/>
              <a:t>Key generation in HD wallets does not generate keys directly; </a:t>
            </a:r>
          </a:p>
          <a:p>
            <a:pPr lvl="2"/>
            <a:r>
              <a:rPr lang="en-US" sz="2000" dirty="0"/>
              <a:t>instead, it produces some information (private key generation information) that can be used to generate a sequence of private keys. </a:t>
            </a:r>
          </a:p>
          <a:p>
            <a:pPr lvl="1"/>
            <a:r>
              <a:rPr lang="en-US" sz="2000" dirty="0"/>
              <a:t>The complete hierarchy of private keys in an HD wallet is easily recoverable if the master private key is known.</a:t>
            </a:r>
          </a:p>
          <a:p>
            <a:pPr lvl="1"/>
            <a:r>
              <a:rPr lang="en-US" sz="2000" dirty="0"/>
              <a:t> It is because of this property that HD wallets are very easy to maintain and are highly portable.</a:t>
            </a:r>
          </a:p>
        </p:txBody>
      </p:sp>
    </p:spTree>
    <p:extLst>
      <p:ext uri="{BB962C8B-B14F-4D97-AF65-F5344CB8AC3E}">
        <p14:creationId xmlns:p14="http://schemas.microsoft.com/office/powerpoint/2010/main" val="35662241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006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Brain wallets</a:t>
            </a:r>
          </a:p>
          <a:p>
            <a:pPr lvl="1"/>
            <a:r>
              <a:rPr lang="en-US" sz="2400" dirty="0"/>
              <a:t>The master private key can also be derived from the hash of passwords that are memorized.</a:t>
            </a:r>
          </a:p>
          <a:p>
            <a:pPr lvl="1"/>
            <a:r>
              <a:rPr lang="en-US" sz="2400" dirty="0"/>
              <a:t>The key idea is that this passphrase is used to derive the private key and if used in HD wallets, this can result in a full HD wallet that is derived from a single memorized password. </a:t>
            </a:r>
          </a:p>
          <a:p>
            <a:pPr lvl="1"/>
            <a:r>
              <a:rPr lang="en-US" sz="2400" dirty="0"/>
              <a:t>This method is prone to password guessing and brute force attacks</a:t>
            </a:r>
          </a:p>
          <a:p>
            <a:pPr lvl="2"/>
            <a:r>
              <a:rPr lang="en-US" sz="2400" dirty="0"/>
              <a:t> but techniques such as </a:t>
            </a:r>
            <a:r>
              <a:rPr lang="en-US" sz="2400" i="1" dirty="0"/>
              <a:t>key stretching </a:t>
            </a:r>
            <a:r>
              <a:rPr lang="en-US" sz="2400" dirty="0"/>
              <a:t>can be used to slow down the progress made by the attacker.</a:t>
            </a:r>
          </a:p>
        </p:txBody>
      </p:sp>
    </p:spTree>
    <p:extLst>
      <p:ext uri="{BB962C8B-B14F-4D97-AF65-F5344CB8AC3E}">
        <p14:creationId xmlns:p14="http://schemas.microsoft.com/office/powerpoint/2010/main" val="32856471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6" y="1540189"/>
            <a:ext cx="9893526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Paper wallets</a:t>
            </a:r>
          </a:p>
          <a:p>
            <a:pPr lvl="1"/>
            <a:r>
              <a:rPr lang="en-US" sz="2000" dirty="0"/>
              <a:t>As the name implies, this is a paper-based wallet with the required key material printed on it. </a:t>
            </a:r>
          </a:p>
          <a:p>
            <a:pPr lvl="1"/>
            <a:r>
              <a:rPr lang="en-US" sz="2000" dirty="0"/>
              <a:t>It requires physical security to be stored. </a:t>
            </a:r>
          </a:p>
          <a:p>
            <a:pPr lvl="1"/>
            <a:r>
              <a:rPr lang="en-US" sz="2000" dirty="0"/>
              <a:t>Paper wallets can be generated online from </a:t>
            </a:r>
            <a:r>
              <a:rPr lang="pt-BR" sz="2000" dirty="0"/>
              <a:t>various service providers</a:t>
            </a:r>
          </a:p>
          <a:p>
            <a:r>
              <a:rPr lang="en-US" sz="2000" b="1" dirty="0"/>
              <a:t>Hardware wallets</a:t>
            </a:r>
          </a:p>
          <a:p>
            <a:pPr lvl="1"/>
            <a:r>
              <a:rPr lang="en-US" sz="2000" dirty="0"/>
              <a:t>Another method is to use a tamper-resistant device to store keys. </a:t>
            </a:r>
          </a:p>
          <a:p>
            <a:pPr lvl="1"/>
            <a:r>
              <a:rPr lang="en-US" sz="2000" dirty="0"/>
              <a:t>This tamper-resistant device can be custom-built or with the advent of NFC-enabled phones, this can also be a </a:t>
            </a:r>
            <a:r>
              <a:rPr lang="en-US" sz="2000" b="1" dirty="0"/>
              <a:t>secure element </a:t>
            </a:r>
            <a:r>
              <a:rPr lang="en-US" sz="2000" dirty="0"/>
              <a:t>(</a:t>
            </a:r>
            <a:r>
              <a:rPr lang="en-US" sz="2000" b="1" dirty="0"/>
              <a:t>SE</a:t>
            </a:r>
            <a:r>
              <a:rPr lang="en-US" sz="2000" dirty="0"/>
              <a:t>) in NFC phones.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Trezor</a:t>
            </a:r>
            <a:r>
              <a:rPr lang="en-US" sz="2000" dirty="0"/>
              <a:t> and Ledger </a:t>
            </a:r>
            <a:r>
              <a:rPr lang="en-US" sz="2000" dirty="0" err="1"/>
              <a:t>walletsare</a:t>
            </a:r>
            <a:r>
              <a:rPr lang="en-US" sz="2000" dirty="0"/>
              <a:t> the most commonly used bitcoin hardware wallets.</a:t>
            </a:r>
          </a:p>
        </p:txBody>
      </p:sp>
    </p:spTree>
    <p:extLst>
      <p:ext uri="{BB962C8B-B14F-4D97-AF65-F5344CB8AC3E}">
        <p14:creationId xmlns:p14="http://schemas.microsoft.com/office/powerpoint/2010/main" val="34876569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29" y="1264555"/>
            <a:ext cx="10154783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Online wallets</a:t>
            </a:r>
          </a:p>
          <a:p>
            <a:pPr lvl="1"/>
            <a:r>
              <a:rPr lang="en-US" sz="2000" dirty="0"/>
              <a:t>Online wallets, as the name implies, are stored entirely online and are provided as a service usually via cloud. </a:t>
            </a:r>
          </a:p>
          <a:p>
            <a:pPr lvl="1"/>
            <a:r>
              <a:rPr lang="en-US" sz="2000" dirty="0"/>
              <a:t>They provide a web interface to the users to manage their wallets and perform various functions such as making and receiving payments. </a:t>
            </a:r>
          </a:p>
          <a:p>
            <a:pPr lvl="1"/>
            <a:r>
              <a:rPr lang="en-US" sz="2000" dirty="0"/>
              <a:t>They are easy to use but imply that the user trust the online wallet service provider.</a:t>
            </a:r>
          </a:p>
          <a:p>
            <a:r>
              <a:rPr lang="en-US" sz="2000" b="1" dirty="0"/>
              <a:t>Mobile wallets</a:t>
            </a:r>
          </a:p>
          <a:p>
            <a:pPr lvl="1"/>
            <a:r>
              <a:rPr lang="en-US" sz="2000" dirty="0"/>
              <a:t>Mobile wallets, as the name suggests, are installed on mobile devices.</a:t>
            </a:r>
          </a:p>
          <a:p>
            <a:pPr lvl="1"/>
            <a:r>
              <a:rPr lang="en-US" sz="2000" dirty="0"/>
              <a:t> They can provide various methods to make payments, most notably the ability to use smart phone cameras to scan QR codes quickly and make payments. </a:t>
            </a:r>
          </a:p>
          <a:p>
            <a:pPr lvl="1"/>
            <a:r>
              <a:rPr lang="en-US" sz="2000" dirty="0"/>
              <a:t>Mobile wallets are available for the Android platform and iOS, for example, </a:t>
            </a:r>
            <a:r>
              <a:rPr lang="en-US" sz="2000" dirty="0" err="1"/>
              <a:t>breadwallet</a:t>
            </a:r>
            <a:r>
              <a:rPr lang="en-US" sz="2000" dirty="0"/>
              <a:t>, copay, and </a:t>
            </a:r>
            <a:r>
              <a:rPr lang="en-US" sz="2000" dirty="0" err="1"/>
              <a:t>Jaxx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55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Bitcoin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96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Decentralization of currency was made possible for the first time with the invention of bitcoin</a:t>
            </a:r>
          </a:p>
          <a:p>
            <a:r>
              <a:rPr lang="en-US" sz="3200" dirty="0"/>
              <a:t>Double spending problem was solved in an elegant and ingenious way in bitcoin. </a:t>
            </a:r>
          </a:p>
        </p:txBody>
      </p:sp>
    </p:spTree>
    <p:extLst>
      <p:ext uri="{BB962C8B-B14F-4D97-AF65-F5344CB8AC3E}">
        <p14:creationId xmlns:p14="http://schemas.microsoft.com/office/powerpoint/2010/main" val="63609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12" y="230410"/>
            <a:ext cx="8911687" cy="1280890"/>
          </a:xfrm>
        </p:spPr>
        <p:txBody>
          <a:bodyPr/>
          <a:lstStyle/>
          <a:p>
            <a:r>
              <a:rPr lang="en-US" b="1" dirty="0"/>
              <a:t>Keys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17367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Elliptic curve cryptography is used to generate public and private key pairs in the Bitcoin network. </a:t>
            </a:r>
          </a:p>
          <a:p>
            <a:r>
              <a:rPr lang="en-US" sz="2800" dirty="0"/>
              <a:t>The bitcoin address is created by taking the corresponding public key of a private key and hashing it twice,</a:t>
            </a:r>
          </a:p>
          <a:p>
            <a:pPr lvl="1"/>
            <a:r>
              <a:rPr lang="en-US" sz="2400" dirty="0"/>
              <a:t>First with the SHA256 algorithm </a:t>
            </a:r>
          </a:p>
          <a:p>
            <a:pPr lvl="1"/>
            <a:r>
              <a:rPr lang="en-US" sz="2400" dirty="0"/>
              <a:t>Then with RIPEMD160. </a:t>
            </a:r>
          </a:p>
        </p:txBody>
      </p:sp>
    </p:spTree>
    <p:extLst>
      <p:ext uri="{BB962C8B-B14F-4D97-AF65-F5344CB8AC3E}">
        <p14:creationId xmlns:p14="http://schemas.microsoft.com/office/powerpoint/2010/main" val="221847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63D9-11A4-4878-B717-6AF7FE9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Keys and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01AA-C3A8-452D-B6F3-EBC7D3E2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828" y="1736188"/>
            <a:ext cx="9466800" cy="43691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resultant 160-bit hash is then prefixed with a version number and finally encoded with a Base58Check encoding scheme. </a:t>
            </a:r>
          </a:p>
          <a:p>
            <a:pPr lvl="1"/>
            <a:r>
              <a:rPr lang="en-US" sz="2400" b="1" dirty="0"/>
              <a:t>Base58</a:t>
            </a:r>
            <a:r>
              <a:rPr lang="en-US" sz="2400" dirty="0"/>
              <a:t> is a group of </a:t>
            </a:r>
            <a:r>
              <a:rPr lang="en-US" sz="2400" dirty="0">
                <a:hlinkClick r:id="rId2" tooltip="Binary-to-text encoding"/>
              </a:rPr>
              <a:t>binary-to-text encoding</a:t>
            </a:r>
            <a:r>
              <a:rPr lang="en-US" sz="2400" dirty="0"/>
              <a:t> schemes used to represent </a:t>
            </a:r>
            <a:r>
              <a:rPr lang="en-US" sz="2400" dirty="0">
                <a:hlinkClick r:id="rId3" tooltip="Large numbers"/>
              </a:rPr>
              <a:t>large integers</a:t>
            </a:r>
            <a:r>
              <a:rPr lang="en-US" sz="2400" dirty="0"/>
              <a:t> as alphanumeric text, introduced by </a:t>
            </a:r>
            <a:r>
              <a:rPr lang="en-US" sz="2400" dirty="0">
                <a:hlinkClick r:id="rId4" tooltip="Satoshi Nakamoto"/>
              </a:rPr>
              <a:t>Satoshi Nakamoto</a:t>
            </a:r>
            <a:r>
              <a:rPr lang="en-US" sz="2400" dirty="0"/>
              <a:t> for use with </a:t>
            </a:r>
            <a:r>
              <a:rPr lang="en-US" sz="2400" dirty="0">
                <a:hlinkClick r:id="rId5" tooltip="Bitcoin"/>
              </a:rPr>
              <a:t>Bitcoin</a:t>
            </a:r>
            <a:r>
              <a:rPr lang="en-US" sz="2400" dirty="0"/>
              <a:t>.</a:t>
            </a:r>
            <a:endParaRPr lang="en-US" sz="2400" baseline="30000" dirty="0"/>
          </a:p>
          <a:p>
            <a:pPr lvl="1"/>
            <a:r>
              <a:rPr lang="en-US" sz="2400" dirty="0"/>
              <a:t>It is similar to </a:t>
            </a:r>
            <a:r>
              <a:rPr lang="en-US" sz="2400" dirty="0">
                <a:hlinkClick r:id="rId6" tooltip="Base64"/>
              </a:rPr>
              <a:t>Base64</a:t>
            </a:r>
            <a:r>
              <a:rPr lang="en-US" sz="2400" dirty="0"/>
              <a:t> but has been modified to avoid both non-alphanumeric characters and letters which might look ambiguous when printed.</a:t>
            </a:r>
          </a:p>
          <a:p>
            <a:r>
              <a:rPr lang="en-US" sz="2400" dirty="0"/>
              <a:t>The bitcoin addresses are 26-35 characters long and begin with digit 1 or 3.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78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Keys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38" y="203512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Typical bitcoin address looks like</a:t>
            </a:r>
          </a:p>
          <a:p>
            <a:endParaRPr lang="en-US" sz="2400" dirty="0"/>
          </a:p>
          <a:p>
            <a:r>
              <a:rPr lang="en-US" sz="2400" dirty="0"/>
              <a:t>This is also commonly encoded in a QR code for easy sharing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4278" y="2560432"/>
            <a:ext cx="5630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PalatinoLinotype-Bold"/>
              </a:rPr>
              <a:t>1ANAguGG8bikEv2fYsTBnRUmx7QUcK58wt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37" y="3739996"/>
            <a:ext cx="3101063" cy="22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E3677-0DD7-4F18-B083-B56D0E53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014" y="259299"/>
            <a:ext cx="8911687" cy="1280890"/>
          </a:xfrm>
        </p:spPr>
        <p:txBody>
          <a:bodyPr/>
          <a:lstStyle/>
          <a:p>
            <a:r>
              <a:rPr lang="en-US" b="1" dirty="0"/>
              <a:t>Keys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218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Currently, there are two types of addresses, the commonly used </a:t>
            </a:r>
          </a:p>
          <a:p>
            <a:pPr lvl="1"/>
            <a:r>
              <a:rPr lang="en-US" sz="2000" dirty="0"/>
              <a:t>Pay-to-</a:t>
            </a:r>
            <a:r>
              <a:rPr lang="en-US" sz="2000" dirty="0" err="1"/>
              <a:t>PubKey</a:t>
            </a:r>
            <a:r>
              <a:rPr lang="en-US" sz="2000" dirty="0"/>
              <a:t>-Hash (Pay-to-Public-Key-Hash, P2PKH) </a:t>
            </a:r>
          </a:p>
          <a:p>
            <a:pPr lvl="1"/>
            <a:r>
              <a:rPr lang="en-US" sz="2000" dirty="0"/>
              <a:t>Pay to script hash (P2SH)</a:t>
            </a:r>
          </a:p>
          <a:p>
            <a:r>
              <a:rPr lang="en-US" sz="2000" dirty="0"/>
              <a:t>In the early days, bitcoin used direct Pay-to- </a:t>
            </a:r>
            <a:r>
              <a:rPr lang="en-US" sz="2000" dirty="0" err="1"/>
              <a:t>Pubkey</a:t>
            </a:r>
            <a:r>
              <a:rPr lang="en-US" sz="2000" dirty="0"/>
              <a:t>, which is now superseded by P2PKH. </a:t>
            </a:r>
          </a:p>
          <a:p>
            <a:r>
              <a:rPr lang="en-US" sz="2000" dirty="0"/>
              <a:t>However, direct Pay-to-</a:t>
            </a:r>
            <a:r>
              <a:rPr lang="en-US" sz="2000" dirty="0" err="1"/>
              <a:t>Pubkey</a:t>
            </a:r>
            <a:r>
              <a:rPr lang="en-US" sz="2000" dirty="0"/>
              <a:t> is still used in bitcoin for </a:t>
            </a:r>
            <a:r>
              <a:rPr lang="en-US" sz="2000" dirty="0" err="1"/>
              <a:t>coinbase</a:t>
            </a:r>
            <a:r>
              <a:rPr lang="en-US" sz="2000" dirty="0"/>
              <a:t> addresses. </a:t>
            </a:r>
          </a:p>
          <a:p>
            <a:r>
              <a:rPr lang="en-US" sz="2000" dirty="0"/>
              <a:t>Addresses should not be used more than once; otherwise, privacy and security issues can arise. </a:t>
            </a:r>
          </a:p>
          <a:p>
            <a:r>
              <a:rPr lang="en-US" sz="2000" dirty="0"/>
              <a:t>Avoiding address reuse circumvents</a:t>
            </a:r>
          </a:p>
          <a:p>
            <a:pPr lvl="1"/>
            <a:r>
              <a:rPr lang="en-US" sz="2000" dirty="0"/>
              <a:t> anonymity issues to an extent, </a:t>
            </a:r>
          </a:p>
          <a:p>
            <a:pPr lvl="1"/>
            <a:r>
              <a:rPr lang="en-US" sz="2000" dirty="0"/>
              <a:t>bitcoin has some other security issues as well, such as transaction  malleability, which requires different approaches to resolve.</a:t>
            </a:r>
          </a:p>
        </p:txBody>
      </p:sp>
    </p:spTree>
    <p:extLst>
      <p:ext uri="{BB962C8B-B14F-4D97-AF65-F5344CB8AC3E}">
        <p14:creationId xmlns:p14="http://schemas.microsoft.com/office/powerpoint/2010/main" val="5937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PubKey</a:t>
            </a:r>
            <a:r>
              <a:rPr lang="en-US" dirty="0"/>
              <a:t>-Hash (Pay-to-Public-Key-Hash, P2PKH)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843" y="209139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P2PKH is the basic form of making a transaction and is the most common form of transaction on the Bitcoin network.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Transactions that pay to a Bitcoin address contain P2PKH scripts that are resolved by sending the public key and a digital signature created by the corresponding private key.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Bitcoin payment </a:t>
            </a:r>
            <a:r>
              <a:rPr lang="en-US" sz="2400" dirty="0">
                <a:solidFill>
                  <a:schemeClr val="tx1"/>
                </a:solidFill>
                <a:hlinkClick r:id="rId2" tooltip="A 20-byte hash formatted using base58check to produce either a P2PKH or P2SH Bitcoin address.  Currently the most common way users exchange payment information."/>
              </a:rPr>
              <a:t>address</a:t>
            </a:r>
            <a:r>
              <a:rPr lang="en-US" sz="2400" dirty="0">
                <a:solidFill>
                  <a:schemeClr val="tx1"/>
                </a:solidFill>
              </a:rPr>
              <a:t> comprising a hashed </a:t>
            </a:r>
            <a:r>
              <a:rPr lang="en-US" sz="2400" dirty="0">
                <a:solidFill>
                  <a:schemeClr val="tx1"/>
                </a:solidFill>
                <a:hlinkClick r:id="rId3" tooltip="The public portion of a keypair which can be used to verify signatures made with the private portion of the keypair."/>
              </a:rPr>
              <a:t>public key</a:t>
            </a:r>
            <a:r>
              <a:rPr lang="en-US" sz="2400" dirty="0">
                <a:solidFill>
                  <a:schemeClr val="tx1"/>
                </a:solidFill>
              </a:rPr>
              <a:t>, allowing the spender to create a standard </a:t>
            </a:r>
            <a:r>
              <a:rPr lang="en-US" sz="2400" dirty="0" err="1">
                <a:solidFill>
                  <a:schemeClr val="tx1"/>
                </a:solidFill>
                <a:hlinkClick r:id="rId4" tooltip="A script included in outputs which sets the conditions that must be fulfilled for those satoshis to be spent.  Data for fulfilling the conditions can be provided in a signature script. Pubkey Scripts are called a scriptPubKey in code."/>
              </a:rPr>
              <a:t>pubkey</a:t>
            </a:r>
            <a:r>
              <a:rPr lang="en-US" sz="2400" dirty="0">
                <a:solidFill>
                  <a:schemeClr val="tx1"/>
                </a:solidFill>
                <a:hlinkClick r:id="rId4" tooltip="A script included in outputs which sets the conditions that must be fulfilled for those satoshis to be spent.  Data for fulfilling the conditions can be provided in a signature script. Pubkey Scripts are called a scriptPubKey in code."/>
              </a:rPr>
              <a:t> script</a:t>
            </a:r>
            <a:r>
              <a:rPr lang="en-US" sz="2400" dirty="0">
                <a:solidFill>
                  <a:schemeClr val="tx1"/>
                </a:solidFill>
              </a:rPr>
              <a:t> that Pays To </a:t>
            </a:r>
            <a:r>
              <a:rPr lang="en-US" sz="2400" dirty="0" err="1">
                <a:solidFill>
                  <a:schemeClr val="tx1"/>
                </a:solidFill>
                <a:hlinkClick r:id="rId5" tooltip="A Bitcoin payment address comprising a hashed public key, allowing the spender to create a standard pubkey script that Pays To PubKey Hash (P2PKH)."/>
              </a:rPr>
              <a:t>PubKey</a:t>
            </a:r>
            <a:r>
              <a:rPr lang="en-US" sz="2400" dirty="0">
                <a:solidFill>
                  <a:schemeClr val="tx1"/>
                </a:solidFill>
                <a:hlinkClick r:id="rId5" tooltip="A Bitcoin payment address comprising a hashed public key, allowing the spender to create a standard pubkey script that Pays To PubKey Hash (P2PKH)."/>
              </a:rPr>
              <a:t> Hash</a:t>
            </a:r>
            <a:r>
              <a:rPr lang="en-US" sz="2400" dirty="0">
                <a:solidFill>
                  <a:schemeClr val="tx1"/>
                </a:solidFill>
              </a:rPr>
              <a:t> (P2PKH).</a:t>
            </a:r>
          </a:p>
        </p:txBody>
      </p:sp>
    </p:spTree>
    <p:extLst>
      <p:ext uri="{BB962C8B-B14F-4D97-AF65-F5344CB8AC3E}">
        <p14:creationId xmlns:p14="http://schemas.microsoft.com/office/powerpoint/2010/main" val="162786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script hash (P2SH)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692" y="1540188"/>
            <a:ext cx="8915400" cy="4693701"/>
          </a:xfrm>
        </p:spPr>
        <p:txBody>
          <a:bodyPr>
            <a:normAutofit/>
          </a:bodyPr>
          <a:lstStyle/>
          <a:p>
            <a:r>
              <a:rPr lang="en-US" sz="2000" dirty="0"/>
              <a:t>Pay to script hash (P2SH) transactions were </a:t>
            </a:r>
            <a:r>
              <a:rPr lang="en-US" sz="2000" dirty="0" err="1"/>
              <a:t>standardised</a:t>
            </a:r>
            <a:r>
              <a:rPr lang="en-US" sz="2000" dirty="0"/>
              <a:t> in BIP 16. </a:t>
            </a:r>
          </a:p>
          <a:p>
            <a:r>
              <a:rPr lang="en-US" sz="2000" dirty="0"/>
              <a:t>They allow transactions to be sent to a script hash (address starting with 3) instead of a public key hash (addresses starting with 1).</a:t>
            </a:r>
          </a:p>
          <a:p>
            <a:r>
              <a:rPr lang="en-US" sz="2000" dirty="0"/>
              <a:t> To spend bitcoins sent via P2SH, the recipient must provide a script matching the script hash and data which makes the script evaluate to true.</a:t>
            </a:r>
          </a:p>
          <a:p>
            <a:r>
              <a:rPr lang="en-US" sz="2000" dirty="0"/>
              <a:t>Using P2SH, you can send bitcoins to an address that is secured in various unusual ways without knowing anything about the details of how the security is set up. </a:t>
            </a:r>
          </a:p>
          <a:p>
            <a:r>
              <a:rPr lang="en-US" sz="2000" dirty="0"/>
              <a:t>You just send bitcoins to the ~34-character P2SH address. </a:t>
            </a:r>
          </a:p>
          <a:p>
            <a:r>
              <a:rPr lang="en-US" sz="2000" dirty="0"/>
              <a:t>The recipient might need the signatures of several people to spend these bitcoins, or a password might be required, or the requirements could be completely unique.</a:t>
            </a:r>
          </a:p>
        </p:txBody>
      </p:sp>
    </p:spTree>
    <p:extLst>
      <p:ext uri="{BB962C8B-B14F-4D97-AF65-F5344CB8AC3E}">
        <p14:creationId xmlns:p14="http://schemas.microsoft.com/office/powerpoint/2010/main" val="22061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759" y="259299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284" y="12729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has started a revolution with the introduction of the very first fully </a:t>
            </a:r>
            <a:r>
              <a:rPr lang="en-US" sz="2400" b="1" dirty="0"/>
              <a:t>decentralized  digital currency</a:t>
            </a:r>
            <a:r>
              <a:rPr lang="en-US" sz="2400" dirty="0"/>
              <a:t>, and one that has proven to be extremely secure and stable. </a:t>
            </a:r>
          </a:p>
          <a:p>
            <a:pPr lvl="1"/>
            <a:r>
              <a:rPr lang="en-US" sz="2200" dirty="0"/>
              <a:t>sparked a great interest in academic and industrial research </a:t>
            </a:r>
          </a:p>
          <a:p>
            <a:pPr lvl="1"/>
            <a:r>
              <a:rPr lang="en-US" sz="2200" dirty="0"/>
              <a:t>introduced many new research areas.</a:t>
            </a:r>
          </a:p>
          <a:p>
            <a:r>
              <a:rPr lang="en-US" sz="2400" dirty="0"/>
              <a:t> Since introduction in 2008, bitcoin has gained much popularity </a:t>
            </a:r>
          </a:p>
          <a:p>
            <a:r>
              <a:rPr lang="en-US" sz="2400" b="1" dirty="0"/>
              <a:t>Most successful digital currency </a:t>
            </a:r>
            <a:r>
              <a:rPr lang="en-US" sz="2400" dirty="0"/>
              <a:t>in the world with billions of dollars invested in it.</a:t>
            </a:r>
          </a:p>
          <a:p>
            <a:r>
              <a:rPr lang="en-US" sz="2400" dirty="0"/>
              <a:t> Bitcoin is built on decades of research in the field of </a:t>
            </a:r>
            <a:r>
              <a:rPr lang="en-US" sz="2400" b="1" dirty="0"/>
              <a:t>cryptography</a:t>
            </a:r>
            <a:r>
              <a:rPr lang="en-US" sz="2400" dirty="0"/>
              <a:t>, </a:t>
            </a:r>
            <a:r>
              <a:rPr lang="en-US" sz="2400" b="1" dirty="0"/>
              <a:t>digital cash</a:t>
            </a:r>
            <a:r>
              <a:rPr lang="en-US" sz="2400" dirty="0"/>
              <a:t>, and </a:t>
            </a:r>
            <a:r>
              <a:rPr lang="en-US" sz="2400" b="1" dirty="0"/>
              <a:t>distributed computing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209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ubkey_to_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4" y="235853"/>
            <a:ext cx="8137299" cy="63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4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85" y="460825"/>
            <a:ext cx="9806441" cy="1280890"/>
          </a:xfrm>
        </p:spPr>
        <p:txBody>
          <a:bodyPr/>
          <a:lstStyle/>
          <a:p>
            <a:r>
              <a:rPr lang="en-US" dirty="0"/>
              <a:t>Private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685" y="1540189"/>
            <a:ext cx="10416041" cy="3777622"/>
          </a:xfrm>
        </p:spPr>
        <p:txBody>
          <a:bodyPr>
            <a:noAutofit/>
          </a:bodyPr>
          <a:lstStyle/>
          <a:p>
            <a:r>
              <a:rPr lang="en-US" sz="2400" dirty="0"/>
              <a:t>Private key is simply a number, picked at random. </a:t>
            </a:r>
          </a:p>
          <a:p>
            <a:r>
              <a:rPr lang="en-US" sz="2400" dirty="0"/>
              <a:t>Ownership and control over the private key is the root of user control over  all funds associated with the corresponding bitcoin address. </a:t>
            </a:r>
          </a:p>
          <a:p>
            <a:r>
              <a:rPr lang="en-US" sz="2400" dirty="0"/>
              <a:t>Private key is used to create signatures that are required to spend bitcoin by proving ownership of funds used in a transaction. </a:t>
            </a:r>
          </a:p>
          <a:p>
            <a:r>
              <a:rPr lang="en-US" sz="2400" dirty="0"/>
              <a:t>Private key must remain secret at all times, because revealing it to third parties is equivalent to giving them control over the bitcoin </a:t>
            </a:r>
          </a:p>
          <a:p>
            <a:r>
              <a:rPr lang="en-US" sz="2400" dirty="0"/>
              <a:t>Private key must also be backed up and protected from accidental loss</a:t>
            </a:r>
          </a:p>
          <a:p>
            <a:pPr lvl="1"/>
            <a:r>
              <a:rPr lang="en-US" sz="2200" dirty="0"/>
              <a:t>because if it’s lost it cannot be recovered</a:t>
            </a:r>
          </a:p>
        </p:txBody>
      </p:sp>
    </p:spTree>
    <p:extLst>
      <p:ext uri="{BB962C8B-B14F-4D97-AF65-F5344CB8AC3E}">
        <p14:creationId xmlns:p14="http://schemas.microsoft.com/office/powerpoint/2010/main" val="352921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810" y="18868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a private key from a random number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204" y="1469571"/>
            <a:ext cx="9762898" cy="3777622"/>
          </a:xfrm>
        </p:spPr>
        <p:txBody>
          <a:bodyPr>
            <a:noAutofit/>
          </a:bodyPr>
          <a:lstStyle/>
          <a:p>
            <a:r>
              <a:rPr lang="en-US" sz="2400" dirty="0"/>
              <a:t>Important step in generating keys is to find a secure source of entropy, or randomness. </a:t>
            </a:r>
          </a:p>
          <a:p>
            <a:r>
              <a:rPr lang="en-US" sz="2400" dirty="0"/>
              <a:t>Creating a bitcoin key is essentially the same as "Pick a number between 1 and 2</a:t>
            </a:r>
            <a:r>
              <a:rPr lang="en-US" sz="2400" baseline="30000" dirty="0"/>
              <a:t>256</a:t>
            </a:r>
            <a:r>
              <a:rPr lang="en-US" sz="2400" dirty="0"/>
              <a:t>." </a:t>
            </a:r>
          </a:p>
          <a:p>
            <a:pPr lvl="1"/>
            <a:r>
              <a:rPr lang="en-US" sz="2400" dirty="0"/>
              <a:t>The exact method you use to pick that number does not matter as long as it is not predictable or repeatable. </a:t>
            </a:r>
          </a:p>
          <a:p>
            <a:r>
              <a:rPr lang="en-US" sz="2400" dirty="0"/>
              <a:t>Bitcoin software uses the underlying operating system’s random number generators to produce 256 bits of entropy</a:t>
            </a:r>
          </a:p>
          <a:p>
            <a:r>
              <a:rPr lang="en-US" sz="2400" dirty="0"/>
              <a:t>More precisely, the private key can be any number between 0 and n - 1 inclusive, where n is a constant (n = 1.1578 * 10</a:t>
            </a:r>
            <a:r>
              <a:rPr lang="en-US" sz="2400" baseline="30000" dirty="0"/>
              <a:t>77</a:t>
            </a:r>
            <a:r>
              <a:rPr lang="en-US" sz="2400" dirty="0"/>
              <a:t>, slightly less than 2</a:t>
            </a:r>
            <a:r>
              <a:rPr lang="en-US" sz="2400" baseline="30000" dirty="0"/>
              <a:t>256</a:t>
            </a:r>
            <a:r>
              <a:rPr lang="en-US" sz="2400" dirty="0"/>
              <a:t>) defined as the order of the elliptic curve used in bitcoin</a:t>
            </a:r>
          </a:p>
        </p:txBody>
      </p:sp>
    </p:spTree>
    <p:extLst>
      <p:ext uri="{BB962C8B-B14F-4D97-AF65-F5344CB8AC3E}">
        <p14:creationId xmlns:p14="http://schemas.microsoft.com/office/powerpoint/2010/main" val="44088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676" y="306333"/>
            <a:ext cx="8911687" cy="1280890"/>
          </a:xfrm>
        </p:spPr>
        <p:txBody>
          <a:bodyPr/>
          <a:lstStyle/>
          <a:p>
            <a:r>
              <a:rPr lang="en-US" b="1" dirty="0"/>
              <a:t>Generating a private key from a random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979" y="188038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To create such a key, we randomly pick a 256-bit number and check that it is less than n. </a:t>
            </a:r>
          </a:p>
          <a:p>
            <a:r>
              <a:rPr lang="en-US" sz="2400" dirty="0"/>
              <a:t>In programming terms, this is usually achieved by feeding a larger string of random bits, collected from a cryptographically secure source of randomness, into the SHA256 hash algorithm, which will conveniently produce a 256-bit number.</a:t>
            </a:r>
          </a:p>
          <a:p>
            <a:r>
              <a:rPr lang="en-US" sz="2400" dirty="0"/>
              <a:t> If the result is less than n, we have a suitable private key. Otherwise, we simply try again with another random number.</a:t>
            </a:r>
          </a:p>
        </p:txBody>
      </p:sp>
    </p:spTree>
    <p:extLst>
      <p:ext uri="{BB962C8B-B14F-4D97-AF65-F5344CB8AC3E}">
        <p14:creationId xmlns:p14="http://schemas.microsoft.com/office/powerpoint/2010/main" val="2427073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861" y="140896"/>
            <a:ext cx="8911687" cy="1280890"/>
          </a:xfrm>
        </p:spPr>
        <p:txBody>
          <a:bodyPr/>
          <a:lstStyle/>
          <a:p>
            <a:r>
              <a:rPr lang="en-US" b="1" dirty="0"/>
              <a:t>Private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845" y="1025404"/>
            <a:ext cx="10546669" cy="3777622"/>
          </a:xfrm>
        </p:spPr>
        <p:txBody>
          <a:bodyPr>
            <a:noAutofit/>
          </a:bodyPr>
          <a:lstStyle/>
          <a:p>
            <a:r>
              <a:rPr lang="en-US" sz="2400" dirty="0"/>
              <a:t>Private keys are basically 256-bit numbers chosen in the range specified by the SECP256K1 ECDSA recommendation.</a:t>
            </a:r>
          </a:p>
          <a:p>
            <a:r>
              <a:rPr lang="en-US" sz="2400" dirty="0"/>
              <a:t> Any randomly chosen 256-bit number from 0x1 to 0xFFFF FFFF</a:t>
            </a:r>
          </a:p>
          <a:p>
            <a:r>
              <a:rPr lang="en-US" sz="2400" dirty="0"/>
              <a:t>FFFF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</a:t>
            </a:r>
            <a:r>
              <a:rPr lang="en-US" sz="2400" dirty="0" err="1"/>
              <a:t>FFFF</a:t>
            </a:r>
            <a:r>
              <a:rPr lang="en-US" sz="2400" dirty="0"/>
              <a:t> FFFE BAAE DCE6 AF48 A03B BFD2 5E8C D036 4140 is a valid private key.</a:t>
            </a:r>
          </a:p>
          <a:p>
            <a:r>
              <a:rPr lang="en-US" sz="2400" dirty="0"/>
              <a:t>Private keys are usually encoded using </a:t>
            </a:r>
            <a:r>
              <a:rPr lang="en-US" sz="2400" b="1" dirty="0"/>
              <a:t>Wallet Import Format </a:t>
            </a:r>
            <a:r>
              <a:rPr lang="en-US" sz="2400" dirty="0"/>
              <a:t>(</a:t>
            </a:r>
            <a:r>
              <a:rPr lang="en-US" sz="2400" b="1" dirty="0"/>
              <a:t>WIF</a:t>
            </a:r>
            <a:r>
              <a:rPr lang="en-US" sz="2400" dirty="0"/>
              <a:t>) in order to make them easier to copy and use. </a:t>
            </a:r>
          </a:p>
          <a:p>
            <a:r>
              <a:rPr lang="en-US" sz="2400" dirty="0"/>
              <a:t>WIF can be converted into private key and vice versa.</a:t>
            </a:r>
          </a:p>
          <a:p>
            <a:r>
              <a:rPr lang="en-US" sz="2400" dirty="0"/>
              <a:t> </a:t>
            </a:r>
            <a:r>
              <a:rPr lang="en-US" sz="2400" b="1" dirty="0"/>
              <a:t>Mini Private Key Format </a:t>
            </a:r>
            <a:r>
              <a:rPr lang="en-US" sz="2400" dirty="0"/>
              <a:t>is sometimes used to encode the key in under 30 characters in order to allow storage where physical space is limited, </a:t>
            </a:r>
          </a:p>
          <a:p>
            <a:r>
              <a:rPr lang="en-US" sz="2400" dirty="0"/>
              <a:t>Bitcoin core client also allows the encryption of the wallet that contains the private keys.</a:t>
            </a:r>
          </a:p>
        </p:txBody>
      </p:sp>
    </p:spTree>
    <p:extLst>
      <p:ext uri="{BB962C8B-B14F-4D97-AF65-F5344CB8AC3E}">
        <p14:creationId xmlns:p14="http://schemas.microsoft.com/office/powerpoint/2010/main" val="212767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43" y="2133600"/>
            <a:ext cx="10343469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public key is calculated from the private key using elliptic curve multiplication, which is irreversible: </a:t>
            </a:r>
          </a:p>
          <a:p>
            <a:r>
              <a:rPr lang="en-US" sz="2800" i="1" dirty="0"/>
              <a:t>K</a:t>
            </a:r>
            <a:r>
              <a:rPr lang="en-US" sz="2800" dirty="0"/>
              <a:t> = </a:t>
            </a:r>
            <a:r>
              <a:rPr lang="en-US" sz="2800" i="1" dirty="0"/>
              <a:t>k</a:t>
            </a:r>
            <a:r>
              <a:rPr lang="en-US" sz="2800" dirty="0"/>
              <a:t> * </a:t>
            </a:r>
            <a:r>
              <a:rPr lang="en-US" sz="2800" i="1" dirty="0"/>
              <a:t>G</a:t>
            </a:r>
            <a:r>
              <a:rPr lang="en-US" sz="2800" dirty="0"/>
              <a:t>, where </a:t>
            </a:r>
            <a:r>
              <a:rPr lang="en-US" sz="2800" i="1" dirty="0"/>
              <a:t>k</a:t>
            </a:r>
            <a:r>
              <a:rPr lang="en-US" sz="2800" dirty="0"/>
              <a:t> is the private key, </a:t>
            </a:r>
            <a:r>
              <a:rPr lang="en-US" sz="2800" i="1" dirty="0"/>
              <a:t>G</a:t>
            </a:r>
            <a:r>
              <a:rPr lang="en-US" sz="2800" dirty="0"/>
              <a:t> is a constant point called the </a:t>
            </a:r>
            <a:r>
              <a:rPr lang="en-US" sz="2800" i="1" dirty="0"/>
              <a:t>generator point</a:t>
            </a:r>
            <a:r>
              <a:rPr lang="en-US" sz="2800" dirty="0"/>
              <a:t>, and </a:t>
            </a:r>
            <a:r>
              <a:rPr lang="en-US" sz="2800" i="1" dirty="0"/>
              <a:t>K</a:t>
            </a:r>
            <a:r>
              <a:rPr lang="en-US" sz="2800" dirty="0"/>
              <a:t> is the resulting public key. </a:t>
            </a:r>
          </a:p>
          <a:p>
            <a:r>
              <a:rPr lang="en-US" sz="2800" dirty="0"/>
              <a:t>The reverse operation, known as "finding the discrete logarithm"—calculating </a:t>
            </a:r>
            <a:r>
              <a:rPr lang="en-US" sz="2800" i="1" dirty="0"/>
              <a:t>k</a:t>
            </a:r>
            <a:r>
              <a:rPr lang="en-US" sz="2800" dirty="0"/>
              <a:t> if you know </a:t>
            </a:r>
            <a:r>
              <a:rPr lang="en-US" sz="2800" i="1" dirty="0"/>
              <a:t>K</a:t>
            </a:r>
            <a:r>
              <a:rPr lang="en-US" sz="2800" dirty="0"/>
              <a:t>—is as difficult as trying all possible values of </a:t>
            </a:r>
            <a:r>
              <a:rPr lang="en-US" sz="2800" i="1" dirty="0"/>
              <a:t>k</a:t>
            </a:r>
            <a:r>
              <a:rPr lang="en-US" sz="2800" dirty="0"/>
              <a:t>, i.e., a brute-force search. </a:t>
            </a:r>
          </a:p>
        </p:txBody>
      </p:sp>
    </p:spTree>
    <p:extLst>
      <p:ext uri="{BB962C8B-B14F-4D97-AF65-F5344CB8AC3E}">
        <p14:creationId xmlns:p14="http://schemas.microsoft.com/office/powerpoint/2010/main" val="197604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1" y="145138"/>
            <a:ext cx="8911687" cy="1280890"/>
          </a:xfrm>
        </p:spPr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70" y="1206498"/>
            <a:ext cx="9985828" cy="5165274"/>
          </a:xfrm>
        </p:spPr>
        <p:txBody>
          <a:bodyPr>
            <a:noAutofit/>
          </a:bodyPr>
          <a:lstStyle/>
          <a:p>
            <a:r>
              <a:rPr lang="en-US" sz="2400" dirty="0"/>
              <a:t>A private key is randomly selected and is 256-bit in length.</a:t>
            </a:r>
          </a:p>
          <a:p>
            <a:r>
              <a:rPr lang="en-US" sz="2400" dirty="0"/>
              <a:t> Public keys can be presented in an uncompressed or compressed format.</a:t>
            </a:r>
          </a:p>
          <a:p>
            <a:r>
              <a:rPr lang="en-US" sz="2400" dirty="0"/>
              <a:t> Public keys are basically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 on an elliptic curve and in an uncompressed format and are presented with a prefix of 04 in a hexadecimal format.</a:t>
            </a:r>
          </a:p>
          <a:p>
            <a:pPr lvl="1"/>
            <a:r>
              <a:rPr lang="en-US" sz="2400" dirty="0"/>
              <a:t>Public key K is defined as a point K = (</a:t>
            </a:r>
            <a:r>
              <a:rPr lang="en-US" sz="2400" dirty="0" err="1"/>
              <a:t>x,y</a:t>
            </a:r>
            <a:r>
              <a:rPr lang="en-US" sz="2400" dirty="0"/>
              <a:t>):</a:t>
            </a:r>
          </a:p>
          <a:p>
            <a:pPr lvl="1"/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 are both 32- bit in length.</a:t>
            </a:r>
          </a:p>
          <a:p>
            <a:r>
              <a:rPr lang="en-US" sz="2400" dirty="0"/>
              <a:t> In total, the compressed public key is 33 bytes long as compared to 65 bytes in the uncompressed format. </a:t>
            </a:r>
          </a:p>
          <a:p>
            <a:r>
              <a:rPr lang="en-US" sz="2400" dirty="0"/>
              <a:t>The compressed version of public keys basically includes only the </a:t>
            </a:r>
            <a:r>
              <a:rPr lang="en-US" sz="2400" i="1" dirty="0"/>
              <a:t>X </a:t>
            </a:r>
            <a:r>
              <a:rPr lang="en-US" sz="2400" dirty="0"/>
              <a:t>part, since the </a:t>
            </a:r>
            <a:r>
              <a:rPr lang="en-US" sz="2400" i="1" dirty="0"/>
              <a:t>Y </a:t>
            </a:r>
            <a:r>
              <a:rPr lang="en-US" sz="2400" dirty="0"/>
              <a:t>part can be derived from it. </a:t>
            </a:r>
          </a:p>
        </p:txBody>
      </p:sp>
    </p:spTree>
    <p:extLst>
      <p:ext uri="{BB962C8B-B14F-4D97-AF65-F5344CB8AC3E}">
        <p14:creationId xmlns:p14="http://schemas.microsoft.com/office/powerpoint/2010/main" val="422511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611" y="199567"/>
            <a:ext cx="8911687" cy="1280890"/>
          </a:xfrm>
        </p:spPr>
        <p:txBody>
          <a:bodyPr/>
          <a:lstStyle/>
          <a:p>
            <a:r>
              <a:rPr lang="en-US" dirty="0"/>
              <a:t>secp256k1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1213171"/>
            <a:ext cx="9356498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uses ECC based on the SECP256K1 standard. </a:t>
            </a:r>
          </a:p>
          <a:p>
            <a:r>
              <a:rPr lang="en-US" sz="2400" b="1" dirty="0"/>
              <a:t>secp256k1</a:t>
            </a:r>
            <a:r>
              <a:rPr lang="en-US" sz="2400" dirty="0"/>
              <a:t> refers to the parameters of the elliptic curve used in Bitcoin's public-key cryptography, and is defined in </a:t>
            </a:r>
            <a:r>
              <a:rPr lang="en-US" sz="2400" i="1" dirty="0"/>
              <a:t>Standards for Efficient Cryptography (SEC)</a:t>
            </a:r>
            <a:endParaRPr lang="en-US" sz="2400" dirty="0"/>
          </a:p>
          <a:p>
            <a:r>
              <a:rPr lang="en-US" sz="2400" dirty="0"/>
              <a:t>secp256k1 is now gaining in popularity due to its several nice properties.</a:t>
            </a:r>
          </a:p>
          <a:p>
            <a:r>
              <a:rPr lang="en-US" sz="2400" dirty="0"/>
              <a:t>Secp256k1 was constructed in a special non-random way which allows for especially efficient computation. </a:t>
            </a:r>
          </a:p>
          <a:p>
            <a:pPr lvl="1"/>
            <a:r>
              <a:rPr lang="en-US" sz="2000" dirty="0"/>
              <a:t>As a result, it is often more than 30% faster than other curves if the implementation is sufficiently optimized. </a:t>
            </a:r>
          </a:p>
          <a:p>
            <a:r>
              <a:rPr lang="en-US" sz="2400" dirty="0"/>
              <a:t>Secp256k1's constants were selected in a predictable way, which significantly reduces the possibility that the curve's creator inserted any sort of backdoor into the curve.</a:t>
            </a:r>
          </a:p>
        </p:txBody>
      </p:sp>
    </p:spTree>
    <p:extLst>
      <p:ext uri="{BB962C8B-B14F-4D97-AF65-F5344CB8AC3E}">
        <p14:creationId xmlns:p14="http://schemas.microsoft.com/office/powerpoint/2010/main" val="198625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Keys are identified by various prefixes, described as follows:</a:t>
            </a:r>
          </a:p>
          <a:p>
            <a:pPr lvl="1"/>
            <a:r>
              <a:rPr lang="en-US" sz="2400" dirty="0"/>
              <a:t>Uncompressed public keys used 0x04 as the prefix</a:t>
            </a:r>
          </a:p>
          <a:p>
            <a:pPr lvl="1"/>
            <a:r>
              <a:rPr lang="en-US" sz="2400" dirty="0"/>
              <a:t>Compressed public key starts with 0x03 if the y 32-bit part of the public key is odd</a:t>
            </a:r>
          </a:p>
          <a:p>
            <a:pPr lvl="1"/>
            <a:r>
              <a:rPr lang="en-US" sz="2400" dirty="0"/>
              <a:t>Compressed public key starts with 0x02 if the y 32-bit part of the public key is even</a:t>
            </a:r>
          </a:p>
        </p:txBody>
      </p:sp>
    </p:spTree>
    <p:extLst>
      <p:ext uri="{BB962C8B-B14F-4D97-AF65-F5344CB8AC3E}">
        <p14:creationId xmlns:p14="http://schemas.microsoft.com/office/powerpoint/2010/main" val="493981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3167"/>
            <a:ext cx="5872617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25" y="19955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1949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Early proposals to create digital cash go as far back as the early 1980s.</a:t>
            </a:r>
          </a:p>
          <a:p>
            <a:r>
              <a:rPr lang="en-US" sz="2400" dirty="0"/>
              <a:t> In 1982, </a:t>
            </a:r>
            <a:r>
              <a:rPr lang="en-US" sz="2400" i="1" dirty="0"/>
              <a:t>David </a:t>
            </a:r>
            <a:r>
              <a:rPr lang="en-US" sz="2400" i="1" dirty="0" err="1"/>
              <a:t>Chaum</a:t>
            </a:r>
            <a:r>
              <a:rPr lang="en-US" sz="2400" i="1" dirty="0"/>
              <a:t> </a:t>
            </a:r>
            <a:r>
              <a:rPr lang="en-US" sz="2400" dirty="0"/>
              <a:t>proposed a scheme that used blind signatures to build untraceable digital currency. </a:t>
            </a:r>
          </a:p>
          <a:p>
            <a:pPr lvl="1"/>
            <a:r>
              <a:rPr lang="en-US" sz="2400" dirty="0"/>
              <a:t>Bank would issue digital money by signing a blind and random serial number presented to it by the user.</a:t>
            </a:r>
          </a:p>
          <a:p>
            <a:pPr lvl="1"/>
            <a:r>
              <a:rPr lang="en-US" sz="2400" dirty="0"/>
              <a:t>The user could then use the digital token signed by the bank as currency. </a:t>
            </a:r>
          </a:p>
          <a:p>
            <a:pPr lvl="1"/>
            <a:r>
              <a:rPr lang="en-US" sz="2400" dirty="0"/>
              <a:t>The limitation in this scheme was that the bank had to keep track of all used serial numbers.</a:t>
            </a:r>
          </a:p>
          <a:p>
            <a:pPr lvl="1"/>
            <a:r>
              <a:rPr lang="en-US" sz="2400" dirty="0"/>
              <a:t>This was a central system by design and required to be trusted by the users.</a:t>
            </a:r>
          </a:p>
        </p:txBody>
      </p:sp>
    </p:spTree>
    <p:extLst>
      <p:ext uri="{BB962C8B-B14F-4D97-AF65-F5344CB8AC3E}">
        <p14:creationId xmlns:p14="http://schemas.microsoft.com/office/powerpoint/2010/main" val="21815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keys in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15" y="1799771"/>
            <a:ext cx="10096726" cy="3777622"/>
          </a:xfrm>
        </p:spPr>
        <p:txBody>
          <a:bodyPr>
            <a:noAutofit/>
          </a:bodyPr>
          <a:lstStyle/>
          <a:p>
            <a:r>
              <a:rPr lang="en-US" sz="2400" dirty="0"/>
              <a:t>Compressed public keys are gradually becoming the default across bitcoin clients, which is having a significant impact on reducing the size of transactions and therefore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/>
              <a:t>However, not all clients support compressed public keys yet. </a:t>
            </a:r>
          </a:p>
          <a:p>
            <a:r>
              <a:rPr lang="en-US" sz="2400" dirty="0"/>
              <a:t>Newer clients that support compressed public keys have to account for transactions from older clients that do not support compressed public keys. </a:t>
            </a:r>
          </a:p>
          <a:p>
            <a:r>
              <a:rPr lang="en-US" sz="2400" dirty="0"/>
              <a:t>This is especially important when a wallet application is importing private keys from another bitcoin wallet application,</a:t>
            </a:r>
          </a:p>
          <a:p>
            <a:pPr lvl="1"/>
            <a:r>
              <a:rPr lang="en-US" sz="2200" dirty="0"/>
              <a:t> because the new wallet needs to scan the blockchain to find transactions corresponding to these imported keys. </a:t>
            </a:r>
          </a:p>
        </p:txBody>
      </p:sp>
    </p:spTree>
    <p:extLst>
      <p:ext uri="{BB962C8B-B14F-4D97-AF65-F5344CB8AC3E}">
        <p14:creationId xmlns:p14="http://schemas.microsoft.com/office/powerpoint/2010/main" val="12819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268" y="84553"/>
            <a:ext cx="8911687" cy="1280890"/>
          </a:xfrm>
        </p:spPr>
        <p:txBody>
          <a:bodyPr/>
          <a:lstStyle/>
          <a:p>
            <a:r>
              <a:rPr lang="en-US" b="1" dirty="0"/>
              <a:t>Bitcoin currency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617713"/>
            <a:ext cx="7939313" cy="62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270" y="286653"/>
            <a:ext cx="8911687" cy="1280890"/>
          </a:xfrm>
        </p:spPr>
        <p:txBody>
          <a:bodyPr/>
          <a:lstStyle/>
          <a:p>
            <a:r>
              <a:rPr lang="en-US" dirty="0"/>
              <a:t>Base58Check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455" y="1440934"/>
            <a:ext cx="9777412" cy="4343679"/>
          </a:xfrm>
        </p:spPr>
        <p:txBody>
          <a:bodyPr>
            <a:noAutofit/>
          </a:bodyPr>
          <a:lstStyle/>
          <a:p>
            <a:r>
              <a:rPr lang="en-US" sz="2000" dirty="0"/>
              <a:t>In order to represent long numbers in a compact way, using fewer symbols, many computer systems use mixed-alphanumeric representations with a base (or radix) higher than 10. </a:t>
            </a:r>
          </a:p>
          <a:p>
            <a:pPr lvl="1"/>
            <a:r>
              <a:rPr lang="en-US" sz="1800" dirty="0"/>
              <a:t>For example, whereas the traditional decimal system uses the 10 numerals 0 through 9, the hexadecimal system uses 16, with the letters A through F as the six additional symbols. </a:t>
            </a:r>
          </a:p>
          <a:p>
            <a:r>
              <a:rPr lang="en-US" sz="2000" dirty="0"/>
              <a:t>A number represented in hexadecimal format is shorter than the equivalent decimal representation. </a:t>
            </a:r>
          </a:p>
          <a:p>
            <a:r>
              <a:rPr lang="en-US" sz="2000" dirty="0"/>
              <a:t>Base64 representation uses 26 lowercase letters, 26 capital letters, 10 numerals, and 2 more characters such as “``&amp;#x201d; and "/" to transmit binary data over text-based media such as email. </a:t>
            </a:r>
          </a:p>
          <a:p>
            <a:r>
              <a:rPr lang="en-US" sz="2000" dirty="0"/>
              <a:t>Base64 is most commonly used to add binary attachments to email. </a:t>
            </a:r>
          </a:p>
          <a:p>
            <a:r>
              <a:rPr lang="en-US" sz="2000" dirty="0"/>
              <a:t>Base58 is a text-based binary-encoding format developed for use in bitcoin and used in many other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71770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145809"/>
            <a:ext cx="8911687" cy="1280890"/>
          </a:xfrm>
        </p:spPr>
        <p:txBody>
          <a:bodyPr/>
          <a:lstStyle/>
          <a:p>
            <a:r>
              <a:rPr lang="en-US" dirty="0"/>
              <a:t>Base58Check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6" y="1161143"/>
            <a:ext cx="9356498" cy="3777622"/>
          </a:xfrm>
        </p:spPr>
        <p:txBody>
          <a:bodyPr>
            <a:noAutofit/>
          </a:bodyPr>
          <a:lstStyle/>
          <a:p>
            <a:r>
              <a:rPr lang="en-US" sz="2400" dirty="0"/>
              <a:t>Base58 offers a balance between compact representation, readability, and error detection and prevention.</a:t>
            </a:r>
          </a:p>
          <a:p>
            <a:r>
              <a:rPr lang="en-US" sz="2400" dirty="0"/>
              <a:t> Base58 is a subset of Base64, using upper- and lowercase letters and numbers, but omitting some characters that are frequently mistaken for one another and can appear identical when displayed in certain fonts. </a:t>
            </a:r>
          </a:p>
          <a:p>
            <a:r>
              <a:rPr lang="en-US" sz="2400" dirty="0"/>
              <a:t>Specifically, Base58 is Base64 without the 0 (number zero), O (capital o), l (lower L), I (capital </a:t>
            </a:r>
            <a:r>
              <a:rPr lang="en-US" sz="2400" dirty="0" err="1"/>
              <a:t>i</a:t>
            </a:r>
            <a:r>
              <a:rPr lang="en-US" sz="2400" dirty="0"/>
              <a:t>), and the symbols &amp;#x201c;``” and "/". Or, more simply, it is a set of lowercase and capital letters and numbers without the four (0, O, l, I) just mentioned. </a:t>
            </a:r>
          </a:p>
          <a:p>
            <a:r>
              <a:rPr lang="en-US" sz="2400" dirty="0"/>
              <a:t>Bitcoin’s Base58 alphabet shows the full Base58 alphabet.</a:t>
            </a:r>
          </a:p>
        </p:txBody>
      </p:sp>
    </p:spTree>
    <p:extLst>
      <p:ext uri="{BB962C8B-B14F-4D97-AF65-F5344CB8AC3E}">
        <p14:creationId xmlns:p14="http://schemas.microsoft.com/office/powerpoint/2010/main" val="3134662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Vanity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56754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As bitcoin addresses are based on base 58 encoding, it is possible to generate addresses that contain human-readable messages.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43" y="2982956"/>
            <a:ext cx="3251200" cy="35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097" y="84969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Vanity addresses are generated using a purely brute-force method. </a:t>
            </a:r>
          </a:p>
          <a:p>
            <a:r>
              <a:rPr lang="en-US" sz="2400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11" y="2130583"/>
            <a:ext cx="8103381" cy="45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014" y="258350"/>
            <a:ext cx="8911687" cy="1280890"/>
          </a:xfrm>
        </p:spPr>
        <p:txBody>
          <a:bodyPr/>
          <a:lstStyle/>
          <a:p>
            <a:r>
              <a:rPr lang="en-US" dirty="0"/>
              <a:t>Vanity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014" y="112374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Vanity addresses are valid bitcoin addresses that contain human-readable messages.</a:t>
            </a:r>
          </a:p>
          <a:p>
            <a:r>
              <a:rPr lang="en-US" sz="2000" dirty="0"/>
              <a:t> For example, 1LoveBPzzD72PUXLzCkYAtGFYmK5vYNR33 is a valid address that contains the letters forming the word "Love" as the first four Base-58 letters.</a:t>
            </a:r>
          </a:p>
          <a:p>
            <a:r>
              <a:rPr lang="en-US" sz="2000" dirty="0"/>
              <a:t> Vanity addresses require generating and testing billions of candidate private keys, until a bitcoin address with the desired pattern is found. </a:t>
            </a:r>
          </a:p>
          <a:p>
            <a:r>
              <a:rPr lang="en-US" sz="2000" dirty="0"/>
              <a:t>Vanity generation algorithm,</a:t>
            </a:r>
          </a:p>
          <a:p>
            <a:pPr lvl="1"/>
            <a:r>
              <a:rPr lang="en-US" sz="2000" dirty="0"/>
              <a:t> the process essentially involves picking a private key at random, </a:t>
            </a:r>
          </a:p>
          <a:p>
            <a:pPr lvl="1"/>
            <a:r>
              <a:rPr lang="en-US" sz="2000" dirty="0"/>
              <a:t>deriving the public key, </a:t>
            </a:r>
          </a:p>
          <a:p>
            <a:pPr lvl="1"/>
            <a:r>
              <a:rPr lang="en-US" sz="2000" dirty="0"/>
              <a:t>deriving the bitcoin address</a:t>
            </a:r>
          </a:p>
          <a:p>
            <a:pPr lvl="1"/>
            <a:r>
              <a:rPr lang="en-US" sz="2000" dirty="0"/>
              <a:t>checking to see if it matches the desired vanity pattern, </a:t>
            </a:r>
          </a:p>
          <a:p>
            <a:pPr lvl="1"/>
            <a:r>
              <a:rPr lang="en-US" sz="2000" dirty="0"/>
              <a:t>repeating billions of times until a match is found.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5037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Vanity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842" y="1540188"/>
            <a:ext cx="9143243" cy="46937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Once a vanity address matching the desired pattern is found, </a:t>
            </a:r>
          </a:p>
          <a:p>
            <a:pPr lvl="1"/>
            <a:r>
              <a:rPr lang="en-US" sz="2200" dirty="0"/>
              <a:t>Private key from which it was derived can be used by the owner to spend bitcoin in exactly the same way as any other address. </a:t>
            </a:r>
          </a:p>
          <a:p>
            <a:r>
              <a:rPr lang="en-US" sz="2400" dirty="0"/>
              <a:t>Vanity addresses are no less or more secure than any other address. </a:t>
            </a:r>
          </a:p>
          <a:p>
            <a:r>
              <a:rPr lang="en-US" sz="2400" dirty="0"/>
              <a:t>They depend on the same Elliptic Curve Cryptography (ECC) and SHA as any other address. </a:t>
            </a:r>
          </a:p>
          <a:p>
            <a:pPr lvl="1"/>
            <a:r>
              <a:rPr lang="en-US" sz="2200" dirty="0"/>
              <a:t>You can no more easily find the private key of an address starting with a vanity pattern than you can any other address.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979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59876"/>
            <a:ext cx="8911687" cy="1280890"/>
          </a:xfrm>
        </p:spPr>
        <p:txBody>
          <a:bodyPr/>
          <a:lstStyle/>
          <a:p>
            <a:r>
              <a:rPr lang="en-US" dirty="0"/>
              <a:t>Paper 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796" y="800321"/>
            <a:ext cx="9410530" cy="3777622"/>
          </a:xfrm>
        </p:spPr>
        <p:txBody>
          <a:bodyPr>
            <a:noAutofit/>
          </a:bodyPr>
          <a:lstStyle/>
          <a:p>
            <a:r>
              <a:rPr lang="en-US" sz="2400" dirty="0"/>
              <a:t>Paper wallets are bitcoin private keys printed on paper. </a:t>
            </a:r>
          </a:p>
          <a:p>
            <a:r>
              <a:rPr lang="en-US" sz="2400" dirty="0"/>
              <a:t>Paper wallet also includes the corresponding bitcoin address for convenience</a:t>
            </a:r>
          </a:p>
          <a:p>
            <a:pPr lvl="1"/>
            <a:r>
              <a:rPr lang="en-US" sz="2200" dirty="0"/>
              <a:t>but this is not necessary because it can be derived from the private key.</a:t>
            </a:r>
          </a:p>
          <a:p>
            <a:r>
              <a:rPr lang="en-US" sz="2400" dirty="0"/>
              <a:t> Paper wallets are a very effective way to create backups or offline bitcoin storage, also known as "cold storage.“</a:t>
            </a:r>
          </a:p>
          <a:p>
            <a:r>
              <a:rPr lang="en-US" sz="2400" dirty="0"/>
              <a:t> As a backup mechanism, a paper wallet can provide security against the loss of key due to a computer mishap such as a hard-drive failure, theft, or accidental deletion. </a:t>
            </a:r>
          </a:p>
          <a:p>
            <a:r>
              <a:rPr lang="en-US" sz="2400" dirty="0"/>
              <a:t>If the paper wallet keys are generated offline and never stored on a computer system, they are much more secure against hackers, </a:t>
            </a:r>
            <a:r>
              <a:rPr lang="en-US" sz="2400" dirty="0" err="1"/>
              <a:t>keyloggers</a:t>
            </a:r>
            <a:r>
              <a:rPr lang="en-US" sz="2400" dirty="0"/>
              <a:t>, and other online computer threats.</a:t>
            </a:r>
          </a:p>
        </p:txBody>
      </p:sp>
    </p:spTree>
    <p:extLst>
      <p:ext uri="{BB962C8B-B14F-4D97-AF65-F5344CB8AC3E}">
        <p14:creationId xmlns:p14="http://schemas.microsoft.com/office/powerpoint/2010/main" val="2729921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598660"/>
            <a:ext cx="9640389" cy="5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9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36" y="0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Later on in 1990, </a:t>
            </a:r>
            <a:r>
              <a:rPr lang="en-US" sz="2400" i="1" dirty="0"/>
              <a:t>David </a:t>
            </a:r>
            <a:r>
              <a:rPr lang="en-US" sz="2400" i="1" dirty="0" err="1"/>
              <a:t>Chaum</a:t>
            </a:r>
            <a:r>
              <a:rPr lang="en-US" sz="2400" i="1" dirty="0"/>
              <a:t> </a:t>
            </a:r>
            <a:r>
              <a:rPr lang="en-US" sz="2400" dirty="0"/>
              <a:t>proposed a refined version named </a:t>
            </a:r>
            <a:r>
              <a:rPr lang="en-US" sz="2400" b="1" dirty="0"/>
              <a:t>e-cash</a:t>
            </a:r>
            <a:r>
              <a:rPr lang="en-US" sz="2400" dirty="0"/>
              <a:t> that not only used </a:t>
            </a:r>
            <a:r>
              <a:rPr lang="en-US" sz="2400" b="1" dirty="0"/>
              <a:t>blinded signature</a:t>
            </a:r>
            <a:r>
              <a:rPr lang="en-US" sz="2400" dirty="0"/>
              <a:t>, but also some </a:t>
            </a:r>
            <a:r>
              <a:rPr lang="en-US" sz="2400" b="1" dirty="0"/>
              <a:t>private identification data </a:t>
            </a:r>
            <a:r>
              <a:rPr lang="en-US" sz="2400" dirty="0"/>
              <a:t>to craft a message that was then sent to the bank. </a:t>
            </a:r>
          </a:p>
          <a:p>
            <a:pPr lvl="1"/>
            <a:r>
              <a:rPr lang="en-US" sz="2400" dirty="0"/>
              <a:t>This scheme allowed the </a:t>
            </a:r>
            <a:r>
              <a:rPr lang="en-US" sz="2400" b="1" dirty="0"/>
              <a:t>detection of double spending </a:t>
            </a:r>
            <a:r>
              <a:rPr lang="en-US" sz="2400" dirty="0"/>
              <a:t>but did not prevent it.</a:t>
            </a:r>
          </a:p>
          <a:p>
            <a:pPr lvl="1"/>
            <a:r>
              <a:rPr lang="en-US" sz="2400" dirty="0"/>
              <a:t> If the same token was used at two different locations, then the identity of the double spender would be revealed. </a:t>
            </a:r>
          </a:p>
          <a:p>
            <a:pPr lvl="1"/>
            <a:r>
              <a:rPr lang="en-US" sz="2400" dirty="0"/>
              <a:t>e-cash could only represent a fixed amount of money. </a:t>
            </a:r>
          </a:p>
          <a:p>
            <a:r>
              <a:rPr lang="en-US" sz="2400" i="1" dirty="0"/>
              <a:t>Adam Back's </a:t>
            </a:r>
            <a:r>
              <a:rPr lang="en-US" sz="2400" b="1" dirty="0" err="1"/>
              <a:t>hashcash</a:t>
            </a:r>
            <a:r>
              <a:rPr lang="en-US" sz="2400" dirty="0"/>
              <a:t>, introduced in 1997, was originally proposed to thwart e-mail spam. </a:t>
            </a:r>
          </a:p>
          <a:p>
            <a:pPr lvl="1"/>
            <a:r>
              <a:rPr lang="en-US" sz="2400" dirty="0"/>
              <a:t>Solve a computational puzzle that was easy to verify but comparatively difficult to compute.</a:t>
            </a:r>
          </a:p>
        </p:txBody>
      </p:sp>
    </p:spTree>
    <p:extLst>
      <p:ext uri="{BB962C8B-B14F-4D97-AF65-F5344CB8AC3E}">
        <p14:creationId xmlns:p14="http://schemas.microsoft.com/office/powerpoint/2010/main" val="21303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639" y="312057"/>
            <a:ext cx="8911687" cy="670118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394" y="982175"/>
            <a:ext cx="9813892" cy="556376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Transactions are the most important part of the bitcoin system. </a:t>
            </a:r>
          </a:p>
          <a:p>
            <a:r>
              <a:rPr lang="en-US" sz="2800" dirty="0"/>
              <a:t>Everything else in bitcoin is designed to ensure that transactions can be </a:t>
            </a:r>
          </a:p>
          <a:p>
            <a:pPr lvl="1"/>
            <a:r>
              <a:rPr lang="en-US" sz="2800" dirty="0"/>
              <a:t>created</a:t>
            </a:r>
          </a:p>
          <a:p>
            <a:pPr lvl="1"/>
            <a:r>
              <a:rPr lang="en-US" sz="2800" dirty="0"/>
              <a:t>propagated on the network, </a:t>
            </a:r>
          </a:p>
          <a:p>
            <a:pPr lvl="1"/>
            <a:r>
              <a:rPr lang="en-US" sz="2800" dirty="0"/>
              <a:t>validated, </a:t>
            </a:r>
          </a:p>
          <a:p>
            <a:pPr lvl="1"/>
            <a:r>
              <a:rPr lang="en-US" sz="2800" dirty="0"/>
              <a:t>Finally added to the global ledger of transactions (the blockchain).</a:t>
            </a:r>
          </a:p>
          <a:p>
            <a:r>
              <a:rPr lang="en-US" sz="2800" dirty="0"/>
              <a:t> Transactions are data structures that encode the transfer of value between participants in the bitcoin system.</a:t>
            </a:r>
          </a:p>
          <a:p>
            <a:r>
              <a:rPr lang="en-US" sz="2800" dirty="0"/>
              <a:t> Each transaction is a public entry in bitcoin’s </a:t>
            </a:r>
            <a:r>
              <a:rPr lang="en-US" sz="2800" dirty="0" err="1"/>
              <a:t>blockchain</a:t>
            </a:r>
            <a:r>
              <a:rPr lang="en-US" sz="2800" dirty="0"/>
              <a:t>, the global double-entry bookkeeping ledger.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110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731" y="0"/>
            <a:ext cx="8911687" cy="128089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019" y="861058"/>
            <a:ext cx="8915400" cy="4356742"/>
          </a:xfrm>
        </p:spPr>
        <p:txBody>
          <a:bodyPr>
            <a:noAutofit/>
          </a:bodyPr>
          <a:lstStyle/>
          <a:p>
            <a:r>
              <a:rPr lang="en-US" sz="2000" dirty="0"/>
              <a:t>Transactions are at the core of the bitcoin ecosystem.</a:t>
            </a:r>
          </a:p>
          <a:p>
            <a:r>
              <a:rPr lang="en-US" sz="2000" dirty="0"/>
              <a:t>Transactions can be as simple as just sending some bitcoins to a bitcoin address, or it can be quite complex depending on the requirements. </a:t>
            </a:r>
          </a:p>
          <a:p>
            <a:r>
              <a:rPr lang="en-US" sz="2000" dirty="0"/>
              <a:t>Each transaction is composed of at least one input and output.</a:t>
            </a:r>
          </a:p>
          <a:p>
            <a:r>
              <a:rPr lang="en-US" sz="2000" dirty="0"/>
              <a:t>Inputs can be thought of as coins being spent that have been created in a previous transaction and outputs as coins being created.</a:t>
            </a:r>
          </a:p>
          <a:p>
            <a:r>
              <a:rPr lang="en-US" sz="2000" dirty="0"/>
              <a:t> If a transaction is minting new coins, then there is no input and therefore no signature is needed. </a:t>
            </a:r>
          </a:p>
          <a:p>
            <a:r>
              <a:rPr lang="en-US" sz="2000" dirty="0"/>
              <a:t>If a transaction is to sends coins to some other user (a bitcoin address), then it needs to be signed by the sender with their private key and a reference is also required to the previous transaction in order to show the origin of the coins. </a:t>
            </a:r>
          </a:p>
          <a:p>
            <a:r>
              <a:rPr lang="en-US" sz="2000" dirty="0"/>
              <a:t>Coins are, in fact, unspent transaction outputs represented in </a:t>
            </a:r>
            <a:r>
              <a:rPr lang="en-US" sz="2000" dirty="0" err="1"/>
              <a:t>Satoshis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71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45156"/>
            <a:ext cx="8911687" cy="1280890"/>
          </a:xfrm>
        </p:spPr>
        <p:txBody>
          <a:bodyPr/>
          <a:lstStyle/>
          <a:p>
            <a:r>
              <a:rPr lang="en-US" dirty="0"/>
              <a:t>The transaction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44" y="985601"/>
            <a:ext cx="9684699" cy="3777622"/>
          </a:xfrm>
        </p:spPr>
        <p:txBody>
          <a:bodyPr>
            <a:noAutofit/>
          </a:bodyPr>
          <a:lstStyle/>
          <a:p>
            <a:r>
              <a:rPr lang="en-US" sz="2200" dirty="0"/>
              <a:t>A user/sender </a:t>
            </a:r>
            <a:r>
              <a:rPr lang="en-US" sz="2200" b="1" dirty="0"/>
              <a:t>sends a transaction</a:t>
            </a:r>
            <a:r>
              <a:rPr lang="en-US" sz="2200" dirty="0"/>
              <a:t> using wallet software or some other interface.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wallet software signs </a:t>
            </a:r>
            <a:r>
              <a:rPr lang="en-US" sz="2200" dirty="0"/>
              <a:t>the transaction using the sender's private key.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transaction is broadcasted </a:t>
            </a:r>
            <a:r>
              <a:rPr lang="en-US" sz="2200" dirty="0"/>
              <a:t>to the Bitcoin network using a flooding algorithm.</a:t>
            </a:r>
          </a:p>
          <a:p>
            <a:r>
              <a:rPr lang="en-US" sz="2200" dirty="0"/>
              <a:t> Mining nodes </a:t>
            </a:r>
            <a:r>
              <a:rPr lang="en-US" sz="2200" b="1" dirty="0"/>
              <a:t>include this transaction </a:t>
            </a:r>
            <a:r>
              <a:rPr lang="en-US" sz="2200" dirty="0"/>
              <a:t>in the next block to be mined.</a:t>
            </a:r>
          </a:p>
          <a:p>
            <a:r>
              <a:rPr lang="en-US" sz="2200" dirty="0"/>
              <a:t> Mining starts once a miner who solves the </a:t>
            </a:r>
            <a:r>
              <a:rPr lang="en-US" sz="2200" b="1" dirty="0"/>
              <a:t>Proof of Work </a:t>
            </a:r>
            <a:r>
              <a:rPr lang="en-US" sz="2200" dirty="0"/>
              <a:t>problem broadcasts the </a:t>
            </a:r>
            <a:r>
              <a:rPr lang="en-US" sz="2200" b="1" dirty="0"/>
              <a:t>newly mined block </a:t>
            </a:r>
            <a:r>
              <a:rPr lang="en-US" sz="2200" dirty="0"/>
              <a:t>to the network. </a:t>
            </a:r>
          </a:p>
          <a:p>
            <a:r>
              <a:rPr lang="en-US" sz="2200" dirty="0"/>
              <a:t>The nodes </a:t>
            </a:r>
            <a:r>
              <a:rPr lang="en-US" sz="2200" b="1" dirty="0"/>
              <a:t>verify the block </a:t>
            </a:r>
            <a:r>
              <a:rPr lang="en-US" sz="2200" dirty="0"/>
              <a:t>and propagate the block further, and confirmation starts to generate.</a:t>
            </a:r>
          </a:p>
          <a:p>
            <a:r>
              <a:rPr lang="en-US" sz="2200" dirty="0"/>
              <a:t> Finally, the confirmations start to appear in the receiver's wallet and after approximately </a:t>
            </a:r>
            <a:r>
              <a:rPr lang="en-US" sz="2200" b="1" dirty="0"/>
              <a:t>six confirmations</a:t>
            </a:r>
            <a:r>
              <a:rPr lang="en-US" sz="2200" dirty="0"/>
              <a:t>, the transaction is considered finalized and confirmed.</a:t>
            </a:r>
          </a:p>
        </p:txBody>
      </p:sp>
    </p:spTree>
    <p:extLst>
      <p:ext uri="{BB962C8B-B14F-4D97-AF65-F5344CB8AC3E}">
        <p14:creationId xmlns:p14="http://schemas.microsoft.com/office/powerpoint/2010/main" val="354542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871" y="-99260"/>
            <a:ext cx="8911687" cy="1280890"/>
          </a:xfrm>
        </p:spPr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010" y="745902"/>
            <a:ext cx="9914529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 transaction at a high level contains metadata, inputs, and outputs. </a:t>
            </a:r>
          </a:p>
          <a:p>
            <a:r>
              <a:rPr lang="en-US" sz="2000" dirty="0"/>
              <a:t>Transactions are combined to create a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65" y="1575318"/>
            <a:ext cx="9665693" cy="51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6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23" y="1577452"/>
            <a:ext cx="9065976" cy="4181901"/>
          </a:xfrm>
        </p:spPr>
        <p:txBody>
          <a:bodyPr>
            <a:noAutofit/>
          </a:bodyPr>
          <a:lstStyle/>
          <a:p>
            <a:r>
              <a:rPr lang="en-US" sz="2400" dirty="0" err="1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This part of the transaction contains some values such as the size of the transaction, the number of inputs and outputs, the hash of the transaction, and a </a:t>
            </a:r>
            <a:r>
              <a:rPr lang="en-US" sz="2400" dirty="0" err="1"/>
              <a:t>lock_time</a:t>
            </a:r>
            <a:r>
              <a:rPr lang="en-US" sz="2400" dirty="0"/>
              <a:t> field.</a:t>
            </a:r>
          </a:p>
          <a:p>
            <a:pPr lvl="1"/>
            <a:r>
              <a:rPr lang="en-US" sz="2400" dirty="0"/>
              <a:t> Every transaction has a prefix specifying the version number.</a:t>
            </a:r>
          </a:p>
          <a:p>
            <a:r>
              <a:rPr lang="en-US" sz="2400" dirty="0"/>
              <a:t>Inputs: </a:t>
            </a:r>
          </a:p>
          <a:p>
            <a:pPr lvl="1"/>
            <a:r>
              <a:rPr lang="en-US" sz="2400" dirty="0"/>
              <a:t>Generally, each input spends a previous output. </a:t>
            </a:r>
          </a:p>
          <a:p>
            <a:pPr lvl="1"/>
            <a:r>
              <a:rPr lang="en-US" sz="2400" dirty="0"/>
              <a:t>Each output is  considered an Unspent Transaction Output (UTXO) until an input consumes it.</a:t>
            </a:r>
          </a:p>
        </p:txBody>
      </p:sp>
    </p:spTree>
    <p:extLst>
      <p:ext uri="{BB962C8B-B14F-4D97-AF65-F5344CB8AC3E}">
        <p14:creationId xmlns:p14="http://schemas.microsoft.com/office/powerpoint/2010/main" val="2184781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120" y="1540189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Outputs: </a:t>
            </a:r>
          </a:p>
          <a:p>
            <a:pPr lvl="1"/>
            <a:r>
              <a:rPr lang="en-US" sz="2400" dirty="0"/>
              <a:t>Outputs have only two fields, and they contain instructions for the sending of bitcoins. </a:t>
            </a:r>
          </a:p>
          <a:p>
            <a:pPr lvl="1"/>
            <a:r>
              <a:rPr lang="en-US" sz="2400" dirty="0"/>
              <a:t>The first field contains the </a:t>
            </a:r>
            <a:r>
              <a:rPr lang="en-US" sz="2400" b="1" dirty="0"/>
              <a:t>amount of </a:t>
            </a:r>
            <a:r>
              <a:rPr lang="en-US" sz="2400" b="1" dirty="0" err="1"/>
              <a:t>Satoshis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Second field is a </a:t>
            </a:r>
            <a:r>
              <a:rPr lang="en-US" sz="2400" b="1" dirty="0"/>
              <a:t>locking script </a:t>
            </a:r>
            <a:r>
              <a:rPr lang="en-US" sz="2400" dirty="0"/>
              <a:t>that contains the conditions that need to be met in order for the output to be spent. </a:t>
            </a:r>
          </a:p>
          <a:p>
            <a:r>
              <a:rPr lang="en-US" sz="2400" dirty="0"/>
              <a:t>Verification: </a:t>
            </a:r>
          </a:p>
          <a:p>
            <a:pPr lvl="1"/>
            <a:r>
              <a:rPr lang="en-US" sz="2400" dirty="0"/>
              <a:t>Verification is performed using bitcoin's scripting language.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723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0" y="1163480"/>
            <a:ext cx="8392235" cy="50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7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737" y="1604209"/>
            <a:ext cx="9666957" cy="4604085"/>
          </a:xfrm>
        </p:spPr>
        <p:txBody>
          <a:bodyPr>
            <a:noAutofit/>
          </a:bodyPr>
          <a:lstStyle/>
          <a:p>
            <a:r>
              <a:rPr lang="en-US" sz="2400" dirty="0"/>
              <a:t>In Bitcoin transactions, there is necessary use of digital signatures and validation with the help private and public key pairs. </a:t>
            </a:r>
          </a:p>
          <a:p>
            <a:r>
              <a:rPr lang="en-US" sz="2400" dirty="0"/>
              <a:t>This is implemented through </a:t>
            </a:r>
            <a:r>
              <a:rPr lang="en-US" sz="2400" b="1" dirty="0"/>
              <a:t>Bitcoin scripts</a:t>
            </a:r>
            <a:r>
              <a:rPr lang="en-US" sz="2400" dirty="0"/>
              <a:t>. </a:t>
            </a:r>
          </a:p>
          <a:p>
            <a:r>
              <a:rPr lang="en-US" sz="2400" dirty="0"/>
              <a:t>The crux is that the input of transaction consists of scripts instead of signatures.</a:t>
            </a:r>
          </a:p>
          <a:p>
            <a:r>
              <a:rPr lang="en-US" sz="2400" dirty="0"/>
              <a:t> To validate that a transaction is in sync with the previous blocks of the chain correctly,</a:t>
            </a:r>
          </a:p>
          <a:p>
            <a:pPr lvl="1"/>
            <a:r>
              <a:rPr lang="en-US" sz="2200" dirty="0"/>
              <a:t> </a:t>
            </a:r>
            <a:r>
              <a:rPr lang="en-US" sz="2400" dirty="0"/>
              <a:t>we combine the new transaction’s input script and the earlier transaction’s output script by concatenating them.</a:t>
            </a:r>
          </a:p>
        </p:txBody>
      </p:sp>
    </p:spTree>
    <p:extLst>
      <p:ext uri="{BB962C8B-B14F-4D97-AF65-F5344CB8AC3E}">
        <p14:creationId xmlns:p14="http://schemas.microsoft.com/office/powerpoint/2010/main" val="396417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Scripting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44" y="1475873"/>
            <a:ext cx="9314030" cy="3777622"/>
          </a:xfrm>
        </p:spPr>
        <p:txBody>
          <a:bodyPr>
            <a:noAutofit/>
          </a:bodyPr>
          <a:lstStyle/>
          <a:p>
            <a:r>
              <a:rPr lang="en-US" sz="2400" dirty="0"/>
              <a:t>It is based on an old, simple, </a:t>
            </a:r>
            <a:r>
              <a:rPr lang="en-US" sz="2400" b="1" dirty="0"/>
              <a:t>stack-based programming </a:t>
            </a:r>
            <a:r>
              <a:rPr lang="en-US" sz="2400" dirty="0"/>
              <a:t>language called </a:t>
            </a:r>
            <a:r>
              <a:rPr lang="en-US" sz="2400" b="1" dirty="0"/>
              <a:t>Forth</a:t>
            </a:r>
            <a:r>
              <a:rPr lang="en-US" sz="2400" dirty="0"/>
              <a:t>. </a:t>
            </a:r>
          </a:p>
          <a:p>
            <a:r>
              <a:rPr lang="en-US" sz="2400" dirty="0"/>
              <a:t>The main goals of designing such a script for Bitcoins was simple, compact and yet supporting key cryptographic operations.</a:t>
            </a:r>
          </a:p>
          <a:p>
            <a:r>
              <a:rPr lang="en-US" sz="2400" dirty="0"/>
              <a:t>key features of this language are:</a:t>
            </a:r>
          </a:p>
          <a:p>
            <a:pPr lvl="1"/>
            <a:r>
              <a:rPr lang="en-US" sz="2400" b="1" dirty="0"/>
              <a:t>Stack based:  </a:t>
            </a:r>
          </a:p>
          <a:p>
            <a:pPr lvl="2"/>
            <a:r>
              <a:rPr lang="en-US" sz="2400" dirty="0"/>
              <a:t>This results that </a:t>
            </a:r>
            <a:r>
              <a:rPr lang="en-US" sz="2400" b="1" dirty="0"/>
              <a:t>every instruction </a:t>
            </a:r>
            <a:r>
              <a:rPr lang="en-US" sz="2400" dirty="0"/>
              <a:t>specified in the Bitcoin script </a:t>
            </a:r>
            <a:r>
              <a:rPr lang="en-US" sz="2400" b="1" dirty="0"/>
              <a:t>is executed exactly once </a:t>
            </a:r>
            <a:r>
              <a:rPr lang="en-US" sz="2400" dirty="0"/>
              <a:t>and in a linear fashion. </a:t>
            </a:r>
          </a:p>
          <a:p>
            <a:pPr lvl="2"/>
            <a:r>
              <a:rPr lang="en-US" sz="2400" dirty="0"/>
              <a:t>Hence, there can be </a:t>
            </a:r>
            <a:r>
              <a:rPr lang="en-US" sz="2400" b="1" dirty="0"/>
              <a:t>no implementation of loops </a:t>
            </a:r>
            <a:r>
              <a:rPr lang="en-US" sz="2400" dirty="0"/>
              <a:t>in the Bitcoin scripting language. </a:t>
            </a:r>
          </a:p>
        </p:txBody>
      </p:sp>
    </p:spTree>
    <p:extLst>
      <p:ext uri="{BB962C8B-B14F-4D97-AF65-F5344CB8AC3E}">
        <p14:creationId xmlns:p14="http://schemas.microsoft.com/office/powerpoint/2010/main" val="117847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841" y="319310"/>
            <a:ext cx="8911687" cy="1280890"/>
          </a:xfrm>
        </p:spPr>
        <p:txBody>
          <a:bodyPr/>
          <a:lstStyle/>
          <a:p>
            <a:r>
              <a:rPr lang="en-US" dirty="0"/>
              <a:t>key features of this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138989"/>
            <a:ext cx="1095918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Not Turing-complete</a:t>
            </a:r>
          </a:p>
          <a:p>
            <a:pPr lvl="1"/>
            <a:r>
              <a:rPr lang="en-US" sz="2400" b="1" dirty="0"/>
              <a:t> </a:t>
            </a:r>
            <a:r>
              <a:rPr lang="en-US" sz="2400" dirty="0"/>
              <a:t>This results to the language’s inability to execute arbitrarily powerful methods based on recursion and loops.</a:t>
            </a:r>
          </a:p>
          <a:p>
            <a:pPr lvl="1"/>
            <a:r>
              <a:rPr lang="en-US" sz="2400" dirty="0"/>
              <a:t>Miners of the Bitcoin network run these scripts appended by the sender of a transaction and this is the reason for dis-allowance of infinite loops in Bitcoin scripts.</a:t>
            </a:r>
          </a:p>
          <a:p>
            <a:r>
              <a:rPr lang="en-US" sz="2400" b="1" dirty="0"/>
              <a:t>Finite Size</a:t>
            </a:r>
          </a:p>
          <a:p>
            <a:pPr lvl="1"/>
            <a:r>
              <a:rPr lang="en-US" sz="2400" dirty="0"/>
              <a:t> The Bitcoin scripting language is finitely small in size.</a:t>
            </a:r>
          </a:p>
          <a:p>
            <a:pPr lvl="1"/>
            <a:r>
              <a:rPr lang="en-US" sz="2400" dirty="0"/>
              <a:t> It can only accommodate 256  instructions as each instruction is represented by one byte.  </a:t>
            </a:r>
          </a:p>
        </p:txBody>
      </p:sp>
    </p:spTree>
    <p:extLst>
      <p:ext uri="{BB962C8B-B14F-4D97-AF65-F5344CB8AC3E}">
        <p14:creationId xmlns:p14="http://schemas.microsoft.com/office/powerpoint/2010/main" val="22266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269" y="235855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55" y="1053540"/>
            <a:ext cx="8915400" cy="4076700"/>
          </a:xfrm>
        </p:spPr>
        <p:txBody>
          <a:bodyPr>
            <a:noAutofit/>
          </a:bodyPr>
          <a:lstStyle/>
          <a:p>
            <a:r>
              <a:rPr lang="en-US" sz="2400" b="1" dirty="0"/>
              <a:t>B-money</a:t>
            </a:r>
            <a:r>
              <a:rPr lang="en-US" sz="2400" dirty="0"/>
              <a:t> was proposed by </a:t>
            </a:r>
            <a:r>
              <a:rPr lang="en-US" sz="2400" i="1" dirty="0"/>
              <a:t>Wei Dai </a:t>
            </a:r>
            <a:r>
              <a:rPr lang="en-US" sz="2400" dirty="0"/>
              <a:t>in 1998, which introduced the idea of using </a:t>
            </a:r>
            <a:r>
              <a:rPr lang="en-US" sz="2400" b="1" dirty="0"/>
              <a:t>Proof of Work </a:t>
            </a:r>
            <a:r>
              <a:rPr lang="en-US" sz="2400" dirty="0"/>
              <a:t>to create money. </a:t>
            </a:r>
          </a:p>
          <a:p>
            <a:pPr lvl="1"/>
            <a:r>
              <a:rPr lang="en-US" sz="2000" dirty="0"/>
              <a:t>A</a:t>
            </a:r>
            <a:r>
              <a:rPr lang="en-US" sz="2000" b="1" dirty="0"/>
              <a:t> major weakness </a:t>
            </a:r>
            <a:r>
              <a:rPr lang="en-US" sz="2000" dirty="0"/>
              <a:t>in the system was that an </a:t>
            </a:r>
            <a:r>
              <a:rPr lang="en-US" sz="2000" b="1" dirty="0"/>
              <a:t>adversary with higher computational power</a:t>
            </a:r>
            <a:r>
              <a:rPr lang="en-US" sz="2000" dirty="0"/>
              <a:t> could generate </a:t>
            </a:r>
            <a:r>
              <a:rPr lang="en-US" sz="2000" b="1" dirty="0"/>
              <a:t>unsolicited money </a:t>
            </a:r>
            <a:r>
              <a:rPr lang="en-US" sz="2000" dirty="0"/>
              <a:t>without allowing the network to adjust to an appropriate difficulty level.</a:t>
            </a:r>
          </a:p>
          <a:p>
            <a:pPr lvl="1"/>
            <a:r>
              <a:rPr lang="en-US" sz="2000" dirty="0"/>
              <a:t> The system lacked details on the consensus mechanism between nodes and some security issues such as Sybil attacks were also not addressed. </a:t>
            </a:r>
          </a:p>
          <a:p>
            <a:r>
              <a:rPr lang="en-US" sz="2400" dirty="0"/>
              <a:t>At the same time, </a:t>
            </a:r>
            <a:r>
              <a:rPr lang="en-US" sz="2400" i="1" dirty="0"/>
              <a:t>Nick Szabo </a:t>
            </a:r>
            <a:r>
              <a:rPr lang="en-US" sz="2400" dirty="0"/>
              <a:t>introduced the concept of </a:t>
            </a:r>
            <a:r>
              <a:rPr lang="en-US" sz="2400" b="1" dirty="0" err="1"/>
              <a:t>BitGold</a:t>
            </a:r>
            <a:r>
              <a:rPr lang="en-US" sz="2400" dirty="0"/>
              <a:t>,</a:t>
            </a:r>
          </a:p>
          <a:p>
            <a:pPr lvl="1"/>
            <a:r>
              <a:rPr lang="en-US" sz="2000" dirty="0"/>
              <a:t>Based on the Proof of Work mechanism but had the same problems as b-money with the exception that the network difficulty level was adjustable</a:t>
            </a:r>
          </a:p>
        </p:txBody>
      </p:sp>
    </p:spTree>
    <p:extLst>
      <p:ext uri="{BB962C8B-B14F-4D97-AF65-F5344CB8AC3E}">
        <p14:creationId xmlns:p14="http://schemas.microsoft.com/office/powerpoint/2010/main" val="74222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589" y="0"/>
            <a:ext cx="8911687" cy="1280890"/>
          </a:xfrm>
        </p:spPr>
        <p:txBody>
          <a:bodyPr/>
          <a:lstStyle/>
          <a:p>
            <a:r>
              <a:rPr lang="en-US" dirty="0"/>
              <a:t>Script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337" y="943713"/>
            <a:ext cx="10028738" cy="3777622"/>
          </a:xfrm>
        </p:spPr>
        <p:txBody>
          <a:bodyPr>
            <a:noAutofit/>
          </a:bodyPr>
          <a:lstStyle/>
          <a:p>
            <a:r>
              <a:rPr lang="en-US" sz="2400" dirty="0"/>
              <a:t>A large part of the instruction set in Bitcoin scripts is same as any of those in common programming languages.</a:t>
            </a:r>
          </a:p>
          <a:p>
            <a:pPr lvl="1"/>
            <a:r>
              <a:rPr lang="en-US" sz="2400" b="1" dirty="0"/>
              <a:t> For examples</a:t>
            </a:r>
            <a:r>
              <a:rPr lang="en-US" sz="2400" dirty="0"/>
              <a:t>: arithmetic operations, logic blocks such as if-else, throwing and not throwing of errors and function returns</a:t>
            </a:r>
          </a:p>
          <a:p>
            <a:r>
              <a:rPr lang="en-US" sz="2400" dirty="0"/>
              <a:t>There are two types of instructions:</a:t>
            </a:r>
          </a:p>
          <a:p>
            <a:pPr lvl="1"/>
            <a:r>
              <a:rPr lang="en-US" sz="2400" b="1" dirty="0"/>
              <a:t>Data instructions:</a:t>
            </a:r>
          </a:p>
          <a:p>
            <a:pPr lvl="2"/>
            <a:r>
              <a:rPr lang="en-US" sz="2400" b="1" dirty="0"/>
              <a:t> </a:t>
            </a:r>
            <a:r>
              <a:rPr lang="en-US" sz="2400" dirty="0"/>
              <a:t>If a data instructions is encountered in a script, the data corresponding to the instruction is simply pushed onto the top of the stack data structure. </a:t>
            </a:r>
          </a:p>
          <a:p>
            <a:pPr lvl="1"/>
            <a:r>
              <a:rPr lang="en-US" sz="2400" b="1" dirty="0"/>
              <a:t>Opcodes: </a:t>
            </a:r>
          </a:p>
          <a:p>
            <a:pPr lvl="2"/>
            <a:r>
              <a:rPr lang="en-US" sz="2400" dirty="0"/>
              <a:t>Whenever an opcode is encountered in a script, it executes some particular function which is mostly taken as input data residing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68129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716" y="1471863"/>
            <a:ext cx="9707896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OP DUP</a:t>
            </a:r>
            <a:r>
              <a:rPr lang="en-US" sz="2400" dirty="0"/>
              <a:t>: Duplicates the top item of the stack</a:t>
            </a:r>
          </a:p>
          <a:p>
            <a:r>
              <a:rPr lang="en-US" sz="2400" b="1" dirty="0"/>
              <a:t>OP HASH160</a:t>
            </a:r>
            <a:r>
              <a:rPr lang="en-US" sz="2400" dirty="0"/>
              <a:t>: Hashes twice, first using SHA-256 and then RIPEMD-160</a:t>
            </a:r>
          </a:p>
          <a:p>
            <a:r>
              <a:rPr lang="en-US" sz="2400" b="1" dirty="0"/>
              <a:t>OP EQUALVERIFY</a:t>
            </a:r>
            <a:r>
              <a:rPr lang="en-US" sz="2400" dirty="0"/>
              <a:t>: Returns true if the inputs are equal. Returns false and marks the transaction as invalid if they are unequal</a:t>
            </a:r>
          </a:p>
          <a:p>
            <a:r>
              <a:rPr lang="en-US" sz="2400" b="1" dirty="0"/>
              <a:t>OP CHECKSIG</a:t>
            </a:r>
            <a:r>
              <a:rPr lang="en-US" sz="2400" dirty="0"/>
              <a:t>: Checks that the input signature is a valid signature using the input public key for the hash of the current transaction</a:t>
            </a:r>
          </a:p>
          <a:p>
            <a:r>
              <a:rPr lang="en-US" sz="2400" b="1" dirty="0"/>
              <a:t>OP CHECKMULTISIG</a:t>
            </a:r>
            <a:r>
              <a:rPr lang="en-US" sz="2400" dirty="0"/>
              <a:t>: Checks that the k signatures on the transaction are valid signatures from k of the specified public keys</a:t>
            </a:r>
          </a:p>
        </p:txBody>
      </p:sp>
    </p:spTree>
    <p:extLst>
      <p:ext uri="{BB962C8B-B14F-4D97-AF65-F5344CB8AC3E}">
        <p14:creationId xmlns:p14="http://schemas.microsoft.com/office/powerpoint/2010/main" val="76085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Opcodes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1336966"/>
            <a:ext cx="9805737" cy="50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3" y="162025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All that we will need to execute is a stack data structures which supports push and pop methods. </a:t>
            </a:r>
          </a:p>
          <a:p>
            <a:r>
              <a:rPr lang="en-US" sz="2000" dirty="0"/>
              <a:t>Any other form of memory or variables are not required for the script’s execution</a:t>
            </a:r>
          </a:p>
          <a:p>
            <a:r>
              <a:rPr lang="en-US" sz="2000" dirty="0"/>
              <a:t>example of a Bitcoin script:</a:t>
            </a:r>
          </a:p>
          <a:p>
            <a:pPr marL="0" indent="0">
              <a:buNone/>
            </a:pPr>
            <a:r>
              <a:rPr lang="en-US" sz="2000" dirty="0"/>
              <a:t>&lt;sig&gt;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pubKey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OP DUP</a:t>
            </a:r>
          </a:p>
          <a:p>
            <a:pPr marL="0" indent="0">
              <a:buNone/>
            </a:pPr>
            <a:r>
              <a:rPr lang="en-US" sz="2000" dirty="0"/>
              <a:t>OP HASH160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pubKeyHash</a:t>
            </a:r>
            <a:r>
              <a:rPr lang="en-US" sz="2000" dirty="0"/>
              <a:t>?&gt;</a:t>
            </a:r>
          </a:p>
          <a:p>
            <a:pPr marL="0" indent="0">
              <a:buNone/>
            </a:pPr>
            <a:r>
              <a:rPr lang="en-US" sz="2000" dirty="0"/>
              <a:t>OP EQUALVERIFY</a:t>
            </a:r>
          </a:p>
          <a:p>
            <a:pPr marL="0" indent="0">
              <a:buNone/>
            </a:pPr>
            <a:r>
              <a:rPr lang="en-US" sz="2000" dirty="0"/>
              <a:t>OP CHECKSIG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6614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1905000"/>
            <a:ext cx="9531433" cy="3777622"/>
          </a:xfrm>
        </p:spPr>
        <p:txBody>
          <a:bodyPr>
            <a:noAutofit/>
          </a:bodyPr>
          <a:lstStyle/>
          <a:p>
            <a:r>
              <a:rPr lang="en-US" sz="2400" dirty="0"/>
              <a:t>Data instructions are denoted with surrounding angle brackets, whereas opcodes begin with ”OP ”</a:t>
            </a:r>
          </a:p>
          <a:p>
            <a:r>
              <a:rPr lang="en-US" sz="2400" dirty="0"/>
              <a:t>In this example, the first two instructions of the script are the signature and public key used to verify that signature. </a:t>
            </a:r>
          </a:p>
          <a:p>
            <a:r>
              <a:rPr lang="en-US" sz="2400" dirty="0"/>
              <a:t>Then we duplicate the instruction with OP DUP where we simply push a copy of the public key onto the stack data structure. </a:t>
            </a:r>
          </a:p>
          <a:p>
            <a:r>
              <a:rPr lang="en-US" sz="2400" dirty="0"/>
              <a:t>This instructions is followed by OP HASH160 which basically pops the top value and computes the cryptographic hash and then pushes the result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1100125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" y="0"/>
            <a:ext cx="1196850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0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9" y="310212"/>
            <a:ext cx="8911687" cy="1280890"/>
          </a:xfrm>
        </p:spPr>
        <p:txBody>
          <a:bodyPr/>
          <a:lstStyle/>
          <a:p>
            <a:r>
              <a:rPr lang="en-US" b="1" dirty="0"/>
              <a:t>Stateless Verification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23726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Bitcoin transaction script language is </a:t>
            </a:r>
            <a:r>
              <a:rPr lang="en-US" sz="2800" b="1" dirty="0"/>
              <a:t>stateless</a:t>
            </a:r>
            <a:r>
              <a:rPr lang="en-US" sz="2800" dirty="0"/>
              <a:t>, in that there is no state prior to execution of the script, or state saved after execution of the script.</a:t>
            </a:r>
          </a:p>
          <a:p>
            <a:pPr lvl="1"/>
            <a:r>
              <a:rPr lang="en-US" sz="2400" dirty="0"/>
              <a:t>All the information needed to execute a script is contained within the script. </a:t>
            </a:r>
          </a:p>
          <a:p>
            <a:r>
              <a:rPr lang="en-US" sz="2800" dirty="0"/>
              <a:t>If your system verifies a script, you can be sure that every other system in the bitcoin network will also verify the script</a:t>
            </a:r>
          </a:p>
          <a:p>
            <a:pPr lvl="1"/>
            <a:r>
              <a:rPr lang="en-US" sz="2400" dirty="0"/>
              <a:t>Valid transaction is valid for everyone and everyone knows this.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708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 Construction (Lock + Unlock)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256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Bitcoin’s transaction validation engine relies on two types of scripts to validate transactions: </a:t>
            </a:r>
          </a:p>
          <a:p>
            <a:pPr lvl="1"/>
            <a:r>
              <a:rPr lang="en-US" sz="2800" dirty="0"/>
              <a:t>locking script </a:t>
            </a:r>
          </a:p>
          <a:p>
            <a:pPr lvl="1"/>
            <a:r>
              <a:rPr lang="en-US" sz="2800" dirty="0"/>
              <a:t> unlocking script.</a:t>
            </a:r>
          </a:p>
        </p:txBody>
      </p:sp>
    </p:spTree>
    <p:extLst>
      <p:ext uri="{BB962C8B-B14F-4D97-AF65-F5344CB8AC3E}">
        <p14:creationId xmlns:p14="http://schemas.microsoft.com/office/powerpoint/2010/main" val="245077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locking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367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Locking script is a spending condition placed on an output</a:t>
            </a:r>
          </a:p>
          <a:p>
            <a:r>
              <a:rPr lang="en-US" sz="3200" dirty="0"/>
              <a:t>It specifies the </a:t>
            </a:r>
            <a:r>
              <a:rPr lang="en-US" sz="3200" b="1" dirty="0"/>
              <a:t>conditions</a:t>
            </a:r>
            <a:r>
              <a:rPr lang="en-US" sz="3200" dirty="0"/>
              <a:t> that must be met to spend the output in the future.</a:t>
            </a:r>
          </a:p>
          <a:p>
            <a:r>
              <a:rPr lang="en-US" sz="3200" dirty="0"/>
              <a:t>Locking script was called a </a:t>
            </a:r>
            <a:r>
              <a:rPr lang="en-US" sz="3200" b="1" i="1" dirty="0" err="1"/>
              <a:t>scriptPubKey</a:t>
            </a:r>
            <a:r>
              <a:rPr lang="en-US" sz="3200" dirty="0"/>
              <a:t>, because it usually contained a public key or bitcoin address (public key hash). </a:t>
            </a:r>
          </a:p>
          <a:p>
            <a:pPr lvl="1"/>
            <a:r>
              <a:rPr lang="en-US" sz="2800" dirty="0"/>
              <a:t>locking script  also referred as a </a:t>
            </a:r>
            <a:r>
              <a:rPr lang="en-US" sz="2800" b="1" i="1" dirty="0"/>
              <a:t>witness script</a:t>
            </a:r>
            <a:r>
              <a:rPr lang="en-US" sz="2800" b="1" dirty="0"/>
              <a:t> </a:t>
            </a:r>
            <a:r>
              <a:rPr lang="en-US" sz="2800" dirty="0"/>
              <a:t>or more generally as a </a:t>
            </a:r>
            <a:r>
              <a:rPr lang="en-US" sz="2800" b="1" i="1" dirty="0"/>
              <a:t>cryptographic puzzle</a:t>
            </a:r>
            <a:r>
              <a:rPr lang="en-US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241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925" y="212630"/>
            <a:ext cx="8911687" cy="1280890"/>
          </a:xfrm>
        </p:spPr>
        <p:txBody>
          <a:bodyPr/>
          <a:lstStyle/>
          <a:p>
            <a:r>
              <a:rPr lang="en-US" dirty="0"/>
              <a:t> unlocking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874" y="1127760"/>
            <a:ext cx="10135126" cy="5501640"/>
          </a:xfrm>
        </p:spPr>
        <p:txBody>
          <a:bodyPr>
            <a:noAutofit/>
          </a:bodyPr>
          <a:lstStyle/>
          <a:p>
            <a:r>
              <a:rPr lang="en-US" sz="3200" dirty="0"/>
              <a:t>An unlocking script is a script that "solves," or satisfies, the conditions placed on an output by a locking script and allows the output to be spent. </a:t>
            </a:r>
          </a:p>
          <a:p>
            <a:r>
              <a:rPr lang="en-US" sz="3200" dirty="0"/>
              <a:t>Unlocking scripts are part of every transaction input.</a:t>
            </a:r>
          </a:p>
          <a:p>
            <a:r>
              <a:rPr lang="en-US" sz="3200" dirty="0"/>
              <a:t> It contain a digital signature produced by the user’s wallet from his or her private key.</a:t>
            </a:r>
          </a:p>
          <a:p>
            <a:r>
              <a:rPr lang="en-US" sz="3200" dirty="0"/>
              <a:t>Unlocking script was called </a:t>
            </a:r>
            <a:r>
              <a:rPr lang="en-US" sz="3200" b="1" i="1" dirty="0" err="1"/>
              <a:t>scriptSig</a:t>
            </a:r>
            <a:r>
              <a:rPr lang="en-US" sz="3200" dirty="0"/>
              <a:t>, because it usually contained a digital signature.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75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13" y="0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i="1" dirty="0"/>
              <a:t>Tomas Sander </a:t>
            </a:r>
            <a:r>
              <a:rPr lang="en-US" sz="2400" dirty="0"/>
              <a:t>and </a:t>
            </a:r>
            <a:r>
              <a:rPr lang="en-US" sz="2400" i="1" dirty="0"/>
              <a:t>Ammon </a:t>
            </a:r>
            <a:r>
              <a:rPr lang="en-US" sz="2400" i="1" dirty="0" err="1"/>
              <a:t>TaShama</a:t>
            </a:r>
            <a:r>
              <a:rPr lang="en-US" sz="2400" i="1" dirty="0"/>
              <a:t> </a:t>
            </a:r>
            <a:r>
              <a:rPr lang="en-US" sz="2400" dirty="0"/>
              <a:t>introduced an </a:t>
            </a:r>
            <a:r>
              <a:rPr lang="en-US" sz="2400" b="1" dirty="0"/>
              <a:t>e-cash </a:t>
            </a:r>
            <a:r>
              <a:rPr lang="en-US" sz="2400" dirty="0"/>
              <a:t>scheme in 1999 </a:t>
            </a:r>
          </a:p>
          <a:p>
            <a:pPr lvl="1"/>
            <a:r>
              <a:rPr lang="en-US" sz="2000" dirty="0"/>
              <a:t>For the first time, used </a:t>
            </a:r>
            <a:r>
              <a:rPr lang="en-US" sz="2000" b="1" dirty="0"/>
              <a:t>Merkle trees </a:t>
            </a:r>
            <a:r>
              <a:rPr lang="en-US" sz="2000" dirty="0"/>
              <a:t>to represent coins and </a:t>
            </a:r>
            <a:r>
              <a:rPr lang="en-US" sz="2000" b="1" dirty="0"/>
              <a:t>zero knowledge proofs </a:t>
            </a:r>
            <a:r>
              <a:rPr lang="en-US" sz="2000" dirty="0"/>
              <a:t>to prove the possession of coins. </a:t>
            </a:r>
          </a:p>
          <a:p>
            <a:pPr lvl="1"/>
            <a:r>
              <a:rPr lang="en-US" sz="2000" dirty="0"/>
              <a:t>Central bank was required that kept a record of all used serial numbers. </a:t>
            </a:r>
          </a:p>
          <a:p>
            <a:pPr lvl="1"/>
            <a:r>
              <a:rPr lang="en-US" sz="2000" dirty="0"/>
              <a:t>Scheme allowed users to be </a:t>
            </a:r>
            <a:r>
              <a:rPr lang="en-US" sz="2000" b="1" dirty="0"/>
              <a:t>fully anonymous </a:t>
            </a:r>
            <a:r>
              <a:rPr lang="en-US" sz="2000" dirty="0"/>
              <a:t>albeit at a computational cost. </a:t>
            </a:r>
          </a:p>
          <a:p>
            <a:r>
              <a:rPr lang="en-US" sz="2400" b="1" dirty="0"/>
              <a:t>RPOW </a:t>
            </a:r>
            <a:r>
              <a:rPr lang="en-US" sz="2400" dirty="0"/>
              <a:t>(</a:t>
            </a:r>
            <a:r>
              <a:rPr lang="en-US" sz="2400" b="1" dirty="0"/>
              <a:t>Reusable Proof of Work</a:t>
            </a:r>
            <a:r>
              <a:rPr lang="en-US" sz="2400" dirty="0"/>
              <a:t>) was introduced by </a:t>
            </a:r>
            <a:r>
              <a:rPr lang="en-US" sz="2400" i="1" dirty="0"/>
              <a:t>Hal Finney </a:t>
            </a:r>
            <a:r>
              <a:rPr lang="en-US" sz="2400" dirty="0"/>
              <a:t>in 2004 and used the </a:t>
            </a:r>
            <a:r>
              <a:rPr lang="en-US" sz="2400" dirty="0" err="1"/>
              <a:t>hashcash</a:t>
            </a:r>
            <a:r>
              <a:rPr lang="en-US" sz="2400" dirty="0"/>
              <a:t> scheme by </a:t>
            </a:r>
            <a:r>
              <a:rPr lang="en-US" sz="2400" i="1" dirty="0"/>
              <a:t>Adam Back </a:t>
            </a:r>
            <a:r>
              <a:rPr lang="en-US" sz="2400" dirty="0"/>
              <a:t>as a proof of computational resources spent to create the money. </a:t>
            </a:r>
          </a:p>
          <a:p>
            <a:pPr lvl="1"/>
            <a:r>
              <a:rPr lang="en-US" sz="2000" dirty="0"/>
              <a:t>This was also a central system that kept a central database to keep track of all used POW tokens. </a:t>
            </a:r>
          </a:p>
          <a:p>
            <a:pPr lvl="1"/>
            <a:r>
              <a:rPr lang="en-US" sz="2000" dirty="0"/>
              <a:t>This was an online system that used remote attestation made possible by a </a:t>
            </a:r>
            <a:r>
              <a:rPr lang="en-US" sz="2000" b="1" dirty="0"/>
              <a:t>trusted computing platform </a:t>
            </a:r>
            <a:r>
              <a:rPr lang="en-US" sz="2000" dirty="0"/>
              <a:t>(</a:t>
            </a:r>
            <a:r>
              <a:rPr lang="en-US" sz="2000" b="1" dirty="0"/>
              <a:t>TPM hardware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3670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0"/>
            <a:ext cx="8911687" cy="1280890"/>
          </a:xfrm>
        </p:spPr>
        <p:txBody>
          <a:bodyPr/>
          <a:lstStyle/>
          <a:p>
            <a:r>
              <a:rPr lang="en-US" b="1" dirty="0"/>
              <a:t>Script Construction (Lock + Unlock)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852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Every bitcoin validating node will validate transactions by executing the locking and unlocking scripts together. </a:t>
            </a:r>
          </a:p>
          <a:p>
            <a:r>
              <a:rPr lang="en-US" sz="2400" dirty="0"/>
              <a:t>Each input contains an unlocking script and refers to a previously existing UTXO.</a:t>
            </a:r>
          </a:p>
          <a:p>
            <a:r>
              <a:rPr lang="en-US" sz="2400" dirty="0"/>
              <a:t> The validation software will</a:t>
            </a:r>
          </a:p>
          <a:p>
            <a:pPr lvl="1"/>
            <a:r>
              <a:rPr lang="en-US" sz="2200" dirty="0"/>
              <a:t>Copy the unlocking script</a:t>
            </a:r>
          </a:p>
          <a:p>
            <a:pPr lvl="1"/>
            <a:r>
              <a:rPr lang="en-US" sz="2200" dirty="0"/>
              <a:t>Retrieve the UTXO referenced by the input,</a:t>
            </a:r>
          </a:p>
          <a:p>
            <a:pPr lvl="1"/>
            <a:r>
              <a:rPr lang="en-US" sz="2200" dirty="0"/>
              <a:t> Copy the locking script from that UTXO. </a:t>
            </a:r>
          </a:p>
          <a:p>
            <a:r>
              <a:rPr lang="en-US" sz="2400" dirty="0"/>
              <a:t>The unlocking and locking script are then executed in sequence.</a:t>
            </a:r>
          </a:p>
          <a:p>
            <a:r>
              <a:rPr lang="en-US" sz="2400" dirty="0"/>
              <a:t> The </a:t>
            </a:r>
            <a:r>
              <a:rPr lang="en-US" sz="2400" b="1" dirty="0"/>
              <a:t>input is valid if the unlocking script satisfies the locking script conditions </a:t>
            </a:r>
          </a:p>
          <a:p>
            <a:r>
              <a:rPr lang="en-US" sz="2400" dirty="0"/>
              <a:t>All the inputs are validated independently, as part of the overall validation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47899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" y="1264554"/>
            <a:ext cx="11465243" cy="4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1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46" y="310212"/>
            <a:ext cx="8911687" cy="1280890"/>
          </a:xfrm>
        </p:spPr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67" y="108067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There are </a:t>
            </a:r>
            <a:r>
              <a:rPr lang="en-US" sz="2400" b="1" dirty="0"/>
              <a:t>various scripts </a:t>
            </a:r>
            <a:r>
              <a:rPr lang="en-US" sz="2400" dirty="0"/>
              <a:t>available in bitcoin </a:t>
            </a:r>
            <a:r>
              <a:rPr lang="en-US" sz="2400" b="1" dirty="0"/>
              <a:t>to handle the value transfer from the source to the destination</a:t>
            </a:r>
          </a:p>
          <a:p>
            <a:pPr lvl="1"/>
            <a:r>
              <a:rPr lang="en-US" sz="2200" dirty="0"/>
              <a:t>These scripts range from very </a:t>
            </a:r>
            <a:r>
              <a:rPr lang="en-US" sz="2200" b="1" dirty="0"/>
              <a:t>simple to quite complex </a:t>
            </a:r>
            <a:r>
              <a:rPr lang="en-US" sz="2200" dirty="0"/>
              <a:t>depending upon the requirements of the transaction.</a:t>
            </a:r>
          </a:p>
          <a:p>
            <a:r>
              <a:rPr lang="en-US" sz="2400" dirty="0"/>
              <a:t>Standard transactions are evaluated using </a:t>
            </a:r>
            <a:r>
              <a:rPr lang="en-US" sz="2400" b="1" dirty="0" err="1"/>
              <a:t>IsStandard</a:t>
            </a:r>
            <a:r>
              <a:rPr lang="en-US" sz="2400" b="1" dirty="0"/>
              <a:t>()</a:t>
            </a:r>
            <a:r>
              <a:rPr lang="en-US" sz="2400" dirty="0"/>
              <a:t> and </a:t>
            </a:r>
            <a:r>
              <a:rPr lang="en-US" sz="2400" b="1" dirty="0" err="1"/>
              <a:t>IsStandardTx</a:t>
            </a:r>
            <a:r>
              <a:rPr lang="en-US" sz="2400" b="1" dirty="0"/>
              <a:t>() </a:t>
            </a:r>
            <a:r>
              <a:rPr lang="en-US" sz="2400" dirty="0"/>
              <a:t>tests </a:t>
            </a:r>
          </a:p>
          <a:p>
            <a:pPr lvl="1"/>
            <a:r>
              <a:rPr lang="en-US" sz="2400" dirty="0"/>
              <a:t>Only standard transactions that pass the test are </a:t>
            </a:r>
            <a:r>
              <a:rPr lang="en-US" sz="2400" b="1" dirty="0"/>
              <a:t>generally allowed </a:t>
            </a:r>
            <a:r>
              <a:rPr lang="en-US" sz="2400" dirty="0"/>
              <a:t>to be mined or broadcasted on the bitcoin network. </a:t>
            </a:r>
          </a:p>
          <a:p>
            <a:pPr lvl="1"/>
            <a:r>
              <a:rPr lang="en-US" sz="2400" dirty="0"/>
              <a:t>However, Nonstandard transactions are valid and allowed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20025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316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Pay to Public Key Hash </a:t>
            </a:r>
            <a:r>
              <a:rPr lang="en-US" sz="2400" dirty="0"/>
              <a:t>(</a:t>
            </a:r>
            <a:r>
              <a:rPr lang="en-US" sz="2400" b="1" dirty="0"/>
              <a:t>P2PKH</a:t>
            </a:r>
            <a:r>
              <a:rPr lang="en-US" sz="2400" dirty="0"/>
              <a:t>): </a:t>
            </a:r>
          </a:p>
          <a:p>
            <a:pPr lvl="1"/>
            <a:r>
              <a:rPr lang="en-US" sz="2400" dirty="0"/>
              <a:t>P2PKH is the most commonly used transaction type and is used to send transactions to the bitcoin addresses. </a:t>
            </a:r>
          </a:p>
          <a:p>
            <a:pPr lvl="1"/>
            <a:r>
              <a:rPr lang="en-US" sz="2400" dirty="0"/>
              <a:t>The format of the transaction is shown as </a:t>
            </a:r>
            <a:r>
              <a:rPr lang="en-US" sz="2400" dirty="0" err="1"/>
              <a:t>folows</a:t>
            </a:r>
            <a:r>
              <a:rPr lang="en-US" sz="2400" dirty="0"/>
              <a:t>:</a:t>
            </a:r>
          </a:p>
          <a:p>
            <a:pPr lvl="2"/>
            <a:r>
              <a:rPr lang="en-US" sz="2400" dirty="0" err="1"/>
              <a:t>ScriptPubKey</a:t>
            </a:r>
            <a:r>
              <a:rPr lang="en-US" sz="2400" dirty="0"/>
              <a:t>: OP_DUP OP_HASH160 &lt;</a:t>
            </a:r>
            <a:r>
              <a:rPr lang="en-US" sz="2400" dirty="0" err="1"/>
              <a:t>pubKeyHash</a:t>
            </a:r>
            <a:r>
              <a:rPr lang="en-US" sz="2400" dirty="0"/>
              <a:t>&gt; OP_EQUALVERIFY  OP_CHECKSIG</a:t>
            </a:r>
          </a:p>
          <a:p>
            <a:pPr lvl="2"/>
            <a:r>
              <a:rPr lang="en-US" sz="2400" dirty="0" err="1"/>
              <a:t>ScriptSig</a:t>
            </a:r>
            <a:r>
              <a:rPr lang="en-US" sz="2400" dirty="0"/>
              <a:t>: &lt;sig&gt; &lt;</a:t>
            </a:r>
            <a:r>
              <a:rPr lang="en-US" sz="2400" dirty="0" err="1"/>
              <a:t>pubKey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ScriptPubKey</a:t>
            </a:r>
            <a:r>
              <a:rPr lang="en-US" sz="2400" dirty="0"/>
              <a:t> and </a:t>
            </a:r>
            <a:r>
              <a:rPr lang="en-US" sz="2400" dirty="0" err="1"/>
              <a:t>ScriptSig</a:t>
            </a:r>
            <a:r>
              <a:rPr lang="en-US" sz="2400" dirty="0"/>
              <a:t> parameters are concatenated together and executed.</a:t>
            </a:r>
          </a:p>
        </p:txBody>
      </p:sp>
    </p:spTree>
    <p:extLst>
      <p:ext uri="{BB962C8B-B14F-4D97-AF65-F5344CB8AC3E}">
        <p14:creationId xmlns:p14="http://schemas.microsoft.com/office/powerpoint/2010/main" val="1284230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727" y="174122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Pay to Script Hash </a:t>
            </a:r>
            <a:r>
              <a:rPr lang="en-US" sz="2400" dirty="0"/>
              <a:t>(</a:t>
            </a:r>
            <a:r>
              <a:rPr lang="en-US" sz="2400" b="1" dirty="0"/>
              <a:t>P2SH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/>
              <a:t> P2SH is used in order to send transactions to a script hash and was standardized in BIP16. </a:t>
            </a:r>
          </a:p>
          <a:p>
            <a:pPr lvl="1"/>
            <a:r>
              <a:rPr lang="en-US" sz="2400" dirty="0"/>
              <a:t>In addition to passing the script, the redeem script is also evaluated and must be valid. </a:t>
            </a:r>
          </a:p>
          <a:p>
            <a:pPr lvl="1"/>
            <a:r>
              <a:rPr lang="en-US" sz="2400" dirty="0"/>
              <a:t>The template is shown as follows:</a:t>
            </a:r>
          </a:p>
          <a:p>
            <a:pPr lvl="2"/>
            <a:r>
              <a:rPr lang="en-US" sz="2400" dirty="0" err="1"/>
              <a:t>ScriptPubKey</a:t>
            </a:r>
            <a:r>
              <a:rPr lang="en-US" sz="2400" dirty="0"/>
              <a:t>: OP_HASH160 &lt;</a:t>
            </a:r>
            <a:r>
              <a:rPr lang="en-US" sz="2400" dirty="0" err="1"/>
              <a:t>redeemScriptHash</a:t>
            </a:r>
            <a:r>
              <a:rPr lang="en-US" sz="2400" dirty="0"/>
              <a:t>&gt; OP_EQUAL</a:t>
            </a:r>
          </a:p>
          <a:p>
            <a:pPr lvl="2"/>
            <a:r>
              <a:rPr lang="en-US" sz="2400" dirty="0" err="1"/>
              <a:t>ScriptSig</a:t>
            </a:r>
            <a:r>
              <a:rPr lang="en-US" sz="2400" dirty="0"/>
              <a:t>: [&lt;sig&gt;…&lt;sign&gt;] &lt;</a:t>
            </a:r>
            <a:r>
              <a:rPr lang="en-US" sz="2400" dirty="0" err="1"/>
              <a:t>redeemScript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6584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629" y="310211"/>
            <a:ext cx="8911687" cy="1280890"/>
          </a:xfrm>
        </p:spPr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328" y="1127078"/>
            <a:ext cx="9043988" cy="415290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MultiSig</a:t>
            </a:r>
            <a:r>
              <a:rPr lang="en-US" sz="2400" b="1" dirty="0"/>
              <a:t> (Pay to </a:t>
            </a:r>
            <a:r>
              <a:rPr lang="en-US" sz="2400" b="1" dirty="0" err="1"/>
              <a:t>MultiSig</a:t>
            </a:r>
            <a:r>
              <a:rPr lang="en-US" sz="2400" b="1" dirty="0"/>
              <a:t>)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M of n </a:t>
            </a:r>
            <a:r>
              <a:rPr lang="en-US" sz="2400" dirty="0" err="1"/>
              <a:t>multisignature</a:t>
            </a:r>
            <a:r>
              <a:rPr lang="en-US" sz="2400" dirty="0"/>
              <a:t> transaction script is a complex type of script where it is possible to construct a script that required multiple signatures to be valid in order to redeem a transaction. </a:t>
            </a:r>
          </a:p>
          <a:p>
            <a:pPr lvl="1"/>
            <a:r>
              <a:rPr lang="en-US" sz="2400" dirty="0"/>
              <a:t>Various complex transactions such as escrow and deposits can be built using this script. </a:t>
            </a:r>
          </a:p>
          <a:p>
            <a:pPr lvl="1"/>
            <a:r>
              <a:rPr lang="en-US" sz="2400" dirty="0"/>
              <a:t>The template is shown here:</a:t>
            </a:r>
          </a:p>
          <a:p>
            <a:pPr lvl="2"/>
            <a:r>
              <a:rPr lang="en-US" sz="2400" dirty="0" err="1"/>
              <a:t>ScriptPubKey</a:t>
            </a:r>
            <a:r>
              <a:rPr lang="en-US" sz="2400" dirty="0"/>
              <a:t>: &lt;m&gt; &lt;</a:t>
            </a:r>
            <a:r>
              <a:rPr lang="en-US" sz="2400" dirty="0" err="1"/>
              <a:t>pubKey</a:t>
            </a:r>
            <a:r>
              <a:rPr lang="en-US" sz="2400" dirty="0"/>
              <a:t>&gt; [&lt;</a:t>
            </a:r>
            <a:r>
              <a:rPr lang="en-US" sz="2400" dirty="0" err="1"/>
              <a:t>pubKey</a:t>
            </a:r>
            <a:r>
              <a:rPr lang="en-US" sz="2400" dirty="0"/>
              <a:t>&gt; . . . ] &lt;n&gt; OP_CHECKMULTISIG</a:t>
            </a:r>
          </a:p>
          <a:p>
            <a:pPr lvl="2"/>
            <a:r>
              <a:rPr lang="en-US" sz="2400" dirty="0" err="1"/>
              <a:t>ScriptSig</a:t>
            </a:r>
            <a:r>
              <a:rPr lang="en-US" sz="2400" dirty="0"/>
              <a:t>: 0 [&lt;sig &gt; . . . &lt;sign&gt;]</a:t>
            </a:r>
          </a:p>
          <a:p>
            <a:pPr lvl="1"/>
            <a:r>
              <a:rPr lang="en-US" sz="2400" dirty="0"/>
              <a:t>Raw </a:t>
            </a:r>
            <a:r>
              <a:rPr lang="en-US" sz="2400" dirty="0" err="1"/>
              <a:t>multisig</a:t>
            </a:r>
            <a:r>
              <a:rPr lang="en-US" sz="2400" dirty="0"/>
              <a:t> is obsolete, and </a:t>
            </a:r>
            <a:r>
              <a:rPr lang="en-US" sz="2400" dirty="0" err="1"/>
              <a:t>multisig</a:t>
            </a:r>
            <a:r>
              <a:rPr lang="en-US" sz="2400" dirty="0"/>
              <a:t> is usually part of the P2SH redeem script</a:t>
            </a:r>
          </a:p>
        </p:txBody>
      </p:sp>
    </p:spTree>
    <p:extLst>
      <p:ext uri="{BB962C8B-B14F-4D97-AF65-F5344CB8AC3E}">
        <p14:creationId xmlns:p14="http://schemas.microsoft.com/office/powerpoint/2010/main" val="1239778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Pay to </a:t>
            </a:r>
            <a:r>
              <a:rPr lang="en-US" sz="2800" b="1" dirty="0" err="1"/>
              <a:t>Pubkey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This script is a very simple script that is commonly used in </a:t>
            </a:r>
            <a:r>
              <a:rPr lang="en-US" sz="2400" dirty="0" err="1"/>
              <a:t>coinbase</a:t>
            </a:r>
            <a:r>
              <a:rPr lang="en-US" sz="2400" dirty="0"/>
              <a:t> transactions.</a:t>
            </a:r>
          </a:p>
          <a:p>
            <a:pPr lvl="1"/>
            <a:r>
              <a:rPr lang="en-US" sz="2400" dirty="0"/>
              <a:t> It is now obsolete and was used in an old version of bitcoin. </a:t>
            </a:r>
          </a:p>
          <a:p>
            <a:pPr lvl="1"/>
            <a:r>
              <a:rPr lang="en-US" sz="2400" dirty="0"/>
              <a:t>The public key is stored within the script in this case, and the unlocking script is required to sign the transaction with the private key.</a:t>
            </a:r>
          </a:p>
          <a:p>
            <a:pPr lvl="1"/>
            <a:r>
              <a:rPr lang="en-US" sz="2400" dirty="0"/>
              <a:t>The template is shown as follows: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PubKey</a:t>
            </a:r>
            <a:r>
              <a:rPr lang="en-US" sz="2000" dirty="0"/>
              <a:t>&gt; OP_CHECKSIG</a:t>
            </a:r>
          </a:p>
        </p:txBody>
      </p:sp>
    </p:spTree>
    <p:extLst>
      <p:ext uri="{BB962C8B-B14F-4D97-AF65-F5344CB8AC3E}">
        <p14:creationId xmlns:p14="http://schemas.microsoft.com/office/powerpoint/2010/main" val="1794803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Null data/OP_RETURN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This script is used to store arbitrary data on the </a:t>
            </a:r>
            <a:r>
              <a:rPr lang="en-US" sz="2400" dirty="0" err="1"/>
              <a:t>blockchain</a:t>
            </a:r>
            <a:r>
              <a:rPr lang="en-US" sz="2400" dirty="0"/>
              <a:t> for a fee. </a:t>
            </a:r>
          </a:p>
          <a:p>
            <a:pPr lvl="1"/>
            <a:r>
              <a:rPr lang="en-US" sz="2400" dirty="0"/>
              <a:t>The limit of the message is 40 bytes. </a:t>
            </a:r>
          </a:p>
          <a:p>
            <a:pPr lvl="1"/>
            <a:r>
              <a:rPr lang="en-US" sz="2400" dirty="0"/>
              <a:t>The output of this script is unredeemable because OP_RETURN will fail the validation in any case.</a:t>
            </a:r>
          </a:p>
          <a:p>
            <a:pPr lvl="1"/>
            <a:r>
              <a:rPr lang="en-US" sz="2400" dirty="0" err="1"/>
              <a:t>ScriptSig</a:t>
            </a:r>
            <a:r>
              <a:rPr lang="en-US" sz="2400" dirty="0"/>
              <a:t> is not required in this case.</a:t>
            </a:r>
          </a:p>
          <a:p>
            <a:pPr lvl="1"/>
            <a:r>
              <a:rPr lang="en-US" sz="2400" dirty="0"/>
              <a:t>The template is very simple and is shown as follows:</a:t>
            </a:r>
          </a:p>
          <a:p>
            <a:pPr lvl="2"/>
            <a:r>
              <a:rPr lang="en-US" sz="2400" dirty="0"/>
              <a:t>OP_RETURN &lt;data&gt;</a:t>
            </a:r>
          </a:p>
        </p:txBody>
      </p:sp>
    </p:spTree>
    <p:extLst>
      <p:ext uri="{BB962C8B-B14F-4D97-AF65-F5344CB8AC3E}">
        <p14:creationId xmlns:p14="http://schemas.microsoft.com/office/powerpoint/2010/main" val="1980510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P2PKH script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0" y="1500543"/>
            <a:ext cx="10531774" cy="47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3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246" y="143262"/>
            <a:ext cx="8911687" cy="1280890"/>
          </a:xfrm>
        </p:spPr>
        <p:txBody>
          <a:bodyPr/>
          <a:lstStyle/>
          <a:p>
            <a:r>
              <a:rPr lang="en-US" b="1" dirty="0" err="1"/>
              <a:t>Coinbase</a:t>
            </a:r>
            <a:r>
              <a:rPr lang="en-US" b="1" dirty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1" y="804728"/>
            <a:ext cx="9353122" cy="3777622"/>
          </a:xfrm>
        </p:spPr>
        <p:txBody>
          <a:bodyPr>
            <a:noAutofit/>
          </a:bodyPr>
          <a:lstStyle/>
          <a:p>
            <a:r>
              <a:rPr lang="en-US" sz="2400" dirty="0"/>
              <a:t>Coinbase transaction or generation transaction is always created by a miner and is the first transaction in a block.</a:t>
            </a:r>
          </a:p>
          <a:p>
            <a:pPr lvl="1"/>
            <a:r>
              <a:rPr lang="en-US" sz="2200" dirty="0"/>
              <a:t> It is used to create new coins. </a:t>
            </a:r>
          </a:p>
          <a:p>
            <a:r>
              <a:rPr lang="en-US" sz="2400" dirty="0"/>
              <a:t>It includes a special field, also called </a:t>
            </a:r>
            <a:r>
              <a:rPr lang="en-US" sz="2400" i="1" dirty="0" err="1"/>
              <a:t>coinbase</a:t>
            </a:r>
            <a:r>
              <a:rPr lang="en-US" sz="2400" dirty="0"/>
              <a:t>, which acts as an input to the </a:t>
            </a:r>
            <a:r>
              <a:rPr lang="en-US" sz="2400" dirty="0" err="1"/>
              <a:t>coinbase</a:t>
            </a:r>
            <a:r>
              <a:rPr lang="en-US" sz="2400" dirty="0"/>
              <a:t> transaction. </a:t>
            </a:r>
          </a:p>
          <a:p>
            <a:r>
              <a:rPr lang="en-US" sz="2400" dirty="0"/>
              <a:t>This transaction also allows up to 100 bytes of arbitrary data that can be used to store arbitrary data.</a:t>
            </a:r>
          </a:p>
          <a:p>
            <a:r>
              <a:rPr lang="en-US" sz="2400" dirty="0"/>
              <a:t>In the genesis block, this included the most famous comment taken from The Times newspaper:</a:t>
            </a:r>
          </a:p>
          <a:p>
            <a:pPr lvl="1"/>
            <a:r>
              <a:rPr lang="en-US" sz="2400" i="1" dirty="0"/>
              <a:t>“The Times 03/Jan/2009 Chancellor on brink of second bailout for banks”</a:t>
            </a:r>
          </a:p>
          <a:p>
            <a:pPr lvl="1"/>
            <a:r>
              <a:rPr lang="en-US" sz="2400" dirty="0"/>
              <a:t>This message is proof that the genesis block was not mined earlier than January 3, 2009.</a:t>
            </a:r>
          </a:p>
        </p:txBody>
      </p:sp>
    </p:spTree>
    <p:extLst>
      <p:ext uri="{BB962C8B-B14F-4D97-AF65-F5344CB8AC3E}">
        <p14:creationId xmlns:p14="http://schemas.microsoft.com/office/powerpoint/2010/main" val="18805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0"/>
            <a:ext cx="8911687" cy="1280890"/>
          </a:xfrm>
        </p:spPr>
        <p:txBody>
          <a:bodyPr/>
          <a:lstStyle/>
          <a:p>
            <a:r>
              <a:rPr lang="en-US" b="1" dirty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164" y="640445"/>
            <a:ext cx="9292297" cy="4311022"/>
          </a:xfrm>
        </p:spPr>
        <p:txBody>
          <a:bodyPr>
            <a:noAutofit/>
          </a:bodyPr>
          <a:lstStyle/>
          <a:p>
            <a:r>
              <a:rPr lang="en-US" sz="2400" dirty="0"/>
              <a:t>In 2008, a paper on bitcoin, </a:t>
            </a:r>
            <a:r>
              <a:rPr lang="en-US" sz="2400" b="1" i="1" dirty="0"/>
              <a:t>Bitcoin: A Peer-to-Peer Electronic Cash System</a:t>
            </a:r>
            <a:r>
              <a:rPr lang="en-US" sz="2400" i="1" dirty="0"/>
              <a:t> </a:t>
            </a:r>
            <a:r>
              <a:rPr lang="en-US" sz="2400" dirty="0"/>
              <a:t>was written by </a:t>
            </a:r>
            <a:r>
              <a:rPr lang="en-US" sz="2400" i="1" dirty="0"/>
              <a:t>Satoshi </a:t>
            </a:r>
            <a:r>
              <a:rPr lang="en-US" sz="2400" i="1" dirty="0" err="1"/>
              <a:t>Nakamoto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 The first key idea introduced was that purely </a:t>
            </a:r>
            <a:r>
              <a:rPr lang="en-US" sz="2000" b="1" dirty="0"/>
              <a:t>peer-to-peer electronic cash</a:t>
            </a:r>
            <a:r>
              <a:rPr lang="en-US" sz="2000" dirty="0"/>
              <a:t> that does need an intermediary bank to transfer payments between peers.</a:t>
            </a:r>
          </a:p>
          <a:p>
            <a:r>
              <a:rPr lang="en-US" sz="2400" dirty="0"/>
              <a:t>Bitcoin is built on cryptographic research in </a:t>
            </a:r>
            <a:r>
              <a:rPr lang="en-US" sz="2400" b="1" dirty="0"/>
              <a:t>Merkle trees</a:t>
            </a:r>
            <a:r>
              <a:rPr lang="en-US" sz="2400" dirty="0"/>
              <a:t>, </a:t>
            </a:r>
            <a:r>
              <a:rPr lang="en-US" sz="2400" b="1" dirty="0"/>
              <a:t>hash functions</a:t>
            </a:r>
            <a:r>
              <a:rPr lang="en-US" sz="2400" dirty="0"/>
              <a:t>, </a:t>
            </a:r>
            <a:r>
              <a:rPr lang="en-US" sz="2400" b="1" dirty="0"/>
              <a:t>public key cryptography</a:t>
            </a:r>
            <a:r>
              <a:rPr lang="en-US" sz="2400" dirty="0"/>
              <a:t>, and </a:t>
            </a:r>
            <a:r>
              <a:rPr lang="en-US" sz="2400" b="1" dirty="0"/>
              <a:t>digital signatures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BitGold</a:t>
            </a:r>
            <a:r>
              <a:rPr lang="en-US" sz="2400" dirty="0"/>
              <a:t>, b-money, </a:t>
            </a:r>
            <a:r>
              <a:rPr lang="en-US" sz="2400" dirty="0" err="1"/>
              <a:t>hashcash</a:t>
            </a:r>
            <a:r>
              <a:rPr lang="en-US" sz="2400" dirty="0"/>
              <a:t>, and cryptographic time stamping provided the foundations for bitcoin invention. </a:t>
            </a:r>
          </a:p>
          <a:p>
            <a:pPr lvl="1"/>
            <a:r>
              <a:rPr lang="en-US" sz="2000" dirty="0"/>
              <a:t>All these technologies are cleverly combined in bitcoin to create the world's first decentralized currency. </a:t>
            </a:r>
          </a:p>
          <a:p>
            <a:r>
              <a:rPr lang="en-US" sz="2400" dirty="0"/>
              <a:t>The key issue that has been addressed in bitcoin is an </a:t>
            </a:r>
            <a:r>
              <a:rPr lang="en-US" sz="2400" b="1" dirty="0"/>
              <a:t>elegant solution to the Byzantine Generals problem </a:t>
            </a:r>
            <a:r>
              <a:rPr lang="en-US" sz="2400" dirty="0"/>
              <a:t>along with </a:t>
            </a:r>
            <a:r>
              <a:rPr lang="en-US" sz="2400" b="1" dirty="0"/>
              <a:t>a practical solution of the double-spend problem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6363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UTXO?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Unspent Transaction Output </a:t>
            </a:r>
            <a:r>
              <a:rPr lang="en-US" sz="3200" dirty="0"/>
              <a:t>(</a:t>
            </a:r>
            <a:r>
              <a:rPr lang="en-US" sz="3200" b="1" dirty="0"/>
              <a:t>UTXO</a:t>
            </a:r>
            <a:r>
              <a:rPr lang="en-US" sz="3200" dirty="0"/>
              <a:t>) is an unspent transaction output that can be spent as an input to a new transaction</a:t>
            </a:r>
          </a:p>
        </p:txBody>
      </p:sp>
    </p:spTree>
    <p:extLst>
      <p:ext uri="{BB962C8B-B14F-4D97-AF65-F5344CB8AC3E}">
        <p14:creationId xmlns:p14="http://schemas.microsoft.com/office/powerpoint/2010/main" val="16983627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003" y="285151"/>
            <a:ext cx="8911687" cy="1280890"/>
          </a:xfrm>
        </p:spPr>
        <p:txBody>
          <a:bodyPr/>
          <a:lstStyle/>
          <a:p>
            <a:r>
              <a:rPr lang="en-US" b="1" dirty="0"/>
              <a:t>Transaction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456" y="1238494"/>
            <a:ext cx="9470860" cy="3777622"/>
          </a:xfrm>
        </p:spPr>
        <p:txBody>
          <a:bodyPr>
            <a:noAutofit/>
          </a:bodyPr>
          <a:lstStyle/>
          <a:p>
            <a:r>
              <a:rPr lang="en-US" sz="2400" dirty="0"/>
              <a:t>Transaction fees are charged by the miners.</a:t>
            </a:r>
          </a:p>
          <a:p>
            <a:r>
              <a:rPr lang="en-US" sz="2400" dirty="0"/>
              <a:t> The fee charged is dependent upon the size of the transaction. </a:t>
            </a:r>
          </a:p>
          <a:p>
            <a:r>
              <a:rPr lang="en-US" sz="2400" dirty="0"/>
              <a:t>Transaction fees are calculated by subtracting the sum of the inputs and the sum of the outputs. </a:t>
            </a:r>
          </a:p>
          <a:p>
            <a:r>
              <a:rPr lang="en-US" sz="2400" dirty="0"/>
              <a:t>The fees are used as an </a:t>
            </a:r>
            <a:r>
              <a:rPr lang="en-US" sz="2400" b="1" dirty="0"/>
              <a:t>incentive for miners to encourage them to include a user transaction in the block the miners are creating.</a:t>
            </a:r>
          </a:p>
          <a:p>
            <a:r>
              <a:rPr lang="en-US" sz="2400" dirty="0"/>
              <a:t> All transactions end up in the memory pool, from where miners pick up transactions based on their priority to include them in the proposed block.  </a:t>
            </a:r>
          </a:p>
        </p:txBody>
      </p:sp>
    </p:spTree>
    <p:extLst>
      <p:ext uri="{BB962C8B-B14F-4D97-AF65-F5344CB8AC3E}">
        <p14:creationId xmlns:p14="http://schemas.microsoft.com/office/powerpoint/2010/main" val="1802565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From a transaction fee point of view, a transaction with a higher fee will be picked up sooner by the miners. </a:t>
            </a:r>
          </a:p>
          <a:p>
            <a:r>
              <a:rPr lang="en-US" sz="2400" dirty="0"/>
              <a:t>There are different rules based on which fee is calculated for various types of actions, such as </a:t>
            </a:r>
          </a:p>
          <a:p>
            <a:pPr lvl="1"/>
            <a:r>
              <a:rPr lang="en-US" sz="2400" dirty="0"/>
              <a:t>Sending transactions</a:t>
            </a:r>
          </a:p>
          <a:p>
            <a:pPr lvl="1"/>
            <a:r>
              <a:rPr lang="en-US" sz="2400" dirty="0"/>
              <a:t>Inclusion in blocks</a:t>
            </a:r>
          </a:p>
          <a:p>
            <a:pPr lvl="1"/>
            <a:r>
              <a:rPr lang="en-US" sz="2400" dirty="0"/>
              <a:t>Relaying by nodes.</a:t>
            </a:r>
          </a:p>
          <a:p>
            <a:r>
              <a:rPr lang="en-US" sz="2400" dirty="0"/>
              <a:t> Fees are not fixed by the Bitcoin protocol and are not mandatory;</a:t>
            </a:r>
          </a:p>
          <a:p>
            <a:pPr lvl="1"/>
            <a:r>
              <a:rPr lang="en-US" sz="2400" dirty="0"/>
              <a:t>Even a transaction with no fee will be processed in due course but may take a very long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154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2133600"/>
            <a:ext cx="9531433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Contracts are basically transactions that use the bitcoin system to enforce a financial agreement. </a:t>
            </a:r>
          </a:p>
          <a:p>
            <a:r>
              <a:rPr lang="en-US" sz="2400" dirty="0"/>
              <a:t>Allows users to design complex contracts that can be used in many real-world scenarios. </a:t>
            </a:r>
          </a:p>
          <a:p>
            <a:r>
              <a:rPr lang="en-US" sz="2400" dirty="0"/>
              <a:t>Contracts allow the development of a completely decentralized, independent, and reduced risk platform. </a:t>
            </a:r>
          </a:p>
          <a:p>
            <a:r>
              <a:rPr lang="en-US" sz="2400" dirty="0"/>
              <a:t>Various contracts, such as escrow, arbitration, and micropayment channels, can be built using the bitcoin 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38712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3" y="2133600"/>
            <a:ext cx="9499349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current implementation of a script is very limited, but various types of contracts are still possible to develop.</a:t>
            </a:r>
          </a:p>
          <a:p>
            <a:r>
              <a:rPr lang="en-US" sz="2800" dirty="0"/>
              <a:t> For example</a:t>
            </a:r>
          </a:p>
          <a:p>
            <a:pPr lvl="1"/>
            <a:r>
              <a:rPr lang="en-US" sz="2400" dirty="0"/>
              <a:t> the release of funds only if multiple parties sign the transaction </a:t>
            </a:r>
          </a:p>
          <a:p>
            <a:pPr lvl="1"/>
            <a:r>
              <a:rPr lang="en-US" sz="2400" dirty="0"/>
              <a:t>the release of funds only after a certain time has elapsed.</a:t>
            </a:r>
          </a:p>
          <a:p>
            <a:r>
              <a:rPr lang="en-US" sz="2800" dirty="0"/>
              <a:t> Both of these scenarios can be realized using </a:t>
            </a:r>
            <a:r>
              <a:rPr lang="en-US" sz="2800" dirty="0" err="1"/>
              <a:t>multiSig</a:t>
            </a:r>
            <a:r>
              <a:rPr lang="en-US" sz="2800" dirty="0"/>
              <a:t> and transaction lock time options.</a:t>
            </a:r>
          </a:p>
        </p:txBody>
      </p:sp>
    </p:spTree>
    <p:extLst>
      <p:ext uri="{BB962C8B-B14F-4D97-AF65-F5344CB8AC3E}">
        <p14:creationId xmlns:p14="http://schemas.microsoft.com/office/powerpoint/2010/main" val="3312297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210" y="142847"/>
            <a:ext cx="8911687" cy="1280890"/>
          </a:xfrm>
        </p:spPr>
        <p:txBody>
          <a:bodyPr/>
          <a:lstStyle/>
          <a:p>
            <a:r>
              <a:rPr lang="en-US" b="1" dirty="0"/>
              <a:t>Transaction 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463" y="971787"/>
            <a:ext cx="9387055" cy="3777622"/>
          </a:xfrm>
        </p:spPr>
        <p:txBody>
          <a:bodyPr>
            <a:noAutofit/>
          </a:bodyPr>
          <a:lstStyle/>
          <a:p>
            <a:r>
              <a:rPr lang="en-US" sz="2800" dirty="0"/>
              <a:t>Transaction malleability in bitcoin was introduced due to a bug in the bitcoin implementation. </a:t>
            </a:r>
          </a:p>
          <a:p>
            <a:r>
              <a:rPr lang="en-US" sz="2800" dirty="0"/>
              <a:t>Due to this bug, it becomes possible for an adversary to change the Transaction ID of a transaction</a:t>
            </a:r>
          </a:p>
          <a:p>
            <a:r>
              <a:rPr lang="en-US" sz="2800" dirty="0"/>
              <a:t> If the ID is changed before confirmation, it would seem that the transaction did not happen at all,</a:t>
            </a:r>
          </a:p>
          <a:p>
            <a:pPr lvl="1"/>
            <a:r>
              <a:rPr lang="en-US" sz="2800" dirty="0"/>
              <a:t>which allow double deposits or withdrawal attacks.</a:t>
            </a:r>
          </a:p>
          <a:p>
            <a:r>
              <a:rPr lang="en-US" sz="2800" dirty="0"/>
              <a:t>In other words, this bug allows the changing of the unique ID of a bitcoin transaction before it is confirmed.</a:t>
            </a:r>
          </a:p>
        </p:txBody>
      </p:sp>
    </p:spTree>
    <p:extLst>
      <p:ext uri="{BB962C8B-B14F-4D97-AF65-F5344CB8AC3E}">
        <p14:creationId xmlns:p14="http://schemas.microsoft.com/office/powerpoint/2010/main" val="2264397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39" y="1540189"/>
            <a:ext cx="9659770" cy="377762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Also</a:t>
            </a:r>
            <a:r>
              <a:rPr lang="en-US" sz="3200" dirty="0"/>
              <a:t> known as </a:t>
            </a:r>
            <a:r>
              <a:rPr lang="en-US" sz="3200" b="1" i="1" dirty="0"/>
              <a:t>memory pools</a:t>
            </a:r>
            <a:endParaRPr lang="en-US" sz="3200" b="1" dirty="0"/>
          </a:p>
          <a:p>
            <a:r>
              <a:rPr lang="en-US" sz="3200" dirty="0"/>
              <a:t>These pools are basically created in local memory by nodes in order to maintain a temporary list of transactions that are not yet confirmed in a block.</a:t>
            </a:r>
          </a:p>
          <a:p>
            <a:r>
              <a:rPr lang="en-US" sz="3200" dirty="0"/>
              <a:t>Transactions are included in a block after passing verification and based on their priority.</a:t>
            </a:r>
          </a:p>
        </p:txBody>
      </p:sp>
    </p:spTree>
    <p:extLst>
      <p:ext uri="{BB962C8B-B14F-4D97-AF65-F5344CB8AC3E}">
        <p14:creationId xmlns:p14="http://schemas.microsoft.com/office/powerpoint/2010/main" val="3804320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156" y="109174"/>
            <a:ext cx="8911687" cy="1280890"/>
          </a:xfrm>
        </p:spPr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57" y="749619"/>
            <a:ext cx="9820191" cy="3777622"/>
          </a:xfrm>
        </p:spPr>
        <p:txBody>
          <a:bodyPr>
            <a:noAutofit/>
          </a:bodyPr>
          <a:lstStyle/>
          <a:p>
            <a:r>
              <a:rPr lang="en-US" sz="2400" dirty="0"/>
              <a:t>Check the syntax and ensure that the syntax of the transaction is correct.</a:t>
            </a:r>
          </a:p>
          <a:p>
            <a:r>
              <a:rPr lang="en-US" sz="2400" dirty="0"/>
              <a:t>Verify that inputs and outputs are not empty.</a:t>
            </a:r>
          </a:p>
          <a:p>
            <a:r>
              <a:rPr lang="en-US" sz="2400" dirty="0"/>
              <a:t>Check whether the size in bytes is less than the maximum block size</a:t>
            </a:r>
          </a:p>
          <a:p>
            <a:pPr lvl="1"/>
            <a:r>
              <a:rPr lang="en-US" sz="2400" dirty="0"/>
              <a:t>Bitcoin blocks now have a theoretical maximum size of 4 megabytes and a more realistic maximum size of 2 megabytes.</a:t>
            </a:r>
          </a:p>
          <a:p>
            <a:pPr lvl="1"/>
            <a:r>
              <a:rPr lang="en-US" sz="2400" dirty="0"/>
              <a:t> Exact size depends on the types of transactions included.</a:t>
            </a:r>
            <a:endParaRPr lang="en-US" sz="3600" dirty="0"/>
          </a:p>
          <a:p>
            <a:r>
              <a:rPr lang="en-US" sz="2800" dirty="0"/>
              <a:t> </a:t>
            </a:r>
            <a:r>
              <a:rPr lang="en-US" sz="2400" dirty="0"/>
              <a:t>The output value must be in the allowed money range (0 to 21 million BTC).</a:t>
            </a:r>
          </a:p>
          <a:p>
            <a:r>
              <a:rPr lang="en-US" sz="2400" dirty="0"/>
              <a:t>All inputs must have a specified previous output, except for </a:t>
            </a:r>
            <a:r>
              <a:rPr lang="en-US" sz="2400" dirty="0" err="1"/>
              <a:t>coinbase</a:t>
            </a:r>
            <a:r>
              <a:rPr lang="en-US" sz="2400" dirty="0"/>
              <a:t> transactions, which should not be relayed.</a:t>
            </a:r>
          </a:p>
        </p:txBody>
      </p:sp>
    </p:spTree>
    <p:extLst>
      <p:ext uri="{BB962C8B-B14F-4D97-AF65-F5344CB8AC3E}">
        <p14:creationId xmlns:p14="http://schemas.microsoft.com/office/powerpoint/2010/main" val="19613120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95" y="214677"/>
            <a:ext cx="8911687" cy="1280890"/>
          </a:xfrm>
        </p:spPr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536" y="753859"/>
            <a:ext cx="9338928" cy="3777622"/>
          </a:xfrm>
        </p:spPr>
        <p:txBody>
          <a:bodyPr>
            <a:noAutofit/>
          </a:bodyPr>
          <a:lstStyle/>
          <a:p>
            <a:r>
              <a:rPr lang="en-US" sz="2400" dirty="0"/>
              <a:t>Verify that </a:t>
            </a:r>
            <a:r>
              <a:rPr lang="en-US" sz="2400" dirty="0" err="1"/>
              <a:t>nLockTime</a:t>
            </a:r>
            <a:r>
              <a:rPr lang="en-US" sz="2400" dirty="0"/>
              <a:t> must not exceed 31-bits.</a:t>
            </a:r>
          </a:p>
          <a:p>
            <a:pPr lvl="1"/>
            <a:r>
              <a:rPr lang="en-US" sz="1800" b="1" dirty="0" err="1"/>
              <a:t>nLockTime</a:t>
            </a:r>
            <a:r>
              <a:rPr lang="en-US" sz="1800" dirty="0"/>
              <a:t> is a parameter of a transaction, mandates a minimal time (specified in either </a:t>
            </a:r>
            <a:r>
              <a:rPr lang="en-US" sz="1800" dirty="0" err="1"/>
              <a:t>unix</a:t>
            </a:r>
            <a:r>
              <a:rPr lang="en-US" sz="1800" dirty="0"/>
              <a:t> time or block height), before which the transaction cannot be accepted into a block.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For a transaction to be valid, it should not be less than 100 bytes.</a:t>
            </a:r>
          </a:p>
          <a:p>
            <a:r>
              <a:rPr lang="en-US" sz="2200" dirty="0"/>
              <a:t> Number of signature operands in a standard signature should be less than or not more than 2.</a:t>
            </a:r>
          </a:p>
          <a:p>
            <a:r>
              <a:rPr lang="en-US" sz="2400" dirty="0"/>
              <a:t>Reject </a:t>
            </a:r>
            <a:r>
              <a:rPr lang="en-US" sz="2400" i="1" dirty="0"/>
              <a:t>nonstandard </a:t>
            </a:r>
            <a:r>
              <a:rPr lang="en-US" sz="2400" dirty="0"/>
              <a:t>transactions; </a:t>
            </a:r>
          </a:p>
          <a:p>
            <a:pPr lvl="1"/>
            <a:r>
              <a:rPr lang="en-US" sz="2000" dirty="0"/>
              <a:t>for example, </a:t>
            </a:r>
            <a:r>
              <a:rPr lang="en-US" sz="2000" dirty="0" err="1"/>
              <a:t>ScriptSig</a:t>
            </a:r>
            <a:r>
              <a:rPr lang="en-US" sz="2000" dirty="0"/>
              <a:t> is allowed to only push numbers on the stack. </a:t>
            </a:r>
          </a:p>
          <a:p>
            <a:pPr lvl="1"/>
            <a:r>
              <a:rPr lang="en-US" sz="2000" dirty="0" err="1"/>
              <a:t>ScriptPubkey</a:t>
            </a:r>
            <a:r>
              <a:rPr lang="en-US" sz="2000" dirty="0"/>
              <a:t> not passing the </a:t>
            </a:r>
            <a:r>
              <a:rPr lang="en-US" sz="2000" dirty="0" err="1"/>
              <a:t>isStandard</a:t>
            </a:r>
            <a:r>
              <a:rPr lang="en-US" sz="2000" dirty="0"/>
              <a:t>() checks.</a:t>
            </a:r>
          </a:p>
          <a:p>
            <a:r>
              <a:rPr lang="en-US" sz="2400" dirty="0"/>
              <a:t> A transaction is rejected if there is already a matching transaction in the pool or in a block in the main branch.</a:t>
            </a:r>
          </a:p>
          <a:p>
            <a:r>
              <a:rPr lang="en-US" sz="2400" dirty="0"/>
              <a:t> The transaction will be rejected if the referenced output for each input exists in any other transaction in the pool.</a:t>
            </a:r>
          </a:p>
        </p:txBody>
      </p:sp>
    </p:spTree>
    <p:extLst>
      <p:ext uri="{BB962C8B-B14F-4D97-AF65-F5344CB8AC3E}">
        <p14:creationId xmlns:p14="http://schemas.microsoft.com/office/powerpoint/2010/main" val="377979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58" y="460337"/>
            <a:ext cx="8911687" cy="1280890"/>
          </a:xfrm>
        </p:spPr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674" y="1540189"/>
            <a:ext cx="9691854" cy="3777622"/>
          </a:xfrm>
        </p:spPr>
        <p:txBody>
          <a:bodyPr>
            <a:noAutofit/>
          </a:bodyPr>
          <a:lstStyle/>
          <a:p>
            <a:r>
              <a:rPr lang="en-US" sz="2200" dirty="0"/>
              <a:t>For each input, there must exist a referenced output transaction.</a:t>
            </a:r>
          </a:p>
          <a:p>
            <a:pPr lvl="1"/>
            <a:r>
              <a:rPr lang="en-US" sz="2200" dirty="0"/>
              <a:t> This is searched in the main branch and the transaction pool to find whether the output transaction is missing for any input, and this will be considered an orphan transaction. </a:t>
            </a:r>
          </a:p>
          <a:p>
            <a:pPr lvl="1"/>
            <a:r>
              <a:rPr lang="en-US" sz="2200" dirty="0"/>
              <a:t>It will be added to the </a:t>
            </a:r>
            <a:r>
              <a:rPr lang="en-US" sz="2200" b="1" dirty="0"/>
              <a:t>orphan transactions pool </a:t>
            </a:r>
            <a:r>
              <a:rPr lang="en-US" sz="2200" dirty="0"/>
              <a:t>if a matching transaction is not in the pool already.</a:t>
            </a:r>
          </a:p>
          <a:p>
            <a:r>
              <a:rPr lang="en-US" sz="2200" dirty="0"/>
              <a:t>For each input, if the referenced output transaction is the </a:t>
            </a:r>
            <a:r>
              <a:rPr lang="en-US" sz="2200" dirty="0" err="1"/>
              <a:t>coinbase</a:t>
            </a:r>
            <a:r>
              <a:rPr lang="en-US" sz="2200" dirty="0"/>
              <a:t>, it must have at least </a:t>
            </a:r>
            <a:r>
              <a:rPr lang="en-US" sz="2200" b="1" dirty="0"/>
              <a:t>100 confirmations</a:t>
            </a:r>
            <a:r>
              <a:rPr lang="en-US" sz="2200" dirty="0"/>
              <a:t>; otherwise, the transaction will be rejected.</a:t>
            </a:r>
          </a:p>
          <a:p>
            <a:r>
              <a:rPr lang="en-US" sz="2200" dirty="0"/>
              <a:t> For each input, if the referenced output does not exist or has been spent already, the transaction will be rejected.</a:t>
            </a:r>
          </a:p>
        </p:txBody>
      </p:sp>
    </p:spTree>
    <p:extLst>
      <p:ext uri="{BB962C8B-B14F-4D97-AF65-F5344CB8AC3E}">
        <p14:creationId xmlns:p14="http://schemas.microsoft.com/office/powerpoint/2010/main" val="170073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147337"/>
            <a:ext cx="8911687" cy="1280890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44" y="1152907"/>
            <a:ext cx="9942512" cy="4193710"/>
          </a:xfrm>
        </p:spPr>
        <p:txBody>
          <a:bodyPr>
            <a:noAutofit/>
          </a:bodyPr>
          <a:lstStyle/>
          <a:p>
            <a:r>
              <a:rPr lang="en-US" sz="2400" dirty="0"/>
              <a:t>“Satoshi </a:t>
            </a:r>
            <a:r>
              <a:rPr lang="en-US" sz="2400" dirty="0" err="1"/>
              <a:t>Nakamoto</a:t>
            </a:r>
            <a:r>
              <a:rPr lang="en-US" sz="2400" dirty="0"/>
              <a:t>” created the reference implementation that began with a </a:t>
            </a:r>
            <a:r>
              <a:rPr lang="en-US" sz="2400" b="1" dirty="0"/>
              <a:t>Genesis Block of 50 coins</a:t>
            </a:r>
          </a:p>
          <a:p>
            <a:r>
              <a:rPr lang="en-US" sz="2400" b="1" dirty="0"/>
              <a:t>2008</a:t>
            </a:r>
          </a:p>
          <a:p>
            <a:pPr lvl="1"/>
            <a:r>
              <a:rPr lang="en-US" sz="2000" b="1" dirty="0"/>
              <a:t>August 18		</a:t>
            </a:r>
            <a:r>
              <a:rPr lang="en-US" sz="2000" dirty="0"/>
              <a:t>Domain name "</a:t>
            </a:r>
            <a:r>
              <a:rPr lang="en-US" sz="2000" dirty="0" err="1"/>
              <a:t>bitcoin.org</a:t>
            </a:r>
            <a:r>
              <a:rPr lang="en-US" sz="2000" dirty="0"/>
              <a:t>" registered</a:t>
            </a:r>
            <a:r>
              <a:rPr lang="en-US" sz="2000" baseline="30000" dirty="0"/>
              <a:t>[1]</a:t>
            </a:r>
            <a:r>
              <a:rPr lang="en-US" sz="2000" dirty="0"/>
              <a:t>.	</a:t>
            </a:r>
          </a:p>
          <a:p>
            <a:pPr lvl="1"/>
            <a:r>
              <a:rPr lang="en-US" sz="2000" b="1" dirty="0"/>
              <a:t>October 31	</a:t>
            </a:r>
            <a:r>
              <a:rPr lang="en-US" sz="2000" dirty="0"/>
              <a:t>Bitcoin design paper published</a:t>
            </a:r>
          </a:p>
          <a:p>
            <a:pPr lvl="1"/>
            <a:r>
              <a:rPr lang="en-US" sz="2000" b="1" dirty="0"/>
              <a:t>November 09	  </a:t>
            </a:r>
            <a:r>
              <a:rPr lang="en-US" sz="2000" dirty="0"/>
              <a:t>Bitcoin project registered at SourceForge.net	</a:t>
            </a:r>
          </a:p>
          <a:p>
            <a:r>
              <a:rPr lang="en-US" sz="2400" b="1" dirty="0"/>
              <a:t>2009</a:t>
            </a:r>
          </a:p>
          <a:p>
            <a:pPr lvl="1"/>
            <a:r>
              <a:rPr lang="en-US" sz="2000" b="1" dirty="0"/>
              <a:t>January 3	       </a:t>
            </a:r>
            <a:r>
              <a:rPr lang="en-US" sz="2000" dirty="0"/>
              <a:t>Genesis block established at 18:15:05 GMT</a:t>
            </a:r>
          </a:p>
          <a:p>
            <a:pPr lvl="1"/>
            <a:r>
              <a:rPr lang="en-US" sz="2000" b="1" dirty="0"/>
              <a:t>January 9  </a:t>
            </a:r>
            <a:r>
              <a:rPr lang="en-US" sz="2000" dirty="0"/>
              <a:t>Bitcoin v0.1 released and announced on the cryptography mailing list</a:t>
            </a:r>
          </a:p>
          <a:p>
            <a:pPr lvl="1"/>
            <a:r>
              <a:rPr lang="en-US" sz="2000" b="1" dirty="0"/>
              <a:t>January 12	</a:t>
            </a:r>
            <a:r>
              <a:rPr lang="en-US" sz="2000" dirty="0"/>
              <a:t>First Bitcoin transaction, in block 170 from Satoshi to Hal Finney</a:t>
            </a:r>
          </a:p>
          <a:p>
            <a:pPr marL="114300" indent="0">
              <a:buNone/>
            </a:pPr>
            <a:r>
              <a:rPr lang="en-US" sz="2000" dirty="0"/>
              <a:t>https://en.bitcoin.it/wiki/History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45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referenced output transactions to get input values, verify that each input value, as well as the sum, is in the allowed range of 0-21 million BTC.</a:t>
            </a:r>
          </a:p>
          <a:p>
            <a:r>
              <a:rPr lang="en-US" sz="2800" dirty="0"/>
              <a:t>Reject the transaction if the sum of input values is less than the sum of output values.</a:t>
            </a:r>
          </a:p>
          <a:p>
            <a:r>
              <a:rPr lang="en-US" sz="2800" dirty="0"/>
              <a:t> Reject the transaction if the transaction fee would be too low to get into an empty block.</a:t>
            </a:r>
          </a:p>
        </p:txBody>
      </p:sp>
    </p:spTree>
    <p:extLst>
      <p:ext uri="{BB962C8B-B14F-4D97-AF65-F5344CB8AC3E}">
        <p14:creationId xmlns:p14="http://schemas.microsoft.com/office/powerpoint/2010/main" val="1030909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public ledger of a timestamped, ordered, and immutable list of all transactions on the bitcoin network.</a:t>
            </a:r>
          </a:p>
          <a:p>
            <a:r>
              <a:rPr lang="en-US" sz="2400" dirty="0"/>
              <a:t> Each block is identified by a hash in the chain and is linked to its previous block by referencing the previous block's hash.</a:t>
            </a:r>
          </a:p>
        </p:txBody>
      </p:sp>
    </p:spTree>
    <p:extLst>
      <p:ext uri="{BB962C8B-B14F-4D97-AF65-F5344CB8AC3E}">
        <p14:creationId xmlns:p14="http://schemas.microsoft.com/office/powerpoint/2010/main" val="7859926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a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2" y="1905000"/>
            <a:ext cx="10764361" cy="3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93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a 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2" y="1481903"/>
            <a:ext cx="11237262" cy="4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99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3" y="1620252"/>
            <a:ext cx="12225562" cy="4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807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4" y="0"/>
            <a:ext cx="9432758" cy="69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6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chain of blocks where each block is linked to its previous block by referencing the previous block header's hash. </a:t>
            </a:r>
          </a:p>
          <a:p>
            <a:r>
              <a:rPr lang="en-US" sz="2400" dirty="0"/>
              <a:t>This linking makes sure that no transaction can be modified unless the block that records it and all blocks that follow it are also modified. </a:t>
            </a:r>
          </a:p>
          <a:p>
            <a:r>
              <a:rPr lang="en-US" sz="2400" dirty="0"/>
              <a:t>The first block is not linked to any previous block and is known as the genesis block.</a:t>
            </a:r>
          </a:p>
        </p:txBody>
      </p:sp>
    </p:spTree>
    <p:extLst>
      <p:ext uri="{BB962C8B-B14F-4D97-AF65-F5344CB8AC3E}">
        <p14:creationId xmlns:p14="http://schemas.microsoft.com/office/powerpoint/2010/main" val="3062729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genesis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84" y="1264555"/>
            <a:ext cx="9611644" cy="3777622"/>
          </a:xfrm>
        </p:spPr>
        <p:txBody>
          <a:bodyPr>
            <a:noAutofit/>
          </a:bodyPr>
          <a:lstStyle/>
          <a:p>
            <a:r>
              <a:rPr lang="en-US" sz="2400" dirty="0"/>
              <a:t>This is the first block in the bitcoin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/>
              <a:t>The genesis block was hardcoded in the bitcoin core software. </a:t>
            </a:r>
          </a:p>
          <a:p>
            <a:r>
              <a:rPr lang="en-US" sz="2400" dirty="0"/>
              <a:t>It is in the chainparams.cpp file</a:t>
            </a:r>
          </a:p>
          <a:p>
            <a:r>
              <a:rPr lang="en-US" sz="2400" dirty="0"/>
              <a:t>Every node always starts with a </a:t>
            </a:r>
            <a:r>
              <a:rPr lang="en-US" sz="2400" dirty="0" err="1"/>
              <a:t>blockchain</a:t>
            </a:r>
            <a:r>
              <a:rPr lang="en-US" sz="2400" dirty="0"/>
              <a:t> of at least one block because </a:t>
            </a:r>
          </a:p>
          <a:p>
            <a:pPr lvl="1"/>
            <a:r>
              <a:rPr lang="en-US" sz="2200" dirty="0"/>
              <a:t>the genesis block is statically encoded within the bitcoin client software, such that it cannot be altered. </a:t>
            </a:r>
          </a:p>
          <a:p>
            <a:r>
              <a:rPr lang="en-US" sz="2400" dirty="0"/>
              <a:t>Every node always "knows" the genesis block’s hash and structure, the fixed time it was created, and even the single transaction within.</a:t>
            </a:r>
          </a:p>
          <a:p>
            <a:r>
              <a:rPr lang="en-US" sz="2400" dirty="0"/>
              <a:t>Every node has the starting point for the </a:t>
            </a:r>
            <a:r>
              <a:rPr lang="en-US" sz="2400" dirty="0" err="1"/>
              <a:t>blockchain</a:t>
            </a:r>
            <a:r>
              <a:rPr lang="en-US" sz="2400" dirty="0"/>
              <a:t>, a secure "root" from which to build a trusted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0161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2" y="624110"/>
            <a:ext cx="9964570" cy="3777622"/>
          </a:xfrm>
        </p:spPr>
        <p:txBody>
          <a:bodyPr>
            <a:noAutofit/>
          </a:bodyPr>
          <a:lstStyle/>
          <a:p>
            <a:r>
              <a:rPr lang="en-US" sz="2400" dirty="0"/>
              <a:t>Bitcoin provides protection against double spending by enforcing strict rules on transaction verification and via mining. </a:t>
            </a:r>
          </a:p>
          <a:p>
            <a:r>
              <a:rPr lang="en-US" sz="2400" dirty="0"/>
              <a:t>Blocks are added in the </a:t>
            </a:r>
            <a:r>
              <a:rPr lang="en-US" sz="2400" dirty="0" err="1"/>
              <a:t>blockchain</a:t>
            </a:r>
            <a:r>
              <a:rPr lang="en-US" sz="2400" dirty="0"/>
              <a:t> only after strict rule checking and successful Proof of Work solution. </a:t>
            </a:r>
          </a:p>
          <a:p>
            <a:r>
              <a:rPr lang="en-US" sz="2400" dirty="0"/>
              <a:t>Block height is the number of blocks before a particular block in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current height (at the time of writing this) of the </a:t>
            </a:r>
            <a:r>
              <a:rPr lang="en-US" sz="2400" dirty="0" err="1">
                <a:solidFill>
                  <a:srgbClr val="FF0000"/>
                </a:solidFill>
              </a:rPr>
              <a:t>blockchain</a:t>
            </a:r>
            <a:r>
              <a:rPr lang="en-US" sz="2400" dirty="0">
                <a:solidFill>
                  <a:srgbClr val="FF0000"/>
                </a:solidFill>
              </a:rPr>
              <a:t> is 434755 blocks.</a:t>
            </a:r>
            <a:r>
              <a:rPr lang="en-US" sz="2400" dirty="0"/>
              <a:t> </a:t>
            </a:r>
          </a:p>
          <a:p>
            <a:r>
              <a:rPr lang="en-US" sz="2400" dirty="0"/>
              <a:t>Proof of Work is used to secure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/>
              <a:t>Each block contains one or more transactions, out of which the first transaction is a </a:t>
            </a:r>
            <a:r>
              <a:rPr lang="en-US" sz="2400" dirty="0" err="1"/>
              <a:t>coinbase</a:t>
            </a:r>
            <a:r>
              <a:rPr lang="en-US" sz="2400" dirty="0"/>
              <a:t> transaction. </a:t>
            </a:r>
          </a:p>
          <a:p>
            <a:r>
              <a:rPr lang="en-US" sz="2400" dirty="0"/>
              <a:t>There is a special condition for </a:t>
            </a:r>
            <a:r>
              <a:rPr lang="en-US" sz="2400" dirty="0" err="1"/>
              <a:t>coinbase</a:t>
            </a:r>
            <a:r>
              <a:rPr lang="en-US" sz="2400" dirty="0"/>
              <a:t> transactions that prevent them to be spent until at least 100 blocks in order to avoid a situation where the block may be declared stale later on</a:t>
            </a:r>
          </a:p>
        </p:txBody>
      </p:sp>
    </p:spTree>
    <p:extLst>
      <p:ext uri="{BB962C8B-B14F-4D97-AF65-F5344CB8AC3E}">
        <p14:creationId xmlns:p14="http://schemas.microsoft.com/office/powerpoint/2010/main" val="37477590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6" y="786063"/>
            <a:ext cx="10071875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51C7-D4F9-4A19-AAA5-9464C848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AD52-2E61-4614-8814-1D0CFBFD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E3A5-ACF6-4AFC-878E-CFC928A1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27" y="624111"/>
            <a:ext cx="10763438" cy="60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5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88" y="419573"/>
            <a:ext cx="8911687" cy="1280890"/>
          </a:xfrm>
        </p:spPr>
        <p:txBody>
          <a:bodyPr/>
          <a:lstStyle/>
          <a:p>
            <a:r>
              <a:rPr lang="en-US" dirty="0"/>
              <a:t>Stale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34994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Stale blocks </a:t>
            </a:r>
            <a:r>
              <a:rPr lang="en-US" sz="2400" dirty="0"/>
              <a:t>are created when a block is solved and every other miner who is still working to find a solution to the hash puzzle is working on that block</a:t>
            </a:r>
          </a:p>
          <a:p>
            <a:r>
              <a:rPr lang="en-US" sz="2400" dirty="0"/>
              <a:t>As the block is no longer required to be worked on, this is considered a stale block.</a:t>
            </a:r>
          </a:p>
          <a:p>
            <a:r>
              <a:rPr lang="en-US" sz="2400" b="1" dirty="0"/>
              <a:t>Orphan blocks </a:t>
            </a:r>
            <a:r>
              <a:rPr lang="en-US" sz="2400" dirty="0"/>
              <a:t>are also called detached blocks and were accepted at one point in time by the network as valid blocks </a:t>
            </a:r>
          </a:p>
          <a:p>
            <a:pPr lvl="1"/>
            <a:r>
              <a:rPr lang="en-US" sz="2000" dirty="0"/>
              <a:t>but were rejected when a proven longer chain was created that did not include this initially accepted block. </a:t>
            </a:r>
          </a:p>
          <a:p>
            <a:r>
              <a:rPr lang="en-US" sz="2400" dirty="0"/>
              <a:t>They are not part of the main chain and can occur at times when two miners manage to produce the blocks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4943386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98" y="0"/>
            <a:ext cx="8911687" cy="1280890"/>
          </a:xfrm>
        </p:spPr>
        <p:txBody>
          <a:bodyPr/>
          <a:lstStyle/>
          <a:p>
            <a:r>
              <a:rPr lang="en-US" dirty="0"/>
              <a:t>Network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56" y="686530"/>
            <a:ext cx="9659770" cy="3777622"/>
          </a:xfrm>
        </p:spPr>
        <p:txBody>
          <a:bodyPr>
            <a:noAutofit/>
          </a:bodyPr>
          <a:lstStyle/>
          <a:p>
            <a:r>
              <a:rPr lang="en-US" sz="2400" dirty="0"/>
              <a:t>New blocks are added to the </a:t>
            </a:r>
            <a:r>
              <a:rPr lang="en-US" sz="2400" dirty="0" err="1"/>
              <a:t>blockchain</a:t>
            </a:r>
            <a:r>
              <a:rPr lang="en-US" sz="2400" dirty="0"/>
              <a:t> approximately every 10 minutes </a:t>
            </a:r>
          </a:p>
          <a:p>
            <a:r>
              <a:rPr lang="en-US" sz="2400" dirty="0"/>
              <a:t>Network difficulty is adjusted dynamically every 2016 blocks in order to maintain a steady addition of new blocks to the network.</a:t>
            </a:r>
          </a:p>
          <a:p>
            <a:r>
              <a:rPr lang="en-US" sz="2400" dirty="0"/>
              <a:t>Network difficulty is calculated using the following equation:</a:t>
            </a:r>
          </a:p>
          <a:p>
            <a:pPr lvl="1"/>
            <a:r>
              <a:rPr lang="en-US" sz="2400" i="1" dirty="0"/>
              <a:t>Target = Previous target * Time/2016 * 10 minutes</a:t>
            </a:r>
          </a:p>
          <a:p>
            <a:r>
              <a:rPr lang="en-US" sz="2400" dirty="0"/>
              <a:t>Difficulty and target are interchangeable and represent the same thing. </a:t>
            </a:r>
          </a:p>
          <a:p>
            <a:r>
              <a:rPr lang="en-US" sz="2400" dirty="0"/>
              <a:t>Previous target represents the old target value, </a:t>
            </a:r>
          </a:p>
          <a:p>
            <a:r>
              <a:rPr lang="en-US" sz="2400" dirty="0"/>
              <a:t>Time is the time spent to generate previous 2016 blocks.</a:t>
            </a:r>
          </a:p>
          <a:p>
            <a:r>
              <a:rPr lang="en-US" sz="2400" dirty="0"/>
              <a:t>Network difficulty basically means how hard it is for miners to find a new block, </a:t>
            </a:r>
          </a:p>
          <a:p>
            <a:pPr lvl="1"/>
            <a:r>
              <a:rPr lang="en-US" sz="2400" dirty="0"/>
              <a:t>how difficult the hashing puzzle is now.</a:t>
            </a:r>
          </a:p>
        </p:txBody>
      </p:sp>
    </p:spTree>
    <p:extLst>
      <p:ext uri="{BB962C8B-B14F-4D97-AF65-F5344CB8AC3E}">
        <p14:creationId xmlns:p14="http://schemas.microsoft.com/office/powerpoint/2010/main" val="42482636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371740"/>
            <a:ext cx="8911687" cy="1280890"/>
          </a:xfrm>
        </p:spPr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116866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Mining is a resource-intensive process by which new blocks are added to the </a:t>
            </a:r>
            <a:r>
              <a:rPr lang="en-US" sz="2400" dirty="0" err="1"/>
              <a:t>blockchain</a:t>
            </a:r>
            <a:endParaRPr lang="en-US" sz="2400" dirty="0"/>
          </a:p>
          <a:p>
            <a:r>
              <a:rPr lang="en-US" sz="2400" dirty="0"/>
              <a:t>Blocks contain transactions that are validated via the mining process by mining nodes and are added to the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  <a:p>
            <a:r>
              <a:rPr lang="en-US" sz="2400" dirty="0"/>
              <a:t> Process is resource-intensive in order to ensure that the required resources have been spent by miners in order for a block to be accepted. </a:t>
            </a:r>
          </a:p>
          <a:p>
            <a:r>
              <a:rPr lang="en-US" sz="2400" dirty="0"/>
              <a:t>New coins are minted by the miners by spending the required computing resources.</a:t>
            </a:r>
          </a:p>
          <a:p>
            <a:r>
              <a:rPr lang="en-US" sz="2400"/>
              <a:t> Secures </a:t>
            </a:r>
            <a:r>
              <a:rPr lang="en-US" sz="2400" dirty="0"/>
              <a:t>the system against frauds and double spending attacks while adding more virtual currency to the bitcoin ecosystem.</a:t>
            </a:r>
          </a:p>
        </p:txBody>
      </p:sp>
    </p:spTree>
    <p:extLst>
      <p:ext uri="{BB962C8B-B14F-4D97-AF65-F5344CB8AC3E}">
        <p14:creationId xmlns:p14="http://schemas.microsoft.com/office/powerpoint/2010/main" val="2551121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714" y="399521"/>
            <a:ext cx="8911687" cy="1280890"/>
          </a:xfrm>
        </p:spPr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84" y="1264555"/>
            <a:ext cx="9691854" cy="3777622"/>
          </a:xfrm>
        </p:spPr>
        <p:txBody>
          <a:bodyPr>
            <a:noAutofit/>
          </a:bodyPr>
          <a:lstStyle/>
          <a:p>
            <a:r>
              <a:rPr lang="en-US" sz="2400" dirty="0"/>
              <a:t>Roughly one new block is created (mined) every 10 minute.</a:t>
            </a:r>
          </a:p>
          <a:p>
            <a:r>
              <a:rPr lang="en-US" sz="2400" dirty="0"/>
              <a:t> Miners are rewarded with new coins if and when they create new blocks and are paid transaction fees in return of including transactions in their blocks. </a:t>
            </a:r>
          </a:p>
          <a:p>
            <a:r>
              <a:rPr lang="en-US" sz="2400" dirty="0"/>
              <a:t>New blocks are created at an approximate fixed rate.</a:t>
            </a:r>
          </a:p>
          <a:p>
            <a:r>
              <a:rPr lang="en-US" sz="2400" dirty="0"/>
              <a:t>Also, the rate of creation of new bitcoins decreases by 50%, every 210,000 blocks, roughly every 4 years. </a:t>
            </a:r>
          </a:p>
          <a:p>
            <a:r>
              <a:rPr lang="en-US" sz="2400" dirty="0"/>
              <a:t>When bitcoin was initially introduced, the block reward was 50 bitcoins; </a:t>
            </a:r>
          </a:p>
          <a:p>
            <a:pPr lvl="1"/>
            <a:r>
              <a:rPr lang="en-US" sz="2400" dirty="0"/>
              <a:t>Then in 2012, this was reduced to 25 bitcoins. In July 2016, this was further reduced to 12.5 coins (12 coins) </a:t>
            </a:r>
          </a:p>
          <a:p>
            <a:pPr lvl="1"/>
            <a:r>
              <a:rPr lang="en-US" sz="2400" dirty="0"/>
              <a:t>next reduction is estimated to be on July 4, 2020, further down to approximately six coins.</a:t>
            </a:r>
          </a:p>
        </p:txBody>
      </p:sp>
    </p:spTree>
    <p:extLst>
      <p:ext uri="{BB962C8B-B14F-4D97-AF65-F5344CB8AC3E}">
        <p14:creationId xmlns:p14="http://schemas.microsoft.com/office/powerpoint/2010/main" val="782452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Approximately 144 blocks, that is, 1,728 bitcoins are generated per day. </a:t>
            </a:r>
          </a:p>
          <a:p>
            <a:r>
              <a:rPr lang="en-US" sz="2400" dirty="0"/>
              <a:t>The number of actual coins can vary per day; however, the number of blocks remains at 144 per day.</a:t>
            </a:r>
          </a:p>
          <a:p>
            <a:r>
              <a:rPr lang="en-US" sz="2400" dirty="0"/>
              <a:t>Bitcoin supply is also limited and in 2140, almost 21 million bitcoins will be finally created and no new bitcoins can be created after that.</a:t>
            </a:r>
          </a:p>
          <a:p>
            <a:r>
              <a:rPr lang="en-US" sz="2400" dirty="0"/>
              <a:t> Bitcoin miners, however, will still be able to profit from the ecosystem by charging transaction fees.</a:t>
            </a:r>
          </a:p>
        </p:txBody>
      </p:sp>
    </p:spTree>
    <p:extLst>
      <p:ext uri="{BB962C8B-B14F-4D97-AF65-F5344CB8AC3E}">
        <p14:creationId xmlns:p14="http://schemas.microsoft.com/office/powerpoint/2010/main" val="3596147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30" y="463689"/>
            <a:ext cx="8911687" cy="1280890"/>
          </a:xfrm>
        </p:spPr>
        <p:txBody>
          <a:bodyPr/>
          <a:lstStyle/>
          <a:p>
            <a:r>
              <a:rPr lang="en-US" b="1" dirty="0"/>
              <a:t>Task of miners- 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2" y="1941095"/>
            <a:ext cx="9948528" cy="3777622"/>
          </a:xfrm>
        </p:spPr>
        <p:txBody>
          <a:bodyPr>
            <a:noAutofit/>
          </a:bodyPr>
          <a:lstStyle/>
          <a:p>
            <a:r>
              <a:rPr lang="en-US" sz="2400" dirty="0"/>
              <a:t>Once a new node joins the bitcoin network,</a:t>
            </a:r>
          </a:p>
          <a:p>
            <a:pPr lvl="1"/>
            <a:r>
              <a:rPr lang="en-US" sz="2400" dirty="0"/>
              <a:t> It downloads the </a:t>
            </a:r>
            <a:r>
              <a:rPr lang="en-US" sz="2400" dirty="0" err="1"/>
              <a:t>blockchain</a:t>
            </a:r>
            <a:r>
              <a:rPr lang="en-US" sz="2400" dirty="0"/>
              <a:t> by requesting historical blocks from other nodes.</a:t>
            </a:r>
          </a:p>
          <a:p>
            <a:r>
              <a:rPr lang="en-US" sz="2400" b="1" dirty="0"/>
              <a:t>Transaction validation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Transactions broadcasted on the network are validated by full nodes by verifying and validating signatures and outputs.</a:t>
            </a:r>
          </a:p>
          <a:p>
            <a:r>
              <a:rPr lang="en-US" sz="2400" b="1" dirty="0"/>
              <a:t>Block validation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Miners and full nodes can start validating blocks received by them by evaluating them against certain rules. </a:t>
            </a:r>
          </a:p>
          <a:p>
            <a:pPr lvl="1"/>
            <a:r>
              <a:rPr lang="en-US" sz="2400" dirty="0"/>
              <a:t>This includes the verification of each transaction in the block along with verification of the nonce value. </a:t>
            </a:r>
          </a:p>
        </p:txBody>
      </p:sp>
    </p:spTree>
    <p:extLst>
      <p:ext uri="{BB962C8B-B14F-4D97-AF65-F5344CB8AC3E}">
        <p14:creationId xmlns:p14="http://schemas.microsoft.com/office/powerpoint/2010/main" val="1185021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of miners- 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42" y="2133600"/>
            <a:ext cx="965977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Create a new block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Miners propose a new block by combining transactions broadcasted on the network after validating them.</a:t>
            </a:r>
          </a:p>
          <a:p>
            <a:r>
              <a:rPr lang="en-US" sz="2400" b="1" dirty="0"/>
              <a:t>Perform Proof of Work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This task is the core of the mining process </a:t>
            </a:r>
          </a:p>
          <a:p>
            <a:pPr lvl="1"/>
            <a:r>
              <a:rPr lang="en-US" sz="2400" dirty="0"/>
              <a:t>miners find a valid block by solving a computational puzzle. </a:t>
            </a:r>
          </a:p>
          <a:p>
            <a:pPr lvl="1"/>
            <a:r>
              <a:rPr lang="en-US" sz="2400" dirty="0"/>
              <a:t>The block header contains a 32-bit nonce field </a:t>
            </a:r>
          </a:p>
          <a:p>
            <a:pPr lvl="1"/>
            <a:r>
              <a:rPr lang="en-US" sz="2400" dirty="0"/>
              <a:t> miners are required to repeatedly vary the nonce until the resultant hash is less than a predetermined target.</a:t>
            </a:r>
          </a:p>
        </p:txBody>
      </p:sp>
    </p:spTree>
    <p:extLst>
      <p:ext uri="{BB962C8B-B14F-4D97-AF65-F5344CB8AC3E}">
        <p14:creationId xmlns:p14="http://schemas.microsoft.com/office/powerpoint/2010/main" val="33196115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of miners- Synching up with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Fetch reward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Once a node solves the hash puzzle, </a:t>
            </a:r>
          </a:p>
          <a:p>
            <a:pPr lvl="1"/>
            <a:r>
              <a:rPr lang="en-US" sz="2400" dirty="0"/>
              <a:t>it immediately broadcasts the results, and other nodes verify it and accept the block. </a:t>
            </a:r>
          </a:p>
          <a:p>
            <a:pPr lvl="1"/>
            <a:r>
              <a:rPr lang="en-US" sz="2400" dirty="0"/>
              <a:t>There is a slight chance that the newly minted block will not be accepted by other miners due to a clash with another block found at roughly the same time, </a:t>
            </a:r>
          </a:p>
          <a:p>
            <a:pPr lvl="1"/>
            <a:r>
              <a:rPr lang="en-US" sz="2400" dirty="0"/>
              <a:t>Once accepted, the miner is rewarded with 12.5 bitcoins (as of 2016) and any associated transaction fees.</a:t>
            </a:r>
          </a:p>
        </p:txBody>
      </p:sp>
    </p:spTree>
    <p:extLst>
      <p:ext uri="{BB962C8B-B14F-4D97-AF65-F5344CB8AC3E}">
        <p14:creationId xmlns:p14="http://schemas.microsoft.com/office/powerpoint/2010/main" val="2013909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524" y="158889"/>
            <a:ext cx="8911687" cy="1280890"/>
          </a:xfrm>
        </p:spPr>
        <p:txBody>
          <a:bodyPr/>
          <a:lstStyle/>
          <a:p>
            <a:r>
              <a:rPr lang="en-US" b="1" dirty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715" y="1264555"/>
            <a:ext cx="9483307" cy="3777622"/>
          </a:xfrm>
        </p:spPr>
        <p:txBody>
          <a:bodyPr>
            <a:noAutofit/>
          </a:bodyPr>
          <a:lstStyle/>
          <a:p>
            <a:r>
              <a:rPr lang="en-US" sz="2000" dirty="0"/>
              <a:t>This is a proof that enough computational resources have been spent in order to build a valid block. </a:t>
            </a:r>
          </a:p>
          <a:p>
            <a:r>
              <a:rPr lang="en-US" sz="2000" b="1" dirty="0"/>
              <a:t>Proof of Work </a:t>
            </a:r>
            <a:r>
              <a:rPr lang="en-US" sz="2000" dirty="0"/>
              <a:t>(</a:t>
            </a:r>
            <a:r>
              <a:rPr lang="en-US" sz="2000" b="1" dirty="0" err="1"/>
              <a:t>PoW</a:t>
            </a:r>
            <a:r>
              <a:rPr lang="en-US" sz="2000" dirty="0"/>
              <a:t>) is based on the idea that a random node is selected every time to create a new block.</a:t>
            </a:r>
          </a:p>
          <a:p>
            <a:r>
              <a:rPr lang="en-US" sz="2000" dirty="0"/>
              <a:t> In this model, nodes compete with each other in order to be selected in proportion to their computing capacity. </a:t>
            </a:r>
          </a:p>
          <a:p>
            <a:r>
              <a:rPr lang="en-US" sz="2000" dirty="0"/>
              <a:t>The following equation sums up the Proof of Work requirement in bitcoin:</a:t>
            </a:r>
          </a:p>
          <a:p>
            <a:pPr lvl="1"/>
            <a:r>
              <a:rPr lang="en-US" sz="2000" i="1" dirty="0"/>
              <a:t>H ( N || </a:t>
            </a:r>
            <a:r>
              <a:rPr lang="en-US" sz="2000" i="1" dirty="0" err="1"/>
              <a:t>P_hash</a:t>
            </a:r>
            <a:r>
              <a:rPr lang="en-US" sz="2000" i="1" dirty="0"/>
              <a:t> || </a:t>
            </a:r>
            <a:r>
              <a:rPr lang="en-US" sz="2000" i="1" dirty="0" err="1"/>
              <a:t>Tx</a:t>
            </a:r>
            <a:r>
              <a:rPr lang="en-US" sz="2000" i="1" dirty="0"/>
              <a:t> || </a:t>
            </a:r>
            <a:r>
              <a:rPr lang="en-US" sz="2000" i="1" dirty="0" err="1"/>
              <a:t>Tx</a:t>
            </a:r>
            <a:r>
              <a:rPr lang="en-US" sz="2000" i="1" dirty="0"/>
              <a:t> || . . . </a:t>
            </a:r>
            <a:r>
              <a:rPr lang="en-US" sz="2000" i="1" dirty="0" err="1"/>
              <a:t>Tx</a:t>
            </a:r>
            <a:r>
              <a:rPr lang="en-US" sz="2000" i="1" dirty="0"/>
              <a:t>) &lt; Target</a:t>
            </a:r>
          </a:p>
          <a:p>
            <a:pPr lvl="1"/>
            <a:r>
              <a:rPr lang="en-US" sz="2000" dirty="0"/>
              <a:t>Where N is a nonce,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P_hash</a:t>
            </a:r>
            <a:r>
              <a:rPr lang="en-US" sz="2000" dirty="0"/>
              <a:t> is a hash of the previous block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Tx</a:t>
            </a:r>
            <a:r>
              <a:rPr lang="en-US" sz="2000" dirty="0"/>
              <a:t> represents transactions in the block, </a:t>
            </a:r>
          </a:p>
          <a:p>
            <a:pPr lvl="1"/>
            <a:r>
              <a:rPr lang="en-US" sz="2000" dirty="0"/>
              <a:t>Target is the target network difficulty value.</a:t>
            </a:r>
          </a:p>
          <a:p>
            <a:r>
              <a:rPr lang="en-US" sz="2200" dirty="0"/>
              <a:t>The only way to find this nonce is the brute force method.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5854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72" y="303268"/>
            <a:ext cx="8911687" cy="1280890"/>
          </a:xfrm>
        </p:spPr>
        <p:txBody>
          <a:bodyPr/>
          <a:lstStyle/>
          <a:p>
            <a:r>
              <a:rPr lang="en-US" b="1" dirty="0"/>
              <a:t>The mining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27" y="1168302"/>
            <a:ext cx="9563516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previous hash block is retrieved from the bitcoin network.</a:t>
            </a:r>
          </a:p>
          <a:p>
            <a:r>
              <a:rPr lang="en-US" sz="2400" dirty="0"/>
              <a:t>Assemble a set of potential transactions broadcasted on the network into a block.</a:t>
            </a:r>
          </a:p>
          <a:p>
            <a:r>
              <a:rPr lang="en-US" sz="2400" dirty="0"/>
              <a:t>Compute the double hash of the block header with a nonce and the previous hash using the SHA256 algorithm.</a:t>
            </a:r>
          </a:p>
          <a:p>
            <a:r>
              <a:rPr lang="en-US" sz="2400" dirty="0"/>
              <a:t>If the resultant hash is lower than the current difficulty level (target), then stop the process.</a:t>
            </a:r>
          </a:p>
          <a:p>
            <a:r>
              <a:rPr lang="en-US" sz="2400" dirty="0"/>
              <a:t>If the resultant hash is greater than the current difficulty level (target), then repeat the process by incrementing the nonce</a:t>
            </a:r>
          </a:p>
          <a:p>
            <a:r>
              <a:rPr lang="en-US" sz="2400" dirty="0"/>
              <a:t>Mining difficulty increased over time and bitcoins that could be mined by single CPU laptop computers now require dedicated mining centers to solve the hash puzzle.</a:t>
            </a:r>
          </a:p>
        </p:txBody>
      </p:sp>
    </p:spTree>
    <p:extLst>
      <p:ext uri="{BB962C8B-B14F-4D97-AF65-F5344CB8AC3E}">
        <p14:creationId xmlns:p14="http://schemas.microsoft.com/office/powerpoint/2010/main" val="1949510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20130</TotalTime>
  <Words>9599</Words>
  <Application>Microsoft Office PowerPoint</Application>
  <PresentationFormat>Widescreen</PresentationFormat>
  <Paragraphs>707</Paragraphs>
  <Slides>123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Arial</vt:lpstr>
      <vt:lpstr>Calibri</vt:lpstr>
      <vt:lpstr>Century Gothic</vt:lpstr>
      <vt:lpstr>PalatinoLinotype-Bold</vt:lpstr>
      <vt:lpstr>Wingdings 3</vt:lpstr>
      <vt:lpstr>Wisp</vt:lpstr>
      <vt:lpstr>Bitcoin</vt:lpstr>
      <vt:lpstr>Introduction</vt:lpstr>
      <vt:lpstr>Introduction</vt:lpstr>
      <vt:lpstr>Introduction</vt:lpstr>
      <vt:lpstr>Introduction</vt:lpstr>
      <vt:lpstr>Introduction</vt:lpstr>
      <vt:lpstr>Bitcoin</vt:lpstr>
      <vt:lpstr>Milestones</vt:lpstr>
      <vt:lpstr>PowerPoint Presentation</vt:lpstr>
      <vt:lpstr>Bitcoin</vt:lpstr>
      <vt:lpstr>Bitcoin definition</vt:lpstr>
      <vt:lpstr>Bitcoin vs. bitcoins</vt:lpstr>
      <vt:lpstr>Bitcoin definition</vt:lpstr>
      <vt:lpstr>Keys and addresses</vt:lpstr>
      <vt:lpstr>Keys and addresses</vt:lpstr>
      <vt:lpstr>Keys and addresses</vt:lpstr>
      <vt:lpstr>Keys and addresses</vt:lpstr>
      <vt:lpstr>Pay-to-PubKey-Hash (Pay-to-Public-Key-Hash, P2PKH) </vt:lpstr>
      <vt:lpstr>Pay to script hash (P2SH) </vt:lpstr>
      <vt:lpstr>PowerPoint Presentation</vt:lpstr>
      <vt:lpstr>Private key </vt:lpstr>
      <vt:lpstr>Generating a private key from a random number </vt:lpstr>
      <vt:lpstr>Generating a private key from a random number</vt:lpstr>
      <vt:lpstr>Private keys in bitcoin</vt:lpstr>
      <vt:lpstr>Public keys in bitcoin</vt:lpstr>
      <vt:lpstr>Public keys in bitcoin</vt:lpstr>
      <vt:lpstr>secp256k1</vt:lpstr>
      <vt:lpstr>Public keys in bitcoin</vt:lpstr>
      <vt:lpstr>PowerPoint Presentation</vt:lpstr>
      <vt:lpstr>Public keys in bitcoin</vt:lpstr>
      <vt:lpstr>Bitcoin currency units</vt:lpstr>
      <vt:lpstr>Base58Check encoding</vt:lpstr>
      <vt:lpstr>Base58Check encoding</vt:lpstr>
      <vt:lpstr>Vanity addresses</vt:lpstr>
      <vt:lpstr>PowerPoint Presentation</vt:lpstr>
      <vt:lpstr>Vanity Addresses</vt:lpstr>
      <vt:lpstr>Vanity Addresses</vt:lpstr>
      <vt:lpstr>Paper Wallets</vt:lpstr>
      <vt:lpstr>PowerPoint Presentation</vt:lpstr>
      <vt:lpstr>Transactions</vt:lpstr>
      <vt:lpstr>Transactions</vt:lpstr>
      <vt:lpstr>The transaction life cycle</vt:lpstr>
      <vt:lpstr>The transaction structure</vt:lpstr>
      <vt:lpstr>The transaction structure</vt:lpstr>
      <vt:lpstr>The transaction structure</vt:lpstr>
      <vt:lpstr>sample transaction</vt:lpstr>
      <vt:lpstr>Bitcoin Scripts</vt:lpstr>
      <vt:lpstr>Bitcoin Scripting Language</vt:lpstr>
      <vt:lpstr>key features of this language</vt:lpstr>
      <vt:lpstr>Script Instructions</vt:lpstr>
      <vt:lpstr>Most common instructions</vt:lpstr>
      <vt:lpstr>Commonly used Opcodes</vt:lpstr>
      <vt:lpstr>Execution of the script</vt:lpstr>
      <vt:lpstr>Execution of the script</vt:lpstr>
      <vt:lpstr>PowerPoint Presentation</vt:lpstr>
      <vt:lpstr>Stateless Verification </vt:lpstr>
      <vt:lpstr>Script Construction (Lock + Unlock) </vt:lpstr>
      <vt:lpstr>A locking script</vt:lpstr>
      <vt:lpstr> unlocking script</vt:lpstr>
      <vt:lpstr>Script Construction (Lock + Unlock) </vt:lpstr>
      <vt:lpstr>PowerPoint Presentation</vt:lpstr>
      <vt:lpstr>Types of transaction</vt:lpstr>
      <vt:lpstr>Types of transaction</vt:lpstr>
      <vt:lpstr>Types of transaction</vt:lpstr>
      <vt:lpstr>Types of transaction</vt:lpstr>
      <vt:lpstr>Types of transaction</vt:lpstr>
      <vt:lpstr>Types of transaction</vt:lpstr>
      <vt:lpstr>A P2PKH script execution</vt:lpstr>
      <vt:lpstr>Coinbase transactions</vt:lpstr>
      <vt:lpstr>What is UTXO?</vt:lpstr>
      <vt:lpstr>Transaction fee</vt:lpstr>
      <vt:lpstr>Transaction fee</vt:lpstr>
      <vt:lpstr>Contracts</vt:lpstr>
      <vt:lpstr>Contracts</vt:lpstr>
      <vt:lpstr>Transaction malleability</vt:lpstr>
      <vt:lpstr>Transaction pools</vt:lpstr>
      <vt:lpstr>Transaction verification</vt:lpstr>
      <vt:lpstr>Transaction verification</vt:lpstr>
      <vt:lpstr>Transaction verification</vt:lpstr>
      <vt:lpstr>Transaction verification</vt:lpstr>
      <vt:lpstr>Blockchain</vt:lpstr>
      <vt:lpstr>The structure of a block</vt:lpstr>
      <vt:lpstr>The structure of a block header</vt:lpstr>
      <vt:lpstr>PowerPoint Presentation</vt:lpstr>
      <vt:lpstr>PowerPoint Presentation</vt:lpstr>
      <vt:lpstr>PowerPoint Presentation</vt:lpstr>
      <vt:lpstr>The genesis block</vt:lpstr>
      <vt:lpstr>PowerPoint Presentation</vt:lpstr>
      <vt:lpstr>PowerPoint Presentation</vt:lpstr>
      <vt:lpstr>Stale blocks</vt:lpstr>
      <vt:lpstr>Network difficulty</vt:lpstr>
      <vt:lpstr>Mining</vt:lpstr>
      <vt:lpstr>Mining</vt:lpstr>
      <vt:lpstr>Mining</vt:lpstr>
      <vt:lpstr>Task of miners- Synching up with the network</vt:lpstr>
      <vt:lpstr>Task of miners- Synching up with the network</vt:lpstr>
      <vt:lpstr>Task of miners- Synching up with the network</vt:lpstr>
      <vt:lpstr>Proof of Work</vt:lpstr>
      <vt:lpstr>The mining algorithm</vt:lpstr>
      <vt:lpstr>PowerPoint Presentation</vt:lpstr>
      <vt:lpstr>The hashing rate</vt:lpstr>
      <vt:lpstr>PowerPoint Presentation</vt:lpstr>
      <vt:lpstr>Mining systems</vt:lpstr>
      <vt:lpstr>PowerPoint Presentation</vt:lpstr>
      <vt:lpstr>Mining pools</vt:lpstr>
      <vt:lpstr>The bitcoin network</vt:lpstr>
      <vt:lpstr>The bitcoin network</vt:lpstr>
      <vt:lpstr>The bitcoin network</vt:lpstr>
      <vt:lpstr>The bitcoin network</vt:lpstr>
      <vt:lpstr>The bitcoin network</vt:lpstr>
      <vt:lpstr>The bitcoin network</vt:lpstr>
      <vt:lpstr> Types of protocol messages </vt:lpstr>
      <vt:lpstr>PowerPoint Presentation</vt:lpstr>
      <vt:lpstr>PowerPoint Presentation</vt:lpstr>
      <vt:lpstr>PowerPoint Presentation</vt:lpstr>
      <vt:lpstr>PowerPoint Presentation</vt:lpstr>
      <vt:lpstr>Wallets</vt:lpstr>
      <vt:lpstr>Wallet types</vt:lpstr>
      <vt:lpstr>Wallet types</vt:lpstr>
      <vt:lpstr>Wallet types</vt:lpstr>
      <vt:lpstr>Wallet types</vt:lpstr>
      <vt:lpstr>Wallet types</vt:lpstr>
      <vt:lpstr>Wallet types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Sanjay H A</dc:creator>
  <cp:lastModifiedBy>Sanjay H A</cp:lastModifiedBy>
  <cp:revision>177</cp:revision>
  <dcterms:created xsi:type="dcterms:W3CDTF">2019-09-25T00:33:04Z</dcterms:created>
  <dcterms:modified xsi:type="dcterms:W3CDTF">2020-02-28T07:56:20Z</dcterms:modified>
</cp:coreProperties>
</file>