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3" r:id="rId1"/>
  </p:sldMasterIdLst>
  <p:sldIdLst>
    <p:sldId id="256" r:id="rId2"/>
    <p:sldId id="257" r:id="rId3"/>
    <p:sldId id="266" r:id="rId4"/>
    <p:sldId id="258" r:id="rId5"/>
    <p:sldId id="259" r:id="rId6"/>
    <p:sldId id="262"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194076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423193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2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776045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884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126177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2506553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297961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384664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DA1CC99-EC77-461E-9F1B-5F9D7F422FEB}"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26154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DA1CC99-EC77-461E-9F1B-5F9D7F422FEB}"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153891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DA1CC99-EC77-461E-9F1B-5F9D7F422FEB}" type="datetimeFigureOut">
              <a:rPr lang="en-IN" smtClean="0"/>
              <a:t>09-12-2023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364159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DA1CC99-EC77-461E-9F1B-5F9D7F422FEB}"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52235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1CC99-EC77-461E-9F1B-5F9D7F422FEB}" type="datetimeFigureOut">
              <a:rPr lang="en-IN" smtClean="0"/>
              <a:t>09-12-2023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176424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DA1CC99-EC77-461E-9F1B-5F9D7F422FEB}"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421000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DA1CC99-EC77-461E-9F1B-5F9D7F422FEB}"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E7649-3B2C-4A4E-A8A3-DD599DD6A924}" type="slidenum">
              <a:rPr lang="en-IN" smtClean="0"/>
              <a:t>‹#›</a:t>
            </a:fld>
            <a:endParaRPr lang="en-IN"/>
          </a:p>
        </p:txBody>
      </p:sp>
    </p:spTree>
    <p:extLst>
      <p:ext uri="{BB962C8B-B14F-4D97-AF65-F5344CB8AC3E}">
        <p14:creationId xmlns:p14="http://schemas.microsoft.com/office/powerpoint/2010/main" val="117312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A1CC99-EC77-461E-9F1B-5F9D7F422FEB}" type="datetimeFigureOut">
              <a:rPr lang="en-IN" smtClean="0"/>
              <a:t>09-12-2023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AE7649-3B2C-4A4E-A8A3-DD599DD6A924}" type="slidenum">
              <a:rPr lang="en-IN" smtClean="0"/>
              <a:t>‹#›</a:t>
            </a:fld>
            <a:endParaRPr lang="en-IN"/>
          </a:p>
        </p:txBody>
      </p:sp>
    </p:spTree>
    <p:extLst>
      <p:ext uri="{BB962C8B-B14F-4D97-AF65-F5344CB8AC3E}">
        <p14:creationId xmlns:p14="http://schemas.microsoft.com/office/powerpoint/2010/main" val="1380629198"/>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 id="2147484268" r:id="rId15"/>
    <p:sldLayoutId id="21474842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9A90D9-0380-136C-23E2-5951DB6B9489}"/>
              </a:ext>
            </a:extLst>
          </p:cNvPr>
          <p:cNvSpPr txBox="1"/>
          <p:nvPr/>
        </p:nvSpPr>
        <p:spPr>
          <a:xfrm>
            <a:off x="2773017" y="604323"/>
            <a:ext cx="6102626" cy="584775"/>
          </a:xfrm>
          <a:prstGeom prst="rect">
            <a:avLst/>
          </a:prstGeom>
          <a:noFill/>
        </p:spPr>
        <p:txBody>
          <a:bodyPr wrap="square">
            <a:spAutoFit/>
          </a:bodyPr>
          <a:lstStyle/>
          <a:p>
            <a:r>
              <a:rPr lang="en-GB" sz="3200" b="1" i="1" dirty="0">
                <a:solidFill>
                  <a:srgbClr val="FF0000"/>
                </a:solidFill>
              </a:rPr>
              <a:t>TOPIC-SAKILA DATABASE</a:t>
            </a:r>
            <a:endParaRPr lang="en-IN" sz="3200" dirty="0">
              <a:solidFill>
                <a:srgbClr val="FF0000"/>
              </a:solidFill>
            </a:endParaRPr>
          </a:p>
        </p:txBody>
      </p:sp>
      <p:sp>
        <p:nvSpPr>
          <p:cNvPr id="6" name="TextBox 5">
            <a:extLst>
              <a:ext uri="{FF2B5EF4-FFF2-40B4-BE49-F238E27FC236}">
                <a16:creationId xmlns:a16="http://schemas.microsoft.com/office/drawing/2014/main" id="{2B3EA08E-AEE1-BE6C-B276-2AD63CD53585}"/>
              </a:ext>
            </a:extLst>
          </p:cNvPr>
          <p:cNvSpPr txBox="1"/>
          <p:nvPr/>
        </p:nvSpPr>
        <p:spPr>
          <a:xfrm>
            <a:off x="2278050" y="2722911"/>
            <a:ext cx="7498079" cy="523220"/>
          </a:xfrm>
          <a:prstGeom prst="rect">
            <a:avLst/>
          </a:prstGeom>
          <a:noFill/>
        </p:spPr>
        <p:txBody>
          <a:bodyPr wrap="square" rtlCol="0">
            <a:spAutoFit/>
          </a:bodyPr>
          <a:lstStyle/>
          <a:p>
            <a:r>
              <a:rPr lang="en-GB" sz="2800" dirty="0">
                <a:solidFill>
                  <a:srgbClr val="7030A0"/>
                </a:solidFill>
              </a:rPr>
              <a:t>CAPSTONE FINAL PROJECT –SPRINT 1 (SQL)</a:t>
            </a:r>
            <a:endParaRPr lang="en-IN" sz="2800" dirty="0">
              <a:solidFill>
                <a:srgbClr val="7030A0"/>
              </a:solidFill>
            </a:endParaRPr>
          </a:p>
        </p:txBody>
      </p:sp>
      <p:sp>
        <p:nvSpPr>
          <p:cNvPr id="7" name="TextBox 6">
            <a:extLst>
              <a:ext uri="{FF2B5EF4-FFF2-40B4-BE49-F238E27FC236}">
                <a16:creationId xmlns:a16="http://schemas.microsoft.com/office/drawing/2014/main" id="{FDE94312-E779-1D89-5B2C-06C01409B4B3}"/>
              </a:ext>
            </a:extLst>
          </p:cNvPr>
          <p:cNvSpPr txBox="1"/>
          <p:nvPr/>
        </p:nvSpPr>
        <p:spPr>
          <a:xfrm>
            <a:off x="8126233" y="5303165"/>
            <a:ext cx="5184251" cy="400110"/>
          </a:xfrm>
          <a:prstGeom prst="rect">
            <a:avLst/>
          </a:prstGeom>
          <a:noFill/>
        </p:spPr>
        <p:txBody>
          <a:bodyPr wrap="square" rtlCol="0">
            <a:spAutoFit/>
          </a:bodyPr>
          <a:lstStyle/>
          <a:p>
            <a:r>
              <a:rPr lang="en-GB" sz="2000" dirty="0"/>
              <a:t>NAME: SANJAY SHOME</a:t>
            </a:r>
            <a:endParaRPr lang="en-IN" sz="2000" dirty="0"/>
          </a:p>
        </p:txBody>
      </p:sp>
      <p:sp>
        <p:nvSpPr>
          <p:cNvPr id="8" name="TextBox 7">
            <a:extLst>
              <a:ext uri="{FF2B5EF4-FFF2-40B4-BE49-F238E27FC236}">
                <a16:creationId xmlns:a16="http://schemas.microsoft.com/office/drawing/2014/main" id="{B08726C4-B366-4B62-ED88-1B168AFA932E}"/>
              </a:ext>
            </a:extLst>
          </p:cNvPr>
          <p:cNvSpPr txBox="1"/>
          <p:nvPr/>
        </p:nvSpPr>
        <p:spPr>
          <a:xfrm>
            <a:off x="8126233" y="5963858"/>
            <a:ext cx="3951798" cy="369332"/>
          </a:xfrm>
          <a:prstGeom prst="rect">
            <a:avLst/>
          </a:prstGeom>
          <a:noFill/>
        </p:spPr>
        <p:txBody>
          <a:bodyPr wrap="square" rtlCol="0">
            <a:spAutoFit/>
          </a:bodyPr>
          <a:lstStyle/>
          <a:p>
            <a:r>
              <a:rPr lang="en-GB" dirty="0"/>
              <a:t>MENTOR: MR. ASHISH RAJPUT</a:t>
            </a:r>
            <a:endParaRPr lang="en-IN" dirty="0"/>
          </a:p>
        </p:txBody>
      </p:sp>
    </p:spTree>
    <p:extLst>
      <p:ext uri="{BB962C8B-B14F-4D97-AF65-F5344CB8AC3E}">
        <p14:creationId xmlns:p14="http://schemas.microsoft.com/office/powerpoint/2010/main" val="21254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F81539-B7CE-F02C-22DA-55CA0BC789BE}"/>
              </a:ext>
            </a:extLst>
          </p:cNvPr>
          <p:cNvPicPr>
            <a:picLocks noGrp="1" noChangeAspect="1"/>
          </p:cNvPicPr>
          <p:nvPr>
            <p:ph idx="1"/>
          </p:nvPr>
        </p:nvPicPr>
        <p:blipFill>
          <a:blip r:embed="rId2"/>
          <a:stretch>
            <a:fillRect/>
          </a:stretch>
        </p:blipFill>
        <p:spPr>
          <a:xfrm>
            <a:off x="1606163" y="819476"/>
            <a:ext cx="3803215" cy="1666875"/>
          </a:xfrm>
          <a:prstGeom prst="rect">
            <a:avLst/>
          </a:prstGeom>
        </p:spPr>
      </p:pic>
      <p:sp>
        <p:nvSpPr>
          <p:cNvPr id="6" name="TextBox 5">
            <a:extLst>
              <a:ext uri="{FF2B5EF4-FFF2-40B4-BE49-F238E27FC236}">
                <a16:creationId xmlns:a16="http://schemas.microsoft.com/office/drawing/2014/main" id="{CB98DB72-3C7E-103D-B6BB-96D895FCD76A}"/>
              </a:ext>
            </a:extLst>
          </p:cNvPr>
          <p:cNvSpPr txBox="1"/>
          <p:nvPr/>
        </p:nvSpPr>
        <p:spPr>
          <a:xfrm>
            <a:off x="873321" y="134496"/>
            <a:ext cx="6102626" cy="646331"/>
          </a:xfrm>
          <a:prstGeom prst="rect">
            <a:avLst/>
          </a:prstGeom>
          <a:noFill/>
        </p:spPr>
        <p:txBody>
          <a:bodyPr wrap="square">
            <a:spAutoFit/>
          </a:bodyPr>
          <a:lstStyle/>
          <a:p>
            <a:r>
              <a:rPr lang="en-GB" dirty="0">
                <a:solidFill>
                  <a:srgbClr val="0070C0"/>
                </a:solidFill>
              </a:rPr>
              <a:t>Display the name actors fim 'Agent Truman' who  appeared  film.</a:t>
            </a:r>
            <a:endParaRPr lang="en-IN" dirty="0">
              <a:solidFill>
                <a:srgbClr val="0070C0"/>
              </a:solidFill>
            </a:endParaRPr>
          </a:p>
        </p:txBody>
      </p:sp>
      <p:sp>
        <p:nvSpPr>
          <p:cNvPr id="7" name="TextBox 6">
            <a:extLst>
              <a:ext uri="{FF2B5EF4-FFF2-40B4-BE49-F238E27FC236}">
                <a16:creationId xmlns:a16="http://schemas.microsoft.com/office/drawing/2014/main" id="{2969E6BF-E50C-FCEA-DF7C-31A2F40FD05A}"/>
              </a:ext>
            </a:extLst>
          </p:cNvPr>
          <p:cNvSpPr txBox="1"/>
          <p:nvPr/>
        </p:nvSpPr>
        <p:spPr>
          <a:xfrm>
            <a:off x="0" y="199287"/>
            <a:ext cx="1606163" cy="369332"/>
          </a:xfrm>
          <a:prstGeom prst="rect">
            <a:avLst/>
          </a:prstGeom>
          <a:noFill/>
        </p:spPr>
        <p:txBody>
          <a:bodyPr wrap="square" rtlCol="0">
            <a:spAutoFit/>
          </a:bodyPr>
          <a:lstStyle/>
          <a:p>
            <a:r>
              <a:rPr lang="en-GB" dirty="0"/>
              <a:t>TASK8 </a:t>
            </a:r>
            <a:endParaRPr lang="en-IN" dirty="0"/>
          </a:p>
        </p:txBody>
      </p:sp>
      <p:pic>
        <p:nvPicPr>
          <p:cNvPr id="9" name="Picture 8">
            <a:extLst>
              <a:ext uri="{FF2B5EF4-FFF2-40B4-BE49-F238E27FC236}">
                <a16:creationId xmlns:a16="http://schemas.microsoft.com/office/drawing/2014/main" id="{40CC26DB-309C-1DBF-28C9-F04F49A18744}"/>
              </a:ext>
            </a:extLst>
          </p:cNvPr>
          <p:cNvPicPr>
            <a:picLocks noChangeAspect="1"/>
          </p:cNvPicPr>
          <p:nvPr/>
        </p:nvPicPr>
        <p:blipFill>
          <a:blip r:embed="rId3"/>
          <a:stretch>
            <a:fillRect/>
          </a:stretch>
        </p:blipFill>
        <p:spPr>
          <a:xfrm>
            <a:off x="1951225" y="2576512"/>
            <a:ext cx="2762250" cy="1704975"/>
          </a:xfrm>
          <a:prstGeom prst="rect">
            <a:avLst/>
          </a:prstGeom>
        </p:spPr>
      </p:pic>
      <p:sp>
        <p:nvSpPr>
          <p:cNvPr id="11" name="TextBox 10">
            <a:extLst>
              <a:ext uri="{FF2B5EF4-FFF2-40B4-BE49-F238E27FC236}">
                <a16:creationId xmlns:a16="http://schemas.microsoft.com/office/drawing/2014/main" id="{79893E8F-127A-36A6-8927-0208344C4F51}"/>
              </a:ext>
            </a:extLst>
          </p:cNvPr>
          <p:cNvSpPr txBox="1"/>
          <p:nvPr/>
        </p:nvSpPr>
        <p:spPr>
          <a:xfrm>
            <a:off x="6878127" y="70756"/>
            <a:ext cx="6126480" cy="369332"/>
          </a:xfrm>
          <a:prstGeom prst="rect">
            <a:avLst/>
          </a:prstGeom>
          <a:noFill/>
        </p:spPr>
        <p:txBody>
          <a:bodyPr wrap="square">
            <a:spAutoFit/>
          </a:bodyPr>
          <a:lstStyle/>
          <a:p>
            <a:r>
              <a:rPr lang="en-GB" dirty="0">
                <a:solidFill>
                  <a:srgbClr val="FF0000"/>
                </a:solidFill>
              </a:rPr>
              <a:t>identify all the movies categorized as family films.</a:t>
            </a:r>
            <a:endParaRPr lang="en-IN" dirty="0">
              <a:solidFill>
                <a:srgbClr val="FF0000"/>
              </a:solidFill>
            </a:endParaRPr>
          </a:p>
        </p:txBody>
      </p:sp>
      <p:sp>
        <p:nvSpPr>
          <p:cNvPr id="12" name="TextBox 11">
            <a:extLst>
              <a:ext uri="{FF2B5EF4-FFF2-40B4-BE49-F238E27FC236}">
                <a16:creationId xmlns:a16="http://schemas.microsoft.com/office/drawing/2014/main" id="{40B03468-D940-2249-8C14-5EA9BD64FFC9}"/>
              </a:ext>
            </a:extLst>
          </p:cNvPr>
          <p:cNvSpPr txBox="1"/>
          <p:nvPr/>
        </p:nvSpPr>
        <p:spPr>
          <a:xfrm>
            <a:off x="6153892" y="101712"/>
            <a:ext cx="1457077" cy="369332"/>
          </a:xfrm>
          <a:prstGeom prst="rect">
            <a:avLst/>
          </a:prstGeom>
          <a:noFill/>
        </p:spPr>
        <p:txBody>
          <a:bodyPr wrap="square" rtlCol="0">
            <a:spAutoFit/>
          </a:bodyPr>
          <a:lstStyle/>
          <a:p>
            <a:r>
              <a:rPr lang="en-GB" dirty="0"/>
              <a:t>TASK9</a:t>
            </a:r>
            <a:endParaRPr lang="en-IN" dirty="0"/>
          </a:p>
        </p:txBody>
      </p:sp>
      <p:pic>
        <p:nvPicPr>
          <p:cNvPr id="14" name="Picture 13">
            <a:extLst>
              <a:ext uri="{FF2B5EF4-FFF2-40B4-BE49-F238E27FC236}">
                <a16:creationId xmlns:a16="http://schemas.microsoft.com/office/drawing/2014/main" id="{E8CC090D-907B-05FB-310E-3467A6509632}"/>
              </a:ext>
            </a:extLst>
          </p:cNvPr>
          <p:cNvPicPr>
            <a:picLocks noChangeAspect="1"/>
          </p:cNvPicPr>
          <p:nvPr/>
        </p:nvPicPr>
        <p:blipFill>
          <a:blip r:embed="rId4"/>
          <a:stretch>
            <a:fillRect/>
          </a:stretch>
        </p:blipFill>
        <p:spPr>
          <a:xfrm>
            <a:off x="7536720" y="528863"/>
            <a:ext cx="3987165" cy="1752600"/>
          </a:xfrm>
          <a:prstGeom prst="rect">
            <a:avLst/>
          </a:prstGeom>
        </p:spPr>
      </p:pic>
      <p:pic>
        <p:nvPicPr>
          <p:cNvPr id="16" name="Picture 15">
            <a:extLst>
              <a:ext uri="{FF2B5EF4-FFF2-40B4-BE49-F238E27FC236}">
                <a16:creationId xmlns:a16="http://schemas.microsoft.com/office/drawing/2014/main" id="{A03B7A52-8D2A-EC6A-4CB9-9151B82B1EC7}"/>
              </a:ext>
            </a:extLst>
          </p:cNvPr>
          <p:cNvPicPr>
            <a:picLocks noChangeAspect="1"/>
          </p:cNvPicPr>
          <p:nvPr/>
        </p:nvPicPr>
        <p:blipFill>
          <a:blip r:embed="rId5"/>
          <a:stretch>
            <a:fillRect/>
          </a:stretch>
        </p:blipFill>
        <p:spPr>
          <a:xfrm>
            <a:off x="8078688" y="2498322"/>
            <a:ext cx="2152650" cy="2151677"/>
          </a:xfrm>
          <a:prstGeom prst="rect">
            <a:avLst/>
          </a:prstGeom>
        </p:spPr>
      </p:pic>
      <p:sp>
        <p:nvSpPr>
          <p:cNvPr id="19" name="TextBox 18">
            <a:extLst>
              <a:ext uri="{FF2B5EF4-FFF2-40B4-BE49-F238E27FC236}">
                <a16:creationId xmlns:a16="http://schemas.microsoft.com/office/drawing/2014/main" id="{BA8EFF41-D3F2-8A5B-B3E6-2205CCDD712A}"/>
              </a:ext>
            </a:extLst>
          </p:cNvPr>
          <p:cNvSpPr txBox="1"/>
          <p:nvPr/>
        </p:nvSpPr>
        <p:spPr>
          <a:xfrm>
            <a:off x="105857" y="1165270"/>
            <a:ext cx="896006" cy="369332"/>
          </a:xfrm>
          <a:prstGeom prst="rect">
            <a:avLst/>
          </a:prstGeom>
          <a:noFill/>
        </p:spPr>
        <p:txBody>
          <a:bodyPr wrap="square" rtlCol="0">
            <a:spAutoFit/>
          </a:bodyPr>
          <a:lstStyle/>
          <a:p>
            <a:r>
              <a:rPr lang="en-GB" dirty="0"/>
              <a:t>QUERY</a:t>
            </a:r>
            <a:endParaRPr lang="en-IN" dirty="0"/>
          </a:p>
        </p:txBody>
      </p:sp>
      <p:sp>
        <p:nvSpPr>
          <p:cNvPr id="20" name="Arrow: Right 19">
            <a:extLst>
              <a:ext uri="{FF2B5EF4-FFF2-40B4-BE49-F238E27FC236}">
                <a16:creationId xmlns:a16="http://schemas.microsoft.com/office/drawing/2014/main" id="{3B43CFA0-3539-0E5B-5434-08CB5652B83B}"/>
              </a:ext>
            </a:extLst>
          </p:cNvPr>
          <p:cNvSpPr/>
          <p:nvPr/>
        </p:nvSpPr>
        <p:spPr>
          <a:xfrm>
            <a:off x="1001863" y="1230666"/>
            <a:ext cx="495472" cy="2385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9C8DB9F-968A-CFA2-95C7-5FEBB9B19641}"/>
              </a:ext>
            </a:extLst>
          </p:cNvPr>
          <p:cNvSpPr txBox="1"/>
          <p:nvPr/>
        </p:nvSpPr>
        <p:spPr>
          <a:xfrm>
            <a:off x="0" y="2854519"/>
            <a:ext cx="1391478" cy="369332"/>
          </a:xfrm>
          <a:prstGeom prst="rect">
            <a:avLst/>
          </a:prstGeom>
          <a:noFill/>
        </p:spPr>
        <p:txBody>
          <a:bodyPr wrap="square" rtlCol="0">
            <a:spAutoFit/>
          </a:bodyPr>
          <a:lstStyle/>
          <a:p>
            <a:r>
              <a:rPr lang="en-GB" dirty="0"/>
              <a:t>OUTPUT</a:t>
            </a:r>
            <a:endParaRPr lang="en-IN" dirty="0"/>
          </a:p>
        </p:txBody>
      </p:sp>
      <p:sp>
        <p:nvSpPr>
          <p:cNvPr id="22" name="Arrow: Right 21">
            <a:extLst>
              <a:ext uri="{FF2B5EF4-FFF2-40B4-BE49-F238E27FC236}">
                <a16:creationId xmlns:a16="http://schemas.microsoft.com/office/drawing/2014/main" id="{1B08B2AA-27F0-7C3D-6369-656F1A8457B1}"/>
              </a:ext>
            </a:extLst>
          </p:cNvPr>
          <p:cNvSpPr/>
          <p:nvPr/>
        </p:nvSpPr>
        <p:spPr>
          <a:xfrm>
            <a:off x="1077401" y="2888110"/>
            <a:ext cx="628153" cy="3021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7A9FEF2-F490-C497-E949-E6D3EDAC1E89}"/>
              </a:ext>
            </a:extLst>
          </p:cNvPr>
          <p:cNvSpPr txBox="1"/>
          <p:nvPr/>
        </p:nvSpPr>
        <p:spPr>
          <a:xfrm>
            <a:off x="5832282" y="1070604"/>
            <a:ext cx="6528020" cy="369332"/>
          </a:xfrm>
          <a:prstGeom prst="rect">
            <a:avLst/>
          </a:prstGeom>
          <a:noFill/>
        </p:spPr>
        <p:txBody>
          <a:bodyPr wrap="square">
            <a:spAutoFit/>
          </a:bodyPr>
          <a:lstStyle/>
          <a:p>
            <a:r>
              <a:rPr lang="en-GB" dirty="0"/>
              <a:t>QUERY</a:t>
            </a:r>
            <a:endParaRPr lang="en-IN" dirty="0"/>
          </a:p>
        </p:txBody>
      </p:sp>
      <p:sp>
        <p:nvSpPr>
          <p:cNvPr id="26" name="TextBox 25">
            <a:extLst>
              <a:ext uri="{FF2B5EF4-FFF2-40B4-BE49-F238E27FC236}">
                <a16:creationId xmlns:a16="http://schemas.microsoft.com/office/drawing/2014/main" id="{3FF2C053-F3D1-516B-0553-64585B62073F}"/>
              </a:ext>
            </a:extLst>
          </p:cNvPr>
          <p:cNvSpPr txBox="1"/>
          <p:nvPr/>
        </p:nvSpPr>
        <p:spPr>
          <a:xfrm>
            <a:off x="5733144" y="2972765"/>
            <a:ext cx="6528020" cy="369332"/>
          </a:xfrm>
          <a:prstGeom prst="rect">
            <a:avLst/>
          </a:prstGeom>
          <a:noFill/>
        </p:spPr>
        <p:txBody>
          <a:bodyPr wrap="square">
            <a:spAutoFit/>
          </a:bodyPr>
          <a:lstStyle/>
          <a:p>
            <a:r>
              <a:rPr lang="en-GB" dirty="0"/>
              <a:t>OUTPUT</a:t>
            </a:r>
            <a:endParaRPr lang="en-IN" dirty="0"/>
          </a:p>
        </p:txBody>
      </p:sp>
      <p:sp>
        <p:nvSpPr>
          <p:cNvPr id="27" name="Arrow: Right 26">
            <a:extLst>
              <a:ext uri="{FF2B5EF4-FFF2-40B4-BE49-F238E27FC236}">
                <a16:creationId xmlns:a16="http://schemas.microsoft.com/office/drawing/2014/main" id="{0CA2C978-9C82-B5C2-2478-9BADD5DA84C8}"/>
              </a:ext>
            </a:extLst>
          </p:cNvPr>
          <p:cNvSpPr/>
          <p:nvPr/>
        </p:nvSpPr>
        <p:spPr>
          <a:xfrm>
            <a:off x="6975947" y="3039184"/>
            <a:ext cx="635022" cy="2924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3C29CFED-3468-EC13-2F5A-7A93EC58BF08}"/>
              </a:ext>
            </a:extLst>
          </p:cNvPr>
          <p:cNvSpPr txBox="1"/>
          <p:nvPr/>
        </p:nvSpPr>
        <p:spPr>
          <a:xfrm>
            <a:off x="181394" y="4518167"/>
            <a:ext cx="2631882" cy="369332"/>
          </a:xfrm>
          <a:prstGeom prst="rect">
            <a:avLst/>
          </a:prstGeom>
          <a:noFill/>
        </p:spPr>
        <p:txBody>
          <a:bodyPr wrap="square" rtlCol="0">
            <a:spAutoFit/>
          </a:bodyPr>
          <a:lstStyle/>
          <a:p>
            <a:r>
              <a:rPr lang="en-GB" dirty="0"/>
              <a:t>INTERPRETATION</a:t>
            </a:r>
            <a:endParaRPr lang="en-IN" dirty="0"/>
          </a:p>
        </p:txBody>
      </p:sp>
      <p:sp>
        <p:nvSpPr>
          <p:cNvPr id="29" name="Arrow: Down 28">
            <a:extLst>
              <a:ext uri="{FF2B5EF4-FFF2-40B4-BE49-F238E27FC236}">
                <a16:creationId xmlns:a16="http://schemas.microsoft.com/office/drawing/2014/main" id="{6DAAAF1C-37A1-31A7-D65A-DF07EBB6A3C3}"/>
              </a:ext>
            </a:extLst>
          </p:cNvPr>
          <p:cNvSpPr/>
          <p:nvPr/>
        </p:nvSpPr>
        <p:spPr>
          <a:xfrm>
            <a:off x="789165" y="5054794"/>
            <a:ext cx="274320" cy="5645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565F6B26-76A1-E010-17CA-0F7ABA33D951}"/>
              </a:ext>
            </a:extLst>
          </p:cNvPr>
          <p:cNvSpPr/>
          <p:nvPr/>
        </p:nvSpPr>
        <p:spPr>
          <a:xfrm>
            <a:off x="6143955" y="4899530"/>
            <a:ext cx="294447" cy="675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327E2E16-F842-D0FA-2133-54A6475C2B84}"/>
              </a:ext>
            </a:extLst>
          </p:cNvPr>
          <p:cNvSpPr txBox="1"/>
          <p:nvPr/>
        </p:nvSpPr>
        <p:spPr>
          <a:xfrm>
            <a:off x="5482586" y="4439627"/>
            <a:ext cx="6528020" cy="369332"/>
          </a:xfrm>
          <a:prstGeom prst="rect">
            <a:avLst/>
          </a:prstGeom>
          <a:noFill/>
        </p:spPr>
        <p:txBody>
          <a:bodyPr wrap="square">
            <a:spAutoFit/>
          </a:bodyPr>
          <a:lstStyle/>
          <a:p>
            <a:r>
              <a:rPr lang="en-GB" dirty="0"/>
              <a:t>INTERPRETATION</a:t>
            </a:r>
            <a:endParaRPr lang="en-IN" dirty="0"/>
          </a:p>
        </p:txBody>
      </p:sp>
      <p:sp>
        <p:nvSpPr>
          <p:cNvPr id="33" name="Arrow: Right 32">
            <a:extLst>
              <a:ext uri="{FF2B5EF4-FFF2-40B4-BE49-F238E27FC236}">
                <a16:creationId xmlns:a16="http://schemas.microsoft.com/office/drawing/2014/main" id="{29646907-3DF4-8ABE-C26D-8704A5586D5F}"/>
              </a:ext>
            </a:extLst>
          </p:cNvPr>
          <p:cNvSpPr/>
          <p:nvPr/>
        </p:nvSpPr>
        <p:spPr>
          <a:xfrm>
            <a:off x="6766560" y="1165270"/>
            <a:ext cx="485030" cy="1905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EE97541-100B-4099-9440-ACB05ABB4760}"/>
              </a:ext>
            </a:extLst>
          </p:cNvPr>
          <p:cNvSpPr txBox="1"/>
          <p:nvPr/>
        </p:nvSpPr>
        <p:spPr>
          <a:xfrm>
            <a:off x="105857" y="5860111"/>
            <a:ext cx="5376729" cy="369332"/>
          </a:xfrm>
          <a:prstGeom prst="rect">
            <a:avLst/>
          </a:prstGeom>
          <a:noFill/>
        </p:spPr>
        <p:txBody>
          <a:bodyPr wrap="square" rtlCol="0">
            <a:spAutoFit/>
          </a:bodyPr>
          <a:lstStyle/>
          <a:p>
            <a:r>
              <a:rPr lang="en-GB" dirty="0">
                <a:solidFill>
                  <a:srgbClr val="7030A0"/>
                </a:solidFill>
              </a:rPr>
              <a:t>THERE ARE 7 ROWS ACTOR ID FILM AGENT TRUMAN</a:t>
            </a:r>
            <a:endParaRPr lang="en-IN" dirty="0">
              <a:solidFill>
                <a:srgbClr val="7030A0"/>
              </a:solidFill>
            </a:endParaRPr>
          </a:p>
        </p:txBody>
      </p:sp>
      <p:sp>
        <p:nvSpPr>
          <p:cNvPr id="35" name="TextBox 34">
            <a:extLst>
              <a:ext uri="{FF2B5EF4-FFF2-40B4-BE49-F238E27FC236}">
                <a16:creationId xmlns:a16="http://schemas.microsoft.com/office/drawing/2014/main" id="{1FF657CB-85B5-E5C1-7D9D-658A0604FCD2}"/>
              </a:ext>
            </a:extLst>
          </p:cNvPr>
          <p:cNvSpPr txBox="1"/>
          <p:nvPr/>
        </p:nvSpPr>
        <p:spPr>
          <a:xfrm>
            <a:off x="5832530" y="5797622"/>
            <a:ext cx="6359470" cy="369332"/>
          </a:xfrm>
          <a:prstGeom prst="rect">
            <a:avLst/>
          </a:prstGeom>
          <a:noFill/>
        </p:spPr>
        <p:txBody>
          <a:bodyPr wrap="square" rtlCol="0">
            <a:spAutoFit/>
          </a:bodyPr>
          <a:lstStyle/>
          <a:p>
            <a:r>
              <a:rPr lang="en-GB" dirty="0">
                <a:solidFill>
                  <a:srgbClr val="0070C0"/>
                </a:solidFill>
              </a:rPr>
              <a:t>THERE ARE 69 ROWS MOVIE CATEGORIZED AS FAMIY FILMS</a:t>
            </a:r>
            <a:endParaRPr lang="en-IN" dirty="0">
              <a:solidFill>
                <a:srgbClr val="0070C0"/>
              </a:solidFill>
            </a:endParaRPr>
          </a:p>
        </p:txBody>
      </p:sp>
    </p:spTree>
    <p:extLst>
      <p:ext uri="{BB962C8B-B14F-4D97-AF65-F5344CB8AC3E}">
        <p14:creationId xmlns:p14="http://schemas.microsoft.com/office/powerpoint/2010/main" val="422234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64C2F-FB3D-5FE5-DC7F-2E77038B929D}"/>
              </a:ext>
            </a:extLst>
          </p:cNvPr>
          <p:cNvSpPr>
            <a:spLocks noGrp="1"/>
          </p:cNvSpPr>
          <p:nvPr>
            <p:ph idx="1"/>
          </p:nvPr>
        </p:nvSpPr>
        <p:spPr>
          <a:xfrm>
            <a:off x="8309685" y="939611"/>
            <a:ext cx="8656451" cy="3880773"/>
          </a:xfrm>
        </p:spPr>
        <p:txBody>
          <a:bodyPr>
            <a:normAutofit/>
          </a:bodyPr>
          <a:lstStyle/>
          <a:p>
            <a:pPr marL="0" indent="0">
              <a:buNone/>
            </a:pPr>
            <a:r>
              <a:rPr lang="en-GB" sz="1600" dirty="0">
                <a:solidFill>
                  <a:srgbClr val="FF0000"/>
                </a:solidFill>
              </a:rPr>
              <a:t>  film category  number of movies &gt; 70</a:t>
            </a:r>
            <a:endParaRPr lang="en-IN" sz="1600" dirty="0">
              <a:solidFill>
                <a:srgbClr val="FF0000"/>
              </a:solidFill>
            </a:endParaRPr>
          </a:p>
        </p:txBody>
      </p:sp>
      <p:sp>
        <p:nvSpPr>
          <p:cNvPr id="4" name="TextBox 3">
            <a:extLst>
              <a:ext uri="{FF2B5EF4-FFF2-40B4-BE49-F238E27FC236}">
                <a16:creationId xmlns:a16="http://schemas.microsoft.com/office/drawing/2014/main" id="{269570B4-9730-FF8B-2E4D-A1CD10F7511A}"/>
              </a:ext>
            </a:extLst>
          </p:cNvPr>
          <p:cNvSpPr txBox="1"/>
          <p:nvPr/>
        </p:nvSpPr>
        <p:spPr>
          <a:xfrm>
            <a:off x="7635904" y="956052"/>
            <a:ext cx="1423284" cy="373711"/>
          </a:xfrm>
          <a:prstGeom prst="rect">
            <a:avLst/>
          </a:prstGeom>
          <a:noFill/>
        </p:spPr>
        <p:txBody>
          <a:bodyPr wrap="square" rtlCol="0">
            <a:spAutoFit/>
          </a:bodyPr>
          <a:lstStyle/>
          <a:p>
            <a:r>
              <a:rPr lang="en-GB" dirty="0"/>
              <a:t>TASK12</a:t>
            </a:r>
            <a:endParaRPr lang="en-IN" dirty="0"/>
          </a:p>
        </p:txBody>
      </p:sp>
      <p:pic>
        <p:nvPicPr>
          <p:cNvPr id="6" name="Picture 5">
            <a:extLst>
              <a:ext uri="{FF2B5EF4-FFF2-40B4-BE49-F238E27FC236}">
                <a16:creationId xmlns:a16="http://schemas.microsoft.com/office/drawing/2014/main" id="{E7FD7FB2-45B4-62E8-DCA1-20C8868D065A}"/>
              </a:ext>
            </a:extLst>
          </p:cNvPr>
          <p:cNvPicPr>
            <a:picLocks noChangeAspect="1"/>
          </p:cNvPicPr>
          <p:nvPr/>
        </p:nvPicPr>
        <p:blipFill>
          <a:blip r:embed="rId2"/>
          <a:stretch>
            <a:fillRect/>
          </a:stretch>
        </p:blipFill>
        <p:spPr>
          <a:xfrm>
            <a:off x="10231500" y="4444054"/>
            <a:ext cx="1800225" cy="619125"/>
          </a:xfrm>
          <a:prstGeom prst="rect">
            <a:avLst/>
          </a:prstGeom>
        </p:spPr>
      </p:pic>
      <p:pic>
        <p:nvPicPr>
          <p:cNvPr id="8" name="Picture 7">
            <a:extLst>
              <a:ext uri="{FF2B5EF4-FFF2-40B4-BE49-F238E27FC236}">
                <a16:creationId xmlns:a16="http://schemas.microsoft.com/office/drawing/2014/main" id="{EF4FCA54-5EEC-127F-8C02-375055973F92}"/>
              </a:ext>
            </a:extLst>
          </p:cNvPr>
          <p:cNvPicPr>
            <a:picLocks noChangeAspect="1"/>
          </p:cNvPicPr>
          <p:nvPr/>
        </p:nvPicPr>
        <p:blipFill>
          <a:blip r:embed="rId3"/>
          <a:stretch>
            <a:fillRect/>
          </a:stretch>
        </p:blipFill>
        <p:spPr>
          <a:xfrm>
            <a:off x="8653670" y="2118047"/>
            <a:ext cx="3538330" cy="2082001"/>
          </a:xfrm>
          <a:prstGeom prst="rect">
            <a:avLst/>
          </a:prstGeom>
        </p:spPr>
      </p:pic>
      <p:sp>
        <p:nvSpPr>
          <p:cNvPr id="10" name="TextBox 9">
            <a:extLst>
              <a:ext uri="{FF2B5EF4-FFF2-40B4-BE49-F238E27FC236}">
                <a16:creationId xmlns:a16="http://schemas.microsoft.com/office/drawing/2014/main" id="{DE08AB0E-C2CD-7083-F3CF-FDFFB899CE35}"/>
              </a:ext>
            </a:extLst>
          </p:cNvPr>
          <p:cNvSpPr txBox="1"/>
          <p:nvPr/>
        </p:nvSpPr>
        <p:spPr>
          <a:xfrm>
            <a:off x="4631732" y="489811"/>
            <a:ext cx="7300703" cy="369332"/>
          </a:xfrm>
          <a:prstGeom prst="rect">
            <a:avLst/>
          </a:prstGeom>
          <a:noFill/>
        </p:spPr>
        <p:txBody>
          <a:bodyPr wrap="square">
            <a:spAutoFit/>
          </a:bodyPr>
          <a:lstStyle/>
          <a:p>
            <a:r>
              <a:rPr lang="en-GB" dirty="0" err="1">
                <a:solidFill>
                  <a:srgbClr val="7030A0"/>
                </a:solidFill>
              </a:rPr>
              <a:t>avg</a:t>
            </a:r>
            <a:r>
              <a:rPr lang="en-GB" dirty="0">
                <a:solidFill>
                  <a:srgbClr val="7030A0"/>
                </a:solidFill>
              </a:rPr>
              <a:t> film replacement cost and </a:t>
            </a:r>
            <a:r>
              <a:rPr lang="en-GB" dirty="0" err="1">
                <a:solidFill>
                  <a:srgbClr val="7030A0"/>
                </a:solidFill>
              </a:rPr>
              <a:t>avg</a:t>
            </a:r>
            <a:r>
              <a:rPr lang="en-GB" dirty="0">
                <a:solidFill>
                  <a:srgbClr val="7030A0"/>
                </a:solidFill>
              </a:rPr>
              <a:t> rent  more than 15</a:t>
            </a:r>
            <a:endParaRPr lang="en-IN" dirty="0">
              <a:solidFill>
                <a:srgbClr val="7030A0"/>
              </a:solidFill>
            </a:endParaRPr>
          </a:p>
        </p:txBody>
      </p:sp>
      <p:sp>
        <p:nvSpPr>
          <p:cNvPr id="11" name="TextBox 10">
            <a:extLst>
              <a:ext uri="{FF2B5EF4-FFF2-40B4-BE49-F238E27FC236}">
                <a16:creationId xmlns:a16="http://schemas.microsoft.com/office/drawing/2014/main" id="{9EB5E279-9857-9D80-DDA0-31C1DFE21F13}"/>
              </a:ext>
            </a:extLst>
          </p:cNvPr>
          <p:cNvSpPr txBox="1"/>
          <p:nvPr/>
        </p:nvSpPr>
        <p:spPr>
          <a:xfrm>
            <a:off x="3791801" y="562321"/>
            <a:ext cx="1653871" cy="369332"/>
          </a:xfrm>
          <a:prstGeom prst="rect">
            <a:avLst/>
          </a:prstGeom>
          <a:noFill/>
        </p:spPr>
        <p:txBody>
          <a:bodyPr wrap="square" rtlCol="0">
            <a:spAutoFit/>
          </a:bodyPr>
          <a:lstStyle/>
          <a:p>
            <a:r>
              <a:rPr lang="en-GB" dirty="0"/>
              <a:t>TASK11</a:t>
            </a:r>
            <a:endParaRPr lang="en-IN" dirty="0"/>
          </a:p>
        </p:txBody>
      </p:sp>
      <p:sp>
        <p:nvSpPr>
          <p:cNvPr id="13" name="TextBox 12">
            <a:extLst>
              <a:ext uri="{FF2B5EF4-FFF2-40B4-BE49-F238E27FC236}">
                <a16:creationId xmlns:a16="http://schemas.microsoft.com/office/drawing/2014/main" id="{841227EA-E850-29B9-F148-0DC32B261C7E}"/>
              </a:ext>
            </a:extLst>
          </p:cNvPr>
          <p:cNvSpPr txBox="1"/>
          <p:nvPr/>
        </p:nvSpPr>
        <p:spPr>
          <a:xfrm>
            <a:off x="1035658" y="18774"/>
            <a:ext cx="8535724" cy="369332"/>
          </a:xfrm>
          <a:prstGeom prst="rect">
            <a:avLst/>
          </a:prstGeom>
          <a:noFill/>
        </p:spPr>
        <p:txBody>
          <a:bodyPr wrap="square">
            <a:spAutoFit/>
          </a:bodyPr>
          <a:lstStyle/>
          <a:p>
            <a:r>
              <a:rPr lang="en-GB" dirty="0">
                <a:solidFill>
                  <a:srgbClr val="00B050"/>
                </a:solidFill>
              </a:rPr>
              <a:t>rental rate of  movies based on their ratings. </a:t>
            </a:r>
            <a:endParaRPr lang="en-IN" dirty="0">
              <a:solidFill>
                <a:srgbClr val="00B050"/>
              </a:solidFill>
            </a:endParaRPr>
          </a:p>
        </p:txBody>
      </p:sp>
      <p:sp>
        <p:nvSpPr>
          <p:cNvPr id="14" name="TextBox 13">
            <a:extLst>
              <a:ext uri="{FF2B5EF4-FFF2-40B4-BE49-F238E27FC236}">
                <a16:creationId xmlns:a16="http://schemas.microsoft.com/office/drawing/2014/main" id="{FFE05CD3-F359-192B-2997-A1B9C8A1AE97}"/>
              </a:ext>
            </a:extLst>
          </p:cNvPr>
          <p:cNvSpPr txBox="1"/>
          <p:nvPr/>
        </p:nvSpPr>
        <p:spPr>
          <a:xfrm>
            <a:off x="0" y="51293"/>
            <a:ext cx="1208599" cy="369332"/>
          </a:xfrm>
          <a:prstGeom prst="rect">
            <a:avLst/>
          </a:prstGeom>
          <a:noFill/>
        </p:spPr>
        <p:txBody>
          <a:bodyPr wrap="square" rtlCol="0">
            <a:spAutoFit/>
          </a:bodyPr>
          <a:lstStyle/>
          <a:p>
            <a:r>
              <a:rPr lang="en-GB" dirty="0"/>
              <a:t>TASK 10</a:t>
            </a:r>
            <a:endParaRPr lang="en-IN" dirty="0"/>
          </a:p>
        </p:txBody>
      </p:sp>
      <p:pic>
        <p:nvPicPr>
          <p:cNvPr id="16" name="Picture 15">
            <a:extLst>
              <a:ext uri="{FF2B5EF4-FFF2-40B4-BE49-F238E27FC236}">
                <a16:creationId xmlns:a16="http://schemas.microsoft.com/office/drawing/2014/main" id="{32A08B65-1A87-7D46-8E68-0BAB02CA391E}"/>
              </a:ext>
            </a:extLst>
          </p:cNvPr>
          <p:cNvPicPr>
            <a:picLocks noChangeAspect="1"/>
          </p:cNvPicPr>
          <p:nvPr/>
        </p:nvPicPr>
        <p:blipFill>
          <a:blip r:embed="rId4"/>
          <a:stretch>
            <a:fillRect/>
          </a:stretch>
        </p:blipFill>
        <p:spPr>
          <a:xfrm>
            <a:off x="259565" y="3920885"/>
            <a:ext cx="3629243" cy="1371600"/>
          </a:xfrm>
          <a:prstGeom prst="rect">
            <a:avLst/>
          </a:prstGeom>
        </p:spPr>
      </p:pic>
      <p:pic>
        <p:nvPicPr>
          <p:cNvPr id="18" name="Picture 17">
            <a:extLst>
              <a:ext uri="{FF2B5EF4-FFF2-40B4-BE49-F238E27FC236}">
                <a16:creationId xmlns:a16="http://schemas.microsoft.com/office/drawing/2014/main" id="{5F844A86-32AB-8280-3852-A1B57B9DB2FD}"/>
              </a:ext>
            </a:extLst>
          </p:cNvPr>
          <p:cNvPicPr>
            <a:picLocks noChangeAspect="1"/>
          </p:cNvPicPr>
          <p:nvPr/>
        </p:nvPicPr>
        <p:blipFill>
          <a:blip r:embed="rId5"/>
          <a:stretch>
            <a:fillRect/>
          </a:stretch>
        </p:blipFill>
        <p:spPr>
          <a:xfrm>
            <a:off x="240224" y="1065964"/>
            <a:ext cx="3503662" cy="1933575"/>
          </a:xfrm>
          <a:prstGeom prst="rect">
            <a:avLst/>
          </a:prstGeom>
        </p:spPr>
      </p:pic>
      <p:sp>
        <p:nvSpPr>
          <p:cNvPr id="19" name="Arrow: Down 18">
            <a:extLst>
              <a:ext uri="{FF2B5EF4-FFF2-40B4-BE49-F238E27FC236}">
                <a16:creationId xmlns:a16="http://schemas.microsoft.com/office/drawing/2014/main" id="{B1F754A4-2558-EE17-2033-81C318B19BB6}"/>
              </a:ext>
            </a:extLst>
          </p:cNvPr>
          <p:cNvSpPr/>
          <p:nvPr/>
        </p:nvSpPr>
        <p:spPr>
          <a:xfrm>
            <a:off x="1498967" y="960431"/>
            <a:ext cx="166977"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9EC26D80-040A-C520-8948-D7D52D45BC8C}"/>
              </a:ext>
            </a:extLst>
          </p:cNvPr>
          <p:cNvPicPr>
            <a:picLocks noChangeAspect="1"/>
          </p:cNvPicPr>
          <p:nvPr/>
        </p:nvPicPr>
        <p:blipFill>
          <a:blip r:embed="rId6"/>
          <a:stretch>
            <a:fillRect/>
          </a:stretch>
        </p:blipFill>
        <p:spPr>
          <a:xfrm>
            <a:off x="3888381" y="1292296"/>
            <a:ext cx="3544718" cy="2265750"/>
          </a:xfrm>
          <a:prstGeom prst="rect">
            <a:avLst/>
          </a:prstGeom>
        </p:spPr>
      </p:pic>
      <p:sp>
        <p:nvSpPr>
          <p:cNvPr id="22" name="TextBox 21">
            <a:extLst>
              <a:ext uri="{FF2B5EF4-FFF2-40B4-BE49-F238E27FC236}">
                <a16:creationId xmlns:a16="http://schemas.microsoft.com/office/drawing/2014/main" id="{D81D3099-863C-91AF-177E-9BB98A5BDB68}"/>
              </a:ext>
            </a:extLst>
          </p:cNvPr>
          <p:cNvSpPr txBox="1"/>
          <p:nvPr/>
        </p:nvSpPr>
        <p:spPr>
          <a:xfrm>
            <a:off x="1168842" y="537123"/>
            <a:ext cx="1804946" cy="369332"/>
          </a:xfrm>
          <a:prstGeom prst="rect">
            <a:avLst/>
          </a:prstGeom>
          <a:noFill/>
        </p:spPr>
        <p:txBody>
          <a:bodyPr wrap="square" rtlCol="0">
            <a:spAutoFit/>
          </a:bodyPr>
          <a:lstStyle/>
          <a:p>
            <a:r>
              <a:rPr lang="en-GB" dirty="0"/>
              <a:t>QUERY</a:t>
            </a:r>
            <a:endParaRPr lang="en-IN" dirty="0"/>
          </a:p>
        </p:txBody>
      </p:sp>
      <p:sp>
        <p:nvSpPr>
          <p:cNvPr id="24" name="TextBox 23">
            <a:extLst>
              <a:ext uri="{FF2B5EF4-FFF2-40B4-BE49-F238E27FC236}">
                <a16:creationId xmlns:a16="http://schemas.microsoft.com/office/drawing/2014/main" id="{B197C6A6-8F07-C6DC-5DFF-C272DA452DF4}"/>
              </a:ext>
            </a:extLst>
          </p:cNvPr>
          <p:cNvSpPr txBox="1"/>
          <p:nvPr/>
        </p:nvSpPr>
        <p:spPr>
          <a:xfrm>
            <a:off x="4851839" y="846585"/>
            <a:ext cx="8611262" cy="369332"/>
          </a:xfrm>
          <a:prstGeom prst="rect">
            <a:avLst/>
          </a:prstGeom>
          <a:noFill/>
        </p:spPr>
        <p:txBody>
          <a:bodyPr wrap="square">
            <a:spAutoFit/>
          </a:bodyPr>
          <a:lstStyle/>
          <a:p>
            <a:r>
              <a:rPr lang="en-GB" dirty="0"/>
              <a:t>QUERY</a:t>
            </a:r>
            <a:endParaRPr lang="en-IN" dirty="0"/>
          </a:p>
        </p:txBody>
      </p:sp>
      <p:sp>
        <p:nvSpPr>
          <p:cNvPr id="25" name="Arrow: Down 24">
            <a:extLst>
              <a:ext uri="{FF2B5EF4-FFF2-40B4-BE49-F238E27FC236}">
                <a16:creationId xmlns:a16="http://schemas.microsoft.com/office/drawing/2014/main" id="{A0FD5635-04A1-5D89-93F3-614195462DC7}"/>
              </a:ext>
            </a:extLst>
          </p:cNvPr>
          <p:cNvSpPr/>
          <p:nvPr/>
        </p:nvSpPr>
        <p:spPr>
          <a:xfrm>
            <a:off x="5367494" y="1312438"/>
            <a:ext cx="167949" cy="2977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8C70E8EC-A274-F411-B8D7-F45D3E3269FA}"/>
              </a:ext>
            </a:extLst>
          </p:cNvPr>
          <p:cNvSpPr/>
          <p:nvPr/>
        </p:nvSpPr>
        <p:spPr>
          <a:xfrm>
            <a:off x="1191356" y="3389246"/>
            <a:ext cx="282459" cy="4306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6A39DF0E-C3DA-0950-BA90-BDA59942749A}"/>
              </a:ext>
            </a:extLst>
          </p:cNvPr>
          <p:cNvSpPr txBox="1"/>
          <p:nvPr/>
        </p:nvSpPr>
        <p:spPr>
          <a:xfrm>
            <a:off x="735642" y="2974382"/>
            <a:ext cx="1526650" cy="369332"/>
          </a:xfrm>
          <a:prstGeom prst="rect">
            <a:avLst/>
          </a:prstGeom>
          <a:noFill/>
        </p:spPr>
        <p:txBody>
          <a:bodyPr wrap="square" rtlCol="0">
            <a:spAutoFit/>
          </a:bodyPr>
          <a:lstStyle/>
          <a:p>
            <a:r>
              <a:rPr lang="en-GB" dirty="0"/>
              <a:t>OUTPUT</a:t>
            </a:r>
            <a:endParaRPr lang="en-IN" dirty="0"/>
          </a:p>
        </p:txBody>
      </p:sp>
      <p:sp>
        <p:nvSpPr>
          <p:cNvPr id="29" name="TextBox 28">
            <a:extLst>
              <a:ext uri="{FF2B5EF4-FFF2-40B4-BE49-F238E27FC236}">
                <a16:creationId xmlns:a16="http://schemas.microsoft.com/office/drawing/2014/main" id="{25F1FBCF-BF7B-1121-B12F-4AD8D4DE2B82}"/>
              </a:ext>
            </a:extLst>
          </p:cNvPr>
          <p:cNvSpPr txBox="1"/>
          <p:nvPr/>
        </p:nvSpPr>
        <p:spPr>
          <a:xfrm>
            <a:off x="7251195" y="2747657"/>
            <a:ext cx="8611262" cy="369332"/>
          </a:xfrm>
          <a:prstGeom prst="rect">
            <a:avLst/>
          </a:prstGeom>
          <a:noFill/>
        </p:spPr>
        <p:txBody>
          <a:bodyPr wrap="square">
            <a:spAutoFit/>
          </a:bodyPr>
          <a:lstStyle/>
          <a:p>
            <a:r>
              <a:rPr lang="en-GB" dirty="0"/>
              <a:t>QUERY</a:t>
            </a:r>
            <a:endParaRPr lang="en-IN" dirty="0"/>
          </a:p>
        </p:txBody>
      </p:sp>
      <p:sp>
        <p:nvSpPr>
          <p:cNvPr id="31" name="Arrow: Right 30">
            <a:extLst>
              <a:ext uri="{FF2B5EF4-FFF2-40B4-BE49-F238E27FC236}">
                <a16:creationId xmlns:a16="http://schemas.microsoft.com/office/drawing/2014/main" id="{11C8EBB9-37DD-F12D-5412-63EE854F9880}"/>
              </a:ext>
            </a:extLst>
          </p:cNvPr>
          <p:cNvSpPr/>
          <p:nvPr/>
        </p:nvSpPr>
        <p:spPr>
          <a:xfrm>
            <a:off x="8189318" y="2836015"/>
            <a:ext cx="461176" cy="1676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32">
            <a:extLst>
              <a:ext uri="{FF2B5EF4-FFF2-40B4-BE49-F238E27FC236}">
                <a16:creationId xmlns:a16="http://schemas.microsoft.com/office/drawing/2014/main" id="{0546C3F1-908A-7B2F-E556-46C461653374}"/>
              </a:ext>
            </a:extLst>
          </p:cNvPr>
          <p:cNvPicPr>
            <a:picLocks noChangeAspect="1"/>
          </p:cNvPicPr>
          <p:nvPr/>
        </p:nvPicPr>
        <p:blipFill>
          <a:blip r:embed="rId7"/>
          <a:stretch>
            <a:fillRect/>
          </a:stretch>
        </p:blipFill>
        <p:spPr>
          <a:xfrm>
            <a:off x="4125371" y="3908643"/>
            <a:ext cx="3941257" cy="1775343"/>
          </a:xfrm>
          <a:prstGeom prst="rect">
            <a:avLst/>
          </a:prstGeom>
        </p:spPr>
      </p:pic>
      <p:sp>
        <p:nvSpPr>
          <p:cNvPr id="34" name="Arrow: Down 33">
            <a:extLst>
              <a:ext uri="{FF2B5EF4-FFF2-40B4-BE49-F238E27FC236}">
                <a16:creationId xmlns:a16="http://schemas.microsoft.com/office/drawing/2014/main" id="{4DA668AE-0D8B-9B5E-A1ED-BB8D01583C93}"/>
              </a:ext>
            </a:extLst>
          </p:cNvPr>
          <p:cNvSpPr/>
          <p:nvPr/>
        </p:nvSpPr>
        <p:spPr>
          <a:xfrm>
            <a:off x="9756250" y="1461296"/>
            <a:ext cx="190832" cy="4480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76B593EF-B530-8970-EE67-BAEE2FFF0101}"/>
              </a:ext>
            </a:extLst>
          </p:cNvPr>
          <p:cNvSpPr txBox="1"/>
          <p:nvPr/>
        </p:nvSpPr>
        <p:spPr>
          <a:xfrm>
            <a:off x="8181371" y="4560590"/>
            <a:ext cx="1203495" cy="369332"/>
          </a:xfrm>
          <a:prstGeom prst="rect">
            <a:avLst/>
          </a:prstGeom>
          <a:noFill/>
        </p:spPr>
        <p:txBody>
          <a:bodyPr wrap="square" rtlCol="0">
            <a:spAutoFit/>
          </a:bodyPr>
          <a:lstStyle/>
          <a:p>
            <a:r>
              <a:rPr lang="en-GB" dirty="0"/>
              <a:t>OUTPUT</a:t>
            </a:r>
            <a:endParaRPr lang="en-IN" dirty="0"/>
          </a:p>
        </p:txBody>
      </p:sp>
      <p:sp>
        <p:nvSpPr>
          <p:cNvPr id="36" name="Arrow: Right 35">
            <a:extLst>
              <a:ext uri="{FF2B5EF4-FFF2-40B4-BE49-F238E27FC236}">
                <a16:creationId xmlns:a16="http://schemas.microsoft.com/office/drawing/2014/main" id="{E187691A-515A-C245-43FA-9282888F309B}"/>
              </a:ext>
            </a:extLst>
          </p:cNvPr>
          <p:cNvSpPr/>
          <p:nvPr/>
        </p:nvSpPr>
        <p:spPr>
          <a:xfrm>
            <a:off x="9296830" y="4547736"/>
            <a:ext cx="673781" cy="3315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9DE2EA4E-2867-9B1D-7EB1-18D76F7E317F}"/>
              </a:ext>
            </a:extLst>
          </p:cNvPr>
          <p:cNvSpPr txBox="1"/>
          <p:nvPr/>
        </p:nvSpPr>
        <p:spPr>
          <a:xfrm>
            <a:off x="318052" y="5454595"/>
            <a:ext cx="2162755" cy="369332"/>
          </a:xfrm>
          <a:prstGeom prst="rect">
            <a:avLst/>
          </a:prstGeom>
          <a:noFill/>
        </p:spPr>
        <p:txBody>
          <a:bodyPr wrap="square" rtlCol="0">
            <a:spAutoFit/>
          </a:bodyPr>
          <a:lstStyle/>
          <a:p>
            <a:r>
              <a:rPr lang="en-GB" dirty="0"/>
              <a:t>INTERPRETATION</a:t>
            </a:r>
            <a:endParaRPr lang="en-IN" dirty="0"/>
          </a:p>
        </p:txBody>
      </p:sp>
      <p:sp>
        <p:nvSpPr>
          <p:cNvPr id="39" name="TextBox 38">
            <a:extLst>
              <a:ext uri="{FF2B5EF4-FFF2-40B4-BE49-F238E27FC236}">
                <a16:creationId xmlns:a16="http://schemas.microsoft.com/office/drawing/2014/main" id="{D4972AF0-4CD8-511A-1B30-F514D704A27E}"/>
              </a:ext>
            </a:extLst>
          </p:cNvPr>
          <p:cNvSpPr txBox="1"/>
          <p:nvPr/>
        </p:nvSpPr>
        <p:spPr>
          <a:xfrm>
            <a:off x="4448230" y="5705017"/>
            <a:ext cx="8515846" cy="369332"/>
          </a:xfrm>
          <a:prstGeom prst="rect">
            <a:avLst/>
          </a:prstGeom>
          <a:noFill/>
        </p:spPr>
        <p:txBody>
          <a:bodyPr wrap="square">
            <a:spAutoFit/>
          </a:bodyPr>
          <a:lstStyle/>
          <a:p>
            <a:r>
              <a:rPr lang="en-GB" dirty="0"/>
              <a:t>INTERPRETATION</a:t>
            </a:r>
            <a:endParaRPr lang="en-IN" dirty="0"/>
          </a:p>
        </p:txBody>
      </p:sp>
      <p:sp>
        <p:nvSpPr>
          <p:cNvPr id="41" name="TextBox 40">
            <a:extLst>
              <a:ext uri="{FF2B5EF4-FFF2-40B4-BE49-F238E27FC236}">
                <a16:creationId xmlns:a16="http://schemas.microsoft.com/office/drawing/2014/main" id="{54C2B79D-2AB8-9512-9327-0C116172D884}"/>
              </a:ext>
            </a:extLst>
          </p:cNvPr>
          <p:cNvSpPr txBox="1"/>
          <p:nvPr/>
        </p:nvSpPr>
        <p:spPr>
          <a:xfrm>
            <a:off x="8575481" y="5226201"/>
            <a:ext cx="8515846" cy="369332"/>
          </a:xfrm>
          <a:prstGeom prst="rect">
            <a:avLst/>
          </a:prstGeom>
          <a:noFill/>
        </p:spPr>
        <p:txBody>
          <a:bodyPr wrap="square">
            <a:spAutoFit/>
          </a:bodyPr>
          <a:lstStyle/>
          <a:p>
            <a:r>
              <a:rPr lang="en-GB" dirty="0"/>
              <a:t>INTERPRETATION</a:t>
            </a:r>
            <a:endParaRPr lang="en-IN" dirty="0"/>
          </a:p>
        </p:txBody>
      </p:sp>
      <p:sp>
        <p:nvSpPr>
          <p:cNvPr id="42" name="Arrow: Down 41">
            <a:extLst>
              <a:ext uri="{FF2B5EF4-FFF2-40B4-BE49-F238E27FC236}">
                <a16:creationId xmlns:a16="http://schemas.microsoft.com/office/drawing/2014/main" id="{4CBD0C07-DFE9-EBD2-1486-F6A3B1807BE9}"/>
              </a:ext>
            </a:extLst>
          </p:cNvPr>
          <p:cNvSpPr/>
          <p:nvPr/>
        </p:nvSpPr>
        <p:spPr>
          <a:xfrm>
            <a:off x="994414" y="5823927"/>
            <a:ext cx="349356" cy="389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Down 42">
            <a:extLst>
              <a:ext uri="{FF2B5EF4-FFF2-40B4-BE49-F238E27FC236}">
                <a16:creationId xmlns:a16="http://schemas.microsoft.com/office/drawing/2014/main" id="{665928DC-C279-B0CF-B453-EF45B2AD1D38}"/>
              </a:ext>
            </a:extLst>
          </p:cNvPr>
          <p:cNvSpPr/>
          <p:nvPr/>
        </p:nvSpPr>
        <p:spPr>
          <a:xfrm>
            <a:off x="5088835" y="6103055"/>
            <a:ext cx="214685" cy="2651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27E57B89-0D53-0B33-2BD4-237E66674616}"/>
              </a:ext>
            </a:extLst>
          </p:cNvPr>
          <p:cNvSpPr/>
          <p:nvPr/>
        </p:nvSpPr>
        <p:spPr>
          <a:xfrm>
            <a:off x="9384866" y="5595533"/>
            <a:ext cx="326326" cy="4058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83596F7C-D8E2-E2AC-C611-FD460CCAFDEB}"/>
              </a:ext>
            </a:extLst>
          </p:cNvPr>
          <p:cNvSpPr txBox="1"/>
          <p:nvPr/>
        </p:nvSpPr>
        <p:spPr>
          <a:xfrm>
            <a:off x="103367" y="6368189"/>
            <a:ext cx="4142630" cy="369332"/>
          </a:xfrm>
          <a:prstGeom prst="rect">
            <a:avLst/>
          </a:prstGeom>
          <a:noFill/>
        </p:spPr>
        <p:txBody>
          <a:bodyPr wrap="square" rtlCol="0">
            <a:spAutoFit/>
          </a:bodyPr>
          <a:lstStyle/>
          <a:p>
            <a:r>
              <a:rPr lang="en-GB" dirty="0">
                <a:solidFill>
                  <a:srgbClr val="7030A0"/>
                </a:solidFill>
              </a:rPr>
              <a:t>5 ROWS ARE SHOWN IN O/P</a:t>
            </a:r>
            <a:endParaRPr lang="en-IN" dirty="0">
              <a:solidFill>
                <a:srgbClr val="7030A0"/>
              </a:solidFill>
            </a:endParaRPr>
          </a:p>
        </p:txBody>
      </p:sp>
      <p:sp>
        <p:nvSpPr>
          <p:cNvPr id="46" name="TextBox 45">
            <a:extLst>
              <a:ext uri="{FF2B5EF4-FFF2-40B4-BE49-F238E27FC236}">
                <a16:creationId xmlns:a16="http://schemas.microsoft.com/office/drawing/2014/main" id="{09F3F88E-825A-14ED-1995-BD2B17AF34C3}"/>
              </a:ext>
            </a:extLst>
          </p:cNvPr>
          <p:cNvSpPr txBox="1"/>
          <p:nvPr/>
        </p:nvSpPr>
        <p:spPr>
          <a:xfrm>
            <a:off x="4073721" y="6292779"/>
            <a:ext cx="4273825" cy="646331"/>
          </a:xfrm>
          <a:prstGeom prst="rect">
            <a:avLst/>
          </a:prstGeom>
          <a:noFill/>
        </p:spPr>
        <p:txBody>
          <a:bodyPr wrap="square" rtlCol="0">
            <a:spAutoFit/>
          </a:bodyPr>
          <a:lstStyle/>
          <a:p>
            <a:r>
              <a:rPr lang="en-GB" dirty="0">
                <a:solidFill>
                  <a:srgbClr val="FF0000"/>
                </a:solidFill>
              </a:rPr>
              <a:t>THERE ARE 16 ROWS  AVG FILM AVG RENTAL RATES</a:t>
            </a:r>
            <a:endParaRPr lang="en-IN" dirty="0">
              <a:solidFill>
                <a:srgbClr val="FF0000"/>
              </a:solidFill>
            </a:endParaRPr>
          </a:p>
        </p:txBody>
      </p:sp>
      <p:sp>
        <p:nvSpPr>
          <p:cNvPr id="47" name="TextBox 46">
            <a:extLst>
              <a:ext uri="{FF2B5EF4-FFF2-40B4-BE49-F238E27FC236}">
                <a16:creationId xmlns:a16="http://schemas.microsoft.com/office/drawing/2014/main" id="{5DE23C01-057F-ACA9-757B-5A7E3E1BD99D}"/>
              </a:ext>
            </a:extLst>
          </p:cNvPr>
          <p:cNvSpPr txBox="1"/>
          <p:nvPr/>
        </p:nvSpPr>
        <p:spPr>
          <a:xfrm>
            <a:off x="8531238" y="6152792"/>
            <a:ext cx="3557395" cy="646331"/>
          </a:xfrm>
          <a:prstGeom prst="rect">
            <a:avLst/>
          </a:prstGeom>
          <a:noFill/>
        </p:spPr>
        <p:txBody>
          <a:bodyPr wrap="square" rtlCol="0">
            <a:spAutoFit/>
          </a:bodyPr>
          <a:lstStyle/>
          <a:p>
            <a:r>
              <a:rPr lang="en-GB" dirty="0">
                <a:solidFill>
                  <a:srgbClr val="0070C0"/>
                </a:solidFill>
              </a:rPr>
              <a:t>THERE ARE 2 ROWS SHOWN IN THE NUMBER OF MOVIES</a:t>
            </a:r>
            <a:endParaRPr lang="en-IN" dirty="0">
              <a:solidFill>
                <a:srgbClr val="0070C0"/>
              </a:solidFill>
            </a:endParaRPr>
          </a:p>
        </p:txBody>
      </p:sp>
    </p:spTree>
    <p:extLst>
      <p:ext uri="{BB962C8B-B14F-4D97-AF65-F5344CB8AC3E}">
        <p14:creationId xmlns:p14="http://schemas.microsoft.com/office/powerpoint/2010/main" val="160374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B64C-0FA9-4740-80CE-7FB3EDBB7B14}"/>
              </a:ext>
            </a:extLst>
          </p:cNvPr>
          <p:cNvSpPr>
            <a:spLocks noGrp="1"/>
          </p:cNvSpPr>
          <p:nvPr>
            <p:ph type="title"/>
          </p:nvPr>
        </p:nvSpPr>
        <p:spPr>
          <a:xfrm>
            <a:off x="143124" y="84814"/>
            <a:ext cx="8596668" cy="1320800"/>
          </a:xfrm>
        </p:spPr>
        <p:txBody>
          <a:bodyPr/>
          <a:lstStyle/>
          <a:p>
            <a:r>
              <a:rPr lang="en-GB" dirty="0">
                <a:solidFill>
                  <a:srgbClr val="00B0F0"/>
                </a:solidFill>
              </a:rPr>
              <a:t>CONCLUSION</a:t>
            </a:r>
            <a:endParaRPr lang="en-IN" dirty="0">
              <a:solidFill>
                <a:srgbClr val="00B0F0"/>
              </a:solidFill>
            </a:endParaRPr>
          </a:p>
        </p:txBody>
      </p:sp>
      <p:sp>
        <p:nvSpPr>
          <p:cNvPr id="6" name="TextBox 5">
            <a:extLst>
              <a:ext uri="{FF2B5EF4-FFF2-40B4-BE49-F238E27FC236}">
                <a16:creationId xmlns:a16="http://schemas.microsoft.com/office/drawing/2014/main" id="{AEB404FC-B67F-82DE-204B-2173E7F0C678}"/>
              </a:ext>
            </a:extLst>
          </p:cNvPr>
          <p:cNvSpPr txBox="1"/>
          <p:nvPr/>
        </p:nvSpPr>
        <p:spPr>
          <a:xfrm>
            <a:off x="218660" y="1137844"/>
            <a:ext cx="11278925" cy="923330"/>
          </a:xfrm>
          <a:prstGeom prst="rect">
            <a:avLst/>
          </a:prstGeom>
          <a:noFill/>
        </p:spPr>
        <p:txBody>
          <a:bodyPr wrap="square">
            <a:spAutoFit/>
          </a:bodyPr>
          <a:lstStyle/>
          <a:p>
            <a:r>
              <a:rPr lang="en-GB" b="0" i="0" dirty="0">
                <a:solidFill>
                  <a:srgbClr val="374151"/>
                </a:solidFill>
                <a:effectLst/>
                <a:latin typeface="Söhne"/>
              </a:rPr>
              <a:t>The Sakila database </a:t>
            </a:r>
            <a:r>
              <a:rPr lang="en-GB" dirty="0">
                <a:solidFill>
                  <a:srgbClr val="374151"/>
                </a:solidFill>
                <a:latin typeface="Söhne"/>
              </a:rPr>
              <a:t>have </a:t>
            </a:r>
            <a:r>
              <a:rPr lang="en-GB" b="0" i="0" dirty="0">
                <a:solidFill>
                  <a:srgbClr val="374151"/>
                </a:solidFill>
                <a:effectLst/>
                <a:latin typeface="Söhne"/>
              </a:rPr>
              <a:t> a wide range of movies across different genres and categories. Typically, in rental stores, movie rental rates, may vary based on factors such as the popularity of the film, its release date, genre, and duration of rental (e.g., daily or weekly rates).</a:t>
            </a:r>
            <a:endParaRPr lang="en-IN" dirty="0"/>
          </a:p>
        </p:txBody>
      </p:sp>
      <p:sp>
        <p:nvSpPr>
          <p:cNvPr id="7" name="Rectangle 1">
            <a:extLst>
              <a:ext uri="{FF2B5EF4-FFF2-40B4-BE49-F238E27FC236}">
                <a16:creationId xmlns:a16="http://schemas.microsoft.com/office/drawing/2014/main" id="{9344E533-BC26-DCC8-79C7-8EDC9747C395}"/>
              </a:ext>
            </a:extLst>
          </p:cNvPr>
          <p:cNvSpPr>
            <a:spLocks noChangeArrowheads="1"/>
          </p:cNvSpPr>
          <p:nvPr/>
        </p:nvSpPr>
        <p:spPr bwMode="auto">
          <a:xfrm>
            <a:off x="437321" y="3136785"/>
            <a:ext cx="109674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151"/>
                </a:solidFill>
                <a:effectLst/>
                <a:latin typeface="Söhne"/>
              </a:rPr>
              <a:t>The database schema typically includes tables like </a:t>
            </a:r>
            <a:r>
              <a:rPr kumimoji="0" lang="en-US" altLang="en-US" b="1" i="0" u="none" strike="noStrike" cap="none" normalizeH="0" baseline="0" dirty="0">
                <a:ln>
                  <a:noFill/>
                </a:ln>
                <a:solidFill>
                  <a:schemeClr val="tx1"/>
                </a:solidFill>
                <a:effectLst/>
                <a:latin typeface="Söhne Mono"/>
              </a:rPr>
              <a:t>film</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actor</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category</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customer</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rental</a:t>
            </a:r>
            <a:r>
              <a:rPr kumimoji="0" lang="en-US" altLang="en-US" sz="1200"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chemeClr val="tx1"/>
                </a:solidFill>
                <a:effectLst/>
                <a:latin typeface="Söhne Mono"/>
              </a:rPr>
              <a:t>payment</a:t>
            </a:r>
            <a:r>
              <a:rPr kumimoji="0" lang="en-US" altLang="en-US" sz="1200" b="0" i="0" u="none" strike="noStrike" cap="none" normalizeH="0" baseline="0" dirty="0">
                <a:ln>
                  <a:noFill/>
                </a:ln>
                <a:solidFill>
                  <a:srgbClr val="374151"/>
                </a:solidFill>
                <a:effectLst/>
                <a:latin typeface="Söhne"/>
              </a:rPr>
              <a:t>, etc.</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5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014D-F39C-8160-FAA9-2ACAFF33B9AB}"/>
              </a:ext>
            </a:extLst>
          </p:cNvPr>
          <p:cNvSpPr>
            <a:spLocks noGrp="1"/>
          </p:cNvSpPr>
          <p:nvPr>
            <p:ph type="title"/>
          </p:nvPr>
        </p:nvSpPr>
        <p:spPr>
          <a:xfrm>
            <a:off x="2479630" y="0"/>
            <a:ext cx="8596668" cy="1320800"/>
          </a:xfrm>
        </p:spPr>
        <p:txBody>
          <a:bodyPr>
            <a:normAutofit/>
          </a:bodyPr>
          <a:lstStyle/>
          <a:p>
            <a:r>
              <a:rPr lang="en-GB" dirty="0">
                <a:solidFill>
                  <a:srgbClr val="0070C0"/>
                </a:solidFill>
              </a:rPr>
              <a:t>INDEX</a:t>
            </a:r>
            <a:endParaRPr lang="en-IN" dirty="0">
              <a:solidFill>
                <a:srgbClr val="0070C0"/>
              </a:solidFill>
            </a:endParaRPr>
          </a:p>
        </p:txBody>
      </p:sp>
      <p:sp>
        <p:nvSpPr>
          <p:cNvPr id="3" name="Content Placeholder 2">
            <a:extLst>
              <a:ext uri="{FF2B5EF4-FFF2-40B4-BE49-F238E27FC236}">
                <a16:creationId xmlns:a16="http://schemas.microsoft.com/office/drawing/2014/main" id="{7CF607B8-09F7-3167-1E31-4918B4CD2127}"/>
              </a:ext>
            </a:extLst>
          </p:cNvPr>
          <p:cNvSpPr>
            <a:spLocks noGrp="1"/>
          </p:cNvSpPr>
          <p:nvPr>
            <p:ph idx="1"/>
          </p:nvPr>
        </p:nvSpPr>
        <p:spPr>
          <a:xfrm>
            <a:off x="179530" y="1690390"/>
            <a:ext cx="8596668" cy="3880773"/>
          </a:xfrm>
        </p:spPr>
        <p:txBody>
          <a:bodyPr/>
          <a:lstStyle/>
          <a:p>
            <a:pPr marL="0" indent="0">
              <a:buNone/>
            </a:pPr>
            <a:endParaRPr lang="en-GB" dirty="0"/>
          </a:p>
          <a:p>
            <a:r>
              <a:rPr lang="en-GB" dirty="0"/>
              <a:t>1) business objective</a:t>
            </a:r>
          </a:p>
          <a:p>
            <a:r>
              <a:rPr lang="en-GB" dirty="0"/>
              <a:t>2) data-driven question</a:t>
            </a:r>
          </a:p>
          <a:p>
            <a:r>
              <a:rPr lang="en-GB" dirty="0"/>
              <a:t>3) SQL question</a:t>
            </a:r>
          </a:p>
          <a:p>
            <a:r>
              <a:rPr lang="en-GB" dirty="0"/>
              <a:t>4) conclusion</a:t>
            </a:r>
          </a:p>
          <a:p>
            <a:endParaRPr lang="en-GB" dirty="0"/>
          </a:p>
          <a:p>
            <a:endParaRPr lang="en-GB" dirty="0"/>
          </a:p>
        </p:txBody>
      </p:sp>
      <p:sp>
        <p:nvSpPr>
          <p:cNvPr id="4" name="TextBox 3">
            <a:extLst>
              <a:ext uri="{FF2B5EF4-FFF2-40B4-BE49-F238E27FC236}">
                <a16:creationId xmlns:a16="http://schemas.microsoft.com/office/drawing/2014/main" id="{99EB27FF-8284-CD98-B070-62D6EF3F2C69}"/>
              </a:ext>
            </a:extLst>
          </p:cNvPr>
          <p:cNvSpPr txBox="1"/>
          <p:nvPr/>
        </p:nvSpPr>
        <p:spPr>
          <a:xfrm>
            <a:off x="568374" y="903755"/>
            <a:ext cx="2026109" cy="461665"/>
          </a:xfrm>
          <a:prstGeom prst="rect">
            <a:avLst/>
          </a:prstGeom>
          <a:noFill/>
        </p:spPr>
        <p:txBody>
          <a:bodyPr wrap="square" rtlCol="0">
            <a:spAutoFit/>
          </a:bodyPr>
          <a:lstStyle/>
          <a:p>
            <a:r>
              <a:rPr lang="en-GB" sz="2400" dirty="0">
                <a:solidFill>
                  <a:srgbClr val="7030A0"/>
                </a:solidFill>
              </a:rPr>
              <a:t>TITLE</a:t>
            </a:r>
            <a:endParaRPr lang="en-IN" sz="2400" dirty="0">
              <a:solidFill>
                <a:srgbClr val="7030A0"/>
              </a:solidFill>
            </a:endParaRPr>
          </a:p>
        </p:txBody>
      </p:sp>
      <p:sp>
        <p:nvSpPr>
          <p:cNvPr id="5" name="TextBox 4">
            <a:extLst>
              <a:ext uri="{FF2B5EF4-FFF2-40B4-BE49-F238E27FC236}">
                <a16:creationId xmlns:a16="http://schemas.microsoft.com/office/drawing/2014/main" id="{9F73480C-ACAC-323B-2E9F-458435D9A605}"/>
              </a:ext>
            </a:extLst>
          </p:cNvPr>
          <p:cNvSpPr txBox="1"/>
          <p:nvPr/>
        </p:nvSpPr>
        <p:spPr>
          <a:xfrm>
            <a:off x="6019872" y="917505"/>
            <a:ext cx="2210463" cy="369332"/>
          </a:xfrm>
          <a:prstGeom prst="rect">
            <a:avLst/>
          </a:prstGeom>
          <a:noFill/>
        </p:spPr>
        <p:txBody>
          <a:bodyPr wrap="square" rtlCol="0">
            <a:spAutoFit/>
          </a:bodyPr>
          <a:lstStyle/>
          <a:p>
            <a:r>
              <a:rPr lang="en-GB" dirty="0">
                <a:solidFill>
                  <a:srgbClr val="C00000"/>
                </a:solidFill>
              </a:rPr>
              <a:t>SLIDE NO</a:t>
            </a:r>
            <a:endParaRPr lang="en-IN" dirty="0">
              <a:solidFill>
                <a:srgbClr val="C00000"/>
              </a:solidFill>
            </a:endParaRPr>
          </a:p>
        </p:txBody>
      </p:sp>
      <p:sp>
        <p:nvSpPr>
          <p:cNvPr id="6" name="TextBox 5">
            <a:extLst>
              <a:ext uri="{FF2B5EF4-FFF2-40B4-BE49-F238E27FC236}">
                <a16:creationId xmlns:a16="http://schemas.microsoft.com/office/drawing/2014/main" id="{DA50D578-3726-19F7-5752-61C51DB303DE}"/>
              </a:ext>
            </a:extLst>
          </p:cNvPr>
          <p:cNvSpPr txBox="1"/>
          <p:nvPr/>
        </p:nvSpPr>
        <p:spPr>
          <a:xfrm>
            <a:off x="6305384" y="1995777"/>
            <a:ext cx="1248355" cy="381663"/>
          </a:xfrm>
          <a:prstGeom prst="rect">
            <a:avLst/>
          </a:prstGeom>
          <a:noFill/>
        </p:spPr>
        <p:txBody>
          <a:bodyPr wrap="square" rtlCol="0">
            <a:spAutoFit/>
          </a:bodyPr>
          <a:lstStyle/>
          <a:p>
            <a:r>
              <a:rPr lang="en-GB" dirty="0"/>
              <a:t>2</a:t>
            </a:r>
            <a:endParaRPr lang="en-IN" dirty="0"/>
          </a:p>
        </p:txBody>
      </p:sp>
      <p:sp>
        <p:nvSpPr>
          <p:cNvPr id="7" name="TextBox 6">
            <a:extLst>
              <a:ext uri="{FF2B5EF4-FFF2-40B4-BE49-F238E27FC236}">
                <a16:creationId xmlns:a16="http://schemas.microsoft.com/office/drawing/2014/main" id="{771D9B41-8E9D-65A9-DDB1-B0F9A9E208F2}"/>
              </a:ext>
            </a:extLst>
          </p:cNvPr>
          <p:cNvSpPr txBox="1"/>
          <p:nvPr/>
        </p:nvSpPr>
        <p:spPr>
          <a:xfrm>
            <a:off x="6305384" y="2425001"/>
            <a:ext cx="914400" cy="369332"/>
          </a:xfrm>
          <a:prstGeom prst="rect">
            <a:avLst/>
          </a:prstGeom>
          <a:noFill/>
        </p:spPr>
        <p:txBody>
          <a:bodyPr wrap="square" rtlCol="0">
            <a:spAutoFit/>
          </a:bodyPr>
          <a:lstStyle/>
          <a:p>
            <a:r>
              <a:rPr lang="en-GB" dirty="0"/>
              <a:t>3</a:t>
            </a:r>
            <a:endParaRPr lang="en-IN" dirty="0"/>
          </a:p>
        </p:txBody>
      </p:sp>
      <p:sp>
        <p:nvSpPr>
          <p:cNvPr id="8" name="TextBox 7">
            <a:extLst>
              <a:ext uri="{FF2B5EF4-FFF2-40B4-BE49-F238E27FC236}">
                <a16:creationId xmlns:a16="http://schemas.microsoft.com/office/drawing/2014/main" id="{B8151AD1-6013-E937-3736-A91374474116}"/>
              </a:ext>
            </a:extLst>
          </p:cNvPr>
          <p:cNvSpPr txBox="1"/>
          <p:nvPr/>
        </p:nvSpPr>
        <p:spPr>
          <a:xfrm>
            <a:off x="6210703" y="3420303"/>
            <a:ext cx="914400" cy="369332"/>
          </a:xfrm>
          <a:prstGeom prst="rect">
            <a:avLst/>
          </a:prstGeom>
          <a:noFill/>
        </p:spPr>
        <p:txBody>
          <a:bodyPr wrap="square" rtlCol="0">
            <a:spAutoFit/>
          </a:bodyPr>
          <a:lstStyle/>
          <a:p>
            <a:r>
              <a:rPr lang="en-GB" dirty="0"/>
              <a:t>12</a:t>
            </a:r>
            <a:endParaRPr lang="en-IN" dirty="0"/>
          </a:p>
        </p:txBody>
      </p:sp>
      <p:sp>
        <p:nvSpPr>
          <p:cNvPr id="9" name="TextBox 8">
            <a:extLst>
              <a:ext uri="{FF2B5EF4-FFF2-40B4-BE49-F238E27FC236}">
                <a16:creationId xmlns:a16="http://schemas.microsoft.com/office/drawing/2014/main" id="{9E20ADB4-49E8-7A69-FC72-B1A45AEE4BA8}"/>
              </a:ext>
            </a:extLst>
          </p:cNvPr>
          <p:cNvSpPr txBox="1"/>
          <p:nvPr/>
        </p:nvSpPr>
        <p:spPr>
          <a:xfrm>
            <a:off x="6210703" y="2918129"/>
            <a:ext cx="914400" cy="369332"/>
          </a:xfrm>
          <a:prstGeom prst="rect">
            <a:avLst/>
          </a:prstGeom>
          <a:noFill/>
        </p:spPr>
        <p:txBody>
          <a:bodyPr wrap="square" rtlCol="0">
            <a:spAutoFit/>
          </a:bodyPr>
          <a:lstStyle/>
          <a:p>
            <a:r>
              <a:rPr lang="en-GB" dirty="0"/>
              <a:t>5-11</a:t>
            </a:r>
            <a:endParaRPr lang="en-IN" dirty="0"/>
          </a:p>
        </p:txBody>
      </p:sp>
    </p:spTree>
    <p:extLst>
      <p:ext uri="{BB962C8B-B14F-4D97-AF65-F5344CB8AC3E}">
        <p14:creationId xmlns:p14="http://schemas.microsoft.com/office/powerpoint/2010/main" val="27928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2E83-9D6A-8391-2F1B-1A5F59BE7885}"/>
              </a:ext>
            </a:extLst>
          </p:cNvPr>
          <p:cNvSpPr>
            <a:spLocks noGrp="1"/>
          </p:cNvSpPr>
          <p:nvPr>
            <p:ph type="title"/>
          </p:nvPr>
        </p:nvSpPr>
        <p:spPr>
          <a:xfrm>
            <a:off x="1870505" y="93173"/>
            <a:ext cx="8596668" cy="1320800"/>
          </a:xfrm>
        </p:spPr>
        <p:txBody>
          <a:bodyPr>
            <a:normAutofit/>
          </a:bodyPr>
          <a:lstStyle/>
          <a:p>
            <a:r>
              <a:rPr lang="en-GB" sz="2800" dirty="0">
                <a:solidFill>
                  <a:srgbClr val="7030A0"/>
                </a:solidFill>
              </a:rPr>
              <a:t>BUSINESS OBJECTIVE </a:t>
            </a:r>
            <a:endParaRPr lang="en-IN" sz="2800" dirty="0">
              <a:solidFill>
                <a:srgbClr val="7030A0"/>
              </a:solidFill>
            </a:endParaRPr>
          </a:p>
        </p:txBody>
      </p:sp>
      <p:sp>
        <p:nvSpPr>
          <p:cNvPr id="6" name="TextBox 5">
            <a:extLst>
              <a:ext uri="{FF2B5EF4-FFF2-40B4-BE49-F238E27FC236}">
                <a16:creationId xmlns:a16="http://schemas.microsoft.com/office/drawing/2014/main" id="{799CCD9B-B3DC-C55D-EE03-F9BE7F2C5EEF}"/>
              </a:ext>
            </a:extLst>
          </p:cNvPr>
          <p:cNvSpPr txBox="1"/>
          <p:nvPr/>
        </p:nvSpPr>
        <p:spPr>
          <a:xfrm>
            <a:off x="510831" y="998474"/>
            <a:ext cx="11577802" cy="830997"/>
          </a:xfrm>
          <a:prstGeom prst="rect">
            <a:avLst/>
          </a:prstGeom>
          <a:noFill/>
        </p:spPr>
        <p:txBody>
          <a:bodyPr wrap="square">
            <a:spAutoFit/>
          </a:bodyPr>
          <a:lstStyle/>
          <a:p>
            <a:r>
              <a:rPr lang="en-GB" sz="2400" i="1" dirty="0">
                <a:solidFill>
                  <a:srgbClr val="0070C0"/>
                </a:solidFill>
                <a:latin typeface="Söhne"/>
              </a:rPr>
              <a:t>“T</a:t>
            </a:r>
            <a:r>
              <a:rPr lang="en-GB" sz="2400" b="0" i="1" dirty="0">
                <a:solidFill>
                  <a:srgbClr val="0070C0"/>
                </a:solidFill>
                <a:effectLst/>
                <a:latin typeface="Söhne"/>
              </a:rPr>
              <a:t>asks related to managing rentals, customers, inventory, payments, and other aspects of a rental business in a controlled and educational environment”.</a:t>
            </a:r>
            <a:endParaRPr lang="en-IN" sz="2400" i="1" dirty="0">
              <a:solidFill>
                <a:srgbClr val="0070C0"/>
              </a:solidFill>
            </a:endParaRPr>
          </a:p>
        </p:txBody>
      </p:sp>
    </p:spTree>
    <p:extLst>
      <p:ext uri="{BB962C8B-B14F-4D97-AF65-F5344CB8AC3E}">
        <p14:creationId xmlns:p14="http://schemas.microsoft.com/office/powerpoint/2010/main" val="205768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93F9-3780-D0D4-DB92-11D7644C5485}"/>
              </a:ext>
            </a:extLst>
          </p:cNvPr>
          <p:cNvSpPr>
            <a:spLocks noGrp="1"/>
          </p:cNvSpPr>
          <p:nvPr>
            <p:ph type="title"/>
          </p:nvPr>
        </p:nvSpPr>
        <p:spPr>
          <a:xfrm>
            <a:off x="2044959" y="0"/>
            <a:ext cx="8596668" cy="1320800"/>
          </a:xfrm>
        </p:spPr>
        <p:txBody>
          <a:bodyPr>
            <a:normAutofit/>
          </a:bodyPr>
          <a:lstStyle/>
          <a:p>
            <a:r>
              <a:rPr lang="en-GB" sz="2800" dirty="0">
                <a:solidFill>
                  <a:srgbClr val="7030A0"/>
                </a:solidFill>
              </a:rPr>
              <a:t>DATA DRIVEN QUESTION</a:t>
            </a:r>
            <a:endParaRPr lang="en-IN" sz="2800" dirty="0">
              <a:solidFill>
                <a:srgbClr val="7030A0"/>
              </a:solidFill>
            </a:endParaRPr>
          </a:p>
        </p:txBody>
      </p:sp>
      <p:sp>
        <p:nvSpPr>
          <p:cNvPr id="3" name="Content Placeholder 2">
            <a:extLst>
              <a:ext uri="{FF2B5EF4-FFF2-40B4-BE49-F238E27FC236}">
                <a16:creationId xmlns:a16="http://schemas.microsoft.com/office/drawing/2014/main" id="{C19B6FCF-EDBD-3AF9-A339-7C7D5A60A06E}"/>
              </a:ext>
            </a:extLst>
          </p:cNvPr>
          <p:cNvSpPr>
            <a:spLocks noGrp="1"/>
          </p:cNvSpPr>
          <p:nvPr>
            <p:ph idx="1"/>
          </p:nvPr>
        </p:nvSpPr>
        <p:spPr>
          <a:xfrm>
            <a:off x="62523" y="832338"/>
            <a:ext cx="12007557" cy="6025661"/>
          </a:xfrm>
        </p:spPr>
        <p:txBody>
          <a:bodyPr>
            <a:normAutofit lnSpcReduction="10000"/>
          </a:bodyPr>
          <a:lstStyle/>
          <a:p>
            <a:r>
              <a:rPr lang="en-GB" sz="1200" b="1" dirty="0">
                <a:solidFill>
                  <a:schemeClr val="tx1"/>
                </a:solidFill>
              </a:rPr>
              <a:t>1) Display the full names of all actors available in the database.</a:t>
            </a:r>
          </a:p>
          <a:p>
            <a:r>
              <a:rPr lang="en-GB" sz="1200" b="1" dirty="0">
                <a:solidFill>
                  <a:schemeClr val="tx1"/>
                </a:solidFill>
              </a:rPr>
              <a:t>2.1) Display the number of times each first name appears in the database.</a:t>
            </a:r>
          </a:p>
          <a:p>
            <a:r>
              <a:rPr lang="en-GB" sz="1200" b="1" dirty="0">
                <a:solidFill>
                  <a:schemeClr val="tx1"/>
                </a:solidFill>
              </a:rPr>
              <a:t>2.2) count of actors that have unique first names in the database.</a:t>
            </a:r>
          </a:p>
          <a:p>
            <a:r>
              <a:rPr lang="en-GB" sz="1200" b="1" dirty="0">
                <a:solidFill>
                  <a:schemeClr val="tx1"/>
                </a:solidFill>
              </a:rPr>
              <a:t>3.1) Display the number of times each last names appears in the database.</a:t>
            </a:r>
          </a:p>
          <a:p>
            <a:r>
              <a:rPr lang="en-GB" sz="1200" b="1" dirty="0">
                <a:solidFill>
                  <a:schemeClr val="tx1"/>
                </a:solidFill>
              </a:rPr>
              <a:t>3.2) Display all unique last names in the database.</a:t>
            </a:r>
          </a:p>
          <a:p>
            <a:r>
              <a:rPr lang="en-GB" sz="1200" b="1" dirty="0">
                <a:solidFill>
                  <a:schemeClr val="tx1"/>
                </a:solidFill>
              </a:rPr>
              <a:t> 4.1) Display the list of records for the movies with the Rating "R".</a:t>
            </a:r>
          </a:p>
          <a:p>
            <a:r>
              <a:rPr lang="en-GB" sz="1200" b="1" dirty="0">
                <a:solidFill>
                  <a:schemeClr val="tx1"/>
                </a:solidFill>
              </a:rPr>
              <a:t>4.2) Display the list of records for the movies that are not Rated "R".</a:t>
            </a:r>
          </a:p>
          <a:p>
            <a:r>
              <a:rPr lang="en-GB" sz="1200" b="1" dirty="0">
                <a:solidFill>
                  <a:schemeClr val="tx1"/>
                </a:solidFill>
              </a:rPr>
              <a:t>4.3) Display the list of records for the movies that are suitable for audience below 13 years of age.</a:t>
            </a:r>
          </a:p>
          <a:p>
            <a:r>
              <a:rPr lang="en-GB" sz="1200" b="1" dirty="0">
                <a:solidFill>
                  <a:schemeClr val="tx1"/>
                </a:solidFill>
              </a:rPr>
              <a:t>5.1) Display the list of records for the movies where the replacement cost is up to $11.</a:t>
            </a:r>
          </a:p>
          <a:p>
            <a:r>
              <a:rPr lang="en-GB" sz="1200" b="1" dirty="0">
                <a:solidFill>
                  <a:schemeClr val="tx1"/>
                </a:solidFill>
              </a:rPr>
              <a:t> 5.2 ) Display the list of records for the movies where the replacement cost is between $11 and $20.</a:t>
            </a:r>
          </a:p>
          <a:p>
            <a:r>
              <a:rPr lang="en-GB" sz="1200" b="1" dirty="0">
                <a:solidFill>
                  <a:schemeClr val="tx1"/>
                </a:solidFill>
              </a:rPr>
              <a:t>5.3)  Display the list of records for all the movies in descending orders of their replacement costs.</a:t>
            </a:r>
          </a:p>
          <a:p>
            <a:r>
              <a:rPr lang="en-GB" sz="1200" b="1" dirty="0">
                <a:solidFill>
                  <a:schemeClr val="tx1"/>
                </a:solidFill>
              </a:rPr>
              <a:t>6) Display the names of the TOP 3 movies with the greatest number of actors.</a:t>
            </a:r>
          </a:p>
          <a:p>
            <a:r>
              <a:rPr lang="en-GB" sz="1200" b="1" dirty="0">
                <a:solidFill>
                  <a:schemeClr val="tx1"/>
                </a:solidFill>
              </a:rPr>
              <a:t>7) Display the titles of the movies starting with the letters 'K' and ‘Q’.</a:t>
            </a:r>
          </a:p>
          <a:p>
            <a:r>
              <a:rPr lang="en-GB" sz="1200" b="1" dirty="0">
                <a:solidFill>
                  <a:schemeClr val="tx1"/>
                </a:solidFill>
              </a:rPr>
              <a:t>8) The fim 'Agent Truman' has been a  great sucess,Display the name of all actors who  appeared in this film.</a:t>
            </a:r>
          </a:p>
          <a:p>
            <a:r>
              <a:rPr lang="en-GB" sz="1200" b="1" dirty="0">
                <a:solidFill>
                  <a:schemeClr val="tx1"/>
                </a:solidFill>
              </a:rPr>
              <a:t>9)Sales have  been lagging among young </a:t>
            </a:r>
            <a:r>
              <a:rPr lang="en-GB" sz="1200" b="1" dirty="0" err="1">
                <a:solidFill>
                  <a:schemeClr val="tx1"/>
                </a:solidFill>
              </a:rPr>
              <a:t>families,so</a:t>
            </a:r>
            <a:r>
              <a:rPr lang="en-GB" sz="1200" b="1" dirty="0">
                <a:solidFill>
                  <a:schemeClr val="tx1"/>
                </a:solidFill>
              </a:rPr>
              <a:t> the </a:t>
            </a:r>
            <a:r>
              <a:rPr lang="en-GB" sz="1200" b="1" dirty="0" err="1">
                <a:solidFill>
                  <a:schemeClr val="tx1"/>
                </a:solidFill>
              </a:rPr>
              <a:t>mangement</a:t>
            </a:r>
            <a:r>
              <a:rPr lang="en-GB" sz="1200" b="1" dirty="0">
                <a:solidFill>
                  <a:schemeClr val="tx1"/>
                </a:solidFill>
              </a:rPr>
              <a:t> wants to promote family </a:t>
            </a:r>
            <a:r>
              <a:rPr lang="en-GB" sz="1200" b="1" dirty="0" err="1">
                <a:solidFill>
                  <a:schemeClr val="tx1"/>
                </a:solidFill>
              </a:rPr>
              <a:t>movies.identify</a:t>
            </a:r>
            <a:r>
              <a:rPr lang="en-GB" sz="1200" b="1" dirty="0">
                <a:solidFill>
                  <a:schemeClr val="tx1"/>
                </a:solidFill>
              </a:rPr>
              <a:t> all the movies categorized as family films.</a:t>
            </a:r>
          </a:p>
          <a:p>
            <a:r>
              <a:rPr lang="en-GB" sz="1200" b="1" dirty="0">
                <a:solidFill>
                  <a:schemeClr val="tx1"/>
                </a:solidFill>
              </a:rPr>
              <a:t>10.1) Display the </a:t>
            </a:r>
            <a:r>
              <a:rPr lang="en-GB" sz="1200" b="1" dirty="0" err="1">
                <a:solidFill>
                  <a:schemeClr val="tx1"/>
                </a:solidFill>
              </a:rPr>
              <a:t>max,min,and</a:t>
            </a:r>
            <a:r>
              <a:rPr lang="en-GB" sz="1200" b="1" dirty="0">
                <a:solidFill>
                  <a:schemeClr val="tx1"/>
                </a:solidFill>
              </a:rPr>
              <a:t> average rental rate of  movies based on their </a:t>
            </a:r>
            <a:r>
              <a:rPr lang="en-GB" sz="1200" b="1" dirty="0" err="1">
                <a:solidFill>
                  <a:schemeClr val="tx1"/>
                </a:solidFill>
              </a:rPr>
              <a:t>ratings.the</a:t>
            </a:r>
            <a:r>
              <a:rPr lang="en-GB" sz="1200" b="1" dirty="0">
                <a:solidFill>
                  <a:schemeClr val="tx1"/>
                </a:solidFill>
              </a:rPr>
              <a:t> output must be sorted in the descending order of the </a:t>
            </a:r>
            <a:r>
              <a:rPr lang="en-GB" sz="1200" b="1" dirty="0" err="1">
                <a:solidFill>
                  <a:schemeClr val="tx1"/>
                </a:solidFill>
              </a:rPr>
              <a:t>verage</a:t>
            </a:r>
            <a:r>
              <a:rPr lang="en-GB" sz="1200" b="1" dirty="0">
                <a:solidFill>
                  <a:schemeClr val="tx1"/>
                </a:solidFill>
              </a:rPr>
              <a:t> rental rates. </a:t>
            </a:r>
          </a:p>
          <a:p>
            <a:r>
              <a:rPr lang="en-GB" sz="1200" b="1" dirty="0">
                <a:solidFill>
                  <a:schemeClr val="tx1"/>
                </a:solidFill>
              </a:rPr>
              <a:t>10.2) Display the movies in the descending order of their </a:t>
            </a:r>
            <a:r>
              <a:rPr lang="en-GB" sz="1200" b="1" dirty="0" err="1">
                <a:solidFill>
                  <a:schemeClr val="tx1"/>
                </a:solidFill>
              </a:rPr>
              <a:t>frequencies,so</a:t>
            </a:r>
            <a:r>
              <a:rPr lang="en-GB" sz="1200" b="1" dirty="0">
                <a:solidFill>
                  <a:schemeClr val="tx1"/>
                </a:solidFill>
              </a:rPr>
              <a:t> the </a:t>
            </a:r>
            <a:r>
              <a:rPr lang="en-GB" sz="1200" b="1" dirty="0" err="1">
                <a:solidFill>
                  <a:schemeClr val="tx1"/>
                </a:solidFill>
              </a:rPr>
              <a:t>mangement</a:t>
            </a:r>
            <a:r>
              <a:rPr lang="en-GB" sz="1200" b="1" dirty="0">
                <a:solidFill>
                  <a:schemeClr val="tx1"/>
                </a:solidFill>
              </a:rPr>
              <a:t> can maintain more copies of those movies.</a:t>
            </a:r>
          </a:p>
          <a:p>
            <a:r>
              <a:rPr lang="en-GB" sz="1200" b="1" dirty="0">
                <a:solidFill>
                  <a:schemeClr val="tx1"/>
                </a:solidFill>
              </a:rPr>
              <a:t>11) Display in how many category the </a:t>
            </a:r>
            <a:r>
              <a:rPr lang="en-GB" sz="1200" b="1" dirty="0" err="1">
                <a:solidFill>
                  <a:schemeClr val="tx1"/>
                </a:solidFill>
              </a:rPr>
              <a:t>differencec</a:t>
            </a:r>
            <a:r>
              <a:rPr lang="en-GB" sz="1200" b="1" dirty="0">
                <a:solidFill>
                  <a:schemeClr val="tx1"/>
                </a:solidFill>
              </a:rPr>
              <a:t> between the average film replacement cost and the average rent in more than 15</a:t>
            </a:r>
          </a:p>
          <a:p>
            <a:r>
              <a:rPr lang="en-GB" sz="1200" b="1" dirty="0">
                <a:solidFill>
                  <a:schemeClr val="tx1"/>
                </a:solidFill>
              </a:rPr>
              <a:t>12) Display the film category where the number of movies is greater than 70</a:t>
            </a:r>
          </a:p>
          <a:p>
            <a:endParaRPr lang="en-GB" sz="1200" b="1" dirty="0">
              <a:solidFill>
                <a:schemeClr val="tx1"/>
              </a:solidFill>
            </a:endParaRPr>
          </a:p>
          <a:p>
            <a:endParaRPr lang="en-GB" sz="1200" b="1" dirty="0">
              <a:solidFill>
                <a:schemeClr val="tx1"/>
              </a:solidFill>
            </a:endParaRPr>
          </a:p>
          <a:p>
            <a:endParaRPr lang="en-GB" sz="1200" b="1" dirty="0">
              <a:solidFill>
                <a:schemeClr val="tx1"/>
              </a:solidFill>
            </a:endParaRPr>
          </a:p>
          <a:p>
            <a:endParaRPr lang="en-GB" sz="1200" b="1" dirty="0">
              <a:solidFill>
                <a:schemeClr val="tx1"/>
              </a:solidFill>
            </a:endParaRPr>
          </a:p>
          <a:p>
            <a:endParaRPr lang="en-GB" sz="1200" b="1" dirty="0">
              <a:solidFill>
                <a:schemeClr val="tx1"/>
              </a:solidFill>
            </a:endParaRPr>
          </a:p>
          <a:p>
            <a:endParaRPr lang="en-GB" b="1"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95039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DB9BF1-FFF2-0B10-5B36-F67100538A09}"/>
              </a:ext>
            </a:extLst>
          </p:cNvPr>
          <p:cNvPicPr>
            <a:picLocks noChangeAspect="1"/>
          </p:cNvPicPr>
          <p:nvPr/>
        </p:nvPicPr>
        <p:blipFill>
          <a:blip r:embed="rId2"/>
          <a:stretch>
            <a:fillRect/>
          </a:stretch>
        </p:blipFill>
        <p:spPr>
          <a:xfrm>
            <a:off x="1765799" y="2192862"/>
            <a:ext cx="1045878" cy="2571750"/>
          </a:xfrm>
          <a:prstGeom prst="rect">
            <a:avLst/>
          </a:prstGeom>
        </p:spPr>
      </p:pic>
      <p:sp>
        <p:nvSpPr>
          <p:cNvPr id="10" name="TextBox 9">
            <a:extLst>
              <a:ext uri="{FF2B5EF4-FFF2-40B4-BE49-F238E27FC236}">
                <a16:creationId xmlns:a16="http://schemas.microsoft.com/office/drawing/2014/main" id="{E6151162-21E7-21B3-2651-C250D510A26D}"/>
              </a:ext>
            </a:extLst>
          </p:cNvPr>
          <p:cNvSpPr txBox="1"/>
          <p:nvPr/>
        </p:nvSpPr>
        <p:spPr>
          <a:xfrm>
            <a:off x="150833" y="4734889"/>
            <a:ext cx="2292421" cy="369332"/>
          </a:xfrm>
          <a:prstGeom prst="rect">
            <a:avLst/>
          </a:prstGeom>
          <a:noFill/>
        </p:spPr>
        <p:txBody>
          <a:bodyPr wrap="square" rtlCol="0">
            <a:spAutoFit/>
          </a:bodyPr>
          <a:lstStyle/>
          <a:p>
            <a:r>
              <a:rPr lang="en-GB" dirty="0">
                <a:solidFill>
                  <a:srgbClr val="002060"/>
                </a:solidFill>
              </a:rPr>
              <a:t>INTERPRETATIONS</a:t>
            </a:r>
            <a:endParaRPr lang="en-IN" dirty="0">
              <a:solidFill>
                <a:srgbClr val="002060"/>
              </a:solidFill>
            </a:endParaRPr>
          </a:p>
        </p:txBody>
      </p:sp>
      <p:sp>
        <p:nvSpPr>
          <p:cNvPr id="11" name="TextBox 10">
            <a:extLst>
              <a:ext uri="{FF2B5EF4-FFF2-40B4-BE49-F238E27FC236}">
                <a16:creationId xmlns:a16="http://schemas.microsoft.com/office/drawing/2014/main" id="{441A0B8D-3FCE-01C6-3638-026569C960ED}"/>
              </a:ext>
            </a:extLst>
          </p:cNvPr>
          <p:cNvSpPr txBox="1"/>
          <p:nvPr/>
        </p:nvSpPr>
        <p:spPr>
          <a:xfrm>
            <a:off x="0" y="6360373"/>
            <a:ext cx="11404616" cy="338554"/>
          </a:xfrm>
          <a:prstGeom prst="rect">
            <a:avLst/>
          </a:prstGeom>
          <a:noFill/>
        </p:spPr>
        <p:txBody>
          <a:bodyPr wrap="square" rtlCol="0">
            <a:spAutoFit/>
          </a:bodyPr>
          <a:lstStyle/>
          <a:p>
            <a:r>
              <a:rPr lang="en-GB" sz="1600" i="1" dirty="0">
                <a:solidFill>
                  <a:srgbClr val="00B050"/>
                </a:solidFill>
              </a:rPr>
              <a:t>200 ROWS ARE SHOWN IN THE OUTPUT BY USING CONCAT FUNCTION</a:t>
            </a:r>
            <a:endParaRPr lang="en-IN" sz="1600" i="1" dirty="0">
              <a:solidFill>
                <a:srgbClr val="00B050"/>
              </a:solidFill>
            </a:endParaRPr>
          </a:p>
        </p:txBody>
      </p:sp>
      <p:sp>
        <p:nvSpPr>
          <p:cNvPr id="3" name="TextBox 2">
            <a:extLst>
              <a:ext uri="{FF2B5EF4-FFF2-40B4-BE49-F238E27FC236}">
                <a16:creationId xmlns:a16="http://schemas.microsoft.com/office/drawing/2014/main" id="{57F2ECA7-CB39-0C3B-54FC-3D2BF22C0A90}"/>
              </a:ext>
            </a:extLst>
          </p:cNvPr>
          <p:cNvSpPr txBox="1"/>
          <p:nvPr/>
        </p:nvSpPr>
        <p:spPr>
          <a:xfrm>
            <a:off x="5418236" y="-58502"/>
            <a:ext cx="9167818" cy="461665"/>
          </a:xfrm>
          <a:prstGeom prst="rect">
            <a:avLst/>
          </a:prstGeom>
          <a:noFill/>
        </p:spPr>
        <p:txBody>
          <a:bodyPr wrap="square">
            <a:spAutoFit/>
          </a:bodyPr>
          <a:lstStyle/>
          <a:p>
            <a:r>
              <a:rPr lang="en-GB" sz="2400" b="1" dirty="0">
                <a:solidFill>
                  <a:srgbClr val="FF0000"/>
                </a:solidFill>
              </a:rPr>
              <a:t>number of times each first name.</a:t>
            </a:r>
            <a:endParaRPr lang="en-IN" sz="2400" dirty="0"/>
          </a:p>
        </p:txBody>
      </p:sp>
      <p:sp>
        <p:nvSpPr>
          <p:cNvPr id="2" name="TextBox 1">
            <a:extLst>
              <a:ext uri="{FF2B5EF4-FFF2-40B4-BE49-F238E27FC236}">
                <a16:creationId xmlns:a16="http://schemas.microsoft.com/office/drawing/2014/main" id="{F8C0A8DB-D8AB-71DD-0EE6-A16B518C1E4D}"/>
              </a:ext>
            </a:extLst>
          </p:cNvPr>
          <p:cNvSpPr txBox="1"/>
          <p:nvPr/>
        </p:nvSpPr>
        <p:spPr>
          <a:xfrm>
            <a:off x="4349342" y="35513"/>
            <a:ext cx="1229802" cy="369332"/>
          </a:xfrm>
          <a:prstGeom prst="rect">
            <a:avLst/>
          </a:prstGeom>
          <a:noFill/>
        </p:spPr>
        <p:txBody>
          <a:bodyPr wrap="square" rtlCol="0">
            <a:spAutoFit/>
          </a:bodyPr>
          <a:lstStyle/>
          <a:p>
            <a:r>
              <a:rPr lang="en-GB" dirty="0"/>
              <a:t>TASK 2.1)</a:t>
            </a:r>
            <a:endParaRPr lang="en-IN" dirty="0"/>
          </a:p>
        </p:txBody>
      </p:sp>
      <p:pic>
        <p:nvPicPr>
          <p:cNvPr id="12" name="Picture 11">
            <a:extLst>
              <a:ext uri="{FF2B5EF4-FFF2-40B4-BE49-F238E27FC236}">
                <a16:creationId xmlns:a16="http://schemas.microsoft.com/office/drawing/2014/main" id="{6D817430-08ED-5F09-6494-A0600F209358}"/>
              </a:ext>
            </a:extLst>
          </p:cNvPr>
          <p:cNvPicPr>
            <a:picLocks noChangeAspect="1"/>
          </p:cNvPicPr>
          <p:nvPr/>
        </p:nvPicPr>
        <p:blipFill>
          <a:blip r:embed="rId3"/>
          <a:stretch>
            <a:fillRect/>
          </a:stretch>
        </p:blipFill>
        <p:spPr>
          <a:xfrm>
            <a:off x="4980547" y="2224306"/>
            <a:ext cx="2095500" cy="2486025"/>
          </a:xfrm>
          <a:prstGeom prst="rect">
            <a:avLst/>
          </a:prstGeom>
        </p:spPr>
      </p:pic>
      <p:sp>
        <p:nvSpPr>
          <p:cNvPr id="14" name="TextBox 13">
            <a:extLst>
              <a:ext uri="{FF2B5EF4-FFF2-40B4-BE49-F238E27FC236}">
                <a16:creationId xmlns:a16="http://schemas.microsoft.com/office/drawing/2014/main" id="{AF7203DA-F7E4-E8A1-8216-AC62B0488F74}"/>
              </a:ext>
            </a:extLst>
          </p:cNvPr>
          <p:cNvSpPr txBox="1"/>
          <p:nvPr/>
        </p:nvSpPr>
        <p:spPr>
          <a:xfrm>
            <a:off x="4980547" y="4778610"/>
            <a:ext cx="7390736" cy="369332"/>
          </a:xfrm>
          <a:prstGeom prst="rect">
            <a:avLst/>
          </a:prstGeom>
          <a:noFill/>
        </p:spPr>
        <p:txBody>
          <a:bodyPr wrap="square">
            <a:spAutoFit/>
          </a:bodyPr>
          <a:lstStyle/>
          <a:p>
            <a:r>
              <a:rPr lang="en-GB" dirty="0">
                <a:solidFill>
                  <a:srgbClr val="002060"/>
                </a:solidFill>
              </a:rPr>
              <a:t>INTERPRETATIONS</a:t>
            </a:r>
            <a:endParaRPr lang="en-IN" dirty="0">
              <a:solidFill>
                <a:srgbClr val="002060"/>
              </a:solidFill>
            </a:endParaRPr>
          </a:p>
        </p:txBody>
      </p:sp>
      <p:sp>
        <p:nvSpPr>
          <p:cNvPr id="15" name="Arrow: Down 14">
            <a:extLst>
              <a:ext uri="{FF2B5EF4-FFF2-40B4-BE49-F238E27FC236}">
                <a16:creationId xmlns:a16="http://schemas.microsoft.com/office/drawing/2014/main" id="{44A77462-16D3-A1C3-026F-59B724A36D24}"/>
              </a:ext>
            </a:extLst>
          </p:cNvPr>
          <p:cNvSpPr/>
          <p:nvPr/>
        </p:nvSpPr>
        <p:spPr>
          <a:xfrm>
            <a:off x="759840" y="5386392"/>
            <a:ext cx="294549" cy="55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930126B-9BD8-742A-6CAB-A6429EF24DBC}"/>
              </a:ext>
            </a:extLst>
          </p:cNvPr>
          <p:cNvSpPr txBox="1"/>
          <p:nvPr/>
        </p:nvSpPr>
        <p:spPr>
          <a:xfrm>
            <a:off x="707591" y="490069"/>
            <a:ext cx="1058208" cy="369332"/>
          </a:xfrm>
          <a:prstGeom prst="rect">
            <a:avLst/>
          </a:prstGeom>
          <a:noFill/>
        </p:spPr>
        <p:txBody>
          <a:bodyPr wrap="square" rtlCol="0">
            <a:spAutoFit/>
          </a:bodyPr>
          <a:lstStyle/>
          <a:p>
            <a:r>
              <a:rPr lang="en-GB" dirty="0">
                <a:solidFill>
                  <a:srgbClr val="7030A0"/>
                </a:solidFill>
              </a:rPr>
              <a:t>QUERY</a:t>
            </a:r>
            <a:endParaRPr lang="en-IN" dirty="0">
              <a:solidFill>
                <a:srgbClr val="7030A0"/>
              </a:solidFill>
            </a:endParaRPr>
          </a:p>
        </p:txBody>
      </p:sp>
      <p:sp>
        <p:nvSpPr>
          <p:cNvPr id="20" name="Arrow: Right 19">
            <a:extLst>
              <a:ext uri="{FF2B5EF4-FFF2-40B4-BE49-F238E27FC236}">
                <a16:creationId xmlns:a16="http://schemas.microsoft.com/office/drawing/2014/main" id="{D665D791-55AD-06B6-70FD-BA4CD39CA840}"/>
              </a:ext>
            </a:extLst>
          </p:cNvPr>
          <p:cNvSpPr/>
          <p:nvPr/>
        </p:nvSpPr>
        <p:spPr>
          <a:xfrm>
            <a:off x="942324" y="2617415"/>
            <a:ext cx="699714" cy="2341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2C68E15A-50A4-6CC7-B519-2D5215FD2C9D}"/>
              </a:ext>
            </a:extLst>
          </p:cNvPr>
          <p:cNvSpPr txBox="1"/>
          <p:nvPr/>
        </p:nvSpPr>
        <p:spPr>
          <a:xfrm>
            <a:off x="-76484" y="2571152"/>
            <a:ext cx="1444135" cy="369332"/>
          </a:xfrm>
          <a:prstGeom prst="rect">
            <a:avLst/>
          </a:prstGeom>
          <a:noFill/>
        </p:spPr>
        <p:txBody>
          <a:bodyPr wrap="square" rtlCol="0">
            <a:spAutoFit/>
          </a:bodyPr>
          <a:lstStyle/>
          <a:p>
            <a:r>
              <a:rPr lang="en-GB" dirty="0">
                <a:solidFill>
                  <a:srgbClr val="FF0000"/>
                </a:solidFill>
              </a:rPr>
              <a:t>OUTPUT</a:t>
            </a:r>
            <a:endParaRPr lang="en-IN" dirty="0">
              <a:solidFill>
                <a:srgbClr val="FF0000"/>
              </a:solidFill>
            </a:endParaRPr>
          </a:p>
        </p:txBody>
      </p:sp>
      <p:pic>
        <p:nvPicPr>
          <p:cNvPr id="25" name="Picture 24">
            <a:extLst>
              <a:ext uri="{FF2B5EF4-FFF2-40B4-BE49-F238E27FC236}">
                <a16:creationId xmlns:a16="http://schemas.microsoft.com/office/drawing/2014/main" id="{700ACE40-0757-E4BD-8DDC-3A787B2D4502}"/>
              </a:ext>
            </a:extLst>
          </p:cNvPr>
          <p:cNvPicPr>
            <a:picLocks noChangeAspect="1"/>
          </p:cNvPicPr>
          <p:nvPr/>
        </p:nvPicPr>
        <p:blipFill>
          <a:blip r:embed="rId4"/>
          <a:stretch>
            <a:fillRect/>
          </a:stretch>
        </p:blipFill>
        <p:spPr>
          <a:xfrm>
            <a:off x="0" y="1432281"/>
            <a:ext cx="4091639" cy="590550"/>
          </a:xfrm>
          <a:prstGeom prst="rect">
            <a:avLst/>
          </a:prstGeom>
        </p:spPr>
      </p:pic>
      <p:sp>
        <p:nvSpPr>
          <p:cNvPr id="26" name="Arrow: Down 25">
            <a:extLst>
              <a:ext uri="{FF2B5EF4-FFF2-40B4-BE49-F238E27FC236}">
                <a16:creationId xmlns:a16="http://schemas.microsoft.com/office/drawing/2014/main" id="{9F1756D0-9024-3493-8068-535CDF92BBC2}"/>
              </a:ext>
            </a:extLst>
          </p:cNvPr>
          <p:cNvSpPr/>
          <p:nvPr/>
        </p:nvSpPr>
        <p:spPr>
          <a:xfrm>
            <a:off x="1034113" y="965270"/>
            <a:ext cx="262931" cy="4226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251A20D0-CB40-E1E6-8E0E-6EADBEF5AE89}"/>
              </a:ext>
            </a:extLst>
          </p:cNvPr>
          <p:cNvPicPr>
            <a:picLocks noChangeAspect="1"/>
          </p:cNvPicPr>
          <p:nvPr/>
        </p:nvPicPr>
        <p:blipFill>
          <a:blip r:embed="rId5"/>
          <a:stretch>
            <a:fillRect/>
          </a:stretch>
        </p:blipFill>
        <p:spPr>
          <a:xfrm>
            <a:off x="4173761" y="1503619"/>
            <a:ext cx="4612375" cy="561975"/>
          </a:xfrm>
          <a:prstGeom prst="rect">
            <a:avLst/>
          </a:prstGeom>
        </p:spPr>
      </p:pic>
      <p:sp>
        <p:nvSpPr>
          <p:cNvPr id="29" name="Title 4">
            <a:extLst>
              <a:ext uri="{FF2B5EF4-FFF2-40B4-BE49-F238E27FC236}">
                <a16:creationId xmlns:a16="http://schemas.microsoft.com/office/drawing/2014/main" id="{0000981A-4477-E864-3FFF-30AC2548946B}"/>
              </a:ext>
            </a:extLst>
          </p:cNvPr>
          <p:cNvSpPr txBox="1">
            <a:spLocks/>
          </p:cNvSpPr>
          <p:nvPr/>
        </p:nvSpPr>
        <p:spPr>
          <a:xfrm>
            <a:off x="-76484" y="-11400"/>
            <a:ext cx="12051323" cy="7475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solidFill>
                  <a:schemeClr val="tx1"/>
                </a:solidFill>
              </a:rPr>
              <a:t>TASK1)</a:t>
            </a:r>
            <a:r>
              <a:rPr lang="en-GB" sz="2400" dirty="0"/>
              <a:t> </a:t>
            </a:r>
            <a:r>
              <a:rPr lang="en-GB" sz="2400" b="1" dirty="0">
                <a:solidFill>
                  <a:srgbClr val="00B050"/>
                </a:solidFill>
              </a:rPr>
              <a:t>full names of all actors.</a:t>
            </a:r>
            <a:endParaRPr lang="en-IN" sz="2400" b="1" dirty="0">
              <a:solidFill>
                <a:srgbClr val="00B050"/>
              </a:solidFill>
            </a:endParaRPr>
          </a:p>
        </p:txBody>
      </p:sp>
      <p:sp>
        <p:nvSpPr>
          <p:cNvPr id="31" name="TextBox 30">
            <a:extLst>
              <a:ext uri="{FF2B5EF4-FFF2-40B4-BE49-F238E27FC236}">
                <a16:creationId xmlns:a16="http://schemas.microsoft.com/office/drawing/2014/main" id="{F70F406B-4454-3A7D-AA12-AB32268AA191}"/>
              </a:ext>
            </a:extLst>
          </p:cNvPr>
          <p:cNvSpPr txBox="1"/>
          <p:nvPr/>
        </p:nvSpPr>
        <p:spPr>
          <a:xfrm>
            <a:off x="6769420" y="338664"/>
            <a:ext cx="7406640" cy="369332"/>
          </a:xfrm>
          <a:prstGeom prst="rect">
            <a:avLst/>
          </a:prstGeom>
          <a:noFill/>
        </p:spPr>
        <p:txBody>
          <a:bodyPr wrap="square">
            <a:spAutoFit/>
          </a:bodyPr>
          <a:lstStyle/>
          <a:p>
            <a:r>
              <a:rPr lang="en-GB" sz="1800" dirty="0">
                <a:solidFill>
                  <a:schemeClr val="tx1"/>
                </a:solidFill>
              </a:rPr>
              <a:t>TASK 2.2: </a:t>
            </a:r>
            <a:r>
              <a:rPr lang="en-GB" sz="1800" dirty="0">
                <a:solidFill>
                  <a:srgbClr val="7030A0"/>
                </a:solidFill>
              </a:rPr>
              <a:t>count of actors  have unique first names</a:t>
            </a:r>
            <a:endParaRPr lang="en-IN" dirty="0">
              <a:solidFill>
                <a:srgbClr val="7030A0"/>
              </a:solidFill>
            </a:endParaRPr>
          </a:p>
        </p:txBody>
      </p:sp>
      <p:sp>
        <p:nvSpPr>
          <p:cNvPr id="32" name="Arrow: Down 31">
            <a:extLst>
              <a:ext uri="{FF2B5EF4-FFF2-40B4-BE49-F238E27FC236}">
                <a16:creationId xmlns:a16="http://schemas.microsoft.com/office/drawing/2014/main" id="{724A739F-5C07-E809-C6AF-3A9FC7F33B42}"/>
              </a:ext>
            </a:extLst>
          </p:cNvPr>
          <p:cNvSpPr/>
          <p:nvPr/>
        </p:nvSpPr>
        <p:spPr>
          <a:xfrm>
            <a:off x="5205320" y="882850"/>
            <a:ext cx="262931" cy="511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E1CFF2CD-26C1-ABD6-B06A-4A216FE40A56}"/>
              </a:ext>
            </a:extLst>
          </p:cNvPr>
          <p:cNvSpPr txBox="1"/>
          <p:nvPr/>
        </p:nvSpPr>
        <p:spPr>
          <a:xfrm>
            <a:off x="2876779" y="2601511"/>
            <a:ext cx="7521934" cy="369332"/>
          </a:xfrm>
          <a:prstGeom prst="rect">
            <a:avLst/>
          </a:prstGeom>
          <a:noFill/>
        </p:spPr>
        <p:txBody>
          <a:bodyPr wrap="square">
            <a:spAutoFit/>
          </a:bodyPr>
          <a:lstStyle/>
          <a:p>
            <a:r>
              <a:rPr lang="en-GB" dirty="0">
                <a:solidFill>
                  <a:srgbClr val="FF0000"/>
                </a:solidFill>
              </a:rPr>
              <a:t>OUTPUT</a:t>
            </a:r>
            <a:endParaRPr lang="en-IN" dirty="0">
              <a:solidFill>
                <a:srgbClr val="FF0000"/>
              </a:solidFill>
            </a:endParaRPr>
          </a:p>
        </p:txBody>
      </p:sp>
      <p:sp>
        <p:nvSpPr>
          <p:cNvPr id="35" name="Arrow: Right 34">
            <a:extLst>
              <a:ext uri="{FF2B5EF4-FFF2-40B4-BE49-F238E27FC236}">
                <a16:creationId xmlns:a16="http://schemas.microsoft.com/office/drawing/2014/main" id="{2BB0A8E9-FA0B-989B-CD8C-A098C3A0DFCD}"/>
              </a:ext>
            </a:extLst>
          </p:cNvPr>
          <p:cNvSpPr/>
          <p:nvPr/>
        </p:nvSpPr>
        <p:spPr>
          <a:xfrm>
            <a:off x="4076270" y="2647314"/>
            <a:ext cx="699714" cy="2341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rrow: Down 35">
            <a:extLst>
              <a:ext uri="{FF2B5EF4-FFF2-40B4-BE49-F238E27FC236}">
                <a16:creationId xmlns:a16="http://schemas.microsoft.com/office/drawing/2014/main" id="{2C007DDE-C169-A7AD-D0AD-1A8DD533E486}"/>
              </a:ext>
            </a:extLst>
          </p:cNvPr>
          <p:cNvSpPr/>
          <p:nvPr/>
        </p:nvSpPr>
        <p:spPr>
          <a:xfrm>
            <a:off x="5520967" y="5175705"/>
            <a:ext cx="294549" cy="55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CEECDE66-8507-1DAA-3889-DB2A756129EA}"/>
              </a:ext>
            </a:extLst>
          </p:cNvPr>
          <p:cNvSpPr txBox="1"/>
          <p:nvPr/>
        </p:nvSpPr>
        <p:spPr>
          <a:xfrm>
            <a:off x="4609512" y="5862663"/>
            <a:ext cx="5104548" cy="369332"/>
          </a:xfrm>
          <a:prstGeom prst="rect">
            <a:avLst/>
          </a:prstGeom>
          <a:noFill/>
        </p:spPr>
        <p:txBody>
          <a:bodyPr wrap="square" rtlCol="0">
            <a:spAutoFit/>
          </a:bodyPr>
          <a:lstStyle/>
          <a:p>
            <a:r>
              <a:rPr lang="en-GB" dirty="0">
                <a:solidFill>
                  <a:srgbClr val="C00000"/>
                </a:solidFill>
              </a:rPr>
              <a:t>128 ROWS ARE THEIR IN THE OUTPUT</a:t>
            </a:r>
            <a:endParaRPr lang="en-IN" sz="2000" i="1" dirty="0">
              <a:solidFill>
                <a:srgbClr val="C00000"/>
              </a:solidFill>
            </a:endParaRPr>
          </a:p>
        </p:txBody>
      </p:sp>
      <p:pic>
        <p:nvPicPr>
          <p:cNvPr id="39" name="Picture 38">
            <a:extLst>
              <a:ext uri="{FF2B5EF4-FFF2-40B4-BE49-F238E27FC236}">
                <a16:creationId xmlns:a16="http://schemas.microsoft.com/office/drawing/2014/main" id="{7D506E13-C450-F347-08C8-CF93176EA21D}"/>
              </a:ext>
            </a:extLst>
          </p:cNvPr>
          <p:cNvPicPr>
            <a:picLocks noChangeAspect="1"/>
          </p:cNvPicPr>
          <p:nvPr/>
        </p:nvPicPr>
        <p:blipFill>
          <a:blip r:embed="rId6"/>
          <a:stretch>
            <a:fillRect/>
          </a:stretch>
        </p:blipFill>
        <p:spPr>
          <a:xfrm>
            <a:off x="7758294" y="1055583"/>
            <a:ext cx="4069269" cy="714375"/>
          </a:xfrm>
          <a:prstGeom prst="rect">
            <a:avLst/>
          </a:prstGeom>
        </p:spPr>
      </p:pic>
      <p:sp>
        <p:nvSpPr>
          <p:cNvPr id="40" name="Arrow: Down 39">
            <a:extLst>
              <a:ext uri="{FF2B5EF4-FFF2-40B4-BE49-F238E27FC236}">
                <a16:creationId xmlns:a16="http://schemas.microsoft.com/office/drawing/2014/main" id="{55B90CC1-3F73-16B5-62B7-4D84FEAE5BC5}"/>
              </a:ext>
            </a:extLst>
          </p:cNvPr>
          <p:cNvSpPr/>
          <p:nvPr/>
        </p:nvSpPr>
        <p:spPr>
          <a:xfrm>
            <a:off x="8845486" y="704978"/>
            <a:ext cx="262931" cy="3919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40">
            <a:extLst>
              <a:ext uri="{FF2B5EF4-FFF2-40B4-BE49-F238E27FC236}">
                <a16:creationId xmlns:a16="http://schemas.microsoft.com/office/drawing/2014/main" id="{760F04E0-0EB7-4988-6E5B-10E4F447FC4E}"/>
              </a:ext>
            </a:extLst>
          </p:cNvPr>
          <p:cNvPicPr>
            <a:picLocks noChangeAspect="1"/>
          </p:cNvPicPr>
          <p:nvPr/>
        </p:nvPicPr>
        <p:blipFill>
          <a:blip r:embed="rId7"/>
          <a:stretch>
            <a:fillRect/>
          </a:stretch>
        </p:blipFill>
        <p:spPr>
          <a:xfrm>
            <a:off x="9478231" y="2164589"/>
            <a:ext cx="1619250" cy="2524125"/>
          </a:xfrm>
          <a:prstGeom prst="rect">
            <a:avLst/>
          </a:prstGeom>
        </p:spPr>
      </p:pic>
      <p:sp>
        <p:nvSpPr>
          <p:cNvPr id="42" name="TextBox 41">
            <a:extLst>
              <a:ext uri="{FF2B5EF4-FFF2-40B4-BE49-F238E27FC236}">
                <a16:creationId xmlns:a16="http://schemas.microsoft.com/office/drawing/2014/main" id="{F993CED9-3CFB-435D-04C4-A221A2222AED}"/>
              </a:ext>
            </a:extLst>
          </p:cNvPr>
          <p:cNvSpPr txBox="1"/>
          <p:nvPr/>
        </p:nvSpPr>
        <p:spPr>
          <a:xfrm>
            <a:off x="7340407" y="2841444"/>
            <a:ext cx="1439186" cy="369332"/>
          </a:xfrm>
          <a:prstGeom prst="rect">
            <a:avLst/>
          </a:prstGeom>
          <a:noFill/>
        </p:spPr>
        <p:txBody>
          <a:bodyPr wrap="square" rtlCol="0">
            <a:spAutoFit/>
          </a:bodyPr>
          <a:lstStyle/>
          <a:p>
            <a:r>
              <a:rPr lang="en-GB" dirty="0">
                <a:solidFill>
                  <a:srgbClr val="FF0000"/>
                </a:solidFill>
              </a:rPr>
              <a:t>OUTPUT</a:t>
            </a:r>
            <a:endParaRPr lang="en-IN" dirty="0">
              <a:solidFill>
                <a:srgbClr val="FF0000"/>
              </a:solidFill>
            </a:endParaRPr>
          </a:p>
        </p:txBody>
      </p:sp>
      <p:sp>
        <p:nvSpPr>
          <p:cNvPr id="43" name="Arrow: Right 42">
            <a:extLst>
              <a:ext uri="{FF2B5EF4-FFF2-40B4-BE49-F238E27FC236}">
                <a16:creationId xmlns:a16="http://schemas.microsoft.com/office/drawing/2014/main" id="{C77A8C93-E91F-DA92-28EC-87F6628D51F5}"/>
              </a:ext>
            </a:extLst>
          </p:cNvPr>
          <p:cNvSpPr/>
          <p:nvPr/>
        </p:nvSpPr>
        <p:spPr>
          <a:xfrm>
            <a:off x="8627094" y="2913051"/>
            <a:ext cx="699714" cy="2341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4B73BDC4-6981-F825-C685-BDF800127775}"/>
              </a:ext>
            </a:extLst>
          </p:cNvPr>
          <p:cNvSpPr txBox="1"/>
          <p:nvPr/>
        </p:nvSpPr>
        <p:spPr>
          <a:xfrm>
            <a:off x="9181345" y="4801307"/>
            <a:ext cx="7390736" cy="369332"/>
          </a:xfrm>
          <a:prstGeom prst="rect">
            <a:avLst/>
          </a:prstGeom>
          <a:noFill/>
        </p:spPr>
        <p:txBody>
          <a:bodyPr wrap="square">
            <a:spAutoFit/>
          </a:bodyPr>
          <a:lstStyle/>
          <a:p>
            <a:r>
              <a:rPr lang="en-GB" dirty="0">
                <a:solidFill>
                  <a:srgbClr val="002060"/>
                </a:solidFill>
              </a:rPr>
              <a:t>INTERPRETATIONS</a:t>
            </a:r>
            <a:endParaRPr lang="en-IN" dirty="0">
              <a:solidFill>
                <a:srgbClr val="002060"/>
              </a:solidFill>
            </a:endParaRPr>
          </a:p>
        </p:txBody>
      </p:sp>
      <p:sp>
        <p:nvSpPr>
          <p:cNvPr id="45" name="Arrow: Down 44">
            <a:extLst>
              <a:ext uri="{FF2B5EF4-FFF2-40B4-BE49-F238E27FC236}">
                <a16:creationId xmlns:a16="http://schemas.microsoft.com/office/drawing/2014/main" id="{2FB2AC94-6C34-F1D2-4B9A-BABE2F93F862}"/>
              </a:ext>
            </a:extLst>
          </p:cNvPr>
          <p:cNvSpPr/>
          <p:nvPr/>
        </p:nvSpPr>
        <p:spPr>
          <a:xfrm>
            <a:off x="9792929" y="5234370"/>
            <a:ext cx="294549" cy="55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34143D2-1201-1506-63D2-6C15B5CF67C8}"/>
              </a:ext>
            </a:extLst>
          </p:cNvPr>
          <p:cNvSpPr txBox="1"/>
          <p:nvPr/>
        </p:nvSpPr>
        <p:spPr>
          <a:xfrm>
            <a:off x="4892238" y="429512"/>
            <a:ext cx="8432358" cy="369332"/>
          </a:xfrm>
          <a:prstGeom prst="rect">
            <a:avLst/>
          </a:prstGeom>
          <a:noFill/>
        </p:spPr>
        <p:txBody>
          <a:bodyPr wrap="square">
            <a:spAutoFit/>
          </a:bodyPr>
          <a:lstStyle/>
          <a:p>
            <a:r>
              <a:rPr lang="en-GB" dirty="0">
                <a:solidFill>
                  <a:srgbClr val="7030A0"/>
                </a:solidFill>
              </a:rPr>
              <a:t>QUERY</a:t>
            </a:r>
            <a:endParaRPr lang="en-IN" dirty="0">
              <a:solidFill>
                <a:srgbClr val="7030A0"/>
              </a:solidFill>
            </a:endParaRPr>
          </a:p>
        </p:txBody>
      </p:sp>
      <p:sp>
        <p:nvSpPr>
          <p:cNvPr id="48" name="TextBox 47">
            <a:extLst>
              <a:ext uri="{FF2B5EF4-FFF2-40B4-BE49-F238E27FC236}">
                <a16:creationId xmlns:a16="http://schemas.microsoft.com/office/drawing/2014/main" id="{C96032C2-2555-9D91-E1D9-F0CACF1EC0B8}"/>
              </a:ext>
            </a:extLst>
          </p:cNvPr>
          <p:cNvSpPr txBox="1"/>
          <p:nvPr/>
        </p:nvSpPr>
        <p:spPr>
          <a:xfrm>
            <a:off x="8183413" y="6186528"/>
            <a:ext cx="4034033" cy="646331"/>
          </a:xfrm>
          <a:prstGeom prst="rect">
            <a:avLst/>
          </a:prstGeom>
          <a:noFill/>
        </p:spPr>
        <p:txBody>
          <a:bodyPr wrap="square" rtlCol="0">
            <a:spAutoFit/>
          </a:bodyPr>
          <a:lstStyle/>
          <a:p>
            <a:r>
              <a:rPr lang="en-GB" dirty="0">
                <a:solidFill>
                  <a:srgbClr val="0070C0"/>
                </a:solidFill>
              </a:rPr>
              <a:t>128 ROWS ARE THERE SHOWN IN THE OUTPUT</a:t>
            </a:r>
            <a:endParaRPr lang="en-IN" dirty="0">
              <a:solidFill>
                <a:srgbClr val="0070C0"/>
              </a:solidFill>
            </a:endParaRPr>
          </a:p>
        </p:txBody>
      </p:sp>
    </p:spTree>
    <p:extLst>
      <p:ext uri="{BB962C8B-B14F-4D97-AF65-F5344CB8AC3E}">
        <p14:creationId xmlns:p14="http://schemas.microsoft.com/office/powerpoint/2010/main" val="388262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2655-1EF5-4E43-4463-EA8EF222DF19}"/>
              </a:ext>
            </a:extLst>
          </p:cNvPr>
          <p:cNvSpPr>
            <a:spLocks noGrp="1"/>
          </p:cNvSpPr>
          <p:nvPr>
            <p:ph type="title"/>
          </p:nvPr>
        </p:nvSpPr>
        <p:spPr>
          <a:xfrm>
            <a:off x="0" y="140775"/>
            <a:ext cx="11973169" cy="580471"/>
          </a:xfrm>
        </p:spPr>
        <p:txBody>
          <a:bodyPr>
            <a:normAutofit/>
          </a:bodyPr>
          <a:lstStyle/>
          <a:p>
            <a:r>
              <a:rPr lang="en-GB" sz="1800" dirty="0">
                <a:solidFill>
                  <a:schemeClr val="tx1"/>
                </a:solidFill>
              </a:rPr>
              <a:t>TASK 3.1</a:t>
            </a:r>
            <a:r>
              <a:rPr lang="en-GB" sz="2400" dirty="0">
                <a:solidFill>
                  <a:schemeClr val="tx1"/>
                </a:solidFill>
              </a:rPr>
              <a:t>:</a:t>
            </a:r>
            <a:r>
              <a:rPr lang="en-GB" sz="2400" dirty="0">
                <a:solidFill>
                  <a:srgbClr val="C00000"/>
                </a:solidFill>
              </a:rPr>
              <a:t> number of times each last names</a:t>
            </a:r>
            <a:endParaRPr lang="en-IN" sz="2400" dirty="0">
              <a:solidFill>
                <a:srgbClr val="C00000"/>
              </a:solidFill>
            </a:endParaRPr>
          </a:p>
        </p:txBody>
      </p:sp>
      <p:pic>
        <p:nvPicPr>
          <p:cNvPr id="7" name="Picture 6">
            <a:extLst>
              <a:ext uri="{FF2B5EF4-FFF2-40B4-BE49-F238E27FC236}">
                <a16:creationId xmlns:a16="http://schemas.microsoft.com/office/drawing/2014/main" id="{2F8C90E2-299B-64DB-91E0-4A253F9136C2}"/>
              </a:ext>
            </a:extLst>
          </p:cNvPr>
          <p:cNvPicPr>
            <a:picLocks noChangeAspect="1"/>
          </p:cNvPicPr>
          <p:nvPr/>
        </p:nvPicPr>
        <p:blipFill>
          <a:blip r:embed="rId2"/>
          <a:stretch>
            <a:fillRect/>
          </a:stretch>
        </p:blipFill>
        <p:spPr>
          <a:xfrm>
            <a:off x="66276" y="1596370"/>
            <a:ext cx="5152447" cy="695325"/>
          </a:xfrm>
          <a:prstGeom prst="rect">
            <a:avLst/>
          </a:prstGeom>
        </p:spPr>
      </p:pic>
      <p:pic>
        <p:nvPicPr>
          <p:cNvPr id="11" name="Picture 10">
            <a:extLst>
              <a:ext uri="{FF2B5EF4-FFF2-40B4-BE49-F238E27FC236}">
                <a16:creationId xmlns:a16="http://schemas.microsoft.com/office/drawing/2014/main" id="{D0BB62E3-15AD-43E0-E0A1-943E6FD5AA47}"/>
              </a:ext>
            </a:extLst>
          </p:cNvPr>
          <p:cNvPicPr>
            <a:picLocks noChangeAspect="1"/>
          </p:cNvPicPr>
          <p:nvPr/>
        </p:nvPicPr>
        <p:blipFill>
          <a:blip r:embed="rId3"/>
          <a:stretch>
            <a:fillRect/>
          </a:stretch>
        </p:blipFill>
        <p:spPr>
          <a:xfrm>
            <a:off x="3375660" y="1145008"/>
            <a:ext cx="5440679" cy="714375"/>
          </a:xfrm>
          <a:prstGeom prst="rect">
            <a:avLst/>
          </a:prstGeom>
        </p:spPr>
      </p:pic>
      <p:sp>
        <p:nvSpPr>
          <p:cNvPr id="13" name="TextBox 12">
            <a:extLst>
              <a:ext uri="{FF2B5EF4-FFF2-40B4-BE49-F238E27FC236}">
                <a16:creationId xmlns:a16="http://schemas.microsoft.com/office/drawing/2014/main" id="{713E3A78-4E4A-796E-AB5F-3C9B3F00802A}"/>
              </a:ext>
            </a:extLst>
          </p:cNvPr>
          <p:cNvSpPr txBox="1"/>
          <p:nvPr/>
        </p:nvSpPr>
        <p:spPr>
          <a:xfrm>
            <a:off x="4451941" y="584428"/>
            <a:ext cx="6126480" cy="461665"/>
          </a:xfrm>
          <a:prstGeom prst="rect">
            <a:avLst/>
          </a:prstGeom>
          <a:noFill/>
        </p:spPr>
        <p:txBody>
          <a:bodyPr wrap="square">
            <a:spAutoFit/>
          </a:bodyPr>
          <a:lstStyle/>
          <a:p>
            <a:r>
              <a:rPr lang="en-GB" sz="2400" dirty="0">
                <a:solidFill>
                  <a:srgbClr val="C00000"/>
                </a:solidFill>
              </a:rPr>
              <a:t>Display all unique last names</a:t>
            </a:r>
            <a:endParaRPr lang="en-IN" sz="2400" dirty="0"/>
          </a:p>
        </p:txBody>
      </p:sp>
      <p:sp>
        <p:nvSpPr>
          <p:cNvPr id="14" name="TextBox 13">
            <a:extLst>
              <a:ext uri="{FF2B5EF4-FFF2-40B4-BE49-F238E27FC236}">
                <a16:creationId xmlns:a16="http://schemas.microsoft.com/office/drawing/2014/main" id="{3E99D8BE-C4AB-7D98-B691-CD32E94D4377}"/>
              </a:ext>
            </a:extLst>
          </p:cNvPr>
          <p:cNvSpPr txBox="1"/>
          <p:nvPr/>
        </p:nvSpPr>
        <p:spPr>
          <a:xfrm>
            <a:off x="3375660" y="621791"/>
            <a:ext cx="1399429" cy="369332"/>
          </a:xfrm>
          <a:prstGeom prst="rect">
            <a:avLst/>
          </a:prstGeom>
          <a:noFill/>
        </p:spPr>
        <p:txBody>
          <a:bodyPr wrap="square" rtlCol="0">
            <a:spAutoFit/>
          </a:bodyPr>
          <a:lstStyle/>
          <a:p>
            <a:r>
              <a:rPr lang="en-GB" dirty="0"/>
              <a:t>TASK 3.2</a:t>
            </a:r>
            <a:endParaRPr lang="en-IN" dirty="0"/>
          </a:p>
        </p:txBody>
      </p:sp>
      <p:sp>
        <p:nvSpPr>
          <p:cNvPr id="15" name="TextBox 14">
            <a:extLst>
              <a:ext uri="{FF2B5EF4-FFF2-40B4-BE49-F238E27FC236}">
                <a16:creationId xmlns:a16="http://schemas.microsoft.com/office/drawing/2014/main" id="{B5A7AA9F-D7B5-FFE9-C178-1FC19C336E45}"/>
              </a:ext>
            </a:extLst>
          </p:cNvPr>
          <p:cNvSpPr txBox="1"/>
          <p:nvPr/>
        </p:nvSpPr>
        <p:spPr>
          <a:xfrm>
            <a:off x="780265" y="540163"/>
            <a:ext cx="1200647" cy="369332"/>
          </a:xfrm>
          <a:prstGeom prst="rect">
            <a:avLst/>
          </a:prstGeom>
          <a:noFill/>
        </p:spPr>
        <p:txBody>
          <a:bodyPr wrap="square" rtlCol="0">
            <a:spAutoFit/>
          </a:bodyPr>
          <a:lstStyle/>
          <a:p>
            <a:r>
              <a:rPr lang="en-GB" dirty="0"/>
              <a:t>QUERY</a:t>
            </a:r>
            <a:endParaRPr lang="en-IN" dirty="0"/>
          </a:p>
        </p:txBody>
      </p:sp>
      <p:sp>
        <p:nvSpPr>
          <p:cNvPr id="16" name="Arrow: Down 15">
            <a:extLst>
              <a:ext uri="{FF2B5EF4-FFF2-40B4-BE49-F238E27FC236}">
                <a16:creationId xmlns:a16="http://schemas.microsoft.com/office/drawing/2014/main" id="{207FD081-B09E-3F31-3F81-8EF9A4EF1490}"/>
              </a:ext>
            </a:extLst>
          </p:cNvPr>
          <p:cNvSpPr/>
          <p:nvPr/>
        </p:nvSpPr>
        <p:spPr>
          <a:xfrm>
            <a:off x="1081377" y="1050096"/>
            <a:ext cx="246491"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65406D09-C85A-DEC2-EDCE-73B02775B3B1}"/>
              </a:ext>
            </a:extLst>
          </p:cNvPr>
          <p:cNvPicPr>
            <a:picLocks noChangeAspect="1"/>
          </p:cNvPicPr>
          <p:nvPr/>
        </p:nvPicPr>
        <p:blipFill>
          <a:blip r:embed="rId4"/>
          <a:stretch>
            <a:fillRect/>
          </a:stretch>
        </p:blipFill>
        <p:spPr>
          <a:xfrm>
            <a:off x="4958143" y="2267364"/>
            <a:ext cx="895350" cy="2081522"/>
          </a:xfrm>
          <a:prstGeom prst="rect">
            <a:avLst/>
          </a:prstGeom>
        </p:spPr>
      </p:pic>
      <p:sp>
        <p:nvSpPr>
          <p:cNvPr id="19" name="TextBox 18">
            <a:extLst>
              <a:ext uri="{FF2B5EF4-FFF2-40B4-BE49-F238E27FC236}">
                <a16:creationId xmlns:a16="http://schemas.microsoft.com/office/drawing/2014/main" id="{6211C4D0-FC2F-79B2-6592-440E78FB9F33}"/>
              </a:ext>
            </a:extLst>
          </p:cNvPr>
          <p:cNvSpPr txBox="1"/>
          <p:nvPr/>
        </p:nvSpPr>
        <p:spPr>
          <a:xfrm>
            <a:off x="0" y="2831449"/>
            <a:ext cx="1351722" cy="369332"/>
          </a:xfrm>
          <a:prstGeom prst="rect">
            <a:avLst/>
          </a:prstGeom>
          <a:noFill/>
        </p:spPr>
        <p:txBody>
          <a:bodyPr wrap="square" rtlCol="0">
            <a:spAutoFit/>
          </a:bodyPr>
          <a:lstStyle/>
          <a:p>
            <a:r>
              <a:rPr lang="en-GB" dirty="0"/>
              <a:t>OUTPUT</a:t>
            </a:r>
            <a:endParaRPr lang="en-IN" dirty="0"/>
          </a:p>
        </p:txBody>
      </p:sp>
      <p:sp>
        <p:nvSpPr>
          <p:cNvPr id="20" name="Arrow: Right 19">
            <a:extLst>
              <a:ext uri="{FF2B5EF4-FFF2-40B4-BE49-F238E27FC236}">
                <a16:creationId xmlns:a16="http://schemas.microsoft.com/office/drawing/2014/main" id="{7745C680-76CC-759A-03CB-67417F2249D7}"/>
              </a:ext>
            </a:extLst>
          </p:cNvPr>
          <p:cNvSpPr/>
          <p:nvPr/>
        </p:nvSpPr>
        <p:spPr>
          <a:xfrm>
            <a:off x="1012481" y="2847013"/>
            <a:ext cx="57911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6685204-0738-399D-FB63-A5DDBDF59F8D}"/>
              </a:ext>
            </a:extLst>
          </p:cNvPr>
          <p:cNvSpPr/>
          <p:nvPr/>
        </p:nvSpPr>
        <p:spPr>
          <a:xfrm>
            <a:off x="4117987" y="2927173"/>
            <a:ext cx="667909" cy="2891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9669238F-D3F7-73D8-C8FA-F38DCDCB0E73}"/>
              </a:ext>
            </a:extLst>
          </p:cNvPr>
          <p:cNvSpPr txBox="1"/>
          <p:nvPr/>
        </p:nvSpPr>
        <p:spPr>
          <a:xfrm>
            <a:off x="3127024" y="2911815"/>
            <a:ext cx="6126480" cy="369332"/>
          </a:xfrm>
          <a:prstGeom prst="rect">
            <a:avLst/>
          </a:prstGeom>
          <a:noFill/>
        </p:spPr>
        <p:txBody>
          <a:bodyPr wrap="square">
            <a:spAutoFit/>
          </a:bodyPr>
          <a:lstStyle/>
          <a:p>
            <a:r>
              <a:rPr lang="en-GB" dirty="0"/>
              <a:t>OUTPUT</a:t>
            </a:r>
            <a:endParaRPr lang="en-IN" dirty="0"/>
          </a:p>
        </p:txBody>
      </p:sp>
      <p:sp>
        <p:nvSpPr>
          <p:cNvPr id="25" name="TextBox 24">
            <a:extLst>
              <a:ext uri="{FF2B5EF4-FFF2-40B4-BE49-F238E27FC236}">
                <a16:creationId xmlns:a16="http://schemas.microsoft.com/office/drawing/2014/main" id="{65EDFE3E-F14C-D9FD-D491-C75CE34CA89E}"/>
              </a:ext>
            </a:extLst>
          </p:cNvPr>
          <p:cNvSpPr txBox="1"/>
          <p:nvPr/>
        </p:nvSpPr>
        <p:spPr>
          <a:xfrm>
            <a:off x="6053569" y="2614929"/>
            <a:ext cx="6126480" cy="369332"/>
          </a:xfrm>
          <a:prstGeom prst="rect">
            <a:avLst/>
          </a:prstGeom>
          <a:noFill/>
        </p:spPr>
        <p:txBody>
          <a:bodyPr wrap="square">
            <a:spAutoFit/>
          </a:bodyPr>
          <a:lstStyle/>
          <a:p>
            <a:r>
              <a:rPr lang="en-GB" dirty="0">
                <a:solidFill>
                  <a:srgbClr val="0070C0"/>
                </a:solidFill>
              </a:rPr>
              <a:t> list of records for the movies with the Rating "R".</a:t>
            </a:r>
            <a:endParaRPr lang="en-IN" dirty="0">
              <a:solidFill>
                <a:srgbClr val="0070C0"/>
              </a:solidFill>
            </a:endParaRPr>
          </a:p>
        </p:txBody>
      </p:sp>
      <p:sp>
        <p:nvSpPr>
          <p:cNvPr id="26" name="Arrow: Down 25">
            <a:extLst>
              <a:ext uri="{FF2B5EF4-FFF2-40B4-BE49-F238E27FC236}">
                <a16:creationId xmlns:a16="http://schemas.microsoft.com/office/drawing/2014/main" id="{F191A814-E0E4-8CF2-7F38-A7281BFBEF6B}"/>
              </a:ext>
            </a:extLst>
          </p:cNvPr>
          <p:cNvSpPr/>
          <p:nvPr/>
        </p:nvSpPr>
        <p:spPr>
          <a:xfrm>
            <a:off x="6865936" y="2163291"/>
            <a:ext cx="222636" cy="4268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C2CA003-3285-6152-2A5D-A39FA7CCC5E2}"/>
              </a:ext>
            </a:extLst>
          </p:cNvPr>
          <p:cNvSpPr txBox="1"/>
          <p:nvPr/>
        </p:nvSpPr>
        <p:spPr>
          <a:xfrm>
            <a:off x="6488264" y="1749287"/>
            <a:ext cx="1296063" cy="369332"/>
          </a:xfrm>
          <a:prstGeom prst="rect">
            <a:avLst/>
          </a:prstGeom>
          <a:noFill/>
        </p:spPr>
        <p:txBody>
          <a:bodyPr wrap="square" rtlCol="0">
            <a:spAutoFit/>
          </a:bodyPr>
          <a:lstStyle/>
          <a:p>
            <a:r>
              <a:rPr lang="en-GB" dirty="0"/>
              <a:t>TASK 4.1</a:t>
            </a:r>
            <a:endParaRPr lang="en-IN" dirty="0"/>
          </a:p>
        </p:txBody>
      </p:sp>
      <p:pic>
        <p:nvPicPr>
          <p:cNvPr id="29" name="Picture 28">
            <a:extLst>
              <a:ext uri="{FF2B5EF4-FFF2-40B4-BE49-F238E27FC236}">
                <a16:creationId xmlns:a16="http://schemas.microsoft.com/office/drawing/2014/main" id="{988FE6AE-78C3-36F7-045A-D471113C18FF}"/>
              </a:ext>
            </a:extLst>
          </p:cNvPr>
          <p:cNvPicPr>
            <a:picLocks noChangeAspect="1"/>
          </p:cNvPicPr>
          <p:nvPr/>
        </p:nvPicPr>
        <p:blipFill>
          <a:blip r:embed="rId5"/>
          <a:stretch>
            <a:fillRect/>
          </a:stretch>
        </p:blipFill>
        <p:spPr>
          <a:xfrm>
            <a:off x="8085407" y="3039322"/>
            <a:ext cx="2614859" cy="1913709"/>
          </a:xfrm>
          <a:prstGeom prst="rect">
            <a:avLst/>
          </a:prstGeom>
        </p:spPr>
      </p:pic>
      <p:sp>
        <p:nvSpPr>
          <p:cNvPr id="31" name="TextBox 30">
            <a:extLst>
              <a:ext uri="{FF2B5EF4-FFF2-40B4-BE49-F238E27FC236}">
                <a16:creationId xmlns:a16="http://schemas.microsoft.com/office/drawing/2014/main" id="{EA873B77-B9AB-866A-903C-28AB16D70D4C}"/>
              </a:ext>
            </a:extLst>
          </p:cNvPr>
          <p:cNvSpPr txBox="1"/>
          <p:nvPr/>
        </p:nvSpPr>
        <p:spPr>
          <a:xfrm>
            <a:off x="6025740" y="3413924"/>
            <a:ext cx="6182138" cy="369332"/>
          </a:xfrm>
          <a:prstGeom prst="rect">
            <a:avLst/>
          </a:prstGeom>
          <a:noFill/>
        </p:spPr>
        <p:txBody>
          <a:bodyPr wrap="square">
            <a:spAutoFit/>
          </a:bodyPr>
          <a:lstStyle/>
          <a:p>
            <a:r>
              <a:rPr lang="en-GB" dirty="0"/>
              <a:t>OUTPUT</a:t>
            </a:r>
            <a:endParaRPr lang="en-IN" dirty="0"/>
          </a:p>
        </p:txBody>
      </p:sp>
      <p:sp>
        <p:nvSpPr>
          <p:cNvPr id="32" name="Arrow: Right 31">
            <a:extLst>
              <a:ext uri="{FF2B5EF4-FFF2-40B4-BE49-F238E27FC236}">
                <a16:creationId xmlns:a16="http://schemas.microsoft.com/office/drawing/2014/main" id="{A15A9ED1-72BF-01C3-942B-687B1AEFD8F1}"/>
              </a:ext>
            </a:extLst>
          </p:cNvPr>
          <p:cNvSpPr/>
          <p:nvPr/>
        </p:nvSpPr>
        <p:spPr>
          <a:xfrm>
            <a:off x="7213179" y="3525748"/>
            <a:ext cx="614556" cy="1908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E8F6D97F-763E-BEDC-021C-B77EF7C5ADD4}"/>
              </a:ext>
            </a:extLst>
          </p:cNvPr>
          <p:cNvSpPr txBox="1"/>
          <p:nvPr/>
        </p:nvSpPr>
        <p:spPr>
          <a:xfrm>
            <a:off x="159025" y="4865059"/>
            <a:ext cx="1956021" cy="338554"/>
          </a:xfrm>
          <a:prstGeom prst="rect">
            <a:avLst/>
          </a:prstGeom>
          <a:noFill/>
        </p:spPr>
        <p:txBody>
          <a:bodyPr wrap="square" rtlCol="0">
            <a:spAutoFit/>
          </a:bodyPr>
          <a:lstStyle/>
          <a:p>
            <a:r>
              <a:rPr lang="en-GB" sz="1600" dirty="0"/>
              <a:t>INTERPRETATION</a:t>
            </a:r>
            <a:endParaRPr lang="en-IN" sz="1600" dirty="0"/>
          </a:p>
        </p:txBody>
      </p:sp>
      <p:sp>
        <p:nvSpPr>
          <p:cNvPr id="34" name="Arrow: Down 33">
            <a:extLst>
              <a:ext uri="{FF2B5EF4-FFF2-40B4-BE49-F238E27FC236}">
                <a16:creationId xmlns:a16="http://schemas.microsoft.com/office/drawing/2014/main" id="{10CD93DE-6DE9-B2A0-A033-896212BD580D}"/>
              </a:ext>
            </a:extLst>
          </p:cNvPr>
          <p:cNvSpPr/>
          <p:nvPr/>
        </p:nvSpPr>
        <p:spPr>
          <a:xfrm>
            <a:off x="580445" y="5398811"/>
            <a:ext cx="270344" cy="5770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33247A5A-C861-7D80-BAC6-5D6E78710F15}"/>
              </a:ext>
            </a:extLst>
          </p:cNvPr>
          <p:cNvSpPr txBox="1"/>
          <p:nvPr/>
        </p:nvSpPr>
        <p:spPr>
          <a:xfrm>
            <a:off x="-29437" y="6310030"/>
            <a:ext cx="5040112" cy="369332"/>
          </a:xfrm>
          <a:prstGeom prst="rect">
            <a:avLst/>
          </a:prstGeom>
          <a:noFill/>
        </p:spPr>
        <p:txBody>
          <a:bodyPr wrap="square" rtlCol="0">
            <a:spAutoFit/>
          </a:bodyPr>
          <a:lstStyle/>
          <a:p>
            <a:r>
              <a:rPr lang="en-GB" dirty="0">
                <a:solidFill>
                  <a:srgbClr val="FF0000"/>
                </a:solidFill>
              </a:rPr>
              <a:t>THERE ARE 121 ROWS COUNT OF LAST NAMES</a:t>
            </a:r>
            <a:endParaRPr lang="en-IN" dirty="0">
              <a:solidFill>
                <a:srgbClr val="FF0000"/>
              </a:solidFill>
            </a:endParaRPr>
          </a:p>
        </p:txBody>
      </p:sp>
      <p:pic>
        <p:nvPicPr>
          <p:cNvPr id="37" name="Picture 36">
            <a:extLst>
              <a:ext uri="{FF2B5EF4-FFF2-40B4-BE49-F238E27FC236}">
                <a16:creationId xmlns:a16="http://schemas.microsoft.com/office/drawing/2014/main" id="{8D430186-C84D-A210-1530-7220CAFCBB02}"/>
              </a:ext>
            </a:extLst>
          </p:cNvPr>
          <p:cNvPicPr>
            <a:picLocks noChangeAspect="1"/>
          </p:cNvPicPr>
          <p:nvPr/>
        </p:nvPicPr>
        <p:blipFill>
          <a:blip r:embed="rId6"/>
          <a:stretch>
            <a:fillRect/>
          </a:stretch>
        </p:blipFill>
        <p:spPr>
          <a:xfrm>
            <a:off x="1647121" y="2320771"/>
            <a:ext cx="1479904" cy="2179667"/>
          </a:xfrm>
          <a:prstGeom prst="rect">
            <a:avLst/>
          </a:prstGeom>
        </p:spPr>
      </p:pic>
      <p:sp>
        <p:nvSpPr>
          <p:cNvPr id="39" name="TextBox 38">
            <a:extLst>
              <a:ext uri="{FF2B5EF4-FFF2-40B4-BE49-F238E27FC236}">
                <a16:creationId xmlns:a16="http://schemas.microsoft.com/office/drawing/2014/main" id="{08418452-1543-8B3B-DC59-DFDA7684E3D3}"/>
              </a:ext>
            </a:extLst>
          </p:cNvPr>
          <p:cNvSpPr txBox="1"/>
          <p:nvPr/>
        </p:nvSpPr>
        <p:spPr>
          <a:xfrm>
            <a:off x="4238707" y="4461086"/>
            <a:ext cx="6162260" cy="369332"/>
          </a:xfrm>
          <a:prstGeom prst="rect">
            <a:avLst/>
          </a:prstGeom>
          <a:noFill/>
        </p:spPr>
        <p:txBody>
          <a:bodyPr wrap="square">
            <a:spAutoFit/>
          </a:bodyPr>
          <a:lstStyle/>
          <a:p>
            <a:r>
              <a:rPr lang="en-GB" sz="1800" dirty="0"/>
              <a:t>INTERPRETATION</a:t>
            </a:r>
            <a:endParaRPr lang="en-IN" dirty="0"/>
          </a:p>
        </p:txBody>
      </p:sp>
      <p:sp>
        <p:nvSpPr>
          <p:cNvPr id="40" name="Arrow: Down 39">
            <a:extLst>
              <a:ext uri="{FF2B5EF4-FFF2-40B4-BE49-F238E27FC236}">
                <a16:creationId xmlns:a16="http://schemas.microsoft.com/office/drawing/2014/main" id="{65F9BF1A-B19E-F2E0-0344-C2A25AD53188}"/>
              </a:ext>
            </a:extLst>
          </p:cNvPr>
          <p:cNvSpPr/>
          <p:nvPr/>
        </p:nvSpPr>
        <p:spPr>
          <a:xfrm>
            <a:off x="4891407" y="4865059"/>
            <a:ext cx="270344" cy="5770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5AD0E153-9E08-2E18-9C2D-B49B52CB6E91}"/>
              </a:ext>
            </a:extLst>
          </p:cNvPr>
          <p:cNvSpPr txBox="1"/>
          <p:nvPr/>
        </p:nvSpPr>
        <p:spPr>
          <a:xfrm>
            <a:off x="2726228" y="5613092"/>
            <a:ext cx="5359179" cy="369332"/>
          </a:xfrm>
          <a:prstGeom prst="rect">
            <a:avLst/>
          </a:prstGeom>
          <a:noFill/>
        </p:spPr>
        <p:txBody>
          <a:bodyPr wrap="square" rtlCol="0">
            <a:spAutoFit/>
          </a:bodyPr>
          <a:lstStyle/>
          <a:p>
            <a:r>
              <a:rPr lang="en-GB" dirty="0">
                <a:solidFill>
                  <a:srgbClr val="002060"/>
                </a:solidFill>
              </a:rPr>
              <a:t>THERE ARE 121 ROWS LAST NAMES FROM ACTORS</a:t>
            </a:r>
            <a:endParaRPr lang="en-IN" dirty="0">
              <a:solidFill>
                <a:srgbClr val="002060"/>
              </a:solidFill>
            </a:endParaRPr>
          </a:p>
        </p:txBody>
      </p:sp>
      <p:sp>
        <p:nvSpPr>
          <p:cNvPr id="43" name="TextBox 42">
            <a:extLst>
              <a:ext uri="{FF2B5EF4-FFF2-40B4-BE49-F238E27FC236}">
                <a16:creationId xmlns:a16="http://schemas.microsoft.com/office/drawing/2014/main" id="{6F335E09-F5B1-8F29-6D0A-41FFFC45C15E}"/>
              </a:ext>
            </a:extLst>
          </p:cNvPr>
          <p:cNvSpPr txBox="1"/>
          <p:nvPr/>
        </p:nvSpPr>
        <p:spPr>
          <a:xfrm>
            <a:off x="8517835" y="4963195"/>
            <a:ext cx="6142382" cy="369332"/>
          </a:xfrm>
          <a:prstGeom prst="rect">
            <a:avLst/>
          </a:prstGeom>
          <a:noFill/>
        </p:spPr>
        <p:txBody>
          <a:bodyPr wrap="square">
            <a:spAutoFit/>
          </a:bodyPr>
          <a:lstStyle/>
          <a:p>
            <a:r>
              <a:rPr lang="en-GB" sz="1800" dirty="0"/>
              <a:t>INTERPRETATION</a:t>
            </a:r>
            <a:endParaRPr lang="en-IN" dirty="0"/>
          </a:p>
        </p:txBody>
      </p:sp>
      <p:sp>
        <p:nvSpPr>
          <p:cNvPr id="44" name="Arrow: Down 43">
            <a:extLst>
              <a:ext uri="{FF2B5EF4-FFF2-40B4-BE49-F238E27FC236}">
                <a16:creationId xmlns:a16="http://schemas.microsoft.com/office/drawing/2014/main" id="{2F0D6CBA-C00E-22B3-C226-84C3AB0596B3}"/>
              </a:ext>
            </a:extLst>
          </p:cNvPr>
          <p:cNvSpPr/>
          <p:nvPr/>
        </p:nvSpPr>
        <p:spPr>
          <a:xfrm>
            <a:off x="9172929" y="5324566"/>
            <a:ext cx="270344" cy="5770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B12D4874-665D-4A7F-BECD-BE7662F31F01}"/>
              </a:ext>
            </a:extLst>
          </p:cNvPr>
          <p:cNvSpPr txBox="1"/>
          <p:nvPr/>
        </p:nvSpPr>
        <p:spPr>
          <a:xfrm>
            <a:off x="6190264" y="6153405"/>
            <a:ext cx="7370858" cy="369332"/>
          </a:xfrm>
          <a:prstGeom prst="rect">
            <a:avLst/>
          </a:prstGeom>
          <a:noFill/>
        </p:spPr>
        <p:txBody>
          <a:bodyPr wrap="square">
            <a:spAutoFit/>
          </a:bodyPr>
          <a:lstStyle/>
          <a:p>
            <a:r>
              <a:rPr lang="en-GB" dirty="0">
                <a:solidFill>
                  <a:srgbClr val="0070C0"/>
                </a:solidFill>
              </a:rPr>
              <a:t>THERE ARE 195 ROWS LIST OF RECORDS FOR THE MOVIES </a:t>
            </a:r>
            <a:endParaRPr lang="en-IN" dirty="0">
              <a:solidFill>
                <a:srgbClr val="0070C0"/>
              </a:solidFill>
            </a:endParaRPr>
          </a:p>
        </p:txBody>
      </p:sp>
    </p:spTree>
    <p:extLst>
      <p:ext uri="{BB962C8B-B14F-4D97-AF65-F5344CB8AC3E}">
        <p14:creationId xmlns:p14="http://schemas.microsoft.com/office/powerpoint/2010/main" val="332357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90FF-423B-472E-539B-E108E4985CFC}"/>
              </a:ext>
            </a:extLst>
          </p:cNvPr>
          <p:cNvSpPr>
            <a:spLocks noGrp="1"/>
          </p:cNvSpPr>
          <p:nvPr>
            <p:ph type="title"/>
          </p:nvPr>
        </p:nvSpPr>
        <p:spPr>
          <a:xfrm>
            <a:off x="0" y="0"/>
            <a:ext cx="8596668" cy="715617"/>
          </a:xfrm>
        </p:spPr>
        <p:txBody>
          <a:bodyPr>
            <a:normAutofit/>
          </a:bodyPr>
          <a:lstStyle/>
          <a:p>
            <a:r>
              <a:rPr lang="en-GB" sz="2000" dirty="0">
                <a:solidFill>
                  <a:schemeClr val="tx1"/>
                </a:solidFill>
              </a:rPr>
              <a:t>TASK4.2</a:t>
            </a:r>
            <a:r>
              <a:rPr lang="en-GB" sz="2000" dirty="0"/>
              <a:t> </a:t>
            </a:r>
            <a:r>
              <a:rPr lang="en-GB" sz="2000" dirty="0">
                <a:solidFill>
                  <a:srgbClr val="0070C0"/>
                </a:solidFill>
              </a:rPr>
              <a:t>Display records movies not Rated "R".</a:t>
            </a:r>
            <a:endParaRPr lang="en-IN" sz="2000" dirty="0">
              <a:solidFill>
                <a:srgbClr val="0070C0"/>
              </a:solidFill>
            </a:endParaRPr>
          </a:p>
        </p:txBody>
      </p:sp>
      <p:pic>
        <p:nvPicPr>
          <p:cNvPr id="5" name="Picture 4">
            <a:extLst>
              <a:ext uri="{FF2B5EF4-FFF2-40B4-BE49-F238E27FC236}">
                <a16:creationId xmlns:a16="http://schemas.microsoft.com/office/drawing/2014/main" id="{B0DDA526-F825-066D-53C4-8F012656F56F}"/>
              </a:ext>
            </a:extLst>
          </p:cNvPr>
          <p:cNvPicPr>
            <a:picLocks noChangeAspect="1"/>
          </p:cNvPicPr>
          <p:nvPr/>
        </p:nvPicPr>
        <p:blipFill>
          <a:blip r:embed="rId2"/>
          <a:stretch>
            <a:fillRect/>
          </a:stretch>
        </p:blipFill>
        <p:spPr>
          <a:xfrm>
            <a:off x="64723" y="1484589"/>
            <a:ext cx="4108132" cy="619125"/>
          </a:xfrm>
          <a:prstGeom prst="rect">
            <a:avLst/>
          </a:prstGeom>
        </p:spPr>
      </p:pic>
      <p:sp>
        <p:nvSpPr>
          <p:cNvPr id="6" name="TextBox 5">
            <a:extLst>
              <a:ext uri="{FF2B5EF4-FFF2-40B4-BE49-F238E27FC236}">
                <a16:creationId xmlns:a16="http://schemas.microsoft.com/office/drawing/2014/main" id="{ACE05F31-3AB3-240E-A2CC-97253F0336C0}"/>
              </a:ext>
            </a:extLst>
          </p:cNvPr>
          <p:cNvSpPr txBox="1"/>
          <p:nvPr/>
        </p:nvSpPr>
        <p:spPr>
          <a:xfrm>
            <a:off x="874643" y="453224"/>
            <a:ext cx="1304014" cy="369332"/>
          </a:xfrm>
          <a:prstGeom prst="rect">
            <a:avLst/>
          </a:prstGeom>
          <a:noFill/>
        </p:spPr>
        <p:txBody>
          <a:bodyPr wrap="square" rtlCol="0">
            <a:spAutoFit/>
          </a:bodyPr>
          <a:lstStyle/>
          <a:p>
            <a:r>
              <a:rPr lang="en-GB" dirty="0"/>
              <a:t>QUERY</a:t>
            </a:r>
            <a:endParaRPr lang="en-IN" dirty="0"/>
          </a:p>
        </p:txBody>
      </p:sp>
      <p:sp>
        <p:nvSpPr>
          <p:cNvPr id="7" name="Arrow: Down 6">
            <a:extLst>
              <a:ext uri="{FF2B5EF4-FFF2-40B4-BE49-F238E27FC236}">
                <a16:creationId xmlns:a16="http://schemas.microsoft.com/office/drawing/2014/main" id="{67D8170A-225C-4C34-A6F8-3DB0C215DCCA}"/>
              </a:ext>
            </a:extLst>
          </p:cNvPr>
          <p:cNvSpPr/>
          <p:nvPr/>
        </p:nvSpPr>
        <p:spPr>
          <a:xfrm>
            <a:off x="1200647" y="882595"/>
            <a:ext cx="18288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9ACA47C-4D93-EB45-0573-D7FC80C0F711}"/>
              </a:ext>
            </a:extLst>
          </p:cNvPr>
          <p:cNvPicPr>
            <a:picLocks noChangeAspect="1"/>
          </p:cNvPicPr>
          <p:nvPr/>
        </p:nvPicPr>
        <p:blipFill>
          <a:blip r:embed="rId3"/>
          <a:stretch>
            <a:fillRect/>
          </a:stretch>
        </p:blipFill>
        <p:spPr>
          <a:xfrm>
            <a:off x="1424860" y="2140518"/>
            <a:ext cx="1641944" cy="2155385"/>
          </a:xfrm>
          <a:prstGeom prst="rect">
            <a:avLst/>
          </a:prstGeom>
        </p:spPr>
      </p:pic>
      <p:sp>
        <p:nvSpPr>
          <p:cNvPr id="11" name="TextBox 10">
            <a:extLst>
              <a:ext uri="{FF2B5EF4-FFF2-40B4-BE49-F238E27FC236}">
                <a16:creationId xmlns:a16="http://schemas.microsoft.com/office/drawing/2014/main" id="{886E6FFA-1392-A5AE-D157-000E6A145EAC}"/>
              </a:ext>
            </a:extLst>
          </p:cNvPr>
          <p:cNvSpPr txBox="1"/>
          <p:nvPr/>
        </p:nvSpPr>
        <p:spPr>
          <a:xfrm>
            <a:off x="1441174" y="1130898"/>
            <a:ext cx="6134430" cy="369332"/>
          </a:xfrm>
          <a:prstGeom prst="rect">
            <a:avLst/>
          </a:prstGeom>
          <a:noFill/>
        </p:spPr>
        <p:txBody>
          <a:bodyPr wrap="square">
            <a:spAutoFit/>
          </a:bodyPr>
          <a:lstStyle/>
          <a:p>
            <a:r>
              <a:rPr lang="en-GB" dirty="0">
                <a:solidFill>
                  <a:srgbClr val="FF0000"/>
                </a:solidFill>
              </a:rPr>
              <a:t> display records movies  for audience below 13 years age.</a:t>
            </a:r>
            <a:endParaRPr lang="en-IN" dirty="0">
              <a:solidFill>
                <a:srgbClr val="FF0000"/>
              </a:solidFill>
            </a:endParaRPr>
          </a:p>
        </p:txBody>
      </p:sp>
      <p:sp>
        <p:nvSpPr>
          <p:cNvPr id="12" name="TextBox 11">
            <a:extLst>
              <a:ext uri="{FF2B5EF4-FFF2-40B4-BE49-F238E27FC236}">
                <a16:creationId xmlns:a16="http://schemas.microsoft.com/office/drawing/2014/main" id="{88FB20B3-5031-585F-C1A3-CDF96E91BB98}"/>
              </a:ext>
            </a:extLst>
          </p:cNvPr>
          <p:cNvSpPr txBox="1"/>
          <p:nvPr/>
        </p:nvSpPr>
        <p:spPr>
          <a:xfrm>
            <a:off x="4508389" y="346285"/>
            <a:ext cx="1470991" cy="369332"/>
          </a:xfrm>
          <a:prstGeom prst="rect">
            <a:avLst/>
          </a:prstGeom>
          <a:noFill/>
        </p:spPr>
        <p:txBody>
          <a:bodyPr wrap="square" rtlCol="0">
            <a:spAutoFit/>
          </a:bodyPr>
          <a:lstStyle/>
          <a:p>
            <a:r>
              <a:rPr lang="en-GB" dirty="0"/>
              <a:t>TASK 4.3</a:t>
            </a:r>
            <a:endParaRPr lang="en-IN" dirty="0"/>
          </a:p>
        </p:txBody>
      </p:sp>
      <p:sp>
        <p:nvSpPr>
          <p:cNvPr id="13" name="Arrow: Down 12">
            <a:extLst>
              <a:ext uri="{FF2B5EF4-FFF2-40B4-BE49-F238E27FC236}">
                <a16:creationId xmlns:a16="http://schemas.microsoft.com/office/drawing/2014/main" id="{C30E8E7E-C188-E6DB-89E8-8CD61B609460}"/>
              </a:ext>
            </a:extLst>
          </p:cNvPr>
          <p:cNvSpPr/>
          <p:nvPr/>
        </p:nvSpPr>
        <p:spPr>
          <a:xfrm>
            <a:off x="4981491" y="736664"/>
            <a:ext cx="262393" cy="4219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8970EED6-C580-FA43-0AA8-1B7C6FED7E48}"/>
              </a:ext>
            </a:extLst>
          </p:cNvPr>
          <p:cNvPicPr>
            <a:picLocks noChangeAspect="1"/>
          </p:cNvPicPr>
          <p:nvPr/>
        </p:nvPicPr>
        <p:blipFill>
          <a:blip r:embed="rId4"/>
          <a:stretch>
            <a:fillRect/>
          </a:stretch>
        </p:blipFill>
        <p:spPr>
          <a:xfrm>
            <a:off x="4723780" y="2987606"/>
            <a:ext cx="1930345" cy="2486025"/>
          </a:xfrm>
          <a:prstGeom prst="rect">
            <a:avLst/>
          </a:prstGeom>
        </p:spPr>
      </p:pic>
      <p:pic>
        <p:nvPicPr>
          <p:cNvPr id="19" name="Picture 18">
            <a:extLst>
              <a:ext uri="{FF2B5EF4-FFF2-40B4-BE49-F238E27FC236}">
                <a16:creationId xmlns:a16="http://schemas.microsoft.com/office/drawing/2014/main" id="{2B0E1D15-DBE4-1812-6999-94459749F4F7}"/>
              </a:ext>
            </a:extLst>
          </p:cNvPr>
          <p:cNvPicPr>
            <a:picLocks noChangeAspect="1"/>
          </p:cNvPicPr>
          <p:nvPr/>
        </p:nvPicPr>
        <p:blipFill>
          <a:blip r:embed="rId5"/>
          <a:stretch>
            <a:fillRect/>
          </a:stretch>
        </p:blipFill>
        <p:spPr>
          <a:xfrm>
            <a:off x="3177197" y="2458860"/>
            <a:ext cx="4854779" cy="571500"/>
          </a:xfrm>
          <a:prstGeom prst="rect">
            <a:avLst/>
          </a:prstGeom>
        </p:spPr>
      </p:pic>
      <p:sp>
        <p:nvSpPr>
          <p:cNvPr id="21" name="TextBox 20">
            <a:extLst>
              <a:ext uri="{FF2B5EF4-FFF2-40B4-BE49-F238E27FC236}">
                <a16:creationId xmlns:a16="http://schemas.microsoft.com/office/drawing/2014/main" id="{9B2ABDE4-EFCD-9456-C94E-AA9E0435499A}"/>
              </a:ext>
            </a:extLst>
          </p:cNvPr>
          <p:cNvSpPr txBox="1"/>
          <p:nvPr/>
        </p:nvSpPr>
        <p:spPr>
          <a:xfrm>
            <a:off x="6407069" y="599947"/>
            <a:ext cx="5896066" cy="646331"/>
          </a:xfrm>
          <a:prstGeom prst="rect">
            <a:avLst/>
          </a:prstGeom>
          <a:noFill/>
        </p:spPr>
        <p:txBody>
          <a:bodyPr wrap="square">
            <a:spAutoFit/>
          </a:bodyPr>
          <a:lstStyle/>
          <a:p>
            <a:r>
              <a:rPr lang="en-GB" dirty="0">
                <a:solidFill>
                  <a:srgbClr val="C00000"/>
                </a:solidFill>
              </a:rPr>
              <a:t> display records  movies where the replacement cost is up to $11.</a:t>
            </a:r>
            <a:endParaRPr lang="en-IN" dirty="0">
              <a:solidFill>
                <a:srgbClr val="C00000"/>
              </a:solidFill>
            </a:endParaRPr>
          </a:p>
        </p:txBody>
      </p:sp>
      <p:sp>
        <p:nvSpPr>
          <p:cNvPr id="22" name="Arrow: Down 21">
            <a:extLst>
              <a:ext uri="{FF2B5EF4-FFF2-40B4-BE49-F238E27FC236}">
                <a16:creationId xmlns:a16="http://schemas.microsoft.com/office/drawing/2014/main" id="{C9D95AB2-6FC2-6037-2B50-E794EB9FA0A4}"/>
              </a:ext>
            </a:extLst>
          </p:cNvPr>
          <p:cNvSpPr/>
          <p:nvPr/>
        </p:nvSpPr>
        <p:spPr>
          <a:xfrm>
            <a:off x="5243884" y="1932605"/>
            <a:ext cx="186857" cy="4067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E8508C1F-C65B-E5A9-1F0D-1E36B1904F13}"/>
              </a:ext>
            </a:extLst>
          </p:cNvPr>
          <p:cNvSpPr/>
          <p:nvPr/>
        </p:nvSpPr>
        <p:spPr>
          <a:xfrm>
            <a:off x="890546" y="2545641"/>
            <a:ext cx="492981" cy="2024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Arrow: Right 23">
            <a:extLst>
              <a:ext uri="{FF2B5EF4-FFF2-40B4-BE49-F238E27FC236}">
                <a16:creationId xmlns:a16="http://schemas.microsoft.com/office/drawing/2014/main" id="{A91938C5-8EFC-8794-4AB7-AEF7131D3FB4}"/>
              </a:ext>
            </a:extLst>
          </p:cNvPr>
          <p:cNvSpPr/>
          <p:nvPr/>
        </p:nvSpPr>
        <p:spPr>
          <a:xfrm>
            <a:off x="4047866" y="3286432"/>
            <a:ext cx="492981" cy="2024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EC1ED391-98A2-7962-DF61-8EF51B57CB6E}"/>
              </a:ext>
            </a:extLst>
          </p:cNvPr>
          <p:cNvSpPr txBox="1"/>
          <p:nvPr/>
        </p:nvSpPr>
        <p:spPr>
          <a:xfrm>
            <a:off x="3077155" y="3203000"/>
            <a:ext cx="1431234" cy="369332"/>
          </a:xfrm>
          <a:prstGeom prst="rect">
            <a:avLst/>
          </a:prstGeom>
          <a:noFill/>
        </p:spPr>
        <p:txBody>
          <a:bodyPr wrap="square" rtlCol="0">
            <a:spAutoFit/>
          </a:bodyPr>
          <a:lstStyle/>
          <a:p>
            <a:r>
              <a:rPr lang="en-GB" dirty="0"/>
              <a:t>OUTPUT</a:t>
            </a:r>
            <a:endParaRPr lang="en-IN" dirty="0"/>
          </a:p>
        </p:txBody>
      </p:sp>
      <p:sp>
        <p:nvSpPr>
          <p:cNvPr id="26" name="TextBox 25">
            <a:extLst>
              <a:ext uri="{FF2B5EF4-FFF2-40B4-BE49-F238E27FC236}">
                <a16:creationId xmlns:a16="http://schemas.microsoft.com/office/drawing/2014/main" id="{BEA821D6-1326-94E1-3A37-ECA77B48DD19}"/>
              </a:ext>
            </a:extLst>
          </p:cNvPr>
          <p:cNvSpPr txBox="1"/>
          <p:nvPr/>
        </p:nvSpPr>
        <p:spPr>
          <a:xfrm>
            <a:off x="-71211" y="2462209"/>
            <a:ext cx="1193325" cy="369332"/>
          </a:xfrm>
          <a:prstGeom prst="rect">
            <a:avLst/>
          </a:prstGeom>
          <a:noFill/>
        </p:spPr>
        <p:txBody>
          <a:bodyPr wrap="square" rtlCol="0">
            <a:spAutoFit/>
          </a:bodyPr>
          <a:lstStyle/>
          <a:p>
            <a:r>
              <a:rPr lang="en-GB" dirty="0"/>
              <a:t>OUTPUT</a:t>
            </a:r>
            <a:endParaRPr lang="en-IN" dirty="0"/>
          </a:p>
        </p:txBody>
      </p:sp>
      <p:sp>
        <p:nvSpPr>
          <p:cNvPr id="28" name="Arrow: Down 27">
            <a:extLst>
              <a:ext uri="{FF2B5EF4-FFF2-40B4-BE49-F238E27FC236}">
                <a16:creationId xmlns:a16="http://schemas.microsoft.com/office/drawing/2014/main" id="{06EF736A-E780-3CA7-614D-5C64380D2D26}"/>
              </a:ext>
            </a:extLst>
          </p:cNvPr>
          <p:cNvSpPr/>
          <p:nvPr/>
        </p:nvSpPr>
        <p:spPr>
          <a:xfrm>
            <a:off x="7081289" y="346285"/>
            <a:ext cx="30215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C188F66-0069-63D8-588C-B2755DAEDE48}"/>
              </a:ext>
            </a:extLst>
          </p:cNvPr>
          <p:cNvSpPr txBox="1"/>
          <p:nvPr/>
        </p:nvSpPr>
        <p:spPr>
          <a:xfrm>
            <a:off x="6647944" y="17400"/>
            <a:ext cx="1470991" cy="369332"/>
          </a:xfrm>
          <a:prstGeom prst="rect">
            <a:avLst/>
          </a:prstGeom>
          <a:noFill/>
        </p:spPr>
        <p:txBody>
          <a:bodyPr wrap="square" rtlCol="0">
            <a:spAutoFit/>
          </a:bodyPr>
          <a:lstStyle/>
          <a:p>
            <a:r>
              <a:rPr lang="en-GB" dirty="0"/>
              <a:t>TASK 5.1</a:t>
            </a:r>
            <a:endParaRPr lang="en-IN" dirty="0"/>
          </a:p>
        </p:txBody>
      </p:sp>
      <p:pic>
        <p:nvPicPr>
          <p:cNvPr id="31" name="Picture 30">
            <a:extLst>
              <a:ext uri="{FF2B5EF4-FFF2-40B4-BE49-F238E27FC236}">
                <a16:creationId xmlns:a16="http://schemas.microsoft.com/office/drawing/2014/main" id="{6C780225-4C8C-36C8-4EEF-D61D220BC7AE}"/>
              </a:ext>
            </a:extLst>
          </p:cNvPr>
          <p:cNvPicPr>
            <a:picLocks noChangeAspect="1"/>
          </p:cNvPicPr>
          <p:nvPr/>
        </p:nvPicPr>
        <p:blipFill>
          <a:blip r:embed="rId6"/>
          <a:stretch>
            <a:fillRect/>
          </a:stretch>
        </p:blipFill>
        <p:spPr>
          <a:xfrm>
            <a:off x="7001491" y="1802033"/>
            <a:ext cx="4996659" cy="600075"/>
          </a:xfrm>
          <a:prstGeom prst="rect">
            <a:avLst/>
          </a:prstGeom>
        </p:spPr>
      </p:pic>
      <p:sp>
        <p:nvSpPr>
          <p:cNvPr id="32" name="Arrow: Down 31">
            <a:extLst>
              <a:ext uri="{FF2B5EF4-FFF2-40B4-BE49-F238E27FC236}">
                <a16:creationId xmlns:a16="http://schemas.microsoft.com/office/drawing/2014/main" id="{5D9F65EC-0CF0-17C2-E7FC-407DE6FA38C2}"/>
              </a:ext>
            </a:extLst>
          </p:cNvPr>
          <p:cNvSpPr/>
          <p:nvPr/>
        </p:nvSpPr>
        <p:spPr>
          <a:xfrm>
            <a:off x="8977023" y="1067261"/>
            <a:ext cx="310100" cy="6000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6B297A01-822C-C002-8772-6B73B450F212}"/>
              </a:ext>
            </a:extLst>
          </p:cNvPr>
          <p:cNvSpPr/>
          <p:nvPr/>
        </p:nvSpPr>
        <p:spPr>
          <a:xfrm>
            <a:off x="8859129" y="2378319"/>
            <a:ext cx="310100" cy="6000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61CD68DC-779D-4823-0742-C2AC9F5FEF9E}"/>
              </a:ext>
            </a:extLst>
          </p:cNvPr>
          <p:cNvSpPr txBox="1"/>
          <p:nvPr/>
        </p:nvSpPr>
        <p:spPr>
          <a:xfrm>
            <a:off x="7081289" y="3861160"/>
            <a:ext cx="6209968" cy="369332"/>
          </a:xfrm>
          <a:prstGeom prst="rect">
            <a:avLst/>
          </a:prstGeom>
          <a:noFill/>
        </p:spPr>
        <p:txBody>
          <a:bodyPr wrap="square">
            <a:spAutoFit/>
          </a:bodyPr>
          <a:lstStyle/>
          <a:p>
            <a:r>
              <a:rPr lang="en-GB" dirty="0"/>
              <a:t>OUTPUT</a:t>
            </a:r>
            <a:endParaRPr lang="en-IN" dirty="0"/>
          </a:p>
        </p:txBody>
      </p:sp>
      <p:pic>
        <p:nvPicPr>
          <p:cNvPr id="37" name="Picture 36">
            <a:extLst>
              <a:ext uri="{FF2B5EF4-FFF2-40B4-BE49-F238E27FC236}">
                <a16:creationId xmlns:a16="http://schemas.microsoft.com/office/drawing/2014/main" id="{AB1F863A-13BF-BC3B-C891-3FB2B885A370}"/>
              </a:ext>
            </a:extLst>
          </p:cNvPr>
          <p:cNvPicPr>
            <a:picLocks noChangeAspect="1"/>
          </p:cNvPicPr>
          <p:nvPr/>
        </p:nvPicPr>
        <p:blipFill>
          <a:blip r:embed="rId7"/>
          <a:stretch>
            <a:fillRect/>
          </a:stretch>
        </p:blipFill>
        <p:spPr>
          <a:xfrm>
            <a:off x="8769944" y="3036752"/>
            <a:ext cx="1930345" cy="2300011"/>
          </a:xfrm>
          <a:prstGeom prst="rect">
            <a:avLst/>
          </a:prstGeom>
        </p:spPr>
      </p:pic>
      <p:sp>
        <p:nvSpPr>
          <p:cNvPr id="38" name="Arrow: Right 37">
            <a:extLst>
              <a:ext uri="{FF2B5EF4-FFF2-40B4-BE49-F238E27FC236}">
                <a16:creationId xmlns:a16="http://schemas.microsoft.com/office/drawing/2014/main" id="{33A41391-FD7A-9F30-13F5-636CD2D64321}"/>
              </a:ext>
            </a:extLst>
          </p:cNvPr>
          <p:cNvSpPr/>
          <p:nvPr/>
        </p:nvSpPr>
        <p:spPr>
          <a:xfrm>
            <a:off x="8173229" y="3902078"/>
            <a:ext cx="469948" cy="2089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51F1B879-D860-A450-0274-9BF321A07AB8}"/>
              </a:ext>
            </a:extLst>
          </p:cNvPr>
          <p:cNvSpPr txBox="1"/>
          <p:nvPr/>
        </p:nvSpPr>
        <p:spPr>
          <a:xfrm>
            <a:off x="159026" y="4699221"/>
            <a:ext cx="2385391" cy="369332"/>
          </a:xfrm>
          <a:prstGeom prst="rect">
            <a:avLst/>
          </a:prstGeom>
          <a:noFill/>
        </p:spPr>
        <p:txBody>
          <a:bodyPr wrap="square" rtlCol="0">
            <a:spAutoFit/>
          </a:bodyPr>
          <a:lstStyle/>
          <a:p>
            <a:r>
              <a:rPr lang="en-GB" dirty="0"/>
              <a:t>INTERPRETATION</a:t>
            </a:r>
            <a:endParaRPr lang="en-IN" dirty="0"/>
          </a:p>
        </p:txBody>
      </p:sp>
      <p:sp>
        <p:nvSpPr>
          <p:cNvPr id="41" name="TextBox 40">
            <a:extLst>
              <a:ext uri="{FF2B5EF4-FFF2-40B4-BE49-F238E27FC236}">
                <a16:creationId xmlns:a16="http://schemas.microsoft.com/office/drawing/2014/main" id="{2E76485D-5CD3-D180-9D10-589B2BCE4F11}"/>
              </a:ext>
            </a:extLst>
          </p:cNvPr>
          <p:cNvSpPr txBox="1"/>
          <p:nvPr/>
        </p:nvSpPr>
        <p:spPr>
          <a:xfrm>
            <a:off x="4508389" y="5549782"/>
            <a:ext cx="6512118" cy="369332"/>
          </a:xfrm>
          <a:prstGeom prst="rect">
            <a:avLst/>
          </a:prstGeom>
          <a:noFill/>
        </p:spPr>
        <p:txBody>
          <a:bodyPr wrap="square">
            <a:spAutoFit/>
          </a:bodyPr>
          <a:lstStyle/>
          <a:p>
            <a:r>
              <a:rPr lang="en-GB" dirty="0"/>
              <a:t>INTERPRETATION</a:t>
            </a:r>
            <a:endParaRPr lang="en-IN" dirty="0"/>
          </a:p>
        </p:txBody>
      </p:sp>
      <p:sp>
        <p:nvSpPr>
          <p:cNvPr id="43" name="TextBox 42">
            <a:extLst>
              <a:ext uri="{FF2B5EF4-FFF2-40B4-BE49-F238E27FC236}">
                <a16:creationId xmlns:a16="http://schemas.microsoft.com/office/drawing/2014/main" id="{65D122AC-9228-8032-1D40-9D502FB595D7}"/>
              </a:ext>
            </a:extLst>
          </p:cNvPr>
          <p:cNvSpPr txBox="1"/>
          <p:nvPr/>
        </p:nvSpPr>
        <p:spPr>
          <a:xfrm>
            <a:off x="8542384" y="5421407"/>
            <a:ext cx="6512118" cy="369332"/>
          </a:xfrm>
          <a:prstGeom prst="rect">
            <a:avLst/>
          </a:prstGeom>
          <a:noFill/>
        </p:spPr>
        <p:txBody>
          <a:bodyPr wrap="square">
            <a:spAutoFit/>
          </a:bodyPr>
          <a:lstStyle/>
          <a:p>
            <a:r>
              <a:rPr lang="en-GB" dirty="0"/>
              <a:t>INTERPRETATION</a:t>
            </a:r>
            <a:endParaRPr lang="en-IN" dirty="0"/>
          </a:p>
        </p:txBody>
      </p:sp>
      <p:sp>
        <p:nvSpPr>
          <p:cNvPr id="44" name="Arrow: Down 43">
            <a:extLst>
              <a:ext uri="{FF2B5EF4-FFF2-40B4-BE49-F238E27FC236}">
                <a16:creationId xmlns:a16="http://schemas.microsoft.com/office/drawing/2014/main" id="{941D7051-148B-EE61-04C6-4D207B3B4845}"/>
              </a:ext>
            </a:extLst>
          </p:cNvPr>
          <p:cNvSpPr/>
          <p:nvPr/>
        </p:nvSpPr>
        <p:spPr>
          <a:xfrm>
            <a:off x="763325" y="5136543"/>
            <a:ext cx="358789" cy="6541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0CCC4894-BAFD-CC82-355F-74EE95970AC5}"/>
              </a:ext>
            </a:extLst>
          </p:cNvPr>
          <p:cNvSpPr/>
          <p:nvPr/>
        </p:nvSpPr>
        <p:spPr>
          <a:xfrm>
            <a:off x="5243884" y="5919114"/>
            <a:ext cx="186857" cy="4339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1C637410-2551-9235-9F45-3FA375450267}"/>
              </a:ext>
            </a:extLst>
          </p:cNvPr>
          <p:cNvSpPr/>
          <p:nvPr/>
        </p:nvSpPr>
        <p:spPr>
          <a:xfrm>
            <a:off x="9406393" y="5919114"/>
            <a:ext cx="186857" cy="3389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FE99D3B2-2C02-80C6-F7DE-208B4A07CB21}"/>
              </a:ext>
            </a:extLst>
          </p:cNvPr>
          <p:cNvSpPr txBox="1"/>
          <p:nvPr/>
        </p:nvSpPr>
        <p:spPr>
          <a:xfrm>
            <a:off x="159026" y="6003235"/>
            <a:ext cx="4108132" cy="646331"/>
          </a:xfrm>
          <a:prstGeom prst="rect">
            <a:avLst/>
          </a:prstGeom>
          <a:noFill/>
        </p:spPr>
        <p:txBody>
          <a:bodyPr wrap="square" rtlCol="0">
            <a:spAutoFit/>
          </a:bodyPr>
          <a:lstStyle/>
          <a:p>
            <a:r>
              <a:rPr lang="en-GB" dirty="0">
                <a:solidFill>
                  <a:srgbClr val="FF0000"/>
                </a:solidFill>
              </a:rPr>
              <a:t>THERE ARE 805 ROWS MOVIE TITLE OTHER THAN R</a:t>
            </a:r>
            <a:endParaRPr lang="en-IN" dirty="0">
              <a:solidFill>
                <a:srgbClr val="FF0000"/>
              </a:solidFill>
            </a:endParaRPr>
          </a:p>
        </p:txBody>
      </p:sp>
      <p:sp>
        <p:nvSpPr>
          <p:cNvPr id="48" name="TextBox 47">
            <a:extLst>
              <a:ext uri="{FF2B5EF4-FFF2-40B4-BE49-F238E27FC236}">
                <a16:creationId xmlns:a16="http://schemas.microsoft.com/office/drawing/2014/main" id="{846E0F30-DD52-A7D4-ACA8-658DE6CE3384}"/>
              </a:ext>
            </a:extLst>
          </p:cNvPr>
          <p:cNvSpPr txBox="1"/>
          <p:nvPr/>
        </p:nvSpPr>
        <p:spPr>
          <a:xfrm>
            <a:off x="3845789" y="6258053"/>
            <a:ext cx="4327440" cy="646331"/>
          </a:xfrm>
          <a:prstGeom prst="rect">
            <a:avLst/>
          </a:prstGeom>
          <a:noFill/>
        </p:spPr>
        <p:txBody>
          <a:bodyPr wrap="square" rtlCol="0">
            <a:spAutoFit/>
          </a:bodyPr>
          <a:lstStyle/>
          <a:p>
            <a:r>
              <a:rPr lang="en-GB" dirty="0">
                <a:solidFill>
                  <a:srgbClr val="0070C0"/>
                </a:solidFill>
              </a:rPr>
              <a:t>THERE ARE 178 ROWS BELOW 13 YEARS AGE</a:t>
            </a:r>
            <a:endParaRPr lang="en-IN" dirty="0">
              <a:solidFill>
                <a:srgbClr val="0070C0"/>
              </a:solidFill>
            </a:endParaRPr>
          </a:p>
        </p:txBody>
      </p:sp>
      <p:sp>
        <p:nvSpPr>
          <p:cNvPr id="49" name="TextBox 48">
            <a:extLst>
              <a:ext uri="{FF2B5EF4-FFF2-40B4-BE49-F238E27FC236}">
                <a16:creationId xmlns:a16="http://schemas.microsoft.com/office/drawing/2014/main" id="{A0A6A17D-ADAE-433D-F728-E74FD415F83A}"/>
              </a:ext>
            </a:extLst>
          </p:cNvPr>
          <p:cNvSpPr txBox="1"/>
          <p:nvPr/>
        </p:nvSpPr>
        <p:spPr>
          <a:xfrm>
            <a:off x="8596668" y="6230849"/>
            <a:ext cx="3595332" cy="646331"/>
          </a:xfrm>
          <a:prstGeom prst="rect">
            <a:avLst/>
          </a:prstGeom>
          <a:noFill/>
        </p:spPr>
        <p:txBody>
          <a:bodyPr wrap="square" rtlCol="0">
            <a:spAutoFit/>
          </a:bodyPr>
          <a:lstStyle/>
          <a:p>
            <a:r>
              <a:rPr lang="en-GB" dirty="0">
                <a:solidFill>
                  <a:srgbClr val="7030A0"/>
                </a:solidFill>
              </a:rPr>
              <a:t>THERE ARE 90 MOVIES TITLE COST IS UP TO $ 11</a:t>
            </a:r>
            <a:endParaRPr lang="en-IN" dirty="0">
              <a:solidFill>
                <a:srgbClr val="7030A0"/>
              </a:solidFill>
            </a:endParaRPr>
          </a:p>
        </p:txBody>
      </p:sp>
    </p:spTree>
    <p:extLst>
      <p:ext uri="{BB962C8B-B14F-4D97-AF65-F5344CB8AC3E}">
        <p14:creationId xmlns:p14="http://schemas.microsoft.com/office/powerpoint/2010/main" val="247037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5DA8-BD46-14ED-635A-EC1AC60C7DE8}"/>
              </a:ext>
            </a:extLst>
          </p:cNvPr>
          <p:cNvSpPr>
            <a:spLocks noGrp="1"/>
          </p:cNvSpPr>
          <p:nvPr>
            <p:ph type="title"/>
          </p:nvPr>
        </p:nvSpPr>
        <p:spPr>
          <a:xfrm>
            <a:off x="-1" y="0"/>
            <a:ext cx="11688417" cy="1320800"/>
          </a:xfrm>
        </p:spPr>
        <p:txBody>
          <a:bodyPr>
            <a:normAutofit/>
          </a:bodyPr>
          <a:lstStyle/>
          <a:p>
            <a:r>
              <a:rPr lang="en-GB" sz="2000" dirty="0">
                <a:solidFill>
                  <a:schemeClr val="tx1"/>
                </a:solidFill>
              </a:rPr>
              <a:t>TASK 5.2 </a:t>
            </a:r>
            <a:r>
              <a:rPr lang="en-GB" sz="2000" dirty="0">
                <a:solidFill>
                  <a:srgbClr val="00B0F0"/>
                </a:solidFill>
              </a:rPr>
              <a:t>movies replacement cost  between $11 and $20.</a:t>
            </a:r>
            <a:endParaRPr lang="en-IN" sz="2000" dirty="0">
              <a:solidFill>
                <a:srgbClr val="00B0F0"/>
              </a:solidFill>
            </a:endParaRPr>
          </a:p>
        </p:txBody>
      </p:sp>
      <p:pic>
        <p:nvPicPr>
          <p:cNvPr id="5" name="Picture 4">
            <a:extLst>
              <a:ext uri="{FF2B5EF4-FFF2-40B4-BE49-F238E27FC236}">
                <a16:creationId xmlns:a16="http://schemas.microsoft.com/office/drawing/2014/main" id="{36AA6ECB-F67B-1224-2104-3B673925520A}"/>
              </a:ext>
            </a:extLst>
          </p:cNvPr>
          <p:cNvPicPr>
            <a:picLocks noChangeAspect="1"/>
          </p:cNvPicPr>
          <p:nvPr/>
        </p:nvPicPr>
        <p:blipFill>
          <a:blip r:embed="rId2"/>
          <a:stretch>
            <a:fillRect/>
          </a:stretch>
        </p:blipFill>
        <p:spPr>
          <a:xfrm>
            <a:off x="1200645" y="907451"/>
            <a:ext cx="4705442" cy="590550"/>
          </a:xfrm>
          <a:prstGeom prst="rect">
            <a:avLst/>
          </a:prstGeom>
        </p:spPr>
      </p:pic>
      <p:pic>
        <p:nvPicPr>
          <p:cNvPr id="7" name="Picture 6">
            <a:extLst>
              <a:ext uri="{FF2B5EF4-FFF2-40B4-BE49-F238E27FC236}">
                <a16:creationId xmlns:a16="http://schemas.microsoft.com/office/drawing/2014/main" id="{E9075D4F-C51F-BA3F-EF55-C557A1CFB2B8}"/>
              </a:ext>
            </a:extLst>
          </p:cNvPr>
          <p:cNvPicPr>
            <a:picLocks noChangeAspect="1"/>
          </p:cNvPicPr>
          <p:nvPr/>
        </p:nvPicPr>
        <p:blipFill>
          <a:blip r:embed="rId3"/>
          <a:stretch>
            <a:fillRect/>
          </a:stretch>
        </p:blipFill>
        <p:spPr>
          <a:xfrm>
            <a:off x="1914272" y="1984057"/>
            <a:ext cx="2581275" cy="2524125"/>
          </a:xfrm>
          <a:prstGeom prst="rect">
            <a:avLst/>
          </a:prstGeom>
        </p:spPr>
      </p:pic>
      <p:sp>
        <p:nvSpPr>
          <p:cNvPr id="9" name="TextBox 8">
            <a:extLst>
              <a:ext uri="{FF2B5EF4-FFF2-40B4-BE49-F238E27FC236}">
                <a16:creationId xmlns:a16="http://schemas.microsoft.com/office/drawing/2014/main" id="{21FC55DD-2B62-A772-3A31-4398A4C83260}"/>
              </a:ext>
            </a:extLst>
          </p:cNvPr>
          <p:cNvSpPr txBox="1"/>
          <p:nvPr/>
        </p:nvSpPr>
        <p:spPr>
          <a:xfrm>
            <a:off x="5502304" y="1426002"/>
            <a:ext cx="7092562" cy="646331"/>
          </a:xfrm>
          <a:prstGeom prst="rect">
            <a:avLst/>
          </a:prstGeom>
          <a:noFill/>
        </p:spPr>
        <p:txBody>
          <a:bodyPr wrap="square">
            <a:spAutoFit/>
          </a:bodyPr>
          <a:lstStyle/>
          <a:p>
            <a:r>
              <a:rPr lang="en-GB" dirty="0"/>
              <a:t>Task 5.3 </a:t>
            </a:r>
            <a:r>
              <a:rPr lang="en-GB" dirty="0">
                <a:solidFill>
                  <a:srgbClr val="C00000"/>
                </a:solidFill>
              </a:rPr>
              <a:t>Display records movies descending orders  replacement costs.</a:t>
            </a:r>
            <a:endParaRPr lang="en-IN" dirty="0">
              <a:solidFill>
                <a:srgbClr val="C00000"/>
              </a:solidFill>
            </a:endParaRPr>
          </a:p>
        </p:txBody>
      </p:sp>
      <p:pic>
        <p:nvPicPr>
          <p:cNvPr id="11" name="Picture 10">
            <a:extLst>
              <a:ext uri="{FF2B5EF4-FFF2-40B4-BE49-F238E27FC236}">
                <a16:creationId xmlns:a16="http://schemas.microsoft.com/office/drawing/2014/main" id="{1B94727B-EDFE-74D8-8850-6DFBD71E9887}"/>
              </a:ext>
            </a:extLst>
          </p:cNvPr>
          <p:cNvPicPr>
            <a:picLocks noChangeAspect="1"/>
          </p:cNvPicPr>
          <p:nvPr/>
        </p:nvPicPr>
        <p:blipFill>
          <a:blip r:embed="rId4"/>
          <a:stretch>
            <a:fillRect/>
          </a:stretch>
        </p:blipFill>
        <p:spPr>
          <a:xfrm>
            <a:off x="6038723" y="2166753"/>
            <a:ext cx="6134969" cy="552450"/>
          </a:xfrm>
          <a:prstGeom prst="rect">
            <a:avLst/>
          </a:prstGeom>
        </p:spPr>
      </p:pic>
      <p:pic>
        <p:nvPicPr>
          <p:cNvPr id="13" name="Picture 12">
            <a:extLst>
              <a:ext uri="{FF2B5EF4-FFF2-40B4-BE49-F238E27FC236}">
                <a16:creationId xmlns:a16="http://schemas.microsoft.com/office/drawing/2014/main" id="{577345FD-8E18-8CD1-2DC9-0357CCB63B73}"/>
              </a:ext>
            </a:extLst>
          </p:cNvPr>
          <p:cNvPicPr>
            <a:picLocks noChangeAspect="1"/>
          </p:cNvPicPr>
          <p:nvPr/>
        </p:nvPicPr>
        <p:blipFill>
          <a:blip r:embed="rId5"/>
          <a:stretch>
            <a:fillRect/>
          </a:stretch>
        </p:blipFill>
        <p:spPr>
          <a:xfrm>
            <a:off x="7907902" y="2955498"/>
            <a:ext cx="3390900" cy="2476500"/>
          </a:xfrm>
          <a:prstGeom prst="rect">
            <a:avLst/>
          </a:prstGeom>
        </p:spPr>
      </p:pic>
      <p:sp>
        <p:nvSpPr>
          <p:cNvPr id="14" name="TextBox 13">
            <a:extLst>
              <a:ext uri="{FF2B5EF4-FFF2-40B4-BE49-F238E27FC236}">
                <a16:creationId xmlns:a16="http://schemas.microsoft.com/office/drawing/2014/main" id="{ED2C8EB9-1774-6247-B87B-01E68B8C48D3}"/>
              </a:ext>
            </a:extLst>
          </p:cNvPr>
          <p:cNvSpPr txBox="1"/>
          <p:nvPr/>
        </p:nvSpPr>
        <p:spPr>
          <a:xfrm>
            <a:off x="-79515" y="911867"/>
            <a:ext cx="1383527" cy="369332"/>
          </a:xfrm>
          <a:prstGeom prst="rect">
            <a:avLst/>
          </a:prstGeom>
          <a:noFill/>
        </p:spPr>
        <p:txBody>
          <a:bodyPr wrap="square" rtlCol="0">
            <a:spAutoFit/>
          </a:bodyPr>
          <a:lstStyle/>
          <a:p>
            <a:r>
              <a:rPr lang="en-GB" dirty="0"/>
              <a:t>QUERY</a:t>
            </a:r>
            <a:endParaRPr lang="en-IN" dirty="0"/>
          </a:p>
        </p:txBody>
      </p:sp>
      <p:sp>
        <p:nvSpPr>
          <p:cNvPr id="15" name="Arrow: Right 14">
            <a:extLst>
              <a:ext uri="{FF2B5EF4-FFF2-40B4-BE49-F238E27FC236}">
                <a16:creationId xmlns:a16="http://schemas.microsoft.com/office/drawing/2014/main" id="{562825B3-96C7-FA03-1E84-72823076A9C9}"/>
              </a:ext>
            </a:extLst>
          </p:cNvPr>
          <p:cNvSpPr/>
          <p:nvPr/>
        </p:nvSpPr>
        <p:spPr>
          <a:xfrm>
            <a:off x="747420" y="1009939"/>
            <a:ext cx="453225" cy="1446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29B33F2-169E-A527-5AED-1A74D7F29A13}"/>
              </a:ext>
            </a:extLst>
          </p:cNvPr>
          <p:cNvSpPr/>
          <p:nvPr/>
        </p:nvSpPr>
        <p:spPr>
          <a:xfrm>
            <a:off x="1161817" y="2491327"/>
            <a:ext cx="576472" cy="2941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E8D1A0B-79D1-5B7D-07A8-51020D44D8D9}"/>
              </a:ext>
            </a:extLst>
          </p:cNvPr>
          <p:cNvSpPr txBox="1"/>
          <p:nvPr/>
        </p:nvSpPr>
        <p:spPr>
          <a:xfrm>
            <a:off x="40685" y="2453760"/>
            <a:ext cx="1121132" cy="369332"/>
          </a:xfrm>
          <a:prstGeom prst="rect">
            <a:avLst/>
          </a:prstGeom>
          <a:noFill/>
        </p:spPr>
        <p:txBody>
          <a:bodyPr wrap="square" rtlCol="0">
            <a:spAutoFit/>
          </a:bodyPr>
          <a:lstStyle/>
          <a:p>
            <a:r>
              <a:rPr lang="en-GB" dirty="0"/>
              <a:t>OUTPUT</a:t>
            </a:r>
            <a:endParaRPr lang="en-IN" dirty="0"/>
          </a:p>
        </p:txBody>
      </p:sp>
      <p:sp>
        <p:nvSpPr>
          <p:cNvPr id="18" name="Arrow: Right 17">
            <a:extLst>
              <a:ext uri="{FF2B5EF4-FFF2-40B4-BE49-F238E27FC236}">
                <a16:creationId xmlns:a16="http://schemas.microsoft.com/office/drawing/2014/main" id="{56D781C5-1484-B454-CC0C-B04CFC603FFF}"/>
              </a:ext>
            </a:extLst>
          </p:cNvPr>
          <p:cNvSpPr/>
          <p:nvPr/>
        </p:nvSpPr>
        <p:spPr>
          <a:xfrm>
            <a:off x="5502304" y="2364699"/>
            <a:ext cx="475346" cy="1781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487DBD8E-AB85-4217-0532-06D9BC900AEA}"/>
              </a:ext>
            </a:extLst>
          </p:cNvPr>
          <p:cNvSpPr/>
          <p:nvPr/>
        </p:nvSpPr>
        <p:spPr>
          <a:xfrm>
            <a:off x="6639340" y="3540188"/>
            <a:ext cx="747422" cy="2941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DA2BFA1A-A1B5-AC4D-4A61-2C411C80F918}"/>
              </a:ext>
            </a:extLst>
          </p:cNvPr>
          <p:cNvSpPr txBox="1"/>
          <p:nvPr/>
        </p:nvSpPr>
        <p:spPr>
          <a:xfrm>
            <a:off x="4691270" y="2270642"/>
            <a:ext cx="978010" cy="369332"/>
          </a:xfrm>
          <a:prstGeom prst="rect">
            <a:avLst/>
          </a:prstGeom>
          <a:noFill/>
        </p:spPr>
        <p:txBody>
          <a:bodyPr wrap="square" rtlCol="0">
            <a:spAutoFit/>
          </a:bodyPr>
          <a:lstStyle/>
          <a:p>
            <a:r>
              <a:rPr lang="en-GB" dirty="0"/>
              <a:t>QUERY</a:t>
            </a:r>
            <a:endParaRPr lang="en-IN" dirty="0"/>
          </a:p>
        </p:txBody>
      </p:sp>
      <p:sp>
        <p:nvSpPr>
          <p:cNvPr id="21" name="TextBox 20">
            <a:extLst>
              <a:ext uri="{FF2B5EF4-FFF2-40B4-BE49-F238E27FC236}">
                <a16:creationId xmlns:a16="http://schemas.microsoft.com/office/drawing/2014/main" id="{27794C6E-E0FE-F362-41D9-3CDE8BCF644C}"/>
              </a:ext>
            </a:extLst>
          </p:cNvPr>
          <p:cNvSpPr txBox="1"/>
          <p:nvPr/>
        </p:nvSpPr>
        <p:spPr>
          <a:xfrm>
            <a:off x="5502304" y="3510905"/>
            <a:ext cx="1510747" cy="369332"/>
          </a:xfrm>
          <a:prstGeom prst="rect">
            <a:avLst/>
          </a:prstGeom>
          <a:noFill/>
        </p:spPr>
        <p:txBody>
          <a:bodyPr wrap="square" rtlCol="0">
            <a:spAutoFit/>
          </a:bodyPr>
          <a:lstStyle/>
          <a:p>
            <a:r>
              <a:rPr lang="en-GB" dirty="0"/>
              <a:t>OUTPUT</a:t>
            </a:r>
            <a:endParaRPr lang="en-IN" dirty="0"/>
          </a:p>
        </p:txBody>
      </p:sp>
      <p:sp>
        <p:nvSpPr>
          <p:cNvPr id="22" name="TextBox 21">
            <a:extLst>
              <a:ext uri="{FF2B5EF4-FFF2-40B4-BE49-F238E27FC236}">
                <a16:creationId xmlns:a16="http://schemas.microsoft.com/office/drawing/2014/main" id="{D2DE2608-A781-6567-48E7-7C92EFC925F2}"/>
              </a:ext>
            </a:extLst>
          </p:cNvPr>
          <p:cNvSpPr txBox="1"/>
          <p:nvPr/>
        </p:nvSpPr>
        <p:spPr>
          <a:xfrm>
            <a:off x="182880" y="4715123"/>
            <a:ext cx="2862470" cy="369332"/>
          </a:xfrm>
          <a:prstGeom prst="rect">
            <a:avLst/>
          </a:prstGeom>
          <a:noFill/>
        </p:spPr>
        <p:txBody>
          <a:bodyPr wrap="square" rtlCol="0">
            <a:spAutoFit/>
          </a:bodyPr>
          <a:lstStyle/>
          <a:p>
            <a:r>
              <a:rPr lang="en-GB" dirty="0"/>
              <a:t>INTERPRETATION</a:t>
            </a:r>
            <a:endParaRPr lang="en-IN" dirty="0"/>
          </a:p>
        </p:txBody>
      </p:sp>
      <p:sp>
        <p:nvSpPr>
          <p:cNvPr id="24" name="TextBox 23">
            <a:extLst>
              <a:ext uri="{FF2B5EF4-FFF2-40B4-BE49-F238E27FC236}">
                <a16:creationId xmlns:a16="http://schemas.microsoft.com/office/drawing/2014/main" id="{4DAC7397-E81E-381D-CCFE-270974B3A757}"/>
              </a:ext>
            </a:extLst>
          </p:cNvPr>
          <p:cNvSpPr txBox="1"/>
          <p:nvPr/>
        </p:nvSpPr>
        <p:spPr>
          <a:xfrm>
            <a:off x="5502304" y="4508182"/>
            <a:ext cx="6361042" cy="369332"/>
          </a:xfrm>
          <a:prstGeom prst="rect">
            <a:avLst/>
          </a:prstGeom>
          <a:noFill/>
        </p:spPr>
        <p:txBody>
          <a:bodyPr wrap="square">
            <a:spAutoFit/>
          </a:bodyPr>
          <a:lstStyle/>
          <a:p>
            <a:r>
              <a:rPr lang="en-GB" dirty="0"/>
              <a:t>INTERPRETATION</a:t>
            </a:r>
            <a:endParaRPr lang="en-IN" dirty="0"/>
          </a:p>
        </p:txBody>
      </p:sp>
      <p:sp>
        <p:nvSpPr>
          <p:cNvPr id="25" name="Arrow: Down 24">
            <a:extLst>
              <a:ext uri="{FF2B5EF4-FFF2-40B4-BE49-F238E27FC236}">
                <a16:creationId xmlns:a16="http://schemas.microsoft.com/office/drawing/2014/main" id="{BF8206C9-FBB6-3297-ED1C-D3A1306F886F}"/>
              </a:ext>
            </a:extLst>
          </p:cNvPr>
          <p:cNvSpPr/>
          <p:nvPr/>
        </p:nvSpPr>
        <p:spPr>
          <a:xfrm>
            <a:off x="858741" y="5168348"/>
            <a:ext cx="303076" cy="4850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C9B0E795-BD47-82AA-83F5-45F61CB7E4AD}"/>
              </a:ext>
            </a:extLst>
          </p:cNvPr>
          <p:cNvSpPr/>
          <p:nvPr/>
        </p:nvSpPr>
        <p:spPr>
          <a:xfrm>
            <a:off x="6265628" y="4993419"/>
            <a:ext cx="303076" cy="6599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9A903BF0-513B-930B-7A28-FFB09E1B9727}"/>
              </a:ext>
            </a:extLst>
          </p:cNvPr>
          <p:cNvSpPr txBox="1"/>
          <p:nvPr/>
        </p:nvSpPr>
        <p:spPr>
          <a:xfrm>
            <a:off x="182880" y="5946133"/>
            <a:ext cx="5239910" cy="646331"/>
          </a:xfrm>
          <a:prstGeom prst="rect">
            <a:avLst/>
          </a:prstGeom>
          <a:noFill/>
        </p:spPr>
        <p:txBody>
          <a:bodyPr wrap="square" rtlCol="0">
            <a:spAutoFit/>
          </a:bodyPr>
          <a:lstStyle/>
          <a:p>
            <a:r>
              <a:rPr lang="en-GB" dirty="0">
                <a:solidFill>
                  <a:srgbClr val="FF0000"/>
                </a:solidFill>
              </a:rPr>
              <a:t>THERE ARE 424 ROWS MOVIE TITLE REPLACEMENT COST</a:t>
            </a:r>
            <a:endParaRPr lang="en-IN" dirty="0">
              <a:solidFill>
                <a:srgbClr val="FF0000"/>
              </a:solidFill>
            </a:endParaRPr>
          </a:p>
        </p:txBody>
      </p:sp>
      <p:sp>
        <p:nvSpPr>
          <p:cNvPr id="28" name="TextBox 27">
            <a:extLst>
              <a:ext uri="{FF2B5EF4-FFF2-40B4-BE49-F238E27FC236}">
                <a16:creationId xmlns:a16="http://schemas.microsoft.com/office/drawing/2014/main" id="{4DC61C10-004E-57A5-309D-D6DD3E6A2D75}"/>
              </a:ext>
            </a:extLst>
          </p:cNvPr>
          <p:cNvSpPr txBox="1"/>
          <p:nvPr/>
        </p:nvSpPr>
        <p:spPr>
          <a:xfrm>
            <a:off x="6096000" y="5946133"/>
            <a:ext cx="5913120" cy="646331"/>
          </a:xfrm>
          <a:prstGeom prst="rect">
            <a:avLst/>
          </a:prstGeom>
          <a:noFill/>
        </p:spPr>
        <p:txBody>
          <a:bodyPr wrap="square" rtlCol="0">
            <a:spAutoFit/>
          </a:bodyPr>
          <a:lstStyle/>
          <a:p>
            <a:r>
              <a:rPr lang="en-GB" dirty="0">
                <a:solidFill>
                  <a:srgbClr val="0070C0"/>
                </a:solidFill>
              </a:rPr>
              <a:t>THERE ARE 1000 ROWS ALL THE REPLACEMENT COST IN DESC ORDER</a:t>
            </a:r>
            <a:endParaRPr lang="en-IN" dirty="0">
              <a:solidFill>
                <a:srgbClr val="0070C0"/>
              </a:solidFill>
            </a:endParaRPr>
          </a:p>
        </p:txBody>
      </p:sp>
    </p:spTree>
    <p:extLst>
      <p:ext uri="{BB962C8B-B14F-4D97-AF65-F5344CB8AC3E}">
        <p14:creationId xmlns:p14="http://schemas.microsoft.com/office/powerpoint/2010/main" val="211279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F557A0-DD60-F2E5-CDFC-F4BAD34E8372}"/>
              </a:ext>
            </a:extLst>
          </p:cNvPr>
          <p:cNvPicPr>
            <a:picLocks noChangeAspect="1"/>
          </p:cNvPicPr>
          <p:nvPr/>
        </p:nvPicPr>
        <p:blipFill>
          <a:blip r:embed="rId2"/>
          <a:stretch>
            <a:fillRect/>
          </a:stretch>
        </p:blipFill>
        <p:spPr>
          <a:xfrm>
            <a:off x="1817042" y="677614"/>
            <a:ext cx="3633082" cy="2044810"/>
          </a:xfrm>
          <a:prstGeom prst="rect">
            <a:avLst/>
          </a:prstGeom>
        </p:spPr>
      </p:pic>
      <p:pic>
        <p:nvPicPr>
          <p:cNvPr id="7" name="Picture 6">
            <a:extLst>
              <a:ext uri="{FF2B5EF4-FFF2-40B4-BE49-F238E27FC236}">
                <a16:creationId xmlns:a16="http://schemas.microsoft.com/office/drawing/2014/main" id="{3378870F-1C2C-1069-3417-DD5A35E0C8AE}"/>
              </a:ext>
            </a:extLst>
          </p:cNvPr>
          <p:cNvPicPr>
            <a:picLocks noChangeAspect="1"/>
          </p:cNvPicPr>
          <p:nvPr/>
        </p:nvPicPr>
        <p:blipFill>
          <a:blip r:embed="rId3"/>
          <a:stretch>
            <a:fillRect/>
          </a:stretch>
        </p:blipFill>
        <p:spPr>
          <a:xfrm>
            <a:off x="2002573" y="3061008"/>
            <a:ext cx="2114550" cy="895350"/>
          </a:xfrm>
          <a:prstGeom prst="rect">
            <a:avLst/>
          </a:prstGeom>
        </p:spPr>
      </p:pic>
      <p:sp>
        <p:nvSpPr>
          <p:cNvPr id="9" name="TextBox 8">
            <a:extLst>
              <a:ext uri="{FF2B5EF4-FFF2-40B4-BE49-F238E27FC236}">
                <a16:creationId xmlns:a16="http://schemas.microsoft.com/office/drawing/2014/main" id="{05DA23CD-26C1-342D-8E77-A3782FC37654}"/>
              </a:ext>
            </a:extLst>
          </p:cNvPr>
          <p:cNvSpPr txBox="1"/>
          <p:nvPr/>
        </p:nvSpPr>
        <p:spPr>
          <a:xfrm>
            <a:off x="970059" y="127459"/>
            <a:ext cx="6102626" cy="369332"/>
          </a:xfrm>
          <a:prstGeom prst="rect">
            <a:avLst/>
          </a:prstGeom>
          <a:noFill/>
        </p:spPr>
        <p:txBody>
          <a:bodyPr wrap="square">
            <a:spAutoFit/>
          </a:bodyPr>
          <a:lstStyle/>
          <a:p>
            <a:r>
              <a:rPr lang="en-GB" dirty="0">
                <a:solidFill>
                  <a:srgbClr val="00B050"/>
                </a:solidFill>
              </a:rPr>
              <a:t>names  TOP 3 movies  greatest number of actors.</a:t>
            </a:r>
            <a:endParaRPr lang="en-IN" dirty="0">
              <a:solidFill>
                <a:srgbClr val="00B050"/>
              </a:solidFill>
            </a:endParaRPr>
          </a:p>
        </p:txBody>
      </p:sp>
      <p:sp>
        <p:nvSpPr>
          <p:cNvPr id="10" name="TextBox 9">
            <a:extLst>
              <a:ext uri="{FF2B5EF4-FFF2-40B4-BE49-F238E27FC236}">
                <a16:creationId xmlns:a16="http://schemas.microsoft.com/office/drawing/2014/main" id="{E9B87D4F-A21E-6922-5050-59F61804C594}"/>
              </a:ext>
            </a:extLst>
          </p:cNvPr>
          <p:cNvSpPr txBox="1"/>
          <p:nvPr/>
        </p:nvSpPr>
        <p:spPr>
          <a:xfrm>
            <a:off x="166977" y="127459"/>
            <a:ext cx="938254" cy="369332"/>
          </a:xfrm>
          <a:prstGeom prst="rect">
            <a:avLst/>
          </a:prstGeom>
          <a:noFill/>
        </p:spPr>
        <p:txBody>
          <a:bodyPr wrap="square" rtlCol="0">
            <a:spAutoFit/>
          </a:bodyPr>
          <a:lstStyle/>
          <a:p>
            <a:r>
              <a:rPr lang="en-GB" dirty="0"/>
              <a:t>TASK 6</a:t>
            </a:r>
            <a:endParaRPr lang="en-IN" dirty="0"/>
          </a:p>
        </p:txBody>
      </p:sp>
      <p:sp>
        <p:nvSpPr>
          <p:cNvPr id="12" name="TextBox 11">
            <a:extLst>
              <a:ext uri="{FF2B5EF4-FFF2-40B4-BE49-F238E27FC236}">
                <a16:creationId xmlns:a16="http://schemas.microsoft.com/office/drawing/2014/main" id="{44F024EF-0E5A-728E-D8B4-6C610390E069}"/>
              </a:ext>
            </a:extLst>
          </p:cNvPr>
          <p:cNvSpPr txBox="1"/>
          <p:nvPr/>
        </p:nvSpPr>
        <p:spPr>
          <a:xfrm>
            <a:off x="6974953" y="127459"/>
            <a:ext cx="6102626" cy="369332"/>
          </a:xfrm>
          <a:prstGeom prst="rect">
            <a:avLst/>
          </a:prstGeom>
          <a:noFill/>
        </p:spPr>
        <p:txBody>
          <a:bodyPr wrap="square">
            <a:spAutoFit/>
          </a:bodyPr>
          <a:lstStyle/>
          <a:p>
            <a:r>
              <a:rPr lang="en-GB" dirty="0">
                <a:solidFill>
                  <a:srgbClr val="C00000"/>
                </a:solidFill>
              </a:rPr>
              <a:t>Display  titles  movies starting  letters 'K' and 'Q'.</a:t>
            </a:r>
            <a:endParaRPr lang="en-IN" dirty="0">
              <a:solidFill>
                <a:srgbClr val="C00000"/>
              </a:solidFill>
            </a:endParaRPr>
          </a:p>
        </p:txBody>
      </p:sp>
      <p:sp>
        <p:nvSpPr>
          <p:cNvPr id="13" name="TextBox 12">
            <a:extLst>
              <a:ext uri="{FF2B5EF4-FFF2-40B4-BE49-F238E27FC236}">
                <a16:creationId xmlns:a16="http://schemas.microsoft.com/office/drawing/2014/main" id="{6D3127A5-C837-E0DB-9169-C85F6D02799A}"/>
              </a:ext>
            </a:extLst>
          </p:cNvPr>
          <p:cNvSpPr txBox="1"/>
          <p:nvPr/>
        </p:nvSpPr>
        <p:spPr>
          <a:xfrm>
            <a:off x="6192079" y="197814"/>
            <a:ext cx="880606" cy="369332"/>
          </a:xfrm>
          <a:prstGeom prst="rect">
            <a:avLst/>
          </a:prstGeom>
          <a:noFill/>
        </p:spPr>
        <p:txBody>
          <a:bodyPr wrap="square" rtlCol="0">
            <a:spAutoFit/>
          </a:bodyPr>
          <a:lstStyle/>
          <a:p>
            <a:r>
              <a:rPr lang="en-GB" dirty="0"/>
              <a:t>TASK 7</a:t>
            </a:r>
            <a:endParaRPr lang="en-IN" dirty="0"/>
          </a:p>
        </p:txBody>
      </p:sp>
      <p:sp>
        <p:nvSpPr>
          <p:cNvPr id="19" name="TextBox 18">
            <a:extLst>
              <a:ext uri="{FF2B5EF4-FFF2-40B4-BE49-F238E27FC236}">
                <a16:creationId xmlns:a16="http://schemas.microsoft.com/office/drawing/2014/main" id="{334CFBE6-07B3-6FAA-969E-89B3F031910D}"/>
              </a:ext>
            </a:extLst>
          </p:cNvPr>
          <p:cNvSpPr txBox="1"/>
          <p:nvPr/>
        </p:nvSpPr>
        <p:spPr>
          <a:xfrm>
            <a:off x="3379885" y="5791285"/>
            <a:ext cx="6283520" cy="369332"/>
          </a:xfrm>
          <a:prstGeom prst="rect">
            <a:avLst/>
          </a:prstGeom>
          <a:noFill/>
        </p:spPr>
        <p:txBody>
          <a:bodyPr wrap="square">
            <a:spAutoFit/>
          </a:bodyPr>
          <a:lstStyle/>
          <a:p>
            <a:r>
              <a:rPr lang="en-GB" dirty="0"/>
              <a:t> </a:t>
            </a:r>
            <a:endParaRPr lang="en-IN" dirty="0">
              <a:solidFill>
                <a:srgbClr val="0070C0"/>
              </a:solidFill>
            </a:endParaRPr>
          </a:p>
        </p:txBody>
      </p:sp>
      <p:pic>
        <p:nvPicPr>
          <p:cNvPr id="22" name="Picture 21">
            <a:extLst>
              <a:ext uri="{FF2B5EF4-FFF2-40B4-BE49-F238E27FC236}">
                <a16:creationId xmlns:a16="http://schemas.microsoft.com/office/drawing/2014/main" id="{9948C88B-A5DD-2357-4820-65CFE88BB764}"/>
              </a:ext>
            </a:extLst>
          </p:cNvPr>
          <p:cNvPicPr>
            <a:picLocks noChangeAspect="1"/>
          </p:cNvPicPr>
          <p:nvPr/>
        </p:nvPicPr>
        <p:blipFill>
          <a:blip r:embed="rId4"/>
          <a:stretch>
            <a:fillRect/>
          </a:stretch>
        </p:blipFill>
        <p:spPr>
          <a:xfrm>
            <a:off x="7174063" y="842838"/>
            <a:ext cx="4362946" cy="1495425"/>
          </a:xfrm>
          <a:prstGeom prst="rect">
            <a:avLst/>
          </a:prstGeom>
        </p:spPr>
      </p:pic>
      <p:sp>
        <p:nvSpPr>
          <p:cNvPr id="23" name="Arrow: Right 22">
            <a:extLst>
              <a:ext uri="{FF2B5EF4-FFF2-40B4-BE49-F238E27FC236}">
                <a16:creationId xmlns:a16="http://schemas.microsoft.com/office/drawing/2014/main" id="{902EE0C3-FE40-2694-39F8-E53665D3B499}"/>
              </a:ext>
            </a:extLst>
          </p:cNvPr>
          <p:cNvSpPr/>
          <p:nvPr/>
        </p:nvSpPr>
        <p:spPr>
          <a:xfrm>
            <a:off x="890294" y="885006"/>
            <a:ext cx="636106"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D2F1DFE1-F963-10A1-4A79-5FAC717D9583}"/>
              </a:ext>
            </a:extLst>
          </p:cNvPr>
          <p:cNvSpPr txBox="1"/>
          <p:nvPr/>
        </p:nvSpPr>
        <p:spPr>
          <a:xfrm>
            <a:off x="-1" y="842838"/>
            <a:ext cx="1105232" cy="369332"/>
          </a:xfrm>
          <a:prstGeom prst="rect">
            <a:avLst/>
          </a:prstGeom>
          <a:noFill/>
        </p:spPr>
        <p:txBody>
          <a:bodyPr wrap="square" rtlCol="0">
            <a:spAutoFit/>
          </a:bodyPr>
          <a:lstStyle/>
          <a:p>
            <a:r>
              <a:rPr lang="en-GB" dirty="0"/>
              <a:t>QUERY</a:t>
            </a:r>
            <a:endParaRPr lang="en-IN" dirty="0"/>
          </a:p>
        </p:txBody>
      </p:sp>
      <p:sp>
        <p:nvSpPr>
          <p:cNvPr id="25" name="TextBox 24">
            <a:extLst>
              <a:ext uri="{FF2B5EF4-FFF2-40B4-BE49-F238E27FC236}">
                <a16:creationId xmlns:a16="http://schemas.microsoft.com/office/drawing/2014/main" id="{8F70FE5A-DCF9-1776-2B6A-573C7B0E9EB0}"/>
              </a:ext>
            </a:extLst>
          </p:cNvPr>
          <p:cNvSpPr txBox="1"/>
          <p:nvPr/>
        </p:nvSpPr>
        <p:spPr>
          <a:xfrm>
            <a:off x="35781" y="3139351"/>
            <a:ext cx="1200645" cy="369332"/>
          </a:xfrm>
          <a:prstGeom prst="rect">
            <a:avLst/>
          </a:prstGeom>
          <a:noFill/>
        </p:spPr>
        <p:txBody>
          <a:bodyPr wrap="square" rtlCol="0">
            <a:spAutoFit/>
          </a:bodyPr>
          <a:lstStyle/>
          <a:p>
            <a:r>
              <a:rPr lang="en-GB" dirty="0"/>
              <a:t>OUTPUT</a:t>
            </a:r>
            <a:endParaRPr lang="en-IN" dirty="0"/>
          </a:p>
        </p:txBody>
      </p:sp>
      <p:sp>
        <p:nvSpPr>
          <p:cNvPr id="26" name="Arrow: Right 25">
            <a:extLst>
              <a:ext uri="{FF2B5EF4-FFF2-40B4-BE49-F238E27FC236}">
                <a16:creationId xmlns:a16="http://schemas.microsoft.com/office/drawing/2014/main" id="{425CD90C-B504-00CE-9821-6161CE496905}"/>
              </a:ext>
            </a:extLst>
          </p:cNvPr>
          <p:cNvSpPr/>
          <p:nvPr/>
        </p:nvSpPr>
        <p:spPr>
          <a:xfrm>
            <a:off x="1105231" y="3139351"/>
            <a:ext cx="636106"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4BDAAAF3-B843-78D3-3496-C8312997AD5C}"/>
              </a:ext>
            </a:extLst>
          </p:cNvPr>
          <p:cNvSpPr txBox="1"/>
          <p:nvPr/>
        </p:nvSpPr>
        <p:spPr>
          <a:xfrm>
            <a:off x="5315860" y="1172939"/>
            <a:ext cx="6563802" cy="369332"/>
          </a:xfrm>
          <a:prstGeom prst="rect">
            <a:avLst/>
          </a:prstGeom>
          <a:noFill/>
        </p:spPr>
        <p:txBody>
          <a:bodyPr wrap="square">
            <a:spAutoFit/>
          </a:bodyPr>
          <a:lstStyle/>
          <a:p>
            <a:r>
              <a:rPr lang="en-GB" dirty="0"/>
              <a:t>QUERY</a:t>
            </a:r>
            <a:endParaRPr lang="en-IN" dirty="0"/>
          </a:p>
        </p:txBody>
      </p:sp>
      <p:sp>
        <p:nvSpPr>
          <p:cNvPr id="29" name="Arrow: Right 28">
            <a:extLst>
              <a:ext uri="{FF2B5EF4-FFF2-40B4-BE49-F238E27FC236}">
                <a16:creationId xmlns:a16="http://schemas.microsoft.com/office/drawing/2014/main" id="{74C4B344-3508-66F9-B52F-FF84A3D51F01}"/>
              </a:ext>
            </a:extLst>
          </p:cNvPr>
          <p:cNvSpPr/>
          <p:nvPr/>
        </p:nvSpPr>
        <p:spPr>
          <a:xfrm>
            <a:off x="6347959" y="1254338"/>
            <a:ext cx="427711" cy="210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DF9DAE81-FFE6-725A-4CDF-4FB73DE7FAE1}"/>
              </a:ext>
            </a:extLst>
          </p:cNvPr>
          <p:cNvPicPr>
            <a:picLocks noChangeAspect="1"/>
          </p:cNvPicPr>
          <p:nvPr/>
        </p:nvPicPr>
        <p:blipFill>
          <a:blip r:embed="rId5"/>
          <a:stretch>
            <a:fillRect/>
          </a:stretch>
        </p:blipFill>
        <p:spPr>
          <a:xfrm>
            <a:off x="7856468" y="2408009"/>
            <a:ext cx="1466850" cy="2476500"/>
          </a:xfrm>
          <a:prstGeom prst="rect">
            <a:avLst/>
          </a:prstGeom>
        </p:spPr>
      </p:pic>
      <p:sp>
        <p:nvSpPr>
          <p:cNvPr id="33" name="TextBox 32">
            <a:extLst>
              <a:ext uri="{FF2B5EF4-FFF2-40B4-BE49-F238E27FC236}">
                <a16:creationId xmlns:a16="http://schemas.microsoft.com/office/drawing/2014/main" id="{81D72719-95FD-0CD0-B31B-51093AD3F5D3}"/>
              </a:ext>
            </a:extLst>
          </p:cNvPr>
          <p:cNvSpPr txBox="1"/>
          <p:nvPr/>
        </p:nvSpPr>
        <p:spPr>
          <a:xfrm>
            <a:off x="5628198" y="2924725"/>
            <a:ext cx="6563802" cy="369332"/>
          </a:xfrm>
          <a:prstGeom prst="rect">
            <a:avLst/>
          </a:prstGeom>
          <a:noFill/>
        </p:spPr>
        <p:txBody>
          <a:bodyPr wrap="square">
            <a:spAutoFit/>
          </a:bodyPr>
          <a:lstStyle/>
          <a:p>
            <a:r>
              <a:rPr lang="en-GB" dirty="0"/>
              <a:t>OUTPUT</a:t>
            </a:r>
            <a:endParaRPr lang="en-IN" dirty="0"/>
          </a:p>
        </p:txBody>
      </p:sp>
      <p:sp>
        <p:nvSpPr>
          <p:cNvPr id="34" name="Arrow: Right 33">
            <a:extLst>
              <a:ext uri="{FF2B5EF4-FFF2-40B4-BE49-F238E27FC236}">
                <a16:creationId xmlns:a16="http://schemas.microsoft.com/office/drawing/2014/main" id="{0A321F9A-C380-A03B-8A17-9AB0D16246A8}"/>
              </a:ext>
            </a:extLst>
          </p:cNvPr>
          <p:cNvSpPr/>
          <p:nvPr/>
        </p:nvSpPr>
        <p:spPr>
          <a:xfrm>
            <a:off x="6775670" y="2952177"/>
            <a:ext cx="666751" cy="291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97781645-A982-D876-554D-589800E9C8A5}"/>
              </a:ext>
            </a:extLst>
          </p:cNvPr>
          <p:cNvSpPr txBox="1"/>
          <p:nvPr/>
        </p:nvSpPr>
        <p:spPr>
          <a:xfrm>
            <a:off x="246490" y="4556849"/>
            <a:ext cx="2775006" cy="369332"/>
          </a:xfrm>
          <a:prstGeom prst="rect">
            <a:avLst/>
          </a:prstGeom>
          <a:noFill/>
        </p:spPr>
        <p:txBody>
          <a:bodyPr wrap="square" rtlCol="0">
            <a:spAutoFit/>
          </a:bodyPr>
          <a:lstStyle/>
          <a:p>
            <a:r>
              <a:rPr lang="en-GB" dirty="0"/>
              <a:t>INTERPRETATION</a:t>
            </a:r>
            <a:endParaRPr lang="en-IN" dirty="0"/>
          </a:p>
        </p:txBody>
      </p:sp>
      <p:sp>
        <p:nvSpPr>
          <p:cNvPr id="37" name="TextBox 36">
            <a:extLst>
              <a:ext uri="{FF2B5EF4-FFF2-40B4-BE49-F238E27FC236}">
                <a16:creationId xmlns:a16="http://schemas.microsoft.com/office/drawing/2014/main" id="{D2491669-B543-2B7F-9F7D-0CF1F283F02C}"/>
              </a:ext>
            </a:extLst>
          </p:cNvPr>
          <p:cNvSpPr txBox="1"/>
          <p:nvPr/>
        </p:nvSpPr>
        <p:spPr>
          <a:xfrm>
            <a:off x="5461221" y="4500335"/>
            <a:ext cx="6563802" cy="369332"/>
          </a:xfrm>
          <a:prstGeom prst="rect">
            <a:avLst/>
          </a:prstGeom>
          <a:noFill/>
        </p:spPr>
        <p:txBody>
          <a:bodyPr wrap="square">
            <a:spAutoFit/>
          </a:bodyPr>
          <a:lstStyle/>
          <a:p>
            <a:r>
              <a:rPr lang="en-GB" dirty="0"/>
              <a:t>INTERPRETATION</a:t>
            </a:r>
            <a:endParaRPr lang="en-IN" dirty="0"/>
          </a:p>
        </p:txBody>
      </p:sp>
      <p:sp>
        <p:nvSpPr>
          <p:cNvPr id="38" name="Arrow: Down 37">
            <a:extLst>
              <a:ext uri="{FF2B5EF4-FFF2-40B4-BE49-F238E27FC236}">
                <a16:creationId xmlns:a16="http://schemas.microsoft.com/office/drawing/2014/main" id="{73AF855E-C61F-8B4B-32F9-BC8C5C2D7374}"/>
              </a:ext>
            </a:extLst>
          </p:cNvPr>
          <p:cNvSpPr/>
          <p:nvPr/>
        </p:nvSpPr>
        <p:spPr>
          <a:xfrm>
            <a:off x="796993" y="5016921"/>
            <a:ext cx="346132" cy="5477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5AB3AE82-167E-B1ED-A1D5-763B036D89CE}"/>
              </a:ext>
            </a:extLst>
          </p:cNvPr>
          <p:cNvSpPr/>
          <p:nvPr/>
        </p:nvSpPr>
        <p:spPr>
          <a:xfrm>
            <a:off x="6019013" y="4964434"/>
            <a:ext cx="346132" cy="6181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E6BC09BB-1BB5-3FF2-4169-CE00140CE9C1}"/>
              </a:ext>
            </a:extLst>
          </p:cNvPr>
          <p:cNvSpPr txBox="1"/>
          <p:nvPr/>
        </p:nvSpPr>
        <p:spPr>
          <a:xfrm>
            <a:off x="246490" y="6015162"/>
            <a:ext cx="5069370" cy="628915"/>
          </a:xfrm>
          <a:prstGeom prst="rect">
            <a:avLst/>
          </a:prstGeom>
          <a:noFill/>
        </p:spPr>
        <p:txBody>
          <a:bodyPr wrap="square" rtlCol="0">
            <a:spAutoFit/>
          </a:bodyPr>
          <a:lstStyle/>
          <a:p>
            <a:endParaRPr lang="en-IN" dirty="0"/>
          </a:p>
        </p:txBody>
      </p:sp>
      <p:sp>
        <p:nvSpPr>
          <p:cNvPr id="41" name="TextBox 40">
            <a:extLst>
              <a:ext uri="{FF2B5EF4-FFF2-40B4-BE49-F238E27FC236}">
                <a16:creationId xmlns:a16="http://schemas.microsoft.com/office/drawing/2014/main" id="{9FFABF41-C5E4-BE42-D7E5-47D47C8302E4}"/>
              </a:ext>
            </a:extLst>
          </p:cNvPr>
          <p:cNvSpPr txBox="1"/>
          <p:nvPr/>
        </p:nvSpPr>
        <p:spPr>
          <a:xfrm>
            <a:off x="166977" y="6143365"/>
            <a:ext cx="5148883" cy="369332"/>
          </a:xfrm>
          <a:prstGeom prst="rect">
            <a:avLst/>
          </a:prstGeom>
          <a:noFill/>
        </p:spPr>
        <p:txBody>
          <a:bodyPr wrap="square" rtlCol="0">
            <a:spAutoFit/>
          </a:bodyPr>
          <a:lstStyle/>
          <a:p>
            <a:r>
              <a:rPr lang="en-GB" dirty="0">
                <a:solidFill>
                  <a:srgbClr val="7030A0"/>
                </a:solidFill>
              </a:rPr>
              <a:t>THERE ARE 3 ROWS GREATEST NO.OF MOVIES</a:t>
            </a:r>
            <a:endParaRPr lang="en-IN" dirty="0">
              <a:solidFill>
                <a:srgbClr val="7030A0"/>
              </a:solidFill>
            </a:endParaRPr>
          </a:p>
        </p:txBody>
      </p:sp>
      <p:sp>
        <p:nvSpPr>
          <p:cNvPr id="42" name="TextBox 41">
            <a:extLst>
              <a:ext uri="{FF2B5EF4-FFF2-40B4-BE49-F238E27FC236}">
                <a16:creationId xmlns:a16="http://schemas.microsoft.com/office/drawing/2014/main" id="{4BD04E4C-5D0E-A26E-5E42-6EB1F08AD537}"/>
              </a:ext>
            </a:extLst>
          </p:cNvPr>
          <p:cNvSpPr txBox="1"/>
          <p:nvPr/>
        </p:nvSpPr>
        <p:spPr>
          <a:xfrm>
            <a:off x="5628198" y="6096369"/>
            <a:ext cx="6117204" cy="369332"/>
          </a:xfrm>
          <a:prstGeom prst="rect">
            <a:avLst/>
          </a:prstGeom>
          <a:noFill/>
        </p:spPr>
        <p:txBody>
          <a:bodyPr wrap="square" rtlCol="0">
            <a:spAutoFit/>
          </a:bodyPr>
          <a:lstStyle/>
          <a:p>
            <a:r>
              <a:rPr lang="en-GB" dirty="0">
                <a:solidFill>
                  <a:srgbClr val="FF0000"/>
                </a:solidFill>
              </a:rPr>
              <a:t>THERE ARE 15 ROWS MOVIES TITLE SHOWN</a:t>
            </a:r>
            <a:endParaRPr lang="en-IN" dirty="0">
              <a:solidFill>
                <a:srgbClr val="FF0000"/>
              </a:solidFill>
            </a:endParaRPr>
          </a:p>
        </p:txBody>
      </p:sp>
    </p:spTree>
    <p:extLst>
      <p:ext uri="{BB962C8B-B14F-4D97-AF65-F5344CB8AC3E}">
        <p14:creationId xmlns:p14="http://schemas.microsoft.com/office/powerpoint/2010/main" val="20224253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409</TotalTime>
  <Words>931</Words>
  <Application>Microsoft Office PowerPoint</Application>
  <PresentationFormat>Widescreen</PresentationFormat>
  <Paragraphs>143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Söhne</vt:lpstr>
      <vt:lpstr>Söhne Mono</vt:lpstr>
      <vt:lpstr>Trebuchet MS</vt:lpstr>
      <vt:lpstr>Wingdings 3</vt:lpstr>
      <vt:lpstr>Facet</vt:lpstr>
      <vt:lpstr>PowerPoint Presentation</vt:lpstr>
      <vt:lpstr>INDEX</vt:lpstr>
      <vt:lpstr>BUSINESS OBJECTIVE </vt:lpstr>
      <vt:lpstr>DATA DRIVEN QUESTION</vt:lpstr>
      <vt:lpstr>PowerPoint Presentation</vt:lpstr>
      <vt:lpstr>TASK 3.1: number of times each last names</vt:lpstr>
      <vt:lpstr>TASK4.2 Display records movies not Rated "R".</vt:lpstr>
      <vt:lpstr>TASK 5.2 movies replacement cost  between $11 and $20.</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SHOME</dc:creator>
  <cp:lastModifiedBy>AJAY SHOME</cp:lastModifiedBy>
  <cp:revision>4</cp:revision>
  <dcterms:created xsi:type="dcterms:W3CDTF">2023-11-24T02:24:00Z</dcterms:created>
  <dcterms:modified xsi:type="dcterms:W3CDTF">2023-12-09T04:05:55Z</dcterms:modified>
</cp:coreProperties>
</file>