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SHOME" initials="AS" lastIdx="1" clrIdx="0">
    <p:extLst>
      <p:ext uri="{19B8F6BF-5375-455C-9EA6-DF929625EA0E}">
        <p15:presenceInfo xmlns:p15="http://schemas.microsoft.com/office/powerpoint/2012/main" userId="7a62b3eb973a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8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35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5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18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8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1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1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6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9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6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0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10B7-8F75-43EC-8289-784F85FA7E4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13D6FD-A119-4534-92C8-9B5972D0A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3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18DD-6A9E-65C1-4250-BDBCAB69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161" y="320063"/>
            <a:ext cx="8689976" cy="13716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TOPIC-TMDB MOVIE DATA ANALYSIS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8792-4ED5-4647-1DAF-E2D9C90C3D56}"/>
              </a:ext>
            </a:extLst>
          </p:cNvPr>
          <p:cNvSpPr txBox="1"/>
          <p:nvPr/>
        </p:nvSpPr>
        <p:spPr>
          <a:xfrm>
            <a:off x="8817997" y="5233744"/>
            <a:ext cx="33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NAME: SANJAY SHOME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4FFE-82C6-FC75-B6D7-3E5D476F2D29}"/>
              </a:ext>
            </a:extLst>
          </p:cNvPr>
          <p:cNvSpPr txBox="1"/>
          <p:nvPr/>
        </p:nvSpPr>
        <p:spPr>
          <a:xfrm>
            <a:off x="8890883" y="5812403"/>
            <a:ext cx="322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MENTOR: ASHISH RAJPUT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F83CA-5D90-94EC-3020-A29C52289CE9}"/>
              </a:ext>
            </a:extLst>
          </p:cNvPr>
          <p:cNvSpPr txBox="1"/>
          <p:nvPr/>
        </p:nvSpPr>
        <p:spPr>
          <a:xfrm>
            <a:off x="2957885" y="2697950"/>
            <a:ext cx="84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CAPTONE FINAL PROJECTS-SPRINT 2(PYTHON)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7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0F8-1B01-7F89-2EB3-FBA0BD28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25" y="103367"/>
            <a:ext cx="10892489" cy="1280890"/>
          </a:xfrm>
        </p:spPr>
        <p:txBody>
          <a:bodyPr>
            <a:normAutofit fontScale="90000"/>
          </a:bodyPr>
          <a:lstStyle/>
          <a:p>
            <a:r>
              <a:rPr lang="en-GB" sz="2700" b="1" i="0" dirty="0">
                <a:solidFill>
                  <a:srgbClr val="000000"/>
                </a:solidFill>
                <a:effectLst/>
                <a:latin typeface="Helvetica Neue"/>
              </a:rPr>
              <a:t>TASK 10):</a:t>
            </a:r>
            <a:r>
              <a:rPr lang="en-GB" sz="2700" b="1" i="0" dirty="0">
                <a:solidFill>
                  <a:srgbClr val="FF0000"/>
                </a:solidFill>
                <a:effectLst/>
                <a:latin typeface="Helvetica Neue"/>
              </a:rPr>
              <a:t>Sort data based on revenue and filter the top 500 movies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57EC-4532-B6C6-5A10-CAF5DAAB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592737"/>
            <a:ext cx="774457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25D1E-B3BB-AA8D-4D45-ABAFB755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10" y="3147342"/>
            <a:ext cx="3874065" cy="2283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66D69-CFDC-4398-D0A0-31B2174A6215}"/>
              </a:ext>
            </a:extLst>
          </p:cNvPr>
          <p:cNvSpPr txBox="1"/>
          <p:nvPr/>
        </p:nvSpPr>
        <p:spPr>
          <a:xfrm>
            <a:off x="365760" y="930303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8C034-4B79-30CC-4FA9-2BFF0A271297}"/>
              </a:ext>
            </a:extLst>
          </p:cNvPr>
          <p:cNvSpPr txBox="1"/>
          <p:nvPr/>
        </p:nvSpPr>
        <p:spPr>
          <a:xfrm>
            <a:off x="469925" y="3713259"/>
            <a:ext cx="10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F2543-30AD-0D99-B96C-8E9864B3B241}"/>
              </a:ext>
            </a:extLst>
          </p:cNvPr>
          <p:cNvSpPr txBox="1"/>
          <p:nvPr/>
        </p:nvSpPr>
        <p:spPr>
          <a:xfrm>
            <a:off x="218661" y="5246075"/>
            <a:ext cx="21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118D36-A744-0BAF-1CD8-20F12ADD943C}"/>
              </a:ext>
            </a:extLst>
          </p:cNvPr>
          <p:cNvSpPr/>
          <p:nvPr/>
        </p:nvSpPr>
        <p:spPr>
          <a:xfrm>
            <a:off x="1327868" y="985962"/>
            <a:ext cx="516835" cy="25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E34C1E-9B6C-6CD8-C216-4D6CB17F6FAF}"/>
              </a:ext>
            </a:extLst>
          </p:cNvPr>
          <p:cNvSpPr/>
          <p:nvPr/>
        </p:nvSpPr>
        <p:spPr>
          <a:xfrm>
            <a:off x="1622066" y="3832529"/>
            <a:ext cx="580445" cy="200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58E53C-0E06-4C22-C794-D0C4C003F217}"/>
              </a:ext>
            </a:extLst>
          </p:cNvPr>
          <p:cNvSpPr/>
          <p:nvPr/>
        </p:nvSpPr>
        <p:spPr>
          <a:xfrm>
            <a:off x="1121133" y="5666322"/>
            <a:ext cx="151075" cy="4286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04FAE-698E-BCFA-EEE2-5E193025BA12}"/>
              </a:ext>
            </a:extLst>
          </p:cNvPr>
          <p:cNvSpPr txBox="1"/>
          <p:nvPr/>
        </p:nvSpPr>
        <p:spPr>
          <a:xfrm>
            <a:off x="218661" y="6423807"/>
            <a:ext cx="885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FILTER BASED ON REVENUE,BUDGET,REVENUE 500 MOVIES.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72DA-EF0F-AAE3-7FFC-9B0AAB1D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" y="0"/>
            <a:ext cx="9381613" cy="1280890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GB" sz="2700" b="1" i="0" dirty="0">
                <a:solidFill>
                  <a:srgbClr val="000000"/>
                </a:solidFill>
                <a:effectLst/>
                <a:latin typeface="Helvetica Neue"/>
              </a:rPr>
              <a:t>TASK 11):</a:t>
            </a:r>
            <a:r>
              <a:rPr lang="en-GB" sz="2400" b="1" i="0" dirty="0">
                <a:solidFill>
                  <a:srgbClr val="7030A0"/>
                </a:solidFill>
                <a:effectLst/>
                <a:latin typeface="Helvetica Neue"/>
              </a:rPr>
              <a:t>Identify movies with above-average runtime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90F8-EBCA-1794-6982-2A4CB7BC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6" y="783999"/>
            <a:ext cx="7768425" cy="1931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81EFF-40AC-2BE7-CFBF-2080111A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67" y="3017616"/>
            <a:ext cx="3692924" cy="2166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F15385-5F47-7724-A801-0202E10BC6E5}"/>
              </a:ext>
            </a:extLst>
          </p:cNvPr>
          <p:cNvSpPr txBox="1"/>
          <p:nvPr/>
        </p:nvSpPr>
        <p:spPr>
          <a:xfrm>
            <a:off x="230588" y="1046404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1B778-846F-9F79-C5F9-A1121C4CB639}"/>
              </a:ext>
            </a:extLst>
          </p:cNvPr>
          <p:cNvSpPr txBox="1"/>
          <p:nvPr/>
        </p:nvSpPr>
        <p:spPr>
          <a:xfrm>
            <a:off x="286247" y="3429000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EE3B6-14CB-4008-ECD1-B87019255CF9}"/>
              </a:ext>
            </a:extLst>
          </p:cNvPr>
          <p:cNvSpPr txBox="1"/>
          <p:nvPr/>
        </p:nvSpPr>
        <p:spPr>
          <a:xfrm>
            <a:off x="230588" y="4998983"/>
            <a:ext cx="231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9DF004-2209-6EC7-6BC9-299A70B83650}"/>
              </a:ext>
            </a:extLst>
          </p:cNvPr>
          <p:cNvSpPr/>
          <p:nvPr/>
        </p:nvSpPr>
        <p:spPr>
          <a:xfrm>
            <a:off x="1343770" y="1097280"/>
            <a:ext cx="465152" cy="310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AAF38D-6EC6-08BA-6F63-C81B6F2AC64B}"/>
              </a:ext>
            </a:extLst>
          </p:cNvPr>
          <p:cNvSpPr/>
          <p:nvPr/>
        </p:nvSpPr>
        <p:spPr>
          <a:xfrm>
            <a:off x="1387503" y="3514477"/>
            <a:ext cx="584422" cy="2119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C5A0062-EAD0-E547-411D-BC5FB83F85A0}"/>
              </a:ext>
            </a:extLst>
          </p:cNvPr>
          <p:cNvSpPr/>
          <p:nvPr/>
        </p:nvSpPr>
        <p:spPr>
          <a:xfrm>
            <a:off x="1232452" y="5637475"/>
            <a:ext cx="155051" cy="39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88E12-C40F-9483-DFAF-CC92289F7EE8}"/>
              </a:ext>
            </a:extLst>
          </p:cNvPr>
          <p:cNvSpPr txBox="1"/>
          <p:nvPr/>
        </p:nvSpPr>
        <p:spPr>
          <a:xfrm>
            <a:off x="286247" y="6384300"/>
            <a:ext cx="7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THERE ARE 1362 ROWS,2 COLUMNS, ABOVE AVG-RUN TIME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3D4-A2A8-8FB7-51E0-D0B4C526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8" y="0"/>
            <a:ext cx="8911687" cy="1280890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CONCLUSION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0E9F-E445-9460-0706-67A33BEF4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182" y="919955"/>
            <a:ext cx="10363826" cy="3424107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By 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analyzing the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TMDB movie dataset provides valuable insights into the trends and patterns 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nature of movie success, which involves various factors beyond budget and genre, revenue budget trends,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Runtime distribution of movies,offering foundation for informed making in film industry.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5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A398-6FD2-EA4A-427C-BF1372EB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27" y="-1"/>
            <a:ext cx="10364451" cy="1596177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INDEX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784C5-62F6-781C-095B-7A1800BABDD9}"/>
              </a:ext>
            </a:extLst>
          </p:cNvPr>
          <p:cNvSpPr txBox="1"/>
          <p:nvPr/>
        </p:nvSpPr>
        <p:spPr>
          <a:xfrm>
            <a:off x="2909552" y="1304572"/>
            <a:ext cx="19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TITLE</a:t>
            </a:r>
            <a:r>
              <a:rPr lang="en-GB" sz="2400" b="1" dirty="0"/>
              <a:t>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A2A8-47F5-5D56-F4A3-E80BC56FE7B6}"/>
              </a:ext>
            </a:extLst>
          </p:cNvPr>
          <p:cNvSpPr txBox="1"/>
          <p:nvPr/>
        </p:nvSpPr>
        <p:spPr>
          <a:xfrm>
            <a:off x="7013051" y="1535405"/>
            <a:ext cx="18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SLIDE NO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5A352-B700-39C0-AD84-01FDBB6DDB52}"/>
              </a:ext>
            </a:extLst>
          </p:cNvPr>
          <p:cNvSpPr txBox="1"/>
          <p:nvPr/>
        </p:nvSpPr>
        <p:spPr>
          <a:xfrm>
            <a:off x="2266122" y="2258170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1) </a:t>
            </a:r>
            <a:r>
              <a:rPr lang="en-GB" b="1" dirty="0">
                <a:solidFill>
                  <a:srgbClr val="00B050"/>
                </a:solidFill>
              </a:rPr>
              <a:t>BUSINESS OBJECTIVE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9DB31-B35C-04B1-1A33-6B27698D2DA2}"/>
              </a:ext>
            </a:extLst>
          </p:cNvPr>
          <p:cNvSpPr txBox="1"/>
          <p:nvPr/>
        </p:nvSpPr>
        <p:spPr>
          <a:xfrm>
            <a:off x="2222389" y="2854583"/>
            <a:ext cx="35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2) </a:t>
            </a:r>
            <a:r>
              <a:rPr lang="en-GB" b="1" dirty="0">
                <a:solidFill>
                  <a:srgbClr val="7030A0"/>
                </a:solidFill>
              </a:rPr>
              <a:t>PYTHON DRIVEN QUESTION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F6E0F-272A-FBC7-53A5-346BD58CA6A8}"/>
              </a:ext>
            </a:extLst>
          </p:cNvPr>
          <p:cNvSpPr txBox="1"/>
          <p:nvPr/>
        </p:nvSpPr>
        <p:spPr>
          <a:xfrm>
            <a:off x="2178658" y="3516577"/>
            <a:ext cx="35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3)</a:t>
            </a:r>
            <a:r>
              <a:rPr lang="en-GB" b="1" dirty="0">
                <a:solidFill>
                  <a:srgbClr val="FF0000"/>
                </a:solidFill>
              </a:rPr>
              <a:t>PYTHON CODING QUESTION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E6643-9037-01F5-F19E-CDAF8DD25796}"/>
              </a:ext>
            </a:extLst>
          </p:cNvPr>
          <p:cNvSpPr txBox="1"/>
          <p:nvPr/>
        </p:nvSpPr>
        <p:spPr>
          <a:xfrm>
            <a:off x="2274073" y="411299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4) </a:t>
            </a:r>
            <a:r>
              <a:rPr lang="en-GB" b="1" dirty="0">
                <a:solidFill>
                  <a:srgbClr val="FFC000"/>
                </a:solidFill>
              </a:rPr>
              <a:t>CONCLUSION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BE72A-1F02-A5CF-1129-6BFB7E4AAAC7}"/>
              </a:ext>
            </a:extLst>
          </p:cNvPr>
          <p:cNvSpPr txBox="1"/>
          <p:nvPr/>
        </p:nvSpPr>
        <p:spPr>
          <a:xfrm>
            <a:off x="7267491" y="2165689"/>
            <a:ext cx="1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8FD34-0D00-878B-F5FC-C96FF65B9882}"/>
              </a:ext>
            </a:extLst>
          </p:cNvPr>
          <p:cNvSpPr txBox="1"/>
          <p:nvPr/>
        </p:nvSpPr>
        <p:spPr>
          <a:xfrm>
            <a:off x="7315200" y="2847763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8D3C2-06EA-3C9C-E481-54CE9B8AE485}"/>
              </a:ext>
            </a:extLst>
          </p:cNvPr>
          <p:cNvSpPr txBox="1"/>
          <p:nvPr/>
        </p:nvSpPr>
        <p:spPr>
          <a:xfrm>
            <a:off x="7156173" y="3529837"/>
            <a:ext cx="20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5-11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14E78-ED73-7674-3800-1A27CAFADF38}"/>
              </a:ext>
            </a:extLst>
          </p:cNvPr>
          <p:cNvSpPr txBox="1"/>
          <p:nvPr/>
        </p:nvSpPr>
        <p:spPr>
          <a:xfrm>
            <a:off x="7315200" y="4140392"/>
            <a:ext cx="110523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65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1A8F-AF0F-35EC-3303-3687E08D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8" y="135172"/>
            <a:ext cx="10364451" cy="1596177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BUSINESS OBJECTIVE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6F0A-5D7D-9594-814F-81862FEA58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71029"/>
            <a:ext cx="10363826" cy="342410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Genres: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1" dirty="0">
                <a:solidFill>
                  <a:srgbClr val="374151"/>
                </a:solidFill>
                <a:effectLst/>
                <a:latin typeface="Söhne"/>
              </a:rPr>
              <a:t>Diversification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- Explore and expand movie genres to cater to diverse audience preferences and maximize market reach.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Trends: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1" dirty="0">
                <a:solidFill>
                  <a:srgbClr val="374151"/>
                </a:solidFill>
                <a:effectLst/>
                <a:latin typeface="Söhne"/>
              </a:rPr>
              <a:t>Forecasting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- Predict future market trends in the film industry based on historical data analysis, aiding in strategic planning.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Competition: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1" dirty="0">
                <a:solidFill>
                  <a:srgbClr val="374151"/>
                </a:solidFill>
                <a:effectLst/>
                <a:latin typeface="Söhne"/>
              </a:rPr>
              <a:t>Market Share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- Analyze competitor performance to gain insights for capturing and increasing market share in the movie industry.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D069-0919-0569-10CF-01297EA9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943" y="135173"/>
            <a:ext cx="10364451" cy="1596177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PYTHON DRIVEN QUESTION</a:t>
            </a:r>
            <a:br>
              <a:rPr lang="en-GB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E305-B8C3-5019-35A4-8B86131D53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0870" y="1452692"/>
            <a:ext cx="11092696" cy="5735287"/>
          </a:xfrm>
        </p:spPr>
        <p:txBody>
          <a:bodyPr/>
          <a:lstStyle/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1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Display the number of rows and columns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2)Identify columns with null values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3) Display movie categories with a budget greater than $220,000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4) Display movie categories where revenue is greater than $961,000,000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5) Remove rows with budget and revenue values of 0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6) Top 10 movies with the highest revenues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7) Analyze the correlation between popularity and budget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8) Display names of all production companies and their counts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9) Display names of the top 25 production companies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10) Sort data based on revenue and filter the top 500 movies</a:t>
            </a:r>
          </a:p>
          <a:p>
            <a:r>
              <a:rPr lang="en-GB" b="1" i="0" dirty="0">
                <a:solidFill>
                  <a:srgbClr val="7030A0"/>
                </a:solidFill>
                <a:effectLst/>
                <a:latin typeface="Helvetica Neue"/>
              </a:rPr>
              <a:t>11) Identify movies with above-average runtime</a:t>
            </a: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9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B19B-251A-1BD3-66E1-31A4AE2D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423283"/>
          </a:xfrm>
        </p:spPr>
        <p:txBody>
          <a:bodyPr>
            <a:normAutofit/>
          </a:bodyPr>
          <a:lstStyle/>
          <a:p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3ADF-6A4C-7AF9-6517-B070FE96CC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977" y="0"/>
            <a:ext cx="10363826" cy="3424107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TASK1 </a:t>
            </a:r>
            <a:r>
              <a:rPr lang="en-GB" sz="2000" b="1" i="0" dirty="0">
                <a:solidFill>
                  <a:srgbClr val="7030A0"/>
                </a:solidFill>
                <a:effectLst/>
                <a:latin typeface="Helvetica Neue"/>
              </a:rPr>
              <a:t>Display the number of rows and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AA767-3F43-5290-647B-4BF79F37229A}"/>
              </a:ext>
            </a:extLst>
          </p:cNvPr>
          <p:cNvSpPr txBox="1"/>
          <p:nvPr/>
        </p:nvSpPr>
        <p:spPr>
          <a:xfrm>
            <a:off x="246490" y="962108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94E7AC-5AB6-3450-1705-D3579CDFC5C9}"/>
              </a:ext>
            </a:extLst>
          </p:cNvPr>
          <p:cNvSpPr/>
          <p:nvPr/>
        </p:nvSpPr>
        <p:spPr>
          <a:xfrm>
            <a:off x="1129711" y="1043406"/>
            <a:ext cx="531486" cy="222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96A2-0E01-0DFA-AD94-97CFA2DE6167}"/>
              </a:ext>
            </a:extLst>
          </p:cNvPr>
          <p:cNvSpPr txBox="1"/>
          <p:nvPr/>
        </p:nvSpPr>
        <p:spPr>
          <a:xfrm>
            <a:off x="365760" y="2592125"/>
            <a:ext cx="12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3F77A9-F008-CAB9-24B1-0CA014225426}"/>
              </a:ext>
            </a:extLst>
          </p:cNvPr>
          <p:cNvSpPr/>
          <p:nvPr/>
        </p:nvSpPr>
        <p:spPr>
          <a:xfrm>
            <a:off x="1439186" y="2695492"/>
            <a:ext cx="485030" cy="1431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C1176-7BAC-EBB4-37E9-605FDE4597DA}"/>
              </a:ext>
            </a:extLst>
          </p:cNvPr>
          <p:cNvSpPr txBox="1"/>
          <p:nvPr/>
        </p:nvSpPr>
        <p:spPr>
          <a:xfrm>
            <a:off x="6983234" y="0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Task </a:t>
            </a:r>
            <a:r>
              <a:rPr lang="en-GB" sz="2000" b="1" i="0" dirty="0">
                <a:effectLst/>
                <a:latin typeface="Helvetica Neue"/>
              </a:rPr>
              <a:t>2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Helvetica Neue"/>
              </a:rPr>
              <a:t> Identify columns with null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403F4-D77A-21FB-2BBC-5D73087C3963}"/>
              </a:ext>
            </a:extLst>
          </p:cNvPr>
          <p:cNvSpPr txBox="1"/>
          <p:nvPr/>
        </p:nvSpPr>
        <p:spPr>
          <a:xfrm>
            <a:off x="1565156" y="394563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42F8E-8DF6-2727-E09F-34287C9E281E}"/>
              </a:ext>
            </a:extLst>
          </p:cNvPr>
          <p:cNvSpPr txBox="1"/>
          <p:nvPr/>
        </p:nvSpPr>
        <p:spPr>
          <a:xfrm>
            <a:off x="5076185" y="224931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F23AE31-E79B-244B-4411-7176CE589635}"/>
              </a:ext>
            </a:extLst>
          </p:cNvPr>
          <p:cNvSpPr/>
          <p:nvPr/>
        </p:nvSpPr>
        <p:spPr>
          <a:xfrm>
            <a:off x="6843690" y="3727520"/>
            <a:ext cx="468344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A2DA3-5499-3EE4-6D44-AE1D015D0DDD}"/>
              </a:ext>
            </a:extLst>
          </p:cNvPr>
          <p:cNvSpPr txBox="1"/>
          <p:nvPr/>
        </p:nvSpPr>
        <p:spPr>
          <a:xfrm>
            <a:off x="5676882" y="3566361"/>
            <a:ext cx="13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B95A9C5-0AD2-BF12-BFB3-F5470522651F}"/>
              </a:ext>
            </a:extLst>
          </p:cNvPr>
          <p:cNvSpPr/>
          <p:nvPr/>
        </p:nvSpPr>
        <p:spPr>
          <a:xfrm>
            <a:off x="6093952" y="2261096"/>
            <a:ext cx="445273" cy="323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B1959-571B-9174-E0A2-B40BBB74F526}"/>
              </a:ext>
            </a:extLst>
          </p:cNvPr>
          <p:cNvSpPr txBox="1"/>
          <p:nvPr/>
        </p:nvSpPr>
        <p:spPr>
          <a:xfrm>
            <a:off x="6093952" y="5186164"/>
            <a:ext cx="28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06ACAB8-23D8-0BC4-9F5B-CD9CD3D17C5D}"/>
              </a:ext>
            </a:extLst>
          </p:cNvPr>
          <p:cNvSpPr/>
          <p:nvPr/>
        </p:nvSpPr>
        <p:spPr>
          <a:xfrm>
            <a:off x="8381075" y="612471"/>
            <a:ext cx="329469" cy="5253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157272-D0B2-BE10-7DBE-5D01DCA3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01" y="745941"/>
            <a:ext cx="4879115" cy="1295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69FDBD-7E72-2528-87A3-309B74FA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95" y="2616813"/>
            <a:ext cx="2333625" cy="6381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3A67A4-5DFB-2B38-9D2E-D951EBD9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82" y="1487170"/>
            <a:ext cx="5454618" cy="16859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7D154B3-C500-14E2-AA6D-D6167A14E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44" y="3342685"/>
            <a:ext cx="2933700" cy="1762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DAEBF-2746-BEBD-79CA-C116617D04B4}"/>
              </a:ext>
            </a:extLst>
          </p:cNvPr>
          <p:cNvSpPr txBox="1"/>
          <p:nvPr/>
        </p:nvSpPr>
        <p:spPr>
          <a:xfrm>
            <a:off x="1129711" y="5422790"/>
            <a:ext cx="48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NO.OF ROWS-4803</a:t>
            </a:r>
          </a:p>
          <a:p>
            <a:r>
              <a:rPr lang="en-GB" b="1" dirty="0">
                <a:solidFill>
                  <a:srgbClr val="00B0F0"/>
                </a:solidFill>
              </a:rPr>
              <a:t>NO.OF COL-20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35F1F5-CD72-BAEA-9DA0-A8E88332AC40}"/>
              </a:ext>
            </a:extLst>
          </p:cNvPr>
          <p:cNvSpPr/>
          <p:nvPr/>
        </p:nvSpPr>
        <p:spPr>
          <a:xfrm>
            <a:off x="2207195" y="4637849"/>
            <a:ext cx="253816" cy="6425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82A9AB1-04E8-8F8F-1FC0-A96DC6D496FA}"/>
              </a:ext>
            </a:extLst>
          </p:cNvPr>
          <p:cNvSpPr/>
          <p:nvPr/>
        </p:nvSpPr>
        <p:spPr>
          <a:xfrm>
            <a:off x="6737382" y="5719111"/>
            <a:ext cx="20116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EF4FB-0AFE-DBAA-F56D-81C80AA989D0}"/>
              </a:ext>
            </a:extLst>
          </p:cNvPr>
          <p:cNvSpPr txBox="1"/>
          <p:nvPr/>
        </p:nvSpPr>
        <p:spPr>
          <a:xfrm>
            <a:off x="5972055" y="6194122"/>
            <a:ext cx="62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NO.OF COL WITH NULL VALUES ARE SHOWN IN O/P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74F0-9908-E57D-6A6E-9F11965E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2" y="-56328"/>
            <a:ext cx="8911687" cy="1280890"/>
          </a:xfrm>
        </p:spPr>
        <p:txBody>
          <a:bodyPr>
            <a:normAutofit/>
          </a:bodyPr>
          <a:lstStyle/>
          <a:p>
            <a:r>
              <a:rPr lang="en-GB" sz="2200" b="1" i="0" dirty="0">
                <a:solidFill>
                  <a:srgbClr val="000000"/>
                </a:solidFill>
                <a:effectLst/>
                <a:latin typeface="Helvetica Neue"/>
              </a:rPr>
              <a:t>Task 3  </a:t>
            </a:r>
            <a:r>
              <a:rPr lang="en-GB" sz="2200" b="1" i="0" dirty="0">
                <a:solidFill>
                  <a:srgbClr val="00B0F0"/>
                </a:solidFill>
                <a:effectLst/>
                <a:latin typeface="Helvetica Neue"/>
              </a:rPr>
              <a:t>movie categories  budget &gt; than $220,000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A9483-83FE-F7D6-A922-EEFB79EFA82E}"/>
              </a:ext>
            </a:extLst>
          </p:cNvPr>
          <p:cNvSpPr txBox="1"/>
          <p:nvPr/>
        </p:nvSpPr>
        <p:spPr>
          <a:xfrm>
            <a:off x="6824209" y="-70165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Task 4:  </a:t>
            </a:r>
            <a:r>
              <a:rPr lang="en-GB" b="1" i="0" dirty="0">
                <a:solidFill>
                  <a:srgbClr val="C00000"/>
                </a:solidFill>
                <a:effectLst/>
                <a:latin typeface="Helvetica Neue"/>
              </a:rPr>
              <a:t>movie categories where revenue  &gt; than $961,000,000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F7900-576C-26F1-E7FF-A0653390403B}"/>
              </a:ext>
            </a:extLst>
          </p:cNvPr>
          <p:cNvSpPr txBox="1"/>
          <p:nvPr/>
        </p:nvSpPr>
        <p:spPr>
          <a:xfrm>
            <a:off x="155812" y="843425"/>
            <a:ext cx="10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40D8AE-4235-DB3C-1169-D5EC2D9B0F32}"/>
              </a:ext>
            </a:extLst>
          </p:cNvPr>
          <p:cNvSpPr/>
          <p:nvPr/>
        </p:nvSpPr>
        <p:spPr>
          <a:xfrm>
            <a:off x="984074" y="944602"/>
            <a:ext cx="445273" cy="166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70A228-549A-7979-0E7A-FC128DE9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37" y="481906"/>
            <a:ext cx="5016975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4BC0A7-0496-3337-8F98-6792B70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57" y="2986882"/>
            <a:ext cx="3938273" cy="22064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E1C1C6-BCB6-0466-0C4D-1BF6BE667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014" y="1242336"/>
            <a:ext cx="5590986" cy="1295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E28E86-D54B-FB1C-4DAE-0F6CAFF7C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278" y="2750037"/>
            <a:ext cx="3821044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79D7CB-BAEC-1F60-A7F8-027567B9FE7A}"/>
              </a:ext>
            </a:extLst>
          </p:cNvPr>
          <p:cNvSpPr txBox="1"/>
          <p:nvPr/>
        </p:nvSpPr>
        <p:spPr>
          <a:xfrm>
            <a:off x="8420814" y="482487"/>
            <a:ext cx="168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B098DA9-F1F4-7A8D-38F3-4D7A02968DBB}"/>
              </a:ext>
            </a:extLst>
          </p:cNvPr>
          <p:cNvSpPr/>
          <p:nvPr/>
        </p:nvSpPr>
        <p:spPr>
          <a:xfrm>
            <a:off x="8810045" y="900364"/>
            <a:ext cx="181954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91D1-B12F-9D2C-8CB5-73A058AD840D}"/>
              </a:ext>
            </a:extLst>
          </p:cNvPr>
          <p:cNvSpPr txBox="1"/>
          <p:nvPr/>
        </p:nvSpPr>
        <p:spPr>
          <a:xfrm>
            <a:off x="155812" y="3291840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32B856-1288-DA67-20E6-0AA2BEE70ABA}"/>
              </a:ext>
            </a:extLst>
          </p:cNvPr>
          <p:cNvSpPr/>
          <p:nvPr/>
        </p:nvSpPr>
        <p:spPr>
          <a:xfrm>
            <a:off x="1206710" y="3369163"/>
            <a:ext cx="431259" cy="141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67DE2-B7C2-8421-85E8-1A78B072746D}"/>
              </a:ext>
            </a:extLst>
          </p:cNvPr>
          <p:cNvSpPr txBox="1"/>
          <p:nvPr/>
        </p:nvSpPr>
        <p:spPr>
          <a:xfrm>
            <a:off x="5834897" y="3384173"/>
            <a:ext cx="646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C58D92-2906-B70F-FA42-8585729C17AC}"/>
              </a:ext>
            </a:extLst>
          </p:cNvPr>
          <p:cNvSpPr/>
          <p:nvPr/>
        </p:nvSpPr>
        <p:spPr>
          <a:xfrm>
            <a:off x="6824209" y="3476506"/>
            <a:ext cx="642066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EBC8D-7099-9C88-3506-D05BE85094F5}"/>
              </a:ext>
            </a:extLst>
          </p:cNvPr>
          <p:cNvSpPr txBox="1"/>
          <p:nvPr/>
        </p:nvSpPr>
        <p:spPr>
          <a:xfrm>
            <a:off x="238060" y="5169488"/>
            <a:ext cx="24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FE435-5952-A434-BFBA-3CD447EAAD61}"/>
              </a:ext>
            </a:extLst>
          </p:cNvPr>
          <p:cNvSpPr txBox="1"/>
          <p:nvPr/>
        </p:nvSpPr>
        <p:spPr>
          <a:xfrm>
            <a:off x="7466275" y="5185369"/>
            <a:ext cx="646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INTERPRETATIONS</a:t>
            </a:r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79CBDB-2655-EAD9-B9B2-937022A2809B}"/>
              </a:ext>
            </a:extLst>
          </p:cNvPr>
          <p:cNvSpPr/>
          <p:nvPr/>
        </p:nvSpPr>
        <p:spPr>
          <a:xfrm>
            <a:off x="984074" y="5597718"/>
            <a:ext cx="222636" cy="4650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A801B14-A17F-59E0-8AAC-6F05A64FC3E3}"/>
              </a:ext>
            </a:extLst>
          </p:cNvPr>
          <p:cNvSpPr/>
          <p:nvPr/>
        </p:nvSpPr>
        <p:spPr>
          <a:xfrm>
            <a:off x="8118665" y="5774996"/>
            <a:ext cx="222636" cy="4650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C18FD-FDE8-208D-DD25-01543282311D}"/>
              </a:ext>
            </a:extLst>
          </p:cNvPr>
          <p:cNvSpPr txBox="1"/>
          <p:nvPr/>
        </p:nvSpPr>
        <p:spPr>
          <a:xfrm>
            <a:off x="373711" y="6332292"/>
            <a:ext cx="661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MOVIE CATEGORIES WITH BUDGETS &gt;220,000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A6B298-3A74-2946-654B-99BBE2F6D447}"/>
              </a:ext>
            </a:extLst>
          </p:cNvPr>
          <p:cNvSpPr txBox="1"/>
          <p:nvPr/>
        </p:nvSpPr>
        <p:spPr>
          <a:xfrm>
            <a:off x="6901109" y="6376846"/>
            <a:ext cx="545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MOVIE CATEGORIES REVENUE &gt; $961,000,000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1159-7908-0C94-9949-8C58140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84" y="0"/>
            <a:ext cx="8911687" cy="128089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TASK 5</a:t>
            </a:r>
            <a:r>
              <a:rPr lang="en-GB" sz="2000" dirty="0"/>
              <a:t>:</a:t>
            </a:r>
            <a:r>
              <a:rPr lang="en-GB" sz="2000" b="1" dirty="0">
                <a:solidFill>
                  <a:srgbClr val="7030A0"/>
                </a:solidFill>
              </a:rPr>
              <a:t>Remove rows with budget and revenue values of 0</a:t>
            </a:r>
            <a:endParaRPr lang="en-IN" sz="20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AE4999-7756-383C-AC22-B5F6D74363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1083" y="2459140"/>
            <a:ext cx="5274892" cy="3429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35A7F-177B-18E2-D0CC-B0EBD852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86" y="537201"/>
            <a:ext cx="4949824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BA54B-28B2-DBF2-918D-A7C3F029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187" y="1446838"/>
            <a:ext cx="5329653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39C46-9D58-0138-E00F-DF0F85E9FA65}"/>
              </a:ext>
            </a:extLst>
          </p:cNvPr>
          <p:cNvSpPr txBox="1"/>
          <p:nvPr/>
        </p:nvSpPr>
        <p:spPr>
          <a:xfrm>
            <a:off x="6723952" y="352535"/>
            <a:ext cx="615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TASK 6:</a:t>
            </a:r>
            <a:r>
              <a:rPr lang="en-GB" b="1" i="0" dirty="0">
                <a:solidFill>
                  <a:srgbClr val="FF0000"/>
                </a:solidFill>
                <a:effectLst/>
                <a:latin typeface="Helvetica Neue"/>
              </a:rPr>
              <a:t>Top 10 movies with the highest revenues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46F93-0AC1-DFCB-D695-F0FB724A2013}"/>
              </a:ext>
            </a:extLst>
          </p:cNvPr>
          <p:cNvSpPr txBox="1"/>
          <p:nvPr/>
        </p:nvSpPr>
        <p:spPr>
          <a:xfrm>
            <a:off x="136160" y="808314"/>
            <a:ext cx="113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1F3C0F-106A-684A-3ABA-9068CFACEE6E}"/>
              </a:ext>
            </a:extLst>
          </p:cNvPr>
          <p:cNvSpPr/>
          <p:nvPr/>
        </p:nvSpPr>
        <p:spPr>
          <a:xfrm>
            <a:off x="1022730" y="837880"/>
            <a:ext cx="500932" cy="3101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07D6C-DBB2-F7DD-F853-4A8CD044402D}"/>
              </a:ext>
            </a:extLst>
          </p:cNvPr>
          <p:cNvSpPr txBox="1"/>
          <p:nvPr/>
        </p:nvSpPr>
        <p:spPr>
          <a:xfrm>
            <a:off x="8696739" y="721867"/>
            <a:ext cx="643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8BECBA-B3CC-35D1-A86D-5B1CA9BFB800}"/>
              </a:ext>
            </a:extLst>
          </p:cNvPr>
          <p:cNvSpPr/>
          <p:nvPr/>
        </p:nvSpPr>
        <p:spPr>
          <a:xfrm>
            <a:off x="9048584" y="1091199"/>
            <a:ext cx="222637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931B7-7487-38B0-5C44-CFF4849F2D76}"/>
              </a:ext>
            </a:extLst>
          </p:cNvPr>
          <p:cNvSpPr txBox="1"/>
          <p:nvPr/>
        </p:nvSpPr>
        <p:spPr>
          <a:xfrm>
            <a:off x="136160" y="2445924"/>
            <a:ext cx="11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33C167-D667-D0EA-7315-C5855D3E2639}"/>
              </a:ext>
            </a:extLst>
          </p:cNvPr>
          <p:cNvSpPr/>
          <p:nvPr/>
        </p:nvSpPr>
        <p:spPr>
          <a:xfrm>
            <a:off x="1116652" y="2555719"/>
            <a:ext cx="402528" cy="171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397A5-DBC3-9B97-6ABE-4255A80ED09F}"/>
              </a:ext>
            </a:extLst>
          </p:cNvPr>
          <p:cNvSpPr txBox="1"/>
          <p:nvPr/>
        </p:nvSpPr>
        <p:spPr>
          <a:xfrm>
            <a:off x="160014" y="3946166"/>
            <a:ext cx="21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B5D7-4166-95C7-5246-6F48D77E3A2A}"/>
              </a:ext>
            </a:extLst>
          </p:cNvPr>
          <p:cNvSpPr txBox="1"/>
          <p:nvPr/>
        </p:nvSpPr>
        <p:spPr>
          <a:xfrm>
            <a:off x="7250266" y="5273521"/>
            <a:ext cx="7565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INTERPRETATIONS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E9B3A-DCC0-D116-7312-6E1C07AE78E8}"/>
              </a:ext>
            </a:extLst>
          </p:cNvPr>
          <p:cNvSpPr txBox="1"/>
          <p:nvPr/>
        </p:nvSpPr>
        <p:spPr>
          <a:xfrm>
            <a:off x="5782052" y="4084701"/>
            <a:ext cx="791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2C04F51-EA66-1D6E-1F69-B2ED69894048}"/>
              </a:ext>
            </a:extLst>
          </p:cNvPr>
          <p:cNvSpPr/>
          <p:nvPr/>
        </p:nvSpPr>
        <p:spPr>
          <a:xfrm>
            <a:off x="8163339" y="5896894"/>
            <a:ext cx="161677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4430E1-FCF8-6F1B-B19F-27F1A3B7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496" y="3067914"/>
            <a:ext cx="4214610" cy="1965767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1BAAF6-A4DE-A8D9-C0B2-E5E4A91BF1C2}"/>
              </a:ext>
            </a:extLst>
          </p:cNvPr>
          <p:cNvSpPr/>
          <p:nvPr/>
        </p:nvSpPr>
        <p:spPr>
          <a:xfrm>
            <a:off x="6858505" y="4116917"/>
            <a:ext cx="41346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1E4545-584F-B529-FD92-7D6464886188}"/>
              </a:ext>
            </a:extLst>
          </p:cNvPr>
          <p:cNvSpPr/>
          <p:nvPr/>
        </p:nvSpPr>
        <p:spPr>
          <a:xfrm>
            <a:off x="704678" y="4432052"/>
            <a:ext cx="310100" cy="675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0223DA-7A1D-9F16-36D0-EB5E2A390EB8}"/>
              </a:ext>
            </a:extLst>
          </p:cNvPr>
          <p:cNvSpPr txBox="1"/>
          <p:nvPr/>
        </p:nvSpPr>
        <p:spPr>
          <a:xfrm>
            <a:off x="160013" y="6122532"/>
            <a:ext cx="787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NO.OF ROWS REMOVING ROWS BUDGET &amp; REVENUE ARE 3229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5C71EA-22FC-F9A0-C173-1D7C52526E98}"/>
              </a:ext>
            </a:extLst>
          </p:cNvPr>
          <p:cNvSpPr txBox="1"/>
          <p:nvPr/>
        </p:nvSpPr>
        <p:spPr>
          <a:xfrm>
            <a:off x="6835975" y="6459601"/>
            <a:ext cx="593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HIGHTEST REVENUE ON TITLE AND REVENUE COL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7449-64B3-2091-0B1F-F181025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0" y="0"/>
            <a:ext cx="8911687" cy="1280890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TASK 7):</a:t>
            </a:r>
            <a:r>
              <a:rPr lang="en-GB" sz="2000" b="1" i="0" dirty="0">
                <a:solidFill>
                  <a:srgbClr val="C00000"/>
                </a:solidFill>
                <a:effectLst/>
                <a:latin typeface="Helvetica Neue"/>
              </a:rPr>
              <a:t>Analyze the correlation between popularity and budget</a:t>
            </a:r>
            <a:br>
              <a:rPr lang="en-GB" b="1" i="0" dirty="0">
                <a:solidFill>
                  <a:srgbClr val="C00000"/>
                </a:solidFill>
                <a:effectLst/>
                <a:latin typeface="Helvetica Neue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BBE13-BAE7-A4E4-4EA7-205E681FE0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8902" y="801697"/>
            <a:ext cx="6345140" cy="1343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EA02-BD16-AF3E-0551-5B3C58B6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98" y="2742450"/>
            <a:ext cx="5934075" cy="35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5FF63-2DF3-37F7-8709-CF0A812B3DB5}"/>
              </a:ext>
            </a:extLst>
          </p:cNvPr>
          <p:cNvSpPr txBox="1"/>
          <p:nvPr/>
        </p:nvSpPr>
        <p:spPr>
          <a:xfrm>
            <a:off x="341906" y="946205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6723EA-F348-4775-68AD-157FE22F1A93}"/>
              </a:ext>
            </a:extLst>
          </p:cNvPr>
          <p:cNvSpPr/>
          <p:nvPr/>
        </p:nvSpPr>
        <p:spPr>
          <a:xfrm>
            <a:off x="1391478" y="1001864"/>
            <a:ext cx="587598" cy="2790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4279-0E76-564E-D6EB-38FC2B7AE34D}"/>
              </a:ext>
            </a:extLst>
          </p:cNvPr>
          <p:cNvSpPr txBox="1"/>
          <p:nvPr/>
        </p:nvSpPr>
        <p:spPr>
          <a:xfrm>
            <a:off x="477078" y="2742450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853B70-BEF2-F85E-D748-E631FE4652C6}"/>
              </a:ext>
            </a:extLst>
          </p:cNvPr>
          <p:cNvSpPr/>
          <p:nvPr/>
        </p:nvSpPr>
        <p:spPr>
          <a:xfrm>
            <a:off x="1502797" y="2742450"/>
            <a:ext cx="636105" cy="2790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F8193-CD78-67FE-26DF-4C6A8911212C}"/>
              </a:ext>
            </a:extLst>
          </p:cNvPr>
          <p:cNvSpPr txBox="1"/>
          <p:nvPr/>
        </p:nvSpPr>
        <p:spPr>
          <a:xfrm>
            <a:off x="1820849" y="4225317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C3F5A-E3E6-8164-E10D-9B6E09BCD8FB}"/>
              </a:ext>
            </a:extLst>
          </p:cNvPr>
          <p:cNvSpPr txBox="1"/>
          <p:nvPr/>
        </p:nvSpPr>
        <p:spPr>
          <a:xfrm>
            <a:off x="1502797" y="6101420"/>
            <a:ext cx="109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+VE CORRELATION INDICATED WITH THE HIGHTEST BUDGETS TENDS TO BE MORE POPULAR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3EA8991-A019-2415-162B-9BE132222390}"/>
              </a:ext>
            </a:extLst>
          </p:cNvPr>
          <p:cNvSpPr/>
          <p:nvPr/>
        </p:nvSpPr>
        <p:spPr>
          <a:xfrm>
            <a:off x="2592126" y="4866904"/>
            <a:ext cx="206734" cy="706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C31-3242-FEA3-EC75-749A1576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1" y="9137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sz="2200" b="1" i="0" dirty="0">
                <a:solidFill>
                  <a:srgbClr val="000000"/>
                </a:solidFill>
                <a:effectLst/>
                <a:latin typeface="Helvetica Neue"/>
              </a:rPr>
              <a:t>TASK 8):</a:t>
            </a:r>
            <a:r>
              <a:rPr lang="en-GB" sz="2200" b="1" i="0" dirty="0">
                <a:solidFill>
                  <a:srgbClr val="0070C0"/>
                </a:solidFill>
                <a:effectLst/>
                <a:latin typeface="Helvetica Neue"/>
              </a:rPr>
              <a:t>Display names of  production companies and their counts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75F9-B1FC-26A1-1CE6-5F3157C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0" y="1468036"/>
            <a:ext cx="5813245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1B2AF-4583-1FFC-F567-97408B54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69" y="2060341"/>
            <a:ext cx="5731964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31F95B-CE69-9BEE-1544-6726A70C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55" y="3344395"/>
            <a:ext cx="5813245" cy="1768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D11FAB-1117-01CA-697E-8360E3BD0E6A}"/>
              </a:ext>
            </a:extLst>
          </p:cNvPr>
          <p:cNvSpPr txBox="1"/>
          <p:nvPr/>
        </p:nvSpPr>
        <p:spPr>
          <a:xfrm>
            <a:off x="6300946" y="547152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TASK 9) :</a:t>
            </a:r>
            <a:r>
              <a:rPr lang="en-GB" b="1" i="0" dirty="0">
                <a:solidFill>
                  <a:srgbClr val="FF0000"/>
                </a:solidFill>
                <a:effectLst/>
                <a:latin typeface="Helvetica Neue"/>
              </a:rPr>
              <a:t>Display names of the top 25 production companies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CF456-D56A-5385-691A-A06EE792BECD}"/>
              </a:ext>
            </a:extLst>
          </p:cNvPr>
          <p:cNvSpPr txBox="1"/>
          <p:nvPr/>
        </p:nvSpPr>
        <p:spPr>
          <a:xfrm>
            <a:off x="1009816" y="431163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A968942-FCED-D200-52C3-E639BE5CFBE9}"/>
              </a:ext>
            </a:extLst>
          </p:cNvPr>
          <p:cNvSpPr/>
          <p:nvPr/>
        </p:nvSpPr>
        <p:spPr>
          <a:xfrm>
            <a:off x="1232452" y="777412"/>
            <a:ext cx="326004" cy="5019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F74D5-10F5-09A3-C70D-2E57AB0A42D8}"/>
              </a:ext>
            </a:extLst>
          </p:cNvPr>
          <p:cNvSpPr txBox="1"/>
          <p:nvPr/>
        </p:nvSpPr>
        <p:spPr>
          <a:xfrm>
            <a:off x="7498080" y="10987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CODE</a:t>
            </a:r>
            <a:endParaRPr lang="en-IN" b="1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CE23AF7-C770-ED48-47DD-C22D4DD36C88}"/>
              </a:ext>
            </a:extLst>
          </p:cNvPr>
          <p:cNvSpPr/>
          <p:nvPr/>
        </p:nvSpPr>
        <p:spPr>
          <a:xfrm>
            <a:off x="7824084" y="1537706"/>
            <a:ext cx="206733" cy="452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9E3A41-B93D-0369-172D-87BE00EFA928}"/>
              </a:ext>
            </a:extLst>
          </p:cNvPr>
          <p:cNvSpPr txBox="1"/>
          <p:nvPr/>
        </p:nvSpPr>
        <p:spPr>
          <a:xfrm>
            <a:off x="1327868" y="2557160"/>
            <a:ext cx="1956021" cy="37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DE77EF4-745F-7AA9-74A4-694337D148DD}"/>
              </a:ext>
            </a:extLst>
          </p:cNvPr>
          <p:cNvSpPr/>
          <p:nvPr/>
        </p:nvSpPr>
        <p:spPr>
          <a:xfrm>
            <a:off x="1733384" y="2907798"/>
            <a:ext cx="190832" cy="3705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D6E461-19CB-D7BE-5226-600FE13C1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851" y="4402948"/>
            <a:ext cx="5181600" cy="561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1164F0-C7C5-3985-171E-FFF4D8FF5FC7}"/>
              </a:ext>
            </a:extLst>
          </p:cNvPr>
          <p:cNvSpPr txBox="1"/>
          <p:nvPr/>
        </p:nvSpPr>
        <p:spPr>
          <a:xfrm>
            <a:off x="6835472" y="3486650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endParaRPr lang="en-IN" b="1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0A4020-8F48-7D6F-6E1D-348AEB23B1A9}"/>
              </a:ext>
            </a:extLst>
          </p:cNvPr>
          <p:cNvSpPr/>
          <p:nvPr/>
        </p:nvSpPr>
        <p:spPr>
          <a:xfrm>
            <a:off x="7300423" y="3863066"/>
            <a:ext cx="197657" cy="4417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6CB8-CE06-E980-16DF-CE304C3B7ECC}"/>
              </a:ext>
            </a:extLst>
          </p:cNvPr>
          <p:cNvSpPr txBox="1"/>
          <p:nvPr/>
        </p:nvSpPr>
        <p:spPr>
          <a:xfrm>
            <a:off x="604299" y="5193063"/>
            <a:ext cx="26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248F2-8DC8-1AAA-35A4-BDE9AE52D342}"/>
              </a:ext>
            </a:extLst>
          </p:cNvPr>
          <p:cNvSpPr txBox="1"/>
          <p:nvPr/>
        </p:nvSpPr>
        <p:spPr>
          <a:xfrm>
            <a:off x="6827521" y="5031390"/>
            <a:ext cx="30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INTERPRETATIONS</a:t>
            </a:r>
            <a:endParaRPr lang="en-IN" b="1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00A1BF-0CEE-7943-7750-588F309184E7}"/>
              </a:ext>
            </a:extLst>
          </p:cNvPr>
          <p:cNvSpPr/>
          <p:nvPr/>
        </p:nvSpPr>
        <p:spPr>
          <a:xfrm>
            <a:off x="1522675" y="5610286"/>
            <a:ext cx="230588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DF3A2AD-7B3F-021C-E6DD-9CA4F5135091}"/>
              </a:ext>
            </a:extLst>
          </p:cNvPr>
          <p:cNvSpPr/>
          <p:nvPr/>
        </p:nvSpPr>
        <p:spPr>
          <a:xfrm>
            <a:off x="7532536" y="5466521"/>
            <a:ext cx="230588" cy="5327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20E0-F74D-909D-CF44-799F20BD889C}"/>
              </a:ext>
            </a:extLst>
          </p:cNvPr>
          <p:cNvSpPr txBox="1"/>
          <p:nvPr/>
        </p:nvSpPr>
        <p:spPr>
          <a:xfrm>
            <a:off x="113989" y="6080588"/>
            <a:ext cx="677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DISPLAY THE PRODUCTION COMPANIES ALONG WITH THE FEQUENCIES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16297-F8FF-EC1D-6A10-02DD8436E91C}"/>
              </a:ext>
            </a:extLst>
          </p:cNvPr>
          <p:cNvSpPr txBox="1"/>
          <p:nvPr/>
        </p:nvSpPr>
        <p:spPr>
          <a:xfrm>
            <a:off x="6663656" y="6030633"/>
            <a:ext cx="573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LIST OF 25 PRODUCTION COMPANIES AND THEIR COUNTS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46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529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Helvetica Neue</vt:lpstr>
      <vt:lpstr>Söhne</vt:lpstr>
      <vt:lpstr>Wingdings 3</vt:lpstr>
      <vt:lpstr>Wisp</vt:lpstr>
      <vt:lpstr>TOPIC-TMDB MOVIE DATA ANALYSIS </vt:lpstr>
      <vt:lpstr>INDEX</vt:lpstr>
      <vt:lpstr>BUSINESS OBJECTIVE</vt:lpstr>
      <vt:lpstr>PYTHON DRIVEN QUESTION </vt:lpstr>
      <vt:lpstr> </vt:lpstr>
      <vt:lpstr>Task 3  movie categories  budget &gt; than $220,000 </vt:lpstr>
      <vt:lpstr>TASK 5:Remove rows with budget and revenue values of 0</vt:lpstr>
      <vt:lpstr>TASK 7):Analyze the correlation between popularity and budget </vt:lpstr>
      <vt:lpstr>TASK 8):Display names of  production companies and their counts </vt:lpstr>
      <vt:lpstr>TASK 10):Sort data based on revenue and filter the top 500 movies </vt:lpstr>
      <vt:lpstr> TASK 11):Identify movies with above-average runtime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SHOME</dc:creator>
  <cp:lastModifiedBy>AJAY SHOME</cp:lastModifiedBy>
  <cp:revision>4</cp:revision>
  <dcterms:created xsi:type="dcterms:W3CDTF">2023-12-01T03:40:12Z</dcterms:created>
  <dcterms:modified xsi:type="dcterms:W3CDTF">2023-12-01T14:21:02Z</dcterms:modified>
</cp:coreProperties>
</file>