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310" r:id="rId3"/>
    <p:sldId id="259" r:id="rId4"/>
    <p:sldId id="309" r:id="rId5"/>
    <p:sldId id="272" r:id="rId6"/>
    <p:sldId id="275" r:id="rId7"/>
    <p:sldId id="276" r:id="rId8"/>
    <p:sldId id="285" r:id="rId9"/>
    <p:sldId id="291" r:id="rId10"/>
    <p:sldId id="296" r:id="rId11"/>
    <p:sldId id="29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SHOME" initials="AS" lastIdx="2" clrIdx="0">
    <p:extLst>
      <p:ext uri="{19B8F6BF-5375-455C-9EA6-DF929625EA0E}">
        <p15:presenceInfo xmlns:p15="http://schemas.microsoft.com/office/powerpoint/2012/main" userId="7a62b3eb973a1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2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3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85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3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37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6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9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0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2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9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5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4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3EBA-9053-4432-944F-C614EC1D8041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4FF4BC-E3C3-4382-9556-C6067FD9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5B4D-1225-7156-092B-5EE97BA3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190" y="0"/>
            <a:ext cx="9120145" cy="1646302"/>
          </a:xfrm>
        </p:spPr>
        <p:txBody>
          <a:bodyPr/>
          <a:lstStyle/>
          <a:p>
            <a:r>
              <a:rPr lang="en-GB" sz="3200" b="1" i="1" dirty="0">
                <a:solidFill>
                  <a:srgbClr val="FF0000"/>
                </a:solidFill>
              </a:rPr>
              <a:t> TOPIC- UPI PAYMENT FRAUD DATA SET</a:t>
            </a:r>
            <a:endParaRPr lang="en-IN" sz="32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42988-E81B-B86C-015B-051CB372B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1794" y="2439063"/>
            <a:ext cx="7766936" cy="1096899"/>
          </a:xfrm>
        </p:spPr>
        <p:txBody>
          <a:bodyPr>
            <a:normAutofit/>
          </a:bodyPr>
          <a:lstStyle/>
          <a:p>
            <a:r>
              <a:rPr lang="en-GB" sz="4000" b="1" i="1" dirty="0">
                <a:solidFill>
                  <a:srgbClr val="00B0F0"/>
                </a:solidFill>
              </a:rPr>
              <a:t>PRE-PLACEMENT PROJECT</a:t>
            </a:r>
            <a:endParaRPr lang="en-IN" sz="4000" b="1" i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9F6B0-42AF-6751-D053-904401DF01C7}"/>
              </a:ext>
            </a:extLst>
          </p:cNvPr>
          <p:cNvSpPr txBox="1"/>
          <p:nvPr/>
        </p:nvSpPr>
        <p:spPr>
          <a:xfrm>
            <a:off x="7625300" y="4412973"/>
            <a:ext cx="43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NAME-SANJAY SHOME</a:t>
            </a:r>
          </a:p>
          <a:p>
            <a:endParaRPr lang="en-GB" dirty="0"/>
          </a:p>
          <a:p>
            <a:r>
              <a:rPr lang="en-GB" dirty="0"/>
              <a:t>MENTOR-MR.ASHISH RAJPUT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A0F07-3CB1-6C89-7E93-05793596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" y="455028"/>
            <a:ext cx="3028843" cy="1956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C0EEF-849F-501C-671E-411816B8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8" y="3853167"/>
            <a:ext cx="3652423" cy="25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5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925-315A-1063-3D9D-A4F8C697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5) </a:t>
            </a:r>
            <a:r>
              <a:rPr lang="en-GB" sz="1400" b="1" i="1" dirty="0">
                <a:solidFill>
                  <a:srgbClr val="C00000"/>
                </a:solidFill>
              </a:rPr>
              <a:t>IN WHICH STREETS MORE FRAUD TRANSCATIONS IS OCCURRED.</a:t>
            </a:r>
            <a:endParaRPr lang="en-IN" sz="1400" b="1" i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3EECA-C879-71C8-B83B-329D97B1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5" y="788064"/>
            <a:ext cx="6126633" cy="34340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728E3-E92B-91A3-B700-B925213C0EF7}"/>
              </a:ext>
            </a:extLst>
          </p:cNvPr>
          <p:cNvSpPr txBox="1"/>
          <p:nvPr/>
        </p:nvSpPr>
        <p:spPr>
          <a:xfrm>
            <a:off x="294197" y="4874150"/>
            <a:ext cx="3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>
                <a:solidFill>
                  <a:srgbClr val="0070C0"/>
                </a:solidFill>
              </a:rPr>
              <a:t>INTERPRETATION</a:t>
            </a:r>
            <a:endParaRPr lang="en-IN" sz="1600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A4D93-FB8E-EB62-B5DF-BD0BB0743474}"/>
              </a:ext>
            </a:extLst>
          </p:cNvPr>
          <p:cNvSpPr txBox="1"/>
          <p:nvPr/>
        </p:nvSpPr>
        <p:spPr>
          <a:xfrm>
            <a:off x="0" y="6389169"/>
            <a:ext cx="983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THE STREETS 15315 VAUGHN PARK SUITE 356 HAS MORE FRAUD TRANSCATION TO OTHERS.</a:t>
            </a:r>
            <a:endParaRPr lang="en-IN" sz="1400" b="1" i="1" dirty="0">
              <a:solidFill>
                <a:srgbClr val="FF000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FF939BC-DF80-0290-C96A-76CE04F3F4A7}"/>
              </a:ext>
            </a:extLst>
          </p:cNvPr>
          <p:cNvSpPr/>
          <p:nvPr/>
        </p:nvSpPr>
        <p:spPr>
          <a:xfrm>
            <a:off x="787179" y="5335815"/>
            <a:ext cx="294198" cy="6529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CC674-C9F1-87C5-D48D-AFB019ECC7EC}"/>
              </a:ext>
            </a:extLst>
          </p:cNvPr>
          <p:cNvSpPr txBox="1"/>
          <p:nvPr/>
        </p:nvSpPr>
        <p:spPr>
          <a:xfrm>
            <a:off x="7169425" y="221963"/>
            <a:ext cx="6194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solidFill>
                  <a:srgbClr val="00B0F0"/>
                </a:solidFill>
              </a:rPr>
              <a:t>WHICH GENDER IS MORE FRAUD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6EF393A-8AA2-B49B-3465-93C77E10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2" y="851676"/>
            <a:ext cx="5744273" cy="33704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4B597-B96F-55AD-E515-92C317F9653D}"/>
              </a:ext>
            </a:extLst>
          </p:cNvPr>
          <p:cNvSpPr txBox="1"/>
          <p:nvPr/>
        </p:nvSpPr>
        <p:spPr>
          <a:xfrm>
            <a:off x="5943753" y="5819636"/>
            <a:ext cx="668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2060"/>
                </a:solidFill>
              </a:rPr>
              <a:t>GENDER IS HAVING MORE FRAUD COMPARED TO OTHERS.</a:t>
            </a:r>
            <a:endParaRPr lang="en-IN" b="1" i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020D3-F2FC-154E-600F-B6D82C97E71A}"/>
              </a:ext>
            </a:extLst>
          </p:cNvPr>
          <p:cNvSpPr txBox="1"/>
          <p:nvPr/>
        </p:nvSpPr>
        <p:spPr>
          <a:xfrm>
            <a:off x="6494228" y="4507235"/>
            <a:ext cx="668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solidFill>
                  <a:srgbClr val="0070C0"/>
                </a:solidFill>
              </a:rPr>
              <a:t>INTERPRETATION</a:t>
            </a:r>
            <a:endParaRPr lang="en-IN" sz="1800" b="1" i="1" dirty="0">
              <a:solidFill>
                <a:srgbClr val="0070C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E1E0249-C77B-07C5-28E8-E73BE91A9D19}"/>
              </a:ext>
            </a:extLst>
          </p:cNvPr>
          <p:cNvSpPr/>
          <p:nvPr/>
        </p:nvSpPr>
        <p:spPr>
          <a:xfrm>
            <a:off x="7300622" y="5090832"/>
            <a:ext cx="294198" cy="6529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A9585E-75F8-4B65-A491-9873CEBF1E18}"/>
              </a:ext>
            </a:extLst>
          </p:cNvPr>
          <p:cNvSpPr txBox="1"/>
          <p:nvPr/>
        </p:nvSpPr>
        <p:spPr>
          <a:xfrm>
            <a:off x="6783337" y="175746"/>
            <a:ext cx="10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6)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474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9F71-9506-F9DC-03DB-8F2290D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59979" cy="1320800"/>
          </a:xfrm>
        </p:spPr>
        <p:txBody>
          <a:bodyPr/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7) </a:t>
            </a:r>
            <a:r>
              <a:rPr lang="en-GB" sz="1400" b="1" i="1" dirty="0">
                <a:solidFill>
                  <a:srgbClr val="C00000"/>
                </a:solidFill>
              </a:rPr>
              <a:t>IN WHICH LAST(COLUMNS) MOST FRAUD OCCURED</a:t>
            </a:r>
            <a:endParaRPr lang="en-IN" sz="1400" b="1" i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F4BCB-A07C-A586-2CD9-8B1842D80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4513"/>
            <a:ext cx="4490543" cy="38814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BD686-39E3-3306-D226-CEACDD7336E9}"/>
              </a:ext>
            </a:extLst>
          </p:cNvPr>
          <p:cNvSpPr txBox="1"/>
          <p:nvPr/>
        </p:nvSpPr>
        <p:spPr>
          <a:xfrm>
            <a:off x="87465" y="1215167"/>
            <a:ext cx="15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 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EE252-1D04-E80E-3E86-E58686864788}"/>
              </a:ext>
            </a:extLst>
          </p:cNvPr>
          <p:cNvSpPr txBox="1"/>
          <p:nvPr/>
        </p:nvSpPr>
        <p:spPr>
          <a:xfrm>
            <a:off x="87465" y="4846196"/>
            <a:ext cx="280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INTERPRETATIONS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DE3E5-E365-C297-BF0D-09E2724E360E}"/>
              </a:ext>
            </a:extLst>
          </p:cNvPr>
          <p:cNvSpPr txBox="1"/>
          <p:nvPr/>
        </p:nvSpPr>
        <p:spPr>
          <a:xfrm>
            <a:off x="87465" y="6303432"/>
            <a:ext cx="1098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JOHNSONS HAS THE MOST FRAUD IN LAST (COLUMNS )TRANSCATIONS.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6EAF5A-18C7-A107-C0FB-BC8F46B71929}"/>
              </a:ext>
            </a:extLst>
          </p:cNvPr>
          <p:cNvSpPr/>
          <p:nvPr/>
        </p:nvSpPr>
        <p:spPr>
          <a:xfrm>
            <a:off x="679837" y="5525571"/>
            <a:ext cx="389613" cy="6194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1E76E-24DE-F6E2-1F5B-E493FEAC497A}"/>
              </a:ext>
            </a:extLst>
          </p:cNvPr>
          <p:cNvSpPr txBox="1"/>
          <p:nvPr/>
        </p:nvSpPr>
        <p:spPr>
          <a:xfrm>
            <a:off x="7078649" y="53586"/>
            <a:ext cx="611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DASHBOARD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C129E-BE6B-EC06-281E-D994FE77F467}"/>
              </a:ext>
            </a:extLst>
          </p:cNvPr>
          <p:cNvSpPr txBox="1"/>
          <p:nvPr/>
        </p:nvSpPr>
        <p:spPr>
          <a:xfrm>
            <a:off x="6379265" y="31348"/>
            <a:ext cx="75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AB2E2-F4DB-56CB-0129-DEF2707C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9" y="354513"/>
            <a:ext cx="8057322" cy="60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D0D2-8280-8B53-7BFB-86801330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GB" b="1" i="1" dirty="0">
                <a:solidFill>
                  <a:srgbClr val="FFC000"/>
                </a:solidFill>
              </a:rPr>
              <a:t>CONCLUSION</a:t>
            </a:r>
            <a:endParaRPr lang="en-IN" b="1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E2C7-A364-E7CF-0D4F-BF732C656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51" y="1320800"/>
            <a:ext cx="11655139" cy="3880773"/>
          </a:xfrm>
        </p:spPr>
        <p:txBody>
          <a:bodyPr/>
          <a:lstStyle/>
          <a:p>
            <a:r>
              <a:rPr lang="en-GB" dirty="0"/>
              <a:t>The study of UPI and its applications has shown that UPI has revolutionized the digital payment industry in India. </a:t>
            </a:r>
          </a:p>
          <a:p>
            <a:r>
              <a:rPr lang="en-GB" dirty="0"/>
              <a:t>It offers a seamless and secure payment experience, making it a popular payment option for individuals and businesses alike. </a:t>
            </a:r>
          </a:p>
          <a:p>
            <a:r>
              <a:rPr lang="en-GB" dirty="0"/>
              <a:t>The adoption and usage rates of UPI have been increasing rapidly, with UPI transactions growing at an unprecedented rate. </a:t>
            </a:r>
          </a:p>
        </p:txBody>
      </p:sp>
    </p:spTree>
    <p:extLst>
      <p:ext uri="{BB962C8B-B14F-4D97-AF65-F5344CB8AC3E}">
        <p14:creationId xmlns:p14="http://schemas.microsoft.com/office/powerpoint/2010/main" val="28642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B30B-6BBE-BE6B-4135-16670FE2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287" y="156238"/>
            <a:ext cx="8596668" cy="1320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C000"/>
                </a:solidFill>
              </a:rPr>
              <a:t>INDEX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563A-3A47-6ED6-88E5-9FABE5F0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11949"/>
            <a:ext cx="4905955" cy="3880773"/>
          </a:xfrm>
        </p:spPr>
        <p:txBody>
          <a:bodyPr>
            <a:normAutofit/>
          </a:bodyPr>
          <a:lstStyle/>
          <a:p>
            <a:r>
              <a:rPr lang="en-GB" dirty="0"/>
              <a:t>1)  business objective</a:t>
            </a:r>
          </a:p>
          <a:p>
            <a:r>
              <a:rPr lang="en-GB" dirty="0"/>
              <a:t>2) data-driven question</a:t>
            </a:r>
          </a:p>
          <a:p>
            <a:r>
              <a:rPr lang="en-GB" dirty="0"/>
              <a:t>3) python question</a:t>
            </a:r>
          </a:p>
          <a:p>
            <a:r>
              <a:rPr lang="en-GB" dirty="0"/>
              <a:t>4) tableau question</a:t>
            </a:r>
          </a:p>
          <a:p>
            <a:r>
              <a:rPr lang="en-GB" dirty="0"/>
              <a:t>5)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F44B5-9B25-3E0A-EBEB-814FA640C7C1}"/>
              </a:ext>
            </a:extLst>
          </p:cNvPr>
          <p:cNvSpPr txBox="1"/>
          <p:nvPr/>
        </p:nvSpPr>
        <p:spPr>
          <a:xfrm>
            <a:off x="723569" y="816638"/>
            <a:ext cx="22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367B5-D7AD-5805-4AC4-EDA8D0BB1679}"/>
              </a:ext>
            </a:extLst>
          </p:cNvPr>
          <p:cNvSpPr txBox="1"/>
          <p:nvPr/>
        </p:nvSpPr>
        <p:spPr>
          <a:xfrm>
            <a:off x="5669280" y="887567"/>
            <a:ext cx="274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SLIDE NO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3DD8B-6BEC-FC5E-0548-A6DD81D317ED}"/>
              </a:ext>
            </a:extLst>
          </p:cNvPr>
          <p:cNvSpPr txBox="1"/>
          <p:nvPr/>
        </p:nvSpPr>
        <p:spPr>
          <a:xfrm>
            <a:off x="6013836" y="1701392"/>
            <a:ext cx="102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6EB92-20CD-849F-D3E6-CACC2026B2EC}"/>
              </a:ext>
            </a:extLst>
          </p:cNvPr>
          <p:cNvSpPr txBox="1"/>
          <p:nvPr/>
        </p:nvSpPr>
        <p:spPr>
          <a:xfrm>
            <a:off x="5980710" y="2053107"/>
            <a:ext cx="76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B5929-9F26-1B7A-8A0B-5B507BF6C230}"/>
              </a:ext>
            </a:extLst>
          </p:cNvPr>
          <p:cNvSpPr txBox="1"/>
          <p:nvPr/>
        </p:nvSpPr>
        <p:spPr>
          <a:xfrm>
            <a:off x="5876012" y="2488810"/>
            <a:ext cx="6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5-7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9D05F-56A1-87E7-8122-F4FB31EAE013}"/>
              </a:ext>
            </a:extLst>
          </p:cNvPr>
          <p:cNvSpPr txBox="1"/>
          <p:nvPr/>
        </p:nvSpPr>
        <p:spPr>
          <a:xfrm>
            <a:off x="5836254" y="2953984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8-11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D7BE6-3197-6425-04A2-7584B232A629}"/>
              </a:ext>
            </a:extLst>
          </p:cNvPr>
          <p:cNvSpPr txBox="1"/>
          <p:nvPr/>
        </p:nvSpPr>
        <p:spPr>
          <a:xfrm>
            <a:off x="5893247" y="3350019"/>
            <a:ext cx="8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3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BE1-D84C-0ADD-124A-FD4A9E2E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GB" b="1" i="1" dirty="0">
                <a:solidFill>
                  <a:srgbClr val="00B050"/>
                </a:solidFill>
              </a:rPr>
              <a:t>BUSINESS OBJECTIVE</a:t>
            </a:r>
            <a:endParaRPr lang="en-IN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0FF2-9442-FA89-EDB9-2D9FA09A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20" y="1158725"/>
            <a:ext cx="8596668" cy="1320801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FF0000"/>
                </a:solidFill>
                <a:effectLst/>
                <a:latin typeface="Söhne"/>
              </a:rPr>
              <a:t>"Detect fraudulent transactions using transaction details to enhance security and protect customers from financial losses."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4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397D-2965-6259-CDE0-8FD13FC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83" y="90745"/>
            <a:ext cx="8596668" cy="13208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DATA-DRIVEN QUESTION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BF20-1166-2F9D-0B52-405A8D72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88613"/>
            <a:ext cx="6194067" cy="388077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1) </a:t>
            </a:r>
            <a:r>
              <a:rPr lang="en-GB" b="1" dirty="0"/>
              <a:t>which types of transcations is more occurred?</a:t>
            </a:r>
          </a:p>
          <a:p>
            <a:r>
              <a:rPr lang="en-GB" b="1" dirty="0"/>
              <a:t>2) in which years more no.of fraud transcations occurred?</a:t>
            </a:r>
          </a:p>
          <a:p>
            <a:r>
              <a:rPr lang="en-GB" b="1" dirty="0"/>
              <a:t>3) in which months more no.of fraud transcations occurred?</a:t>
            </a:r>
          </a:p>
          <a:p>
            <a:r>
              <a:rPr lang="en-GB" b="1" dirty="0"/>
              <a:t>4) in which weeks day more no. of fraud transcation occurred?</a:t>
            </a:r>
          </a:p>
          <a:p>
            <a:r>
              <a:rPr lang="en-GB" b="1" dirty="0"/>
              <a:t>5) in which state more no.of fraud transcation occurred?</a:t>
            </a:r>
          </a:p>
          <a:p>
            <a:r>
              <a:rPr lang="en-GB" b="1" dirty="0"/>
              <a:t>6) in which job more no.of truncation occurred?</a:t>
            </a:r>
          </a:p>
          <a:p>
            <a:r>
              <a:rPr lang="en-GB" b="1" dirty="0"/>
              <a:t>7) methods of heat maps and correlation analysis.</a:t>
            </a:r>
          </a:p>
          <a:p>
            <a:r>
              <a:rPr lang="en-GB" b="1" dirty="0"/>
              <a:t>8) monthly trend of upi transcations in month.</a:t>
            </a:r>
          </a:p>
          <a:p>
            <a:r>
              <a:rPr lang="en-GB" b="1" dirty="0"/>
              <a:t>9) top 5 states of upi transcations.</a:t>
            </a:r>
          </a:p>
          <a:p>
            <a:r>
              <a:rPr lang="en-GB" b="1" dirty="0"/>
              <a:t>10) distribution of transcation amount payment categories?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DF0AF1-E906-305F-4076-990F37A0D0A5}"/>
              </a:ext>
            </a:extLst>
          </p:cNvPr>
          <p:cNvSpPr/>
          <p:nvPr/>
        </p:nvSpPr>
        <p:spPr>
          <a:xfrm>
            <a:off x="5049079" y="3188379"/>
            <a:ext cx="874644" cy="7494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1C071-0F32-7C99-C6E0-322A8AF84382}"/>
              </a:ext>
            </a:extLst>
          </p:cNvPr>
          <p:cNvSpPr txBox="1"/>
          <p:nvPr/>
        </p:nvSpPr>
        <p:spPr>
          <a:xfrm>
            <a:off x="779228" y="660400"/>
            <a:ext cx="32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</a:rPr>
              <a:t>Python question</a:t>
            </a:r>
            <a:endParaRPr lang="en-IN" sz="2800" b="1" i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11EBC-9E70-6D36-F3D1-FB7DEF5C5246}"/>
              </a:ext>
            </a:extLst>
          </p:cNvPr>
          <p:cNvSpPr txBox="1"/>
          <p:nvPr/>
        </p:nvSpPr>
        <p:spPr>
          <a:xfrm>
            <a:off x="5935125" y="1396440"/>
            <a:ext cx="577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  <a:r>
              <a:rPr lang="en-GB" b="1" dirty="0"/>
              <a:t>) </a:t>
            </a:r>
            <a:r>
              <a:rPr lang="en-GB" sz="1400" dirty="0"/>
              <a:t>Top 10 jobs hightest graud transcations</a:t>
            </a:r>
            <a:r>
              <a:rPr lang="en-GB" sz="1400" b="1" dirty="0"/>
              <a:t>.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E87B-1D3B-F55B-E510-9B55503A723F}"/>
              </a:ext>
            </a:extLst>
          </p:cNvPr>
          <p:cNvSpPr txBox="1"/>
          <p:nvPr/>
        </p:nvSpPr>
        <p:spPr>
          <a:xfrm>
            <a:off x="6194066" y="660400"/>
            <a:ext cx="376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rgbClr val="00B0F0"/>
                </a:solidFill>
              </a:rPr>
              <a:t>Tableau question</a:t>
            </a:r>
            <a:endParaRPr lang="en-IN" sz="2800" i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D948D-BFB4-CFF2-DFA1-C372E450399D}"/>
              </a:ext>
            </a:extLst>
          </p:cNvPr>
          <p:cNvSpPr txBox="1"/>
          <p:nvPr/>
        </p:nvSpPr>
        <p:spPr>
          <a:xfrm>
            <a:off x="5935125" y="1745380"/>
            <a:ext cx="625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12) </a:t>
            </a:r>
            <a:r>
              <a:rPr lang="en-GB" sz="1400" i="1" dirty="0"/>
              <a:t>in which state more no.of fraud transcation occurred?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E3B0B-2DB1-A50F-5B92-72911BE47F97}"/>
              </a:ext>
            </a:extLst>
          </p:cNvPr>
          <p:cNvSpPr txBox="1"/>
          <p:nvPr/>
        </p:nvSpPr>
        <p:spPr>
          <a:xfrm>
            <a:off x="5919222" y="2142056"/>
            <a:ext cx="640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13) </a:t>
            </a:r>
            <a:r>
              <a:rPr lang="en-GB" sz="1400" dirty="0"/>
              <a:t>In which trans-date trans-trans fraud occurred more?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61E47-6D49-590F-CF08-C87B5CE56A3E}"/>
              </a:ext>
            </a:extLst>
          </p:cNvPr>
          <p:cNvSpPr txBox="1"/>
          <p:nvPr/>
        </p:nvSpPr>
        <p:spPr>
          <a:xfrm>
            <a:off x="5935125" y="2511388"/>
            <a:ext cx="581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14) </a:t>
            </a:r>
            <a:r>
              <a:rPr lang="en-GB" sz="1400" dirty="0"/>
              <a:t>In which city has more fraud transcations?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21A4D-471A-A9F1-C8B1-E7DEBA92D1F2}"/>
              </a:ext>
            </a:extLst>
          </p:cNvPr>
          <p:cNvSpPr txBox="1"/>
          <p:nvPr/>
        </p:nvSpPr>
        <p:spPr>
          <a:xfrm>
            <a:off x="5935125" y="2841665"/>
            <a:ext cx="59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15) </a:t>
            </a:r>
            <a:r>
              <a:rPr lang="en-GB" sz="1400" dirty="0"/>
              <a:t>In which merchants has more fraud transcations occurred?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56DFA-7384-17D1-F3E2-0F6744E85533}"/>
              </a:ext>
            </a:extLst>
          </p:cNvPr>
          <p:cNvSpPr txBox="1"/>
          <p:nvPr/>
        </p:nvSpPr>
        <p:spPr>
          <a:xfrm>
            <a:off x="5999136" y="3398161"/>
            <a:ext cx="601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16) </a:t>
            </a:r>
            <a:r>
              <a:rPr lang="en-GB" sz="1400" dirty="0"/>
              <a:t>In which category has the more fraud transcations occurred?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C247A-7FB0-5D88-E708-D2A454B68EDE}"/>
              </a:ext>
            </a:extLst>
          </p:cNvPr>
          <p:cNvSpPr txBox="1"/>
          <p:nvPr/>
        </p:nvSpPr>
        <p:spPr>
          <a:xfrm>
            <a:off x="6046643" y="3840915"/>
            <a:ext cx="57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17) </a:t>
            </a:r>
            <a:r>
              <a:rPr lang="en-GB" sz="1400" dirty="0"/>
              <a:t>In which streets has more fraud transcations occured?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3EE81-397C-6011-5326-DDF14D49F508}"/>
              </a:ext>
            </a:extLst>
          </p:cNvPr>
          <p:cNvSpPr txBox="1"/>
          <p:nvPr/>
        </p:nvSpPr>
        <p:spPr>
          <a:xfrm>
            <a:off x="6046643" y="4294512"/>
            <a:ext cx="54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18) </a:t>
            </a:r>
            <a:r>
              <a:rPr lang="en-GB" sz="1400" dirty="0"/>
              <a:t>In which city has more fraud?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17751-C46A-B543-366F-89B675744C57}"/>
              </a:ext>
            </a:extLst>
          </p:cNvPr>
          <p:cNvSpPr txBox="1"/>
          <p:nvPr/>
        </p:nvSpPr>
        <p:spPr>
          <a:xfrm>
            <a:off x="6096000" y="4701677"/>
            <a:ext cx="508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19) </a:t>
            </a:r>
            <a:r>
              <a:rPr lang="en-GB" sz="1400" dirty="0"/>
              <a:t>Which gender has more fraud?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B6D38-7B17-EF72-95A3-D22C156FE140}"/>
              </a:ext>
            </a:extLst>
          </p:cNvPr>
          <p:cNvSpPr txBox="1"/>
          <p:nvPr/>
        </p:nvSpPr>
        <p:spPr>
          <a:xfrm>
            <a:off x="6096000" y="5149243"/>
            <a:ext cx="508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20) </a:t>
            </a:r>
            <a:r>
              <a:rPr lang="en-GB" sz="1400" dirty="0"/>
              <a:t>In which last(columns) has more frauds?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8256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B353-A9DE-164C-AD3A-3B43985B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847" y="17214"/>
            <a:ext cx="12459694" cy="1240403"/>
          </a:xfrm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1) </a:t>
            </a:r>
            <a:r>
              <a:rPr lang="en-GB" sz="1600" b="1" dirty="0">
                <a:solidFill>
                  <a:srgbClr val="7030A0"/>
                </a:solidFill>
              </a:rPr>
              <a:t>WHICH TYPES OF  TRANSACTION IS MORE OCCURRED</a:t>
            </a:r>
            <a:r>
              <a:rPr lang="en-GB" sz="1800" b="1" dirty="0">
                <a:solidFill>
                  <a:srgbClr val="7030A0"/>
                </a:solidFill>
              </a:rPr>
              <a:t>.</a:t>
            </a:r>
            <a:endParaRPr lang="en-IN" sz="1800" b="1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DB268-D9AA-F1C8-3EC8-BC3F528B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5" y="701611"/>
            <a:ext cx="4136798" cy="2649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42392-5DD4-EEA1-7E26-A2B1489A3717}"/>
              </a:ext>
            </a:extLst>
          </p:cNvPr>
          <p:cNvSpPr txBox="1"/>
          <p:nvPr/>
        </p:nvSpPr>
        <p:spPr>
          <a:xfrm>
            <a:off x="68642" y="1326862"/>
            <a:ext cx="1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8F5D5-BBBA-6BD3-6E5C-4CCC6B303734}"/>
              </a:ext>
            </a:extLst>
          </p:cNvPr>
          <p:cNvSpPr txBox="1"/>
          <p:nvPr/>
        </p:nvSpPr>
        <p:spPr>
          <a:xfrm>
            <a:off x="0" y="6420862"/>
            <a:ext cx="117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1" dirty="0">
                <a:solidFill>
                  <a:srgbClr val="FF0000"/>
                </a:solidFill>
                <a:effectLst/>
                <a:latin typeface="Helvetica Neue"/>
              </a:rPr>
              <a:t>it can be seen that the number of fraud transactions that occurred from 2019 to 2020. was more.</a:t>
            </a:r>
            <a:endParaRPr lang="en-IN" b="1" i="1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7D694-3908-CF2F-E191-0149E954BFB7}"/>
              </a:ext>
            </a:extLst>
          </p:cNvPr>
          <p:cNvSpPr txBox="1"/>
          <p:nvPr/>
        </p:nvSpPr>
        <p:spPr>
          <a:xfrm>
            <a:off x="329222" y="5075762"/>
            <a:ext cx="336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1" dirty="0">
                <a:solidFill>
                  <a:srgbClr val="00B050"/>
                </a:solidFill>
                <a:effectLst/>
                <a:latin typeface="Helvetica Neue"/>
              </a:rPr>
              <a:t>interpretation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C0C12B8-5E66-C1A4-66CF-3595459F2F5B}"/>
              </a:ext>
            </a:extLst>
          </p:cNvPr>
          <p:cNvSpPr/>
          <p:nvPr/>
        </p:nvSpPr>
        <p:spPr>
          <a:xfrm>
            <a:off x="1098336" y="5748312"/>
            <a:ext cx="341906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487CC-31E8-6C79-AFF5-EEC5CF5E71FB}"/>
              </a:ext>
            </a:extLst>
          </p:cNvPr>
          <p:cNvSpPr txBox="1"/>
          <p:nvPr/>
        </p:nvSpPr>
        <p:spPr>
          <a:xfrm>
            <a:off x="6096000" y="0"/>
            <a:ext cx="6309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IN WHICH YEARS MORE NUMBER OF FRAUD TRANSCATIONS IS OCCURRED</a:t>
            </a:r>
            <a:r>
              <a:rPr lang="en-GB" sz="1400" i="1" dirty="0">
                <a:solidFill>
                  <a:srgbClr val="FF0000"/>
                </a:solidFill>
              </a:rPr>
              <a:t>.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31608-F8BF-B542-9FEA-8DBC103E1374}"/>
              </a:ext>
            </a:extLst>
          </p:cNvPr>
          <p:cNvSpPr txBox="1"/>
          <p:nvPr/>
        </p:nvSpPr>
        <p:spPr>
          <a:xfrm>
            <a:off x="5749215" y="0"/>
            <a:ext cx="6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2</a:t>
            </a:r>
            <a:r>
              <a:rPr lang="en-GB" sz="1600" dirty="0"/>
              <a:t>)</a:t>
            </a:r>
            <a:endParaRPr lang="en-IN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11AAA-489A-E4EC-81CF-E4AE94CA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68" y="675659"/>
            <a:ext cx="4543300" cy="26493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85D9F4-12D6-795F-F1CD-E0781F23298A}"/>
              </a:ext>
            </a:extLst>
          </p:cNvPr>
          <p:cNvSpPr txBox="1"/>
          <p:nvPr/>
        </p:nvSpPr>
        <p:spPr>
          <a:xfrm>
            <a:off x="6265176" y="3382659"/>
            <a:ext cx="647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7030A0"/>
                </a:solidFill>
                <a:effectLst/>
                <a:latin typeface="Helvetica Neue"/>
              </a:rPr>
              <a:t>interp</a:t>
            </a:r>
            <a:r>
              <a:rPr lang="en-IN" sz="1800" b="1" dirty="0">
                <a:solidFill>
                  <a:srgbClr val="7030A0"/>
                </a:solidFill>
                <a:latin typeface="Helvetica Neue"/>
              </a:rPr>
              <a:t>re</a:t>
            </a:r>
            <a:r>
              <a:rPr lang="en-IN" sz="1800" b="1" i="0" dirty="0">
                <a:solidFill>
                  <a:srgbClr val="7030A0"/>
                </a:solidFill>
                <a:effectLst/>
                <a:latin typeface="Helvetica Neue"/>
              </a:rPr>
              <a:t>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F0ADD-9E82-E8BB-AEA5-D3B87BF2748F}"/>
              </a:ext>
            </a:extLst>
          </p:cNvPr>
          <p:cNvSpPr txBox="1"/>
          <p:nvPr/>
        </p:nvSpPr>
        <p:spPr>
          <a:xfrm>
            <a:off x="3372076" y="5134299"/>
            <a:ext cx="946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70C0"/>
                </a:solidFill>
                <a:effectLst/>
                <a:latin typeface="Helvetica Neue"/>
              </a:rPr>
              <a:t>It can be seen that in 2019 there were more fraud transactions compared to 2020</a:t>
            </a:r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9B751EF-DA5E-506E-46CE-D3CFAE3752F8}"/>
              </a:ext>
            </a:extLst>
          </p:cNvPr>
          <p:cNvSpPr/>
          <p:nvPr/>
        </p:nvSpPr>
        <p:spPr>
          <a:xfrm>
            <a:off x="6431690" y="3965735"/>
            <a:ext cx="658958" cy="8218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2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F450-27CD-F976-5017-8E4F5AA3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20"/>
            <a:ext cx="11871297" cy="1320800"/>
          </a:xfrm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r>
              <a:rPr lang="en-GB" sz="1600" b="1" dirty="0"/>
              <a:t> </a:t>
            </a:r>
            <a:r>
              <a:rPr lang="en-GB" sz="1400" dirty="0">
                <a:solidFill>
                  <a:srgbClr val="C00000"/>
                </a:solidFill>
              </a:rPr>
              <a:t>IN WHICH MONTH MORE NUMBER OF FRAUD TRANSCATIONS IS OCCURRED.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73312-A312-54CD-67AE-DBFAADAE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831023"/>
            <a:ext cx="3391964" cy="2192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4FC594-84B0-4441-6BAA-F89401E97CB9}"/>
              </a:ext>
            </a:extLst>
          </p:cNvPr>
          <p:cNvSpPr txBox="1"/>
          <p:nvPr/>
        </p:nvSpPr>
        <p:spPr>
          <a:xfrm>
            <a:off x="0" y="6260660"/>
            <a:ext cx="1174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More fraud transactions is month of December in different months in different years </a:t>
            </a:r>
            <a:endParaRPr lang="en-IN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0A250-AB1D-C068-4AAD-19D372BD4E14}"/>
              </a:ext>
            </a:extLst>
          </p:cNvPr>
          <p:cNvSpPr txBox="1"/>
          <p:nvPr/>
        </p:nvSpPr>
        <p:spPr>
          <a:xfrm>
            <a:off x="190830" y="4822584"/>
            <a:ext cx="255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FF0000"/>
                </a:solidFill>
                <a:effectLst/>
                <a:latin typeface="Helvetica Neue"/>
              </a:rPr>
              <a:t>interpretation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7A11F4A-C33E-6DE8-2532-D842C9A85C18}"/>
              </a:ext>
            </a:extLst>
          </p:cNvPr>
          <p:cNvSpPr/>
          <p:nvPr/>
        </p:nvSpPr>
        <p:spPr>
          <a:xfrm>
            <a:off x="910754" y="5490937"/>
            <a:ext cx="359798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8F5B3-5342-0DCB-D1B6-3CF88DF8CD5B}"/>
              </a:ext>
            </a:extLst>
          </p:cNvPr>
          <p:cNvSpPr txBox="1"/>
          <p:nvPr/>
        </p:nvSpPr>
        <p:spPr>
          <a:xfrm>
            <a:off x="5997934" y="321846"/>
            <a:ext cx="6194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METHODS OF </a:t>
            </a:r>
            <a:r>
              <a:rPr lang="en-GB" sz="1600" b="1" i="1" dirty="0">
                <a:solidFill>
                  <a:srgbClr val="7030A0"/>
                </a:solidFill>
              </a:rPr>
              <a:t>OF USING HEAT MAPS AND CORRELATION ANALYSIS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2CC9C-8912-8F4C-ED29-7656C17C38E5}"/>
              </a:ext>
            </a:extLst>
          </p:cNvPr>
          <p:cNvSpPr txBox="1"/>
          <p:nvPr/>
        </p:nvSpPr>
        <p:spPr>
          <a:xfrm>
            <a:off x="5698435" y="291068"/>
            <a:ext cx="5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8F01B-0E59-2865-2636-63497D4A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61" y="660400"/>
            <a:ext cx="4512507" cy="28630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FF1F50-A2E6-D73B-6F07-8B5DE79C3F97}"/>
              </a:ext>
            </a:extLst>
          </p:cNvPr>
          <p:cNvSpPr txBox="1"/>
          <p:nvPr/>
        </p:nvSpPr>
        <p:spPr>
          <a:xfrm>
            <a:off x="3904754" y="5015485"/>
            <a:ext cx="8986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1" dirty="0">
                <a:solidFill>
                  <a:srgbClr val="0070C0"/>
                </a:solidFill>
              </a:rPr>
              <a:t>DARKER COLOUR INDICATES THE HIGHTEST VALUES,IF THE BOX IS LARGER,VALUE WILL BE LARGER</a:t>
            </a:r>
            <a:endParaRPr lang="en-IN" sz="16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1C4E0-3D51-7EF1-188B-D156A238A44A}"/>
              </a:ext>
            </a:extLst>
          </p:cNvPr>
          <p:cNvSpPr txBox="1"/>
          <p:nvPr/>
        </p:nvSpPr>
        <p:spPr>
          <a:xfrm>
            <a:off x="6549887" y="3660949"/>
            <a:ext cx="646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solidFill>
                  <a:srgbClr val="002060"/>
                </a:solidFill>
                <a:effectLst/>
                <a:latin typeface="Helvetica Neue"/>
              </a:rPr>
              <a:t>interpretation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CE78CFB-2507-3B2D-1EBB-0EB082812452}"/>
              </a:ext>
            </a:extLst>
          </p:cNvPr>
          <p:cNvSpPr/>
          <p:nvPr/>
        </p:nvSpPr>
        <p:spPr>
          <a:xfrm>
            <a:off x="7058438" y="4247049"/>
            <a:ext cx="359798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22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4825-B049-ABF0-8EC2-BD573395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70" y="-28296"/>
            <a:ext cx="12192000" cy="1320800"/>
          </a:xfrm>
        </p:spPr>
        <p:txBody>
          <a:bodyPr>
            <a:normAutofit/>
          </a:bodyPr>
          <a:lstStyle/>
          <a:p>
            <a:r>
              <a:rPr lang="en-GB" sz="1400" b="1" i="1" dirty="0">
                <a:solidFill>
                  <a:srgbClr val="00B050"/>
                </a:solidFill>
              </a:rPr>
              <a:t>DISTRIBUTION OF TRANSCATIONS AMOUNT BY PAYMENT CATEGORIES</a:t>
            </a:r>
            <a:endParaRPr lang="en-IN" sz="1400" b="1" i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1A381-428E-0BD0-25E2-9538099E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7" y="632104"/>
            <a:ext cx="4300897" cy="2162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6274E-FF54-1BB1-2DA7-18482B7BC9F2}"/>
              </a:ext>
            </a:extLst>
          </p:cNvPr>
          <p:cNvSpPr txBox="1"/>
          <p:nvPr/>
        </p:nvSpPr>
        <p:spPr>
          <a:xfrm>
            <a:off x="87465" y="6210285"/>
            <a:ext cx="719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5 week of day has more fraud transcations.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9F8D-B0B3-85A5-2B9F-B56B45D011AA}"/>
              </a:ext>
            </a:extLst>
          </p:cNvPr>
          <p:cNvSpPr txBox="1"/>
          <p:nvPr/>
        </p:nvSpPr>
        <p:spPr>
          <a:xfrm>
            <a:off x="303467" y="4144380"/>
            <a:ext cx="30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INTERPRETATION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93D783D-0AEE-6D2C-EEAF-CFD61EEE0002}"/>
              </a:ext>
            </a:extLst>
          </p:cNvPr>
          <p:cNvSpPr/>
          <p:nvPr/>
        </p:nvSpPr>
        <p:spPr>
          <a:xfrm>
            <a:off x="850790" y="5346479"/>
            <a:ext cx="461175" cy="6043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CFE96-3820-7029-EA47-B591A6769D4A}"/>
              </a:ext>
            </a:extLst>
          </p:cNvPr>
          <p:cNvSpPr txBox="1"/>
          <p:nvPr/>
        </p:nvSpPr>
        <p:spPr>
          <a:xfrm>
            <a:off x="-14585" y="-30062"/>
            <a:ext cx="6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49E2-128B-D7B2-6169-5441AC6234F2}"/>
              </a:ext>
            </a:extLst>
          </p:cNvPr>
          <p:cNvSpPr txBox="1"/>
          <p:nvPr/>
        </p:nvSpPr>
        <p:spPr>
          <a:xfrm>
            <a:off x="7734631" y="0"/>
            <a:ext cx="7104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TOP 5 STATES OF UPI TRANSCATIONS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64371-0754-AAD9-5BDB-9B8955A5D059}"/>
              </a:ext>
            </a:extLst>
          </p:cNvPr>
          <p:cNvSpPr txBox="1"/>
          <p:nvPr/>
        </p:nvSpPr>
        <p:spPr>
          <a:xfrm>
            <a:off x="7178040" y="0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6)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BB80A8-987B-17E9-9E06-A4A4D7AE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46" y="478438"/>
            <a:ext cx="4468295" cy="2733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726026-6552-3A66-61ED-D3C0F156841B}"/>
              </a:ext>
            </a:extLst>
          </p:cNvPr>
          <p:cNvSpPr txBox="1"/>
          <p:nvPr/>
        </p:nvSpPr>
        <p:spPr>
          <a:xfrm>
            <a:off x="5816372" y="3771793"/>
            <a:ext cx="745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INTERPRETATION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59C7E-C138-5E7D-BA81-DBFC0E783CA3}"/>
              </a:ext>
            </a:extLst>
          </p:cNvPr>
          <p:cNvSpPr txBox="1"/>
          <p:nvPr/>
        </p:nvSpPr>
        <p:spPr>
          <a:xfrm>
            <a:off x="4973541" y="5356241"/>
            <a:ext cx="7450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1" dirty="0">
                <a:solidFill>
                  <a:srgbClr val="002060"/>
                </a:solidFill>
              </a:rPr>
              <a:t>This bar chart highlights that 'State A', 'State B', and 'State C' have the highest UPI transaction counts. </a:t>
            </a:r>
            <a:endParaRPr lang="en-IN" sz="16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8A8A129-598E-47DB-F8C6-C1D45CE53E98}"/>
              </a:ext>
            </a:extLst>
          </p:cNvPr>
          <p:cNvSpPr/>
          <p:nvPr/>
        </p:nvSpPr>
        <p:spPr>
          <a:xfrm>
            <a:off x="5865412" y="4707806"/>
            <a:ext cx="461175" cy="6043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8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A9A6-2377-8474-162D-7DD371E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2271" cy="13208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</a:t>
            </a:r>
            <a:r>
              <a:rPr lang="en-GB" sz="1800" dirty="0">
                <a:solidFill>
                  <a:srgbClr val="00B050"/>
                </a:solidFill>
              </a:rPr>
              <a:t>TOP 10 JOBS WITH HIGHTEST FRAUD TRANSCATIONS.</a:t>
            </a:r>
            <a:endParaRPr lang="en-IN" sz="18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A168C-EBBC-AC70-0C30-79A811F3FD89}"/>
              </a:ext>
            </a:extLst>
          </p:cNvPr>
          <p:cNvSpPr txBox="1"/>
          <p:nvPr/>
        </p:nvSpPr>
        <p:spPr>
          <a:xfrm>
            <a:off x="-57333" y="6141476"/>
            <a:ext cx="1031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EXHIBITION DESIGNER HAS MORE FRAUD TRANSCATIONS COMPARED TO OTHERS.</a:t>
            </a:r>
            <a:endParaRPr lang="en-IN" sz="1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FF2D4-B265-A4BC-36ED-4FBDC42D670E}"/>
              </a:ext>
            </a:extLst>
          </p:cNvPr>
          <p:cNvSpPr txBox="1"/>
          <p:nvPr/>
        </p:nvSpPr>
        <p:spPr>
          <a:xfrm>
            <a:off x="288445" y="4459981"/>
            <a:ext cx="246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FF0000"/>
                </a:solidFill>
              </a:rPr>
              <a:t>INTERPRETATION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CB2B2-769A-1BE2-4C6D-8370F6B2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5" y="692050"/>
            <a:ext cx="5184251" cy="273695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C453D1E-66CC-1C7D-A724-2322831DC15B}"/>
              </a:ext>
            </a:extLst>
          </p:cNvPr>
          <p:cNvSpPr/>
          <p:nvPr/>
        </p:nvSpPr>
        <p:spPr>
          <a:xfrm>
            <a:off x="929255" y="5255896"/>
            <a:ext cx="302150" cy="523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56B4-5668-B0BE-7766-2EB6B03FD3FB}"/>
              </a:ext>
            </a:extLst>
          </p:cNvPr>
          <p:cNvSpPr txBox="1"/>
          <p:nvPr/>
        </p:nvSpPr>
        <p:spPr>
          <a:xfrm>
            <a:off x="6182139" y="0"/>
            <a:ext cx="617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solidFill>
                  <a:srgbClr val="00B0F0"/>
                </a:solidFill>
              </a:rPr>
              <a:t>IN WHICH TRANS DATE TRANS TIME HAS MORE FRUAD TRANSCATIONS.</a:t>
            </a:r>
            <a:endParaRPr lang="en-IN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06E174F6-205A-B1E2-6F63-23164EA0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27118"/>
            <a:ext cx="5095611" cy="33349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8DF931-58F6-074C-5D50-44BE5299C642}"/>
              </a:ext>
            </a:extLst>
          </p:cNvPr>
          <p:cNvSpPr txBox="1"/>
          <p:nvPr/>
        </p:nvSpPr>
        <p:spPr>
          <a:xfrm>
            <a:off x="5830505" y="59375"/>
            <a:ext cx="10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5F14E-5CCA-B284-930A-C19EF7705747}"/>
              </a:ext>
            </a:extLst>
          </p:cNvPr>
          <p:cNvSpPr txBox="1"/>
          <p:nvPr/>
        </p:nvSpPr>
        <p:spPr>
          <a:xfrm>
            <a:off x="4843533" y="5629649"/>
            <a:ext cx="7772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solidFill>
                  <a:srgbClr val="FF0000"/>
                </a:solidFill>
              </a:rPr>
              <a:t>2019 HAS MORE FRUAD TRANSCATION COMPARED TO OTHER YEAR.</a:t>
            </a:r>
            <a:endParaRPr lang="en-IN" sz="1800" b="1" i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1DE914-FDEE-8629-01C2-BCCCBE647BD2}"/>
              </a:ext>
            </a:extLst>
          </p:cNvPr>
          <p:cNvSpPr txBox="1"/>
          <p:nvPr/>
        </p:nvSpPr>
        <p:spPr>
          <a:xfrm>
            <a:off x="6446520" y="4377294"/>
            <a:ext cx="632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solidFill>
                  <a:srgbClr val="002060"/>
                </a:solidFill>
              </a:rPr>
              <a:t>INTERPRETATION</a:t>
            </a:r>
            <a:endParaRPr lang="en-IN" sz="1800" b="1" i="1" dirty="0">
              <a:solidFill>
                <a:srgbClr val="00206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4249BA4-410D-B897-B76B-CAB1D982F4B3}"/>
              </a:ext>
            </a:extLst>
          </p:cNvPr>
          <p:cNvSpPr/>
          <p:nvPr/>
        </p:nvSpPr>
        <p:spPr>
          <a:xfrm>
            <a:off x="7084890" y="4977058"/>
            <a:ext cx="302150" cy="523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2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0A4A-A04A-6EC4-F301-B71FECC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409"/>
            <a:ext cx="12459694" cy="1320800"/>
          </a:xfrm>
        </p:spPr>
        <p:txBody>
          <a:bodyPr/>
          <a:lstStyle/>
          <a:p>
            <a:r>
              <a:rPr lang="en-GB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</a:t>
            </a:r>
            <a:r>
              <a:rPr lang="en-GB" sz="1200" b="1" dirty="0">
                <a:solidFill>
                  <a:srgbClr val="00B050"/>
                </a:solidFill>
              </a:rPr>
              <a:t>IN WHICH STATES MORE NUMBERS OF FRAUD TRANSCATIONS IS OCCURRED.</a:t>
            </a:r>
            <a:endParaRPr lang="en-IN" sz="12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C5FEF-B7C3-A9D8-90B9-E6A13D75265D}"/>
              </a:ext>
            </a:extLst>
          </p:cNvPr>
          <p:cNvSpPr txBox="1"/>
          <p:nvPr/>
        </p:nvSpPr>
        <p:spPr>
          <a:xfrm>
            <a:off x="0" y="6148143"/>
            <a:ext cx="1186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TX STATE HAS THE MORE  FRAUD TRANSCATIONS.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540-FD3C-7C3E-DC82-A2972A433D5F}"/>
              </a:ext>
            </a:extLst>
          </p:cNvPr>
          <p:cNvSpPr txBox="1"/>
          <p:nvPr/>
        </p:nvSpPr>
        <p:spPr>
          <a:xfrm>
            <a:off x="0" y="5075663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7030A0"/>
                </a:solidFill>
              </a:rPr>
              <a:t>INTERPRETATION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7661DFA-D8B1-7830-C6A4-B4DD97045BF1}"/>
              </a:ext>
            </a:extLst>
          </p:cNvPr>
          <p:cNvSpPr/>
          <p:nvPr/>
        </p:nvSpPr>
        <p:spPr>
          <a:xfrm>
            <a:off x="636105" y="5585060"/>
            <a:ext cx="310101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A41B50-7B5B-683A-A17B-A3EF4FA2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00409"/>
            <a:ext cx="5740842" cy="23604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3A9F9-5677-0509-3922-AD9F09097C81}"/>
              </a:ext>
            </a:extLst>
          </p:cNvPr>
          <p:cNvSpPr txBox="1"/>
          <p:nvPr/>
        </p:nvSpPr>
        <p:spPr>
          <a:xfrm>
            <a:off x="6229845" y="128455"/>
            <a:ext cx="609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solidFill>
                  <a:srgbClr val="FFC000"/>
                </a:solidFill>
              </a:rPr>
              <a:t>IN WHICH CITY HAS THE MORE FRAUD TRANSCATIONS 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C421AF-1EF9-11B6-E4C8-73596C8B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72" y="517911"/>
            <a:ext cx="6194066" cy="2583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5C655-656C-C965-2D92-3F8DB22027C1}"/>
              </a:ext>
            </a:extLst>
          </p:cNvPr>
          <p:cNvSpPr txBox="1"/>
          <p:nvPr/>
        </p:nvSpPr>
        <p:spPr>
          <a:xfrm>
            <a:off x="5931672" y="151075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1F67A-7D42-2D17-D6C6-EADF0D81B108}"/>
              </a:ext>
            </a:extLst>
          </p:cNvPr>
          <p:cNvSpPr txBox="1"/>
          <p:nvPr/>
        </p:nvSpPr>
        <p:spPr>
          <a:xfrm>
            <a:off x="5575190" y="6148143"/>
            <a:ext cx="68845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THE HOUSTON CITY HAS THE MORE FRAUD TRANSCATIONS TO OTHERS.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8DC10-B4B6-0662-4924-D82FF0F8FD94}"/>
              </a:ext>
            </a:extLst>
          </p:cNvPr>
          <p:cNvSpPr txBox="1"/>
          <p:nvPr/>
        </p:nvSpPr>
        <p:spPr>
          <a:xfrm>
            <a:off x="5740843" y="5081254"/>
            <a:ext cx="6305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70C0"/>
                </a:solidFill>
              </a:rPr>
              <a:t>INTERPRETATION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8D1B8E1-30C1-5B9A-9904-1F2C8C04FB72}"/>
              </a:ext>
            </a:extLst>
          </p:cNvPr>
          <p:cNvSpPr/>
          <p:nvPr/>
        </p:nvSpPr>
        <p:spPr>
          <a:xfrm>
            <a:off x="6261650" y="5585060"/>
            <a:ext cx="310101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01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1095</TotalTime>
  <Words>676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Söhne</vt:lpstr>
      <vt:lpstr>Trebuchet MS</vt:lpstr>
      <vt:lpstr>Wingdings 3</vt:lpstr>
      <vt:lpstr>Facet</vt:lpstr>
      <vt:lpstr> TOPIC- UPI PAYMENT FRAUD DATA SET</vt:lpstr>
      <vt:lpstr>INDEX</vt:lpstr>
      <vt:lpstr>BUSINESS OBJECTIVE</vt:lpstr>
      <vt:lpstr>DATA-DRIVEN QUESTION</vt:lpstr>
      <vt:lpstr>  1) WHICH TYPES OF  TRANSACTION IS MORE OCCURRED.</vt:lpstr>
      <vt:lpstr>3) IN WHICH MONTH MORE NUMBER OF FRAUD TRANSCATIONS IS OCCURRED.</vt:lpstr>
      <vt:lpstr>DISTRIBUTION OF TRANSCATIONS AMOUNT BY PAYMENT CATEGORIES</vt:lpstr>
      <vt:lpstr>1) TOP 10 JOBS WITH HIGHTEST FRAUD TRANSCATIONS.</vt:lpstr>
      <vt:lpstr>3) IN WHICH STATES MORE NUMBERS OF FRAUD TRANSCATIONS IS OCCURRED.</vt:lpstr>
      <vt:lpstr>5) IN WHICH STREETS MORE FRAUD TRANSCATIONS IS OCCURRED.</vt:lpstr>
      <vt:lpstr>7) IN WHICH LAST(COLUMNS) MOST FRAUD OCCURED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 UPI PAYMENT DATA SET</dc:title>
  <dc:creator>AJAY SHOME</dc:creator>
  <cp:lastModifiedBy>AJAY SHOME</cp:lastModifiedBy>
  <cp:revision>18</cp:revision>
  <dcterms:created xsi:type="dcterms:W3CDTF">2023-11-16T10:26:13Z</dcterms:created>
  <dcterms:modified xsi:type="dcterms:W3CDTF">2023-12-08T17:16:04Z</dcterms:modified>
</cp:coreProperties>
</file>