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301" r:id="rId6"/>
    <p:sldId id="259" r:id="rId7"/>
    <p:sldId id="277" r:id="rId8"/>
    <p:sldId id="300" r:id="rId9"/>
    <p:sldId id="280" r:id="rId10"/>
    <p:sldId id="299" r:id="rId11"/>
    <p:sldId id="263" r:id="rId12"/>
    <p:sldId id="264" r:id="rId13"/>
    <p:sldId id="261" r:id="rId14"/>
    <p:sldId id="262" r:id="rId15"/>
    <p:sldId id="278" r:id="rId16"/>
    <p:sldId id="265" r:id="rId17"/>
    <p:sldId id="266" r:id="rId18"/>
    <p:sldId id="267" r:id="rId19"/>
    <p:sldId id="268" r:id="rId20"/>
    <p:sldId id="269" r:id="rId21"/>
    <p:sldId id="270" r:id="rId22"/>
    <p:sldId id="271" r:id="rId23"/>
    <p:sldId id="272" r:id="rId24"/>
    <p:sldId id="273" r:id="rId25"/>
    <p:sldId id="274" r:id="rId26"/>
    <p:sldId id="275" r:id="rId27"/>
    <p:sldId id="281"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FF05B2-B35D-4D55-B3AA-CEC753D845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2FF05B2-B35D-4D55-B3AA-CEC753D845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2FF05B2-B35D-4D55-B3AA-CEC753D845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2FF05B2-B35D-4D55-B3AA-CEC753D845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2FF05B2-B35D-4D55-B3AA-CEC753D845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2FF05B2-B35D-4D55-B3AA-CEC753D845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2FF05B2-B35D-4D55-B3AA-CEC753D845B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F05B2-B35D-4D55-B3AA-CEC753D845B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F05B2-B35D-4D55-B3AA-CEC753D845B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FF05B2-B35D-4D55-B3AA-CEC753D845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FF05B2-B35D-4D55-B3AA-CEC753D845BE}" type="datetimeFigureOut">
              <a:rPr lang="en-IN" smtClean="0"/>
            </a:fld>
            <a:endParaRPr lang="en-IN"/>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fld id="{9935724B-7723-4876-ABD4-23DEB073C3BE}"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22FF05B2-B35D-4D55-B3AA-CEC753D845BE}"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935724B-7723-4876-ABD4-23DEB073C3B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p:nvPr/>
        </p:nvSpPr>
        <p:spPr>
          <a:xfrm>
            <a:off x="5974813" y="3244334"/>
            <a:ext cx="242374" cy="369332"/>
          </a:xfrm>
          <a:prstGeom prst="rect">
            <a:avLst/>
          </a:prstGeom>
        </p:spPr>
        <p:txBody>
          <a:bodyPr wrap="none">
            <a:spAutoFit/>
          </a:bodyPr>
          <a:p>
            <a:r>
              <a:rPr lang="en-US" dirty="0">
                <a:solidFill>
                  <a:srgbClr val="000000"/>
                </a:solidFill>
                <a:latin typeface="Times New Roman" panose="02020603050405020304" pitchFamily="18" charset="0"/>
              </a:rPr>
              <a:t> </a:t>
            </a:r>
            <a:endParaRPr lang="en-US" dirty="0"/>
          </a:p>
        </p:txBody>
      </p:sp>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
        <p:nvSpPr>
          <p:cNvPr id="13" name="Title 12"/>
          <p:cNvSpPr>
            <a:spLocks noGrp="1"/>
          </p:cNvSpPr>
          <p:nvPr>
            <p:ph type="ctrTitle"/>
          </p:nvPr>
        </p:nvSpPr>
        <p:spPr>
          <a:xfrm>
            <a:off x="1378596" y="3332553"/>
            <a:ext cx="9144000" cy="840925"/>
          </a:xfrm>
        </p:spPr>
        <p:txBody>
          <a:bodyPr>
            <a:normAutofit fontScale="90000"/>
          </a:bodyPr>
          <a:p>
            <a:r>
              <a:rPr lang="en-IN" sz="2665" b="1" dirty="0">
                <a:solidFill>
                  <a:schemeClr val="tx1">
                    <a:lumMod val="95000"/>
                    <a:lumOff val="5000"/>
                  </a:schemeClr>
                </a:solidFill>
                <a:latin typeface="Times New Roman" panose="02020603050405020304" pitchFamily="18" charset="0"/>
                <a:cs typeface="Times New Roman" panose="02020603050405020304" pitchFamily="18" charset="0"/>
                <a:sym typeface="+mn-ea"/>
              </a:rPr>
              <a:t>HARNESSING AI </a:t>
            </a:r>
            <a:r>
              <a:rPr lang="en-IN" sz="2665" b="1" dirty="0">
                <a:solidFill>
                  <a:schemeClr val="tx1">
                    <a:lumMod val="95000"/>
                    <a:lumOff val="5000"/>
                  </a:schemeClr>
                </a:solidFill>
                <a:latin typeface="Times New Roman" panose="02020603050405020304" pitchFamily="18" charset="0"/>
                <a:cs typeface="Times New Roman" panose="02020603050405020304" pitchFamily="18" charset="0"/>
                <a:sym typeface="+mn-ea"/>
              </a:rPr>
              <a:t>FOR PRECISE ESTIMATION OF MEDICINAL LEAF CHARACTERISTICS</a:t>
            </a:r>
            <a:br>
              <a:rPr lang="en-US" sz="2665" dirty="0">
                <a:latin typeface="Times New Roman" panose="02020603050405020304" pitchFamily="18" charset="0"/>
                <a:cs typeface="Times New Roman" panose="02020603050405020304" pitchFamily="18" charset="0"/>
              </a:rPr>
            </a:br>
            <a:endParaRPr lang="en-US" sz="2665"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nvGraphicFramePr>
        <p:xfrm>
          <a:off x="283210" y="4070985"/>
          <a:ext cx="11685905" cy="2046605"/>
        </p:xfrm>
        <a:graphic>
          <a:graphicData uri="http://schemas.openxmlformats.org/drawingml/2006/table">
            <a:tbl>
              <a:tblPr firstRow="1" bandRow="1">
                <a:tableStyleId>{5C22544A-7EE6-4342-B048-85BDC9FD1C3A}</a:tableStyleId>
              </a:tblPr>
              <a:tblGrid>
                <a:gridCol w="5843270"/>
                <a:gridCol w="5842635"/>
              </a:tblGrid>
              <a:tr h="1371600">
                <a:tc>
                  <a:txBody>
                    <a:bodyPr/>
                    <a:p>
                      <a:r>
                        <a:rPr lang="en-US" sz="1200" b="1" dirty="0">
                          <a:solidFill>
                            <a:schemeClr val="tx1"/>
                          </a:solidFill>
                          <a:latin typeface="Times New Roman" panose="02020603050405020304" pitchFamily="18" charset="0"/>
                          <a:cs typeface="Times New Roman" panose="02020603050405020304" pitchFamily="18" charset="0"/>
                        </a:rPr>
                        <a:t>Team Members</a:t>
                      </a:r>
                      <a:endParaRPr lang="en-US" sz="1200" b="1" dirty="0">
                        <a:solidFill>
                          <a:schemeClr val="tx1"/>
                        </a:solidFill>
                        <a:latin typeface="Times New Roman" panose="02020603050405020304" pitchFamily="18" charset="0"/>
                        <a:cs typeface="Times New Roman" panose="02020603050405020304" pitchFamily="18" charset="0"/>
                      </a:endParaRPr>
                    </a:p>
                    <a:p>
                      <a:r>
                        <a:rPr lang="en-US" sz="1200" b="1" dirty="0">
                          <a:solidFill>
                            <a:schemeClr val="tx1"/>
                          </a:solidFill>
                          <a:latin typeface="Times New Roman" panose="02020603050405020304" pitchFamily="18" charset="0"/>
                          <a:cs typeface="Times New Roman" panose="02020603050405020304" pitchFamily="18" charset="0"/>
                        </a:rPr>
                        <a:t>1.</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rPr>
                        <a:t>NEHA BS               (4MT20AI021)</a:t>
                      </a:r>
                      <a:endPar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r>
                        <a:rPr lang="en-US" sz="1200" dirty="0">
                          <a:solidFill>
                            <a:schemeClr val="tx1"/>
                          </a:solidFill>
                          <a:latin typeface="Times New Roman" panose="02020603050405020304" pitchFamily="18" charset="0"/>
                          <a:cs typeface="Times New Roman" panose="02020603050405020304" pitchFamily="18" charset="0"/>
                          <a:sym typeface="+mn-ea"/>
                        </a:rPr>
                        <a:t>2.</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rPr>
                        <a:t>PRAVIKSHA         (4MT20AI029)</a:t>
                      </a:r>
                      <a:endPar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r>
                        <a:rPr lang="en-US" sz="1200" dirty="0">
                          <a:solidFill>
                            <a:schemeClr val="tx1"/>
                          </a:solidFill>
                          <a:latin typeface="Times New Roman" panose="02020603050405020304" pitchFamily="18" charset="0"/>
                          <a:cs typeface="Times New Roman" panose="02020603050405020304" pitchFamily="18" charset="0"/>
                          <a:sym typeface="+mn-ea"/>
                        </a:rPr>
                        <a:t>3.</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rPr>
                        <a:t>SANJAY S M         (4MT20AI038)</a:t>
                      </a:r>
                      <a:endPar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r>
                        <a:rPr lang="en-US" sz="1200" dirty="0">
                          <a:solidFill>
                            <a:schemeClr val="tx1"/>
                          </a:solidFill>
                          <a:latin typeface="Times New Roman" panose="02020603050405020304" pitchFamily="18" charset="0"/>
                          <a:cs typeface="Times New Roman" panose="02020603050405020304" pitchFamily="18" charset="0"/>
                          <a:sym typeface="+mn-ea"/>
                        </a:rPr>
                        <a:t>4.</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rPr>
                        <a:t>SOORAJ S BHAT (4MT20AI050)</a:t>
                      </a:r>
                      <a:endParaRPr lang="en-IN" sz="12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200" b="1" dirty="0">
                        <a:solidFill>
                          <a:schemeClr val="tx1"/>
                        </a:solidFill>
                        <a:latin typeface="Times New Roman" panose="02020603050405020304" pitchFamily="18" charset="0"/>
                        <a:cs typeface="Times New Roman" panose="02020603050405020304" pitchFamily="18" charset="0"/>
                      </a:endParaRPr>
                    </a:p>
                    <a:p>
                      <a:endParaRPr lang="en-US" sz="12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p>
                      <a:pPr algn="r"/>
                      <a:r>
                        <a:rPr lang="en-US"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Guided by: </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sym typeface="+mn-ea"/>
                        </a:rPr>
                        <a:t>Mrs . Radha E G </a:t>
                      </a:r>
                      <a:endParaRPr lang="en-IN" sz="1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r>
                        <a:rPr lang="en-US" sz="12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r h="675005">
                <a:tc>
                  <a:txBody>
                    <a:bodyPr/>
                    <a:p>
                      <a:endParaRPr lang="en-US"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p>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p:sp>
        <p:nvSpPr>
          <p:cNvPr id="15" name="Rectangle 1"/>
          <p:cNvSpPr/>
          <p:nvPr/>
        </p:nvSpPr>
        <p:spPr>
          <a:xfrm>
            <a:off x="2334932" y="1805813"/>
            <a:ext cx="8187492" cy="953135"/>
          </a:xfrm>
          <a:prstGeom prst="rect">
            <a:avLst/>
          </a:prstGeom>
        </p:spPr>
        <p:txBody>
          <a:bodyPr wrap="square">
            <a:spAutoFit/>
          </a:bodyPr>
          <a:p>
            <a:pPr algn="ctr">
              <a:tabLst>
                <a:tab pos="2743200" algn="ctr"/>
                <a:tab pos="5486400" algn="r"/>
                <a:tab pos="457200" algn="l"/>
                <a:tab pos="2743200" algn="ctr"/>
                <a:tab pos="5486400" algn="r"/>
              </a:tabLst>
            </a:pPr>
            <a:r>
              <a:rPr lang="en-US" sz="2400" b="1" dirty="0" smtClean="0">
                <a:solidFill>
                  <a:srgbClr val="002060"/>
                </a:solidFill>
                <a:latin typeface="Times New Roman" panose="02020603050405020304" pitchFamily="18" charset="0"/>
                <a:ea typeface="Times New Roman" panose="02020603050405020304" pitchFamily="18" charset="0"/>
              </a:rPr>
              <a:t>Department of Artificial Intelligence &amp; Machine Learning </a:t>
            </a:r>
            <a:endParaRPr lang="en-US" sz="2400" i="1" dirty="0" smtClean="0">
              <a:latin typeface="Times New Roman" panose="02020603050405020304" pitchFamily="18" charset="0"/>
              <a:ea typeface="Times New Roman" panose="02020603050405020304" pitchFamily="18" charset="0"/>
            </a:endParaRPr>
          </a:p>
          <a:p>
            <a:endParaRPr lang="en-US" sz="1600" b="1" i="1" dirty="0">
              <a:effectLst/>
              <a:latin typeface="Times New Roman" panose="02020603050405020304" pitchFamily="18" charset="0"/>
              <a:ea typeface="Times New Roman" panose="02020603050405020304" pitchFamily="18" charset="0"/>
            </a:endParaRPr>
          </a:p>
          <a:p>
            <a:pPr algn="ctr"/>
            <a:r>
              <a:rPr lang="en-US" sz="1600" b="1" i="1" dirty="0" smtClean="0">
                <a:latin typeface="Times New Roman" panose="02020603050405020304" pitchFamily="18" charset="0"/>
                <a:ea typeface="Times New Roman" panose="02020603050405020304" pitchFamily="18" charset="0"/>
              </a:rPr>
              <a:t>18AIP77- </a:t>
            </a:r>
            <a:r>
              <a:rPr lang="en-US" sz="1600" b="1" i="1" dirty="0">
                <a:latin typeface="Times New Roman" panose="02020603050405020304" pitchFamily="18" charset="0"/>
                <a:ea typeface="Times New Roman" panose="02020603050405020304" pitchFamily="18" charset="0"/>
              </a:rPr>
              <a:t>Project viva-voice</a:t>
            </a:r>
            <a:r>
              <a:rPr lang="en-US" sz="1600" b="1" i="1" dirty="0" smtClean="0">
                <a:effectLst/>
                <a:latin typeface="Times New Roman" panose="02020603050405020304" pitchFamily="18" charset="0"/>
                <a:ea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endParaRPr>
          </a:p>
        </p:txBody>
      </p:sp>
      <p:sp>
        <p:nvSpPr>
          <p:cNvPr id="16" name="TextBox 9"/>
          <p:cNvSpPr txBox="1"/>
          <p:nvPr/>
        </p:nvSpPr>
        <p:spPr>
          <a:xfrm>
            <a:off x="1255594" y="259308"/>
            <a:ext cx="9969717" cy="1692771"/>
          </a:xfrm>
          <a:prstGeom prst="rect">
            <a:avLst/>
          </a:prstGeom>
          <a:noFill/>
        </p:spPr>
        <p:txBody>
          <a:bodyPr wrap="none" rtlCol="0">
            <a:spAutoFit/>
          </a:bodyPr>
          <a:p>
            <a:pPr algn="ctr"/>
            <a:r>
              <a:rPr lang="en-US" sz="3200" dirty="0" smtClean="0">
                <a:solidFill>
                  <a:srgbClr val="3366FF"/>
                </a:solidFill>
              </a:rPr>
              <a:t>MANGALORE INSTITUTE OF TECHNOLOGY &amp; ENGINEERING</a:t>
            </a:r>
            <a:endParaRPr lang="en-US" sz="3200" dirty="0" smtClean="0">
              <a:solidFill>
                <a:srgbClr val="3366FF"/>
              </a:solidFill>
            </a:endParaRPr>
          </a:p>
          <a:p>
            <a:pPr algn="ctr"/>
            <a:r>
              <a:rPr lang="en-US" dirty="0" smtClean="0"/>
              <a:t>(A </a:t>
            </a:r>
            <a:r>
              <a:rPr lang="en-US" dirty="0" smtClean="0"/>
              <a:t>Unit </a:t>
            </a:r>
            <a:r>
              <a:rPr lang="en-US" dirty="0" smtClean="0"/>
              <a:t>of </a:t>
            </a:r>
            <a:r>
              <a:rPr lang="en-US" dirty="0" err="1" smtClean="0"/>
              <a:t>Rajalaxmi</a:t>
            </a:r>
            <a:r>
              <a:rPr lang="en-US" dirty="0" smtClean="0"/>
              <a:t> Education Trust ®</a:t>
            </a:r>
            <a:r>
              <a:rPr lang="it-IT" dirty="0" smtClean="0"/>
              <a:t>, Mangalore)</a:t>
            </a:r>
            <a:endParaRPr lang="en-US" dirty="0" smtClean="0"/>
          </a:p>
          <a:p>
            <a:pPr algn="ctr"/>
            <a:r>
              <a:rPr lang="en-US" b="1" dirty="0" smtClean="0"/>
              <a:t>Autonomous Institute Affiliated to V.T.U., </a:t>
            </a:r>
            <a:r>
              <a:rPr lang="en-US" b="1" dirty="0" err="1" smtClean="0"/>
              <a:t>Belagavi</a:t>
            </a:r>
            <a:r>
              <a:rPr lang="en-US" b="1" dirty="0" smtClean="0"/>
              <a:t> , Approved by AICTE, New Delhi</a:t>
            </a:r>
            <a:endParaRPr lang="en-US" dirty="0" smtClean="0"/>
          </a:p>
          <a:p>
            <a:pPr algn="ctr"/>
            <a:r>
              <a:rPr lang="en-US" dirty="0" smtClean="0"/>
              <a:t>               Accredited by NAAC with A+ Grade &amp; </a:t>
            </a:r>
            <a:r>
              <a:rPr lang="en-US" dirty="0" smtClean="0"/>
              <a:t>ISO </a:t>
            </a:r>
            <a:r>
              <a:rPr lang="en-US" dirty="0" smtClean="0"/>
              <a:t>9001:2015 Certified Institution</a:t>
            </a:r>
            <a:endParaRPr lang="en-US" dirty="0" smtClean="0"/>
          </a:p>
          <a:p>
            <a:pPr algn="ctr"/>
            <a:endParaRPr lang="en-US" dirty="0"/>
          </a:p>
        </p:txBody>
      </p:sp>
      <p:pic>
        <p:nvPicPr>
          <p:cNvPr id="17" name="Picture 16" descr="mite-logo-org"/>
          <p:cNvPicPr/>
          <p:nvPr/>
        </p:nvPicPr>
        <p:blipFill>
          <a:blip r:embed="rId1"/>
          <a:srcRect/>
          <a:stretch>
            <a:fillRect/>
          </a:stretch>
        </p:blipFill>
        <p:spPr bwMode="auto">
          <a:xfrm>
            <a:off x="216350" y="957119"/>
            <a:ext cx="943708" cy="108327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675" y="152400"/>
            <a:ext cx="7861300" cy="698500"/>
          </a:xfrm>
        </p:spPr>
        <p:txBody>
          <a:bodyPr>
            <a:normAutofit fontScale="90000"/>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64634" y="964493"/>
          <a:ext cx="11324165" cy="5817215"/>
        </p:xfrm>
        <a:graphic>
          <a:graphicData uri="http://schemas.openxmlformats.org/drawingml/2006/table">
            <a:tbl>
              <a:tblPr firstRow="1" firstCol="1" lastRow="1" lastCol="1" bandRow="1" bandCol="1"/>
              <a:tblGrid>
                <a:gridCol w="1145390"/>
                <a:gridCol w="2955537"/>
                <a:gridCol w="3781285"/>
                <a:gridCol w="3441953"/>
              </a:tblGrid>
              <a:tr h="329687">
                <a:tc>
                  <a:txBody>
                    <a:bodyPr/>
                    <a:lstStyle/>
                    <a:p>
                      <a:pPr marL="71755">
                        <a:spcBef>
                          <a:spcPts val="70"/>
                        </a:spcBef>
                        <a:spcAft>
                          <a:spcPts val="0"/>
                        </a:spcAft>
                      </a:pPr>
                      <a:r>
                        <a:rPr lang="en-US" sz="1600" b="1" dirty="0">
                          <a:effectLst/>
                          <a:latin typeface="Times New Roman" panose="02020603050405020304" pitchFamily="18" charset="0"/>
                          <a:cs typeface="Times New Roman" panose="02020603050405020304" pitchFamily="18" charset="0"/>
                        </a:rPr>
                        <a:t>Sl.no</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396875" indent="68580">
                        <a:lnSpc>
                          <a:spcPct val="107000"/>
                        </a:lnSpc>
                        <a:spcBef>
                          <a:spcPts val="55"/>
                        </a:spcBef>
                        <a:spcAft>
                          <a:spcPts val="0"/>
                        </a:spcAft>
                      </a:pPr>
                      <a:r>
                        <a:rPr lang="en-US" sz="1600" b="1" spc="-15" dirty="0">
                          <a:effectLst/>
                          <a:latin typeface="Times New Roman" panose="02020603050405020304" pitchFamily="18" charset="0"/>
                          <a:cs typeface="Times New Roman" panose="02020603050405020304" pitchFamily="18" charset="0"/>
                        </a:rPr>
                        <a:t>Paper Title </a:t>
                      </a:r>
                      <a:r>
                        <a:rPr lang="en-US" sz="1600" b="1" spc="-10" dirty="0">
                          <a:effectLst/>
                          <a:latin typeface="Times New Roman" panose="02020603050405020304" pitchFamily="18" charset="0"/>
                          <a:cs typeface="Times New Roman" panose="02020603050405020304" pitchFamily="18" charset="0"/>
                        </a:rPr>
                        <a:t>(Year</a:t>
                      </a:r>
                      <a:r>
                        <a:rPr lang="en-US" sz="1600" b="1" spc="-275"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of</a:t>
                      </a:r>
                      <a:r>
                        <a:rPr lang="en-US" sz="1600" b="1" spc="-5"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publication)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spcBef>
                          <a:spcPts val="80"/>
                        </a:spcBef>
                        <a:spcAft>
                          <a:spcPts val="0"/>
                        </a:spcAft>
                      </a:pPr>
                      <a:r>
                        <a:rPr lang="en-US" sz="1600" b="1" dirty="0">
                          <a:effectLst/>
                          <a:latin typeface="Times New Roman" panose="02020603050405020304" pitchFamily="18" charset="0"/>
                          <a:cs typeface="Times New Roman" panose="02020603050405020304" pitchFamily="18" charset="0"/>
                        </a:rPr>
                        <a:t>Methodology</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88010">
                        <a:lnSpc>
                          <a:spcPct val="98000"/>
                        </a:lnSpc>
                        <a:spcBef>
                          <a:spcPts val="75"/>
                        </a:spcBef>
                        <a:spcAft>
                          <a:spcPts val="0"/>
                        </a:spcAft>
                      </a:pPr>
                      <a:r>
                        <a:rPr lang="en-US" sz="1600" b="1" dirty="0">
                          <a:effectLst/>
                          <a:latin typeface="Times New Roman" panose="02020603050405020304" pitchFamily="18" charset="0"/>
                          <a:cs typeface="Times New Roman" panose="02020603050405020304" pitchFamily="18" charset="0"/>
                        </a:rPr>
                        <a:t>Identified scope for</a:t>
                      </a:r>
                      <a:r>
                        <a:rPr lang="en-US" sz="1600" b="1" spc="-28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improvement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82089">
                <a:tc>
                  <a:txBody>
                    <a:bodyPr/>
                    <a:lstStyle/>
                    <a:p>
                      <a:pPr marL="71755">
                        <a:spcBef>
                          <a:spcPts val="70"/>
                        </a:spcBef>
                        <a:spcAft>
                          <a:spcPts val="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15570">
                        <a:lnSpc>
                          <a:spcPct val="101000"/>
                        </a:lnSpc>
                        <a:spcBef>
                          <a:spcPts val="55"/>
                        </a:spcBef>
                        <a:spcAft>
                          <a:spcPts val="0"/>
                        </a:spcAft>
                      </a:pPr>
                      <a:r>
                        <a:rPr lang="en-US" sz="1400" dirty="0">
                          <a:effectLst/>
                          <a:latin typeface="Times New Roman" panose="02020603050405020304" pitchFamily="18" charset="0"/>
                          <a:cs typeface="Times New Roman" panose="02020603050405020304" pitchFamily="18" charset="0"/>
                        </a:rPr>
                        <a:t>The Classification of</a:t>
                      </a:r>
                      <a:r>
                        <a:rPr lang="en-US" sz="1400" spc="5" dirty="0">
                          <a:effectLst/>
                          <a:latin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cs typeface="Times New Roman" panose="02020603050405020304" pitchFamily="18" charset="0"/>
                        </a:rPr>
                        <a:t>Medicinal</a:t>
                      </a:r>
                      <a:r>
                        <a:rPr lang="en-US" sz="1400" spc="-7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Plant</a:t>
                      </a:r>
                      <a:r>
                        <a:rPr lang="en-US" sz="1400" spc="-6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Leaves</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Based on Multispectral</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and Texture Feature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Using Machine</a:t>
                      </a:r>
                      <a:r>
                        <a:rPr lang="en-US" sz="1400" spc="5" dirty="0">
                          <a:effectLst/>
                          <a:latin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cs typeface="Times New Roman" panose="02020603050405020304" pitchFamily="18" charset="0"/>
                        </a:rPr>
                        <a:t>Learning</a:t>
                      </a:r>
                      <a:r>
                        <a:rPr lang="en-US" sz="1400" spc="-7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Approach [1]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285750">
                        <a:lnSpc>
                          <a:spcPct val="107000"/>
                        </a:lnSpc>
                        <a:spcBef>
                          <a:spcPts val="65"/>
                        </a:spcBef>
                        <a:spcAft>
                          <a:spcPts val="0"/>
                        </a:spcAft>
                      </a:pPr>
                      <a:r>
                        <a:rPr lang="en-US" sz="1400" dirty="0">
                          <a:effectLst/>
                          <a:latin typeface="Times New Roman" panose="02020603050405020304" pitchFamily="18" charset="0"/>
                          <a:cs typeface="Times New Roman" panose="02020603050405020304" pitchFamily="18" charset="0"/>
                        </a:rPr>
                        <a:t>Image Processing, Edge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Detection,</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Region</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Marking,</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Feature Extraction, Feature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Fusion,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Evaluation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7150">
                        <a:lnSpc>
                          <a:spcPct val="98000"/>
                        </a:lnSpc>
                        <a:spcBef>
                          <a:spcPts val="75"/>
                        </a:spcBef>
                        <a:spcAft>
                          <a:spcPts val="0"/>
                        </a:spcAft>
                        <a:tabLst>
                          <a:tab pos="596265" algn="l"/>
                          <a:tab pos="1644015" algn="l"/>
                        </a:tabLst>
                      </a:pPr>
                      <a:r>
                        <a:rPr lang="en-US" sz="1400" dirty="0">
                          <a:effectLst/>
                          <a:latin typeface="Times New Roman" panose="02020603050405020304" pitchFamily="18" charset="0"/>
                          <a:cs typeface="Times New Roman" panose="02020603050405020304" pitchFamily="18" charset="0"/>
                        </a:rPr>
                        <a:t>Study limited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to</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six</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plant</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leaves; millions exist. Pixel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based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approach</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mentioned;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future	considerations	</a:t>
                      </a:r>
                      <a:r>
                        <a:rPr lang="en-US" sz="1400" spc="-10" dirty="0">
                          <a:effectLst/>
                          <a:latin typeface="Times New Roman" panose="02020603050405020304" pitchFamily="18" charset="0"/>
                          <a:cs typeface="Times New Roman" panose="02020603050405020304" pitchFamily="18" charset="0"/>
                        </a:rPr>
                        <a:t>for</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object-based approach and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enhanced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data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2863475">
                <a:tc>
                  <a:txBody>
                    <a:bodyPr/>
                    <a:lstStyle/>
                    <a:p>
                      <a:pPr marL="71755">
                        <a:spcBef>
                          <a:spcPts val="70"/>
                        </a:spcBef>
                        <a:spcAft>
                          <a:spcPts val="0"/>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10"/>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69850" marR="118110">
                        <a:lnSpc>
                          <a:spcPct val="98000"/>
                        </a:lnSpc>
                        <a:spcAft>
                          <a:spcPts val="0"/>
                        </a:spcAft>
                      </a:pPr>
                      <a:r>
                        <a:rPr lang="en-US" sz="1400" spc="-5" dirty="0">
                          <a:effectLst/>
                          <a:latin typeface="Times New Roman" panose="02020603050405020304" pitchFamily="18" charset="0"/>
                          <a:cs typeface="Times New Roman" panose="02020603050405020304" pitchFamily="18" charset="0"/>
                        </a:rPr>
                        <a:t>Automatic Recognition</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of Medicinal Plants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using Machine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Learning Techniques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73100">
                        <a:lnSpc>
                          <a:spcPct val="102000"/>
                        </a:lnSpc>
                        <a:spcBef>
                          <a:spcPts val="65"/>
                        </a:spcBef>
                        <a:spcAft>
                          <a:spcPts val="0"/>
                        </a:spcAft>
                      </a:pPr>
                      <a:r>
                        <a:rPr lang="en-US" sz="1400" dirty="0">
                          <a:effectLst/>
                          <a:latin typeface="Times New Roman" panose="02020603050405020304" pitchFamily="18" charset="0"/>
                          <a:cs typeface="Times New Roman" panose="02020603050405020304" pitchFamily="18" charset="0"/>
                        </a:rPr>
                        <a:t>Database Creation,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Image Capture,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Petiole Removal,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Image</a:t>
                      </a:r>
                      <a:r>
                        <a:rPr lang="en-US" sz="1400" spc="-7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Specifications,</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Feature Extraction,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Classification.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33350">
                        <a:lnSpc>
                          <a:spcPct val="101000"/>
                        </a:lnSpc>
                      </a:pPr>
                      <a:r>
                        <a:rPr lang="en-US" sz="1400" dirty="0">
                          <a:effectLst/>
                          <a:latin typeface="Times New Roman" panose="02020603050405020304" pitchFamily="18" charset="0"/>
                          <a:cs typeface="Times New Roman" panose="02020603050405020304" pitchFamily="18" charset="0"/>
                        </a:rPr>
                        <a:t>Dataset Challenges:</a:t>
                      </a:r>
                      <a:r>
                        <a:rPr lang="en-US" sz="1400" spc="5" dirty="0">
                          <a:effectLst/>
                          <a:latin typeface="Times New Roman" panose="02020603050405020304" pitchFamily="18" charset="0"/>
                          <a:cs typeface="Times New Roman" panose="02020603050405020304" pitchFamily="18" charset="0"/>
                        </a:rPr>
                        <a:t> </a:t>
                      </a:r>
                      <a:endParaRPr lang="en-US" sz="1400" spc="5" dirty="0">
                        <a:effectLst/>
                        <a:latin typeface="Times New Roman" panose="02020603050405020304" pitchFamily="18" charset="0"/>
                        <a:cs typeface="Times New Roman" panose="02020603050405020304" pitchFamily="18" charset="0"/>
                      </a:endParaRPr>
                    </a:p>
                    <a:p>
                      <a:pPr marL="71120" marR="133350">
                        <a:lnSpc>
                          <a:spcPct val="101000"/>
                        </a:lnSpc>
                      </a:pPr>
                      <a:r>
                        <a:rPr lang="en-US" sz="1400" spc="-5" dirty="0">
                          <a:effectLst/>
                          <a:latin typeface="Times New Roman" panose="02020603050405020304" pitchFamily="18" charset="0"/>
                          <a:cs typeface="Times New Roman" panose="02020603050405020304" pitchFamily="18" charset="0"/>
                        </a:rPr>
                        <a:t>Acknowledge</a:t>
                      </a:r>
                      <a:r>
                        <a:rPr lang="en-US" sz="1400" spc="-6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challenges</a:t>
                      </a:r>
                      <a:r>
                        <a:rPr lang="en-US" sz="1400" spc="-5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in</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collecting, classifying, and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sharing</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large</a:t>
                      </a:r>
                      <a:r>
                        <a:rPr lang="en-US" sz="1400" spc="-1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datasets.</a:t>
                      </a:r>
                      <a:endParaRPr lang="en-IN" sz="1400" dirty="0">
                        <a:effectLst/>
                        <a:latin typeface="Times New Roman" panose="02020603050405020304" pitchFamily="18" charset="0"/>
                        <a:cs typeface="Times New Roman" panose="02020603050405020304" pitchFamily="18" charset="0"/>
                      </a:endParaRPr>
                    </a:p>
                    <a:p>
                      <a:pPr marL="71120" marR="209550">
                        <a:lnSpc>
                          <a:spcPct val="98000"/>
                        </a:lnSpc>
                      </a:pPr>
                      <a:r>
                        <a:rPr lang="en-US" sz="1400" dirty="0">
                          <a:effectLst/>
                          <a:latin typeface="Times New Roman" panose="02020603050405020304" pitchFamily="18" charset="0"/>
                          <a:cs typeface="Times New Roman" panose="02020603050405020304" pitchFamily="18" charset="0"/>
                        </a:rPr>
                        <a:t>Opportunities: Advocate</a:t>
                      </a:r>
                      <a:r>
                        <a:rPr lang="en-US" sz="1400" spc="-29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for crowdsourcing and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deep learning to enhance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research</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efficiency.</a:t>
                      </a:r>
                      <a:endParaRPr lang="en-US" sz="1400" dirty="0">
                        <a:effectLst/>
                        <a:latin typeface="Times New Roman" panose="02020603050405020304" pitchFamily="18" charset="0"/>
                        <a:cs typeface="Times New Roman" panose="02020603050405020304" pitchFamily="18" charset="0"/>
                      </a:endParaRPr>
                    </a:p>
                    <a:p>
                      <a:pPr marL="71120" marR="209550">
                        <a:lnSpc>
                          <a:spcPct val="98000"/>
                        </a:lnSpc>
                      </a:pPr>
                      <a:endParaRPr lang="en-IN" sz="1400" dirty="0">
                        <a:effectLst/>
                        <a:latin typeface="Times New Roman" panose="02020603050405020304" pitchFamily="18" charset="0"/>
                        <a:cs typeface="Times New Roman" panose="02020603050405020304" pitchFamily="18" charset="0"/>
                      </a:endParaRPr>
                    </a:p>
                    <a:p>
                      <a:pPr marL="71120" marR="82550">
                        <a:lnSpc>
                          <a:spcPct val="107000"/>
                        </a:lnSpc>
                      </a:pPr>
                      <a:r>
                        <a:rPr lang="en-US" sz="1400" dirty="0">
                          <a:effectLst/>
                          <a:latin typeface="Times New Roman" panose="02020603050405020304" pitchFamily="18" charset="0"/>
                          <a:cs typeface="Times New Roman" panose="02020603050405020304" pitchFamily="18" charset="0"/>
                        </a:rPr>
                        <a:t>Practical Application: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Propose a web/mobile</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system for automatic</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medicinal plant recognition,</a:t>
                      </a:r>
                      <a:r>
                        <a:rPr lang="en-US" sz="1400" spc="-29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benefiting local knowledge,</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taxonomy, and species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protection.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199692">
                <a:tc>
                  <a:txBody>
                    <a:bodyPr/>
                    <a:lstStyle/>
                    <a:p>
                      <a:pPr marL="71755">
                        <a:spcBef>
                          <a:spcPts val="70"/>
                        </a:spcBef>
                        <a:spcAft>
                          <a:spcPts val="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45"/>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69850" marR="97155">
                        <a:lnSpc>
                          <a:spcPct val="107000"/>
                        </a:lnSpc>
                        <a:spcAft>
                          <a:spcPts val="0"/>
                        </a:spcAft>
                      </a:pPr>
                      <a:r>
                        <a:rPr lang="en-US" sz="1400" dirty="0">
                          <a:effectLst/>
                          <a:latin typeface="Times New Roman" panose="02020603050405020304" pitchFamily="18" charset="0"/>
                          <a:cs typeface="Times New Roman" panose="02020603050405020304" pitchFamily="18" charset="0"/>
                        </a:rPr>
                        <a:t>A convolutional neural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network-driven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computer</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vision</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system</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toward identification of</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species and maturity</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stage of medicinal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leaves:</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case</a:t>
                      </a:r>
                      <a:r>
                        <a:rPr lang="en-US" sz="1400" spc="-3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studies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23190">
                        <a:lnSpc>
                          <a:spcPct val="103000"/>
                        </a:lnSpc>
                        <a:spcBef>
                          <a:spcPts val="55"/>
                        </a:spcBef>
                        <a:spcAft>
                          <a:spcPts val="0"/>
                        </a:spcAft>
                      </a:pPr>
                      <a:r>
                        <a:rPr lang="en-US" sz="1400" dirty="0">
                          <a:effectLst/>
                          <a:latin typeface="Times New Roman" panose="02020603050405020304" pitchFamily="18" charset="0"/>
                          <a:cs typeface="Times New Roman" panose="02020603050405020304" pitchFamily="18" charset="0"/>
                        </a:rPr>
                        <a:t>Leaf Collection,</a:t>
                      </a:r>
                      <a:r>
                        <a:rPr lang="en-US" sz="1400" spc="5" dirty="0">
                          <a:effectLst/>
                          <a:latin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cs typeface="Times New Roman" panose="02020603050405020304" pitchFamily="18" charset="0"/>
                        </a:rPr>
                        <a:t>Hyperparameter </a:t>
                      </a:r>
                      <a:r>
                        <a:rPr lang="en-US" sz="1400" dirty="0">
                          <a:effectLst/>
                          <a:latin typeface="Times New Roman" panose="02020603050405020304" pitchFamily="18" charset="0"/>
                          <a:cs typeface="Times New Roman" panose="02020603050405020304" pitchFamily="18" charset="0"/>
                        </a:rPr>
                        <a:t>Optimization,</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Simultaneous Classification,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Evaluation Metrics,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Visualization.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spcBef>
                          <a:spcPts val="45"/>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71120"/>
                      <a:r>
                        <a:rPr lang="en-US" sz="1400" dirty="0">
                          <a:effectLst/>
                          <a:latin typeface="Times New Roman" panose="02020603050405020304" pitchFamily="18" charset="0"/>
                          <a:cs typeface="Times New Roman" panose="02020603050405020304" pitchFamily="18" charset="0"/>
                        </a:rPr>
                        <a:t>Future</a:t>
                      </a:r>
                      <a:r>
                        <a:rPr lang="en-US" sz="1400" spc="-3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Scope:</a:t>
                      </a:r>
                      <a:endParaRPr lang="en-IN" sz="1400" dirty="0">
                        <a:effectLst/>
                        <a:latin typeface="Times New Roman" panose="02020603050405020304" pitchFamily="18" charset="0"/>
                        <a:cs typeface="Times New Roman" panose="02020603050405020304" pitchFamily="18" charset="0"/>
                      </a:endParaRPr>
                    </a:p>
                    <a:p>
                      <a:pPr marL="71120">
                        <a:spcBef>
                          <a:spcPts val="20"/>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71120" marR="179705">
                        <a:lnSpc>
                          <a:spcPct val="98000"/>
                        </a:lnSpc>
                        <a:spcBef>
                          <a:spcPts val="5"/>
                        </a:spcBef>
                        <a:spcAft>
                          <a:spcPts val="0"/>
                        </a:spcAft>
                      </a:pPr>
                      <a:r>
                        <a:rPr lang="en-US" sz="1400" spc="-10" dirty="0">
                          <a:effectLst/>
                          <a:latin typeface="Times New Roman" panose="02020603050405020304" pitchFamily="18" charset="0"/>
                          <a:cs typeface="Times New Roman" panose="02020603050405020304" pitchFamily="18" charset="0"/>
                        </a:rPr>
                        <a:t>Mobile </a:t>
                      </a:r>
                      <a:r>
                        <a:rPr lang="en-US" sz="1400" spc="-5" dirty="0">
                          <a:effectLst/>
                          <a:latin typeface="Times New Roman" panose="02020603050405020304" pitchFamily="18" charset="0"/>
                          <a:cs typeface="Times New Roman" panose="02020603050405020304" pitchFamily="18" charset="0"/>
                        </a:rPr>
                        <a:t>App Development:</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Extend to mobile app for</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real-time</a:t>
                      </a:r>
                      <a:r>
                        <a:rPr lang="en-US" sz="1400" spc="-1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use.</a:t>
                      </a:r>
                      <a:endParaRPr lang="en-IN" sz="1400" dirty="0">
                        <a:effectLst/>
                        <a:latin typeface="Times New Roman" panose="02020603050405020304" pitchFamily="18" charset="0"/>
                        <a:cs typeface="Times New Roman" panose="02020603050405020304" pitchFamily="18" charset="0"/>
                      </a:endParaRPr>
                    </a:p>
                    <a:p>
                      <a:pPr marL="71120" marR="276225">
                        <a:lnSpc>
                          <a:spcPct val="98000"/>
                        </a:lnSpc>
                      </a:pPr>
                      <a:r>
                        <a:rPr lang="en-US" sz="1400" spc="-5" dirty="0">
                          <a:effectLst/>
                          <a:latin typeface="Times New Roman" panose="02020603050405020304" pitchFamily="18" charset="0"/>
                          <a:cs typeface="Times New Roman" panose="02020603050405020304" pitchFamily="18" charset="0"/>
                        </a:rPr>
                        <a:t>Portable computer </a:t>
                      </a:r>
                      <a:r>
                        <a:rPr lang="en-US" sz="1400" dirty="0">
                          <a:effectLst/>
                          <a:latin typeface="Times New Roman" panose="02020603050405020304" pitchFamily="18" charset="0"/>
                          <a:cs typeface="Times New Roman" panose="02020603050405020304" pitchFamily="18" charset="0"/>
                        </a:rPr>
                        <a:t>vision</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for</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fieldwork.</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48906" y="215661"/>
          <a:ext cx="10610489" cy="5975224"/>
        </p:xfrm>
        <a:graphic>
          <a:graphicData uri="http://schemas.openxmlformats.org/drawingml/2006/table">
            <a:tbl>
              <a:tblPr firstRow="1" firstCol="1" lastRow="1" lastCol="1" bandRow="1" bandCol="1"/>
              <a:tblGrid>
                <a:gridCol w="1080191"/>
                <a:gridCol w="3903428"/>
                <a:gridCol w="2945604"/>
                <a:gridCol w="2681266"/>
              </a:tblGrid>
              <a:tr h="1320435">
                <a:tc>
                  <a:txBody>
                    <a:bodyPr/>
                    <a:lstStyle/>
                    <a:p>
                      <a:pPr marL="71120"/>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15570">
                        <a:lnSpc>
                          <a:spcPct val="107000"/>
                        </a:lnSpc>
                        <a:spcBef>
                          <a:spcPts val="30"/>
                        </a:spcBef>
                        <a:spcAft>
                          <a:spcPts val="0"/>
                        </a:spcAft>
                      </a:pPr>
                      <a:r>
                        <a:rPr lang="en-US" sz="1400" spc="-5">
                          <a:effectLst/>
                          <a:latin typeface="Times New Roman" panose="02020603050405020304" pitchFamily="18" charset="0"/>
                          <a:cs typeface="Times New Roman" panose="02020603050405020304" pitchFamily="18" charset="0"/>
                        </a:rPr>
                        <a:t>with</a:t>
                      </a:r>
                      <a:r>
                        <a:rPr lang="en-US" sz="1400" spc="-60">
                          <a:effectLst/>
                          <a:latin typeface="Times New Roman" panose="02020603050405020304" pitchFamily="18" charset="0"/>
                          <a:cs typeface="Times New Roman" panose="02020603050405020304" pitchFamily="18" charset="0"/>
                        </a:rPr>
                        <a:t> </a:t>
                      </a:r>
                      <a:r>
                        <a:rPr lang="en-US" sz="1400" spc="-5">
                          <a:effectLst/>
                          <a:latin typeface="Times New Roman" panose="02020603050405020304" pitchFamily="18" charset="0"/>
                          <a:cs typeface="Times New Roman" panose="02020603050405020304" pitchFamily="18" charset="0"/>
                        </a:rPr>
                        <a:t>Neem,</a:t>
                      </a:r>
                      <a:r>
                        <a:rPr lang="en-US" sz="1400" spc="-65">
                          <a:effectLst/>
                          <a:latin typeface="Times New Roman" panose="02020603050405020304" pitchFamily="18" charset="0"/>
                          <a:cs typeface="Times New Roman" panose="02020603050405020304" pitchFamily="18" charset="0"/>
                        </a:rPr>
                        <a:t> </a:t>
                      </a:r>
                      <a:r>
                        <a:rPr lang="en-US" sz="1400" spc="-5">
                          <a:effectLst/>
                          <a:latin typeface="Times New Roman" panose="02020603050405020304" pitchFamily="18" charset="0"/>
                          <a:cs typeface="Times New Roman" panose="02020603050405020304" pitchFamily="18" charset="0"/>
                        </a:rPr>
                        <a:t>Tulsi</a:t>
                      </a:r>
                      <a:r>
                        <a:rPr lang="en-US" sz="1400" spc="-4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and</a:t>
                      </a:r>
                      <a:r>
                        <a:rPr lang="en-US" sz="1400" spc="-28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Kalmegh</a:t>
                      </a:r>
                      <a:r>
                        <a:rPr lang="en-US" sz="1400" spc="-1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leaves</a:t>
                      </a:r>
                      <a:r>
                        <a:rPr lang="en-US" sz="1400" spc="-1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r>
                        <a:rPr lang="en-US"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just">
                        <a:spcBef>
                          <a:spcPts val="30"/>
                        </a:spcBef>
                        <a:spcAft>
                          <a:spcPts val="0"/>
                        </a:spcAft>
                      </a:pPr>
                      <a:r>
                        <a:rPr lang="en-US" sz="1400" spc="-5">
                          <a:effectLst/>
                          <a:latin typeface="Times New Roman" panose="02020603050405020304" pitchFamily="18" charset="0"/>
                          <a:cs typeface="Times New Roman" panose="02020603050405020304" pitchFamily="18" charset="0"/>
                        </a:rPr>
                        <a:t>Data</a:t>
                      </a:r>
                      <a:r>
                        <a:rPr lang="en-US" sz="1400" spc="-75">
                          <a:effectLst/>
                          <a:latin typeface="Times New Roman" panose="02020603050405020304" pitchFamily="18" charset="0"/>
                          <a:cs typeface="Times New Roman" panose="02020603050405020304" pitchFamily="18" charset="0"/>
                        </a:rPr>
                        <a:t> </a:t>
                      </a:r>
                      <a:r>
                        <a:rPr lang="en-US" sz="1400" spc="-5">
                          <a:effectLst/>
                          <a:latin typeface="Times New Roman" panose="02020603050405020304" pitchFamily="18" charset="0"/>
                          <a:cs typeface="Times New Roman" panose="02020603050405020304" pitchFamily="18" charset="0"/>
                        </a:rPr>
                        <a:t>Access:</a:t>
                      </a:r>
                      <a:endParaRPr lang="en-IN" sz="1400">
                        <a:effectLst/>
                        <a:latin typeface="Times New Roman" panose="02020603050405020304" pitchFamily="18" charset="0"/>
                        <a:cs typeface="Times New Roman" panose="02020603050405020304" pitchFamily="18" charset="0"/>
                      </a:endParaRPr>
                    </a:p>
                    <a:p>
                      <a:pPr marL="70485" marR="72390" algn="just">
                        <a:lnSpc>
                          <a:spcPct val="107000"/>
                        </a:lnSpc>
                        <a:spcBef>
                          <a:spcPts val="105"/>
                        </a:spcBef>
                        <a:spcAft>
                          <a:spcPts val="0"/>
                        </a:spcAft>
                      </a:pPr>
                      <a:r>
                        <a:rPr lang="en-US" sz="1400">
                          <a:effectLst/>
                          <a:latin typeface="Times New Roman" panose="02020603050405020304" pitchFamily="18" charset="0"/>
                          <a:cs typeface="Times New Roman" panose="02020603050405020304" pitchFamily="18" charset="0"/>
                        </a:rPr>
                        <a:t>Datasets</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not</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public,</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available</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on</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request.</a:t>
                      </a:r>
                      <a:r>
                        <a:rPr lang="en-US" sz="1400" spc="-28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Reproducibility</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Concerns:</a:t>
                      </a:r>
                      <a:r>
                        <a:rPr lang="en-US" sz="1400" spc="-28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Limits result reproducibility</a:t>
                      </a:r>
                      <a:r>
                        <a:rPr lang="en-US" sz="1400" spc="-28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and</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follow-up</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research.</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520832">
                <a:tc rowSpan="8">
                  <a:txBody>
                    <a:bodyPr/>
                    <a:lstStyle/>
                    <a:p>
                      <a:pPr marL="71120">
                        <a:spcBef>
                          <a:spcPts val="30"/>
                        </a:spcBef>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8">
                  <a:txBody>
                    <a:bodyPr/>
                    <a:lstStyle/>
                    <a:p>
                      <a:pPr marL="71120">
                        <a:spcBef>
                          <a:spcPts val="40"/>
                        </a:spcBef>
                        <a:spcAft>
                          <a:spcPts val="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marL="69850" marR="38735">
                        <a:lnSpc>
                          <a:spcPct val="107000"/>
                        </a:lnSpc>
                        <a:spcAft>
                          <a:spcPts val="0"/>
                        </a:spcAft>
                      </a:pPr>
                      <a:r>
                        <a:rPr lang="en-US" sz="1400" dirty="0">
                          <a:effectLst/>
                          <a:latin typeface="Times New Roman" panose="02020603050405020304" pitchFamily="18" charset="0"/>
                          <a:cs typeface="Times New Roman" panose="02020603050405020304" pitchFamily="18" charset="0"/>
                        </a:rPr>
                        <a:t>Deep convolutional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neural network-based</a:t>
                      </a:r>
                      <a:r>
                        <a:rPr lang="en-US" sz="1400" spc="5" dirty="0">
                          <a:effectLst/>
                          <a:latin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cs typeface="Times New Roman" panose="02020603050405020304" pitchFamily="18" charset="0"/>
                        </a:rPr>
                        <a:t>plant</a:t>
                      </a:r>
                      <a:r>
                        <a:rPr lang="en-US" sz="1400" spc="-65" dirty="0">
                          <a:effectLst/>
                          <a:latin typeface="Times New Roman" panose="02020603050405020304" pitchFamily="18" charset="0"/>
                          <a:cs typeface="Times New Roman" panose="02020603050405020304" pitchFamily="18" charset="0"/>
                        </a:rPr>
                        <a:t> </a:t>
                      </a:r>
                      <a:r>
                        <a:rPr lang="en-US" sz="1400" spc="-5" dirty="0">
                          <a:effectLst/>
                          <a:latin typeface="Times New Roman" panose="02020603050405020304" pitchFamily="18" charset="0"/>
                          <a:cs typeface="Times New Roman" panose="02020603050405020304" pitchFamily="18" charset="0"/>
                        </a:rPr>
                        <a:t>species</a:t>
                      </a:r>
                      <a:r>
                        <a:rPr lang="en-US" sz="1400" spc="-5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recognition</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through features of leaf</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8">
                  <a:txBody>
                    <a:bodyPr/>
                    <a:lstStyle/>
                    <a:p>
                      <a:pPr marL="69215" marR="507365">
                        <a:lnSpc>
                          <a:spcPct val="98000"/>
                        </a:lnSpc>
                        <a:spcBef>
                          <a:spcPts val="40"/>
                        </a:spcBef>
                        <a:spcAft>
                          <a:spcPts val="0"/>
                        </a:spcAft>
                      </a:pPr>
                      <a:r>
                        <a:rPr lang="en-US" sz="1400" spc="-10" dirty="0">
                          <a:effectLst/>
                          <a:latin typeface="Times New Roman" panose="02020603050405020304" pitchFamily="18" charset="0"/>
                          <a:cs typeface="Times New Roman" panose="02020603050405020304" pitchFamily="18" charset="0"/>
                        </a:rPr>
                        <a:t>Methodology </a:t>
                      </a:r>
                      <a:r>
                        <a:rPr lang="en-US" sz="1400" spc="-5" dirty="0">
                          <a:effectLst/>
                          <a:latin typeface="Times New Roman" panose="02020603050405020304" pitchFamily="18" charset="0"/>
                          <a:cs typeface="Times New Roman" panose="02020603050405020304" pitchFamily="18" charset="0"/>
                        </a:rPr>
                        <a:t>Overview,</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Dataset and Testing,</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Training</a:t>
                      </a:r>
                      <a:r>
                        <a:rPr lang="en-US" sz="1400" spc="-2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Process,</a:t>
                      </a:r>
                      <a:endParaRPr lang="en-IN" sz="1400" dirty="0">
                        <a:effectLst/>
                        <a:latin typeface="Times New Roman" panose="02020603050405020304" pitchFamily="18" charset="0"/>
                        <a:cs typeface="Times New Roman" panose="02020603050405020304" pitchFamily="18" charset="0"/>
                      </a:endParaRPr>
                    </a:p>
                    <a:p>
                      <a:pPr marL="69215">
                        <a:spcBef>
                          <a:spcPts val="105"/>
                        </a:spcBef>
                        <a:spcAft>
                          <a:spcPts val="0"/>
                        </a:spcAft>
                      </a:pPr>
                      <a:r>
                        <a:rPr lang="en-US" sz="1400" dirty="0">
                          <a:effectLst/>
                          <a:latin typeface="Times New Roman" panose="02020603050405020304" pitchFamily="18" charset="0"/>
                          <a:cs typeface="Times New Roman" panose="02020603050405020304" pitchFamily="18" charset="0"/>
                        </a:rPr>
                        <a:t>Validation</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Set,</a:t>
                      </a:r>
                      <a:r>
                        <a:rPr lang="en-US" sz="1400" spc="-4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Paper</a:t>
                      </a:r>
                      <a:r>
                        <a:rPr lang="en-US" sz="1400" spc="-5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Section.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00330">
                        <a:lnSpc>
                          <a:spcPct val="98000"/>
                        </a:lnSpc>
                        <a:spcBef>
                          <a:spcPts val="40"/>
                        </a:spcBef>
                        <a:spcAft>
                          <a:spcPts val="0"/>
                        </a:spcAft>
                      </a:pPr>
                      <a:r>
                        <a:rPr lang="en-US" sz="1400" dirty="0">
                          <a:effectLst/>
                          <a:latin typeface="Times New Roman" panose="02020603050405020304" pitchFamily="18" charset="0"/>
                          <a:cs typeface="Times New Roman" panose="02020603050405020304" pitchFamily="18" charset="0"/>
                        </a:rPr>
                        <a:t>Feature Restriction:</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Identifies plant species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solely</a:t>
                      </a:r>
                      <a:r>
                        <a:rPr lang="en-US" sz="1400" spc="-6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based</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on</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leaf</a:t>
                      </a:r>
                      <a:r>
                        <a:rPr lang="en-US" sz="1400" spc="-3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images,</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excluding flowers, fruits, or</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stems.</a:t>
                      </a:r>
                      <a:endParaRPr lang="en-IN" sz="1400" dirty="0">
                        <a:effectLst/>
                        <a:latin typeface="Times New Roman" panose="02020603050405020304" pitchFamily="18" charset="0"/>
                        <a:cs typeface="Times New Roman" panose="02020603050405020304" pitchFamily="18" charset="0"/>
                      </a:endParaRPr>
                    </a:p>
                    <a:p>
                      <a:pPr marL="70485" marR="23495">
                        <a:spcAft>
                          <a:spcPts val="0"/>
                        </a:spcAft>
                      </a:pPr>
                      <a:r>
                        <a:rPr lang="en-US" sz="1400" dirty="0">
                          <a:effectLst/>
                          <a:latin typeface="Times New Roman" panose="02020603050405020304" pitchFamily="18" charset="0"/>
                          <a:cs typeface="Times New Roman" panose="02020603050405020304" pitchFamily="18" charset="0"/>
                        </a:rPr>
                        <a:t>Similarity Challenges:</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Struggles with plants sharing</a:t>
                      </a:r>
                      <a:r>
                        <a:rPr lang="en-US" sz="1400" spc="-29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leaf structures or altered by</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environmental</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changes.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34990">
                <a:tc vMerge="1">
                  <a:tcPr/>
                </a:tc>
                <a:tc vMerge="1">
                  <a:tcPr/>
                </a:tc>
                <a:tc vMerge="1">
                  <a:tcPr/>
                </a:tc>
                <a:tc>
                  <a:txBody>
                    <a:bodyPr/>
                    <a:lstStyle/>
                    <a:p>
                      <a:pPr marL="70485">
                        <a:spcBef>
                          <a:spcPts val="705"/>
                        </a:spcBef>
                        <a:spcAft>
                          <a:spcPts val="0"/>
                        </a:spcAft>
                      </a:pPr>
                      <a:r>
                        <a:rPr lang="en-US" sz="1400" spc="-5">
                          <a:effectLst/>
                          <a:latin typeface="Times New Roman" panose="02020603050405020304" pitchFamily="18" charset="0"/>
                          <a:cs typeface="Times New Roman" panose="02020603050405020304" pitchFamily="18" charset="0"/>
                        </a:rPr>
                        <a:t>Advanced</a:t>
                      </a:r>
                      <a:r>
                        <a:rPr lang="en-US" sz="1400" spc="-65">
                          <a:effectLst/>
                          <a:latin typeface="Times New Roman" panose="02020603050405020304" pitchFamily="18" charset="0"/>
                          <a:cs typeface="Times New Roman" panose="02020603050405020304" pitchFamily="18" charset="0"/>
                        </a:rPr>
                        <a:t> </a:t>
                      </a:r>
                      <a:r>
                        <a:rPr lang="en-US" sz="1400" spc="-5">
                          <a:effectLst/>
                          <a:latin typeface="Times New Roman" panose="02020603050405020304" pitchFamily="18" charset="0"/>
                          <a:cs typeface="Times New Roman" panose="02020603050405020304" pitchFamily="18" charset="0"/>
                        </a:rPr>
                        <a:t>Techniques: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18282">
                <a:tc vMerge="1">
                  <a:tcPr/>
                </a:tc>
                <a:tc vMerge="1">
                  <a:tcPr/>
                </a:tc>
                <a:tc vMerge="1">
                  <a:tcPr/>
                </a:tc>
                <a:tc>
                  <a:txBody>
                    <a:bodyPr/>
                    <a:lstStyle/>
                    <a:p>
                      <a:pPr marL="70485" marR="296545">
                        <a:lnSpc>
                          <a:spcPct val="97000"/>
                        </a:lnSpc>
                        <a:spcBef>
                          <a:spcPts val="770"/>
                        </a:spcBef>
                        <a:spcAft>
                          <a:spcPts val="0"/>
                        </a:spcAft>
                      </a:pPr>
                      <a:r>
                        <a:rPr lang="en-US" sz="1400">
                          <a:effectLst/>
                          <a:latin typeface="Times New Roman" panose="02020603050405020304" pitchFamily="18" charset="0"/>
                          <a:cs typeface="Times New Roman" panose="02020603050405020304" pitchFamily="18" charset="0"/>
                        </a:rPr>
                        <a:t>Enhance</a:t>
                      </a:r>
                      <a:r>
                        <a:rPr lang="en-US" sz="1400" spc="-5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the</a:t>
                      </a:r>
                      <a:r>
                        <a:rPr lang="en-US" sz="1400" spc="-4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system</a:t>
                      </a:r>
                      <a:r>
                        <a:rPr lang="en-US" sz="1400" spc="-5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with</a:t>
                      </a:r>
                      <a:r>
                        <a:rPr lang="en-US" sz="1400" spc="-28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more advanced deep</a:t>
                      </a:r>
                      <a:r>
                        <a:rPr lang="en-US" sz="1400" spc="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learning</a:t>
                      </a:r>
                      <a:r>
                        <a:rPr lang="en-US" sz="1400" spc="-4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techniques.</a:t>
                      </a:r>
                      <a:endParaRPr lang="en-IN" sz="1400">
                        <a:effectLst/>
                        <a:latin typeface="Times New Roman" panose="02020603050405020304" pitchFamily="18" charset="0"/>
                        <a:cs typeface="Times New Roman" panose="02020603050405020304" pitchFamily="18" charset="0"/>
                      </a:endParaRPr>
                    </a:p>
                    <a:p>
                      <a:pPr marL="70485">
                        <a:spcBef>
                          <a:spcPts val="25"/>
                        </a:spcBef>
                        <a:spcAft>
                          <a:spcPts val="0"/>
                        </a:spcAft>
                      </a:pPr>
                      <a:r>
                        <a:rPr lang="en-US" sz="1400">
                          <a:effectLst/>
                          <a:latin typeface="Times New Roman" panose="02020603050405020304" pitchFamily="18" charset="0"/>
                          <a:cs typeface="Times New Roman" panose="02020603050405020304" pitchFamily="18" charset="0"/>
                        </a:rPr>
                        <a:t>Dataset</a:t>
                      </a:r>
                      <a:r>
                        <a:rPr lang="en-US" sz="1400" spc="-2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Expansion: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15375">
                <a:tc vMerge="1">
                  <a:tcPr/>
                </a:tc>
                <a:tc vMerge="1">
                  <a:tcPr/>
                </a:tc>
                <a:tc vMerge="1">
                  <a:tcPr/>
                </a:tc>
                <a:tc>
                  <a:txBody>
                    <a:bodyPr/>
                    <a:lstStyle/>
                    <a:p>
                      <a:pPr marL="70485" marR="227330">
                        <a:lnSpc>
                          <a:spcPct val="98000"/>
                        </a:lnSpc>
                        <a:spcBef>
                          <a:spcPts val="765"/>
                        </a:spcBef>
                        <a:spcAft>
                          <a:spcPts val="0"/>
                        </a:spcAft>
                      </a:pPr>
                      <a:r>
                        <a:rPr lang="en-US" sz="1400" dirty="0">
                          <a:effectLst/>
                          <a:latin typeface="Times New Roman" panose="02020603050405020304" pitchFamily="18" charset="0"/>
                          <a:cs typeface="Times New Roman" panose="02020603050405020304" pitchFamily="18" charset="0"/>
                        </a:rPr>
                        <a:t>Expand dataset to include</a:t>
                      </a:r>
                      <a:r>
                        <a:rPr lang="en-US" sz="1400" spc="-28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diverse plant species and</a:t>
                      </a:r>
                      <a:r>
                        <a:rPr lang="en-US" sz="1400" spc="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variations.</a:t>
                      </a:r>
                      <a:endParaRPr lang="en-IN" sz="1400" dirty="0">
                        <a:effectLst/>
                        <a:latin typeface="Times New Roman" panose="02020603050405020304" pitchFamily="18" charset="0"/>
                        <a:cs typeface="Times New Roman" panose="02020603050405020304" pitchFamily="18" charset="0"/>
                      </a:endParaRPr>
                    </a:p>
                    <a:p>
                      <a:pPr marL="70485">
                        <a:lnSpc>
                          <a:spcPts val="1340"/>
                        </a:lnSpc>
                      </a:pPr>
                      <a:r>
                        <a:rPr lang="en-US" sz="1400" dirty="0">
                          <a:effectLst/>
                          <a:latin typeface="Times New Roman" panose="02020603050405020304" pitchFamily="18" charset="0"/>
                          <a:cs typeface="Times New Roman" panose="02020603050405020304" pitchFamily="18" charset="0"/>
                        </a:rPr>
                        <a:t>Mobile</a:t>
                      </a:r>
                      <a:r>
                        <a:rPr lang="en-US" sz="1400" spc="-40"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Integration: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25131">
                <a:tc vMerge="1">
                  <a:tcPr/>
                </a:tc>
                <a:tc vMerge="1">
                  <a:tcPr/>
                </a:tc>
                <a:tc vMerge="1">
                  <a:tcPr/>
                </a:tc>
                <a:tc>
                  <a:txBody>
                    <a:bodyPr/>
                    <a:lstStyle/>
                    <a:p>
                      <a:pPr marL="70485">
                        <a:lnSpc>
                          <a:spcPts val="1330"/>
                        </a:lnSpc>
                        <a:spcBef>
                          <a:spcPts val="760"/>
                        </a:spcBef>
                        <a:spcAft>
                          <a:spcPts val="0"/>
                        </a:spcAft>
                      </a:pPr>
                      <a:r>
                        <a:rPr lang="en-US" sz="1400">
                          <a:effectLst/>
                          <a:latin typeface="Times New Roman" panose="02020603050405020304" pitchFamily="18" charset="0"/>
                          <a:cs typeface="Times New Roman" panose="02020603050405020304" pitchFamily="18" charset="0"/>
                        </a:rPr>
                        <a:t>Integrate</a:t>
                      </a:r>
                      <a:r>
                        <a:rPr lang="en-US" sz="1400" spc="-10">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with</a:t>
                      </a:r>
                      <a:r>
                        <a:rPr lang="en-US" sz="1400" spc="-1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mobile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96380">
                <a:tc vMerge="1">
                  <a:tcPr/>
                </a:tc>
                <a:tc vMerge="1">
                  <a:tcPr/>
                </a:tc>
                <a:tc vMerge="1">
                  <a:tcPr/>
                </a:tc>
                <a:tc>
                  <a:txBody>
                    <a:bodyPr/>
                    <a:lstStyle/>
                    <a:p>
                      <a:pPr marL="70485">
                        <a:lnSpc>
                          <a:spcPts val="1330"/>
                        </a:lnSpc>
                      </a:pPr>
                      <a:r>
                        <a:rPr lang="en-US" sz="1400" dirty="0">
                          <a:effectLst/>
                          <a:latin typeface="Times New Roman" panose="02020603050405020304" pitchFamily="18" charset="0"/>
                          <a:cs typeface="Times New Roman" panose="02020603050405020304" pitchFamily="18" charset="0"/>
                        </a:rPr>
                        <a:t>applications</a:t>
                      </a:r>
                      <a:r>
                        <a:rPr lang="en-US" sz="1400" spc="-1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for</a:t>
                      </a:r>
                      <a:r>
                        <a:rPr lang="en-US" sz="1400" spc="-25" dirty="0">
                          <a:effectLst/>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cs typeface="Times New Roman" panose="02020603050405020304" pitchFamily="18" charset="0"/>
                        </a:rPr>
                        <a:t>increased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96380">
                <a:tc vMerge="1">
                  <a:tcPr/>
                </a:tc>
                <a:tc vMerge="1">
                  <a:tcPr/>
                </a:tc>
                <a:tc vMerge="1">
                  <a:tcPr/>
                </a:tc>
                <a:tc>
                  <a:txBody>
                    <a:bodyPr/>
                    <a:lstStyle/>
                    <a:p>
                      <a:pPr marL="70485">
                        <a:lnSpc>
                          <a:spcPts val="1335"/>
                        </a:lnSpc>
                      </a:pPr>
                      <a:r>
                        <a:rPr lang="en-US" sz="1400">
                          <a:effectLst/>
                          <a:latin typeface="Times New Roman" panose="02020603050405020304" pitchFamily="18" charset="0"/>
                          <a:cs typeface="Times New Roman" panose="02020603050405020304" pitchFamily="18" charset="0"/>
                        </a:rPr>
                        <a:t>accessibility</a:t>
                      </a:r>
                      <a:r>
                        <a:rPr lang="en-US" sz="1400" spc="-4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to botanists</a:t>
                      </a:r>
                      <a:r>
                        <a:rPr lang="en-US" sz="1400" spc="-25">
                          <a:effectLst/>
                          <a:latin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cs typeface="Times New Roman" panose="02020603050405020304" pitchFamily="18" charset="0"/>
                        </a:rPr>
                        <a:t>and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31501">
                <a:tc vMerge="1">
                  <a:tcPr/>
                </a:tc>
                <a:tc vMerge="1">
                  <a:tcPr/>
                </a:tc>
                <a:tc vMerge="1">
                  <a:tcPr/>
                </a:tc>
                <a:tc>
                  <a:txBody>
                    <a:bodyPr/>
                    <a:lstStyle/>
                    <a:p>
                      <a:pPr marL="70485"/>
                      <a:r>
                        <a:rPr lang="en-US" sz="1400" dirty="0">
                          <a:effectLst/>
                          <a:latin typeface="Times New Roman" panose="02020603050405020304" pitchFamily="18" charset="0"/>
                          <a:cs typeface="Times New Roman" panose="02020603050405020304" pitchFamily="18" charset="0"/>
                        </a:rPr>
                        <a:t>researchers.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34" y="397538"/>
            <a:ext cx="8596668" cy="838200"/>
          </a:xfrm>
        </p:spPr>
        <p:txBody>
          <a:bodyPr/>
          <a:lstStyle/>
          <a:p>
            <a:r>
              <a:rPr lang="en-US" sz="3600" b="1" u="sng"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NOVELTY OF PROPOSED WORK</a:t>
            </a:r>
            <a:endParaRPr lang="en-IN" u="sng" dirty="0">
              <a:solidFill>
                <a:schemeClr val="tx1">
                  <a:lumMod val="95000"/>
                  <a:lumOff val="5000"/>
                </a:schemeClr>
              </a:solidFill>
            </a:endParaRPr>
          </a:p>
        </p:txBody>
      </p:sp>
      <p:sp>
        <p:nvSpPr>
          <p:cNvPr id="3" name="Content Placeholder 2"/>
          <p:cNvSpPr>
            <a:spLocks noGrp="1"/>
          </p:cNvSpPr>
          <p:nvPr>
            <p:ph idx="1"/>
          </p:nvPr>
        </p:nvSpPr>
        <p:spPr>
          <a:xfrm>
            <a:off x="588645" y="1235710"/>
            <a:ext cx="9533890" cy="5308600"/>
          </a:xfrm>
        </p:spPr>
        <p:txBody>
          <a:bodyPr>
            <a:normAutofit lnSpcReduction="10000"/>
          </a:bodyPr>
          <a:lstStyle/>
          <a:p>
            <a:pPr marL="285750" lvl="0" indent="-285750" algn="just" rtl="0">
              <a:lnSpc>
                <a:spcPct val="120000"/>
              </a:lnSpc>
              <a:spcBef>
                <a:spcPts val="0"/>
              </a:spcBef>
              <a:spcAft>
                <a:spcPts val="0"/>
              </a:spcAft>
              <a:buClr>
                <a:schemeClr val="dk1"/>
              </a:buClr>
              <a:buSzPts val="1800"/>
              <a:buFont typeface="Wingdings" panose="05000000000000000000" pitchFamily="2" charset="2"/>
              <a:buChar char="q"/>
            </a:pPr>
            <a:r>
              <a:rPr lang="en-US" sz="1900" b="1" dirty="0">
                <a:latin typeface="Times New Roman" panose="02020603050405020304"/>
                <a:ea typeface="Times New Roman" panose="02020603050405020304"/>
                <a:cs typeface="Times New Roman" panose="02020603050405020304"/>
                <a:sym typeface="Times New Roman" panose="02020603050405020304"/>
              </a:rPr>
              <a:t>Integration of Advanced AI Techniques: </a:t>
            </a:r>
            <a:r>
              <a:rPr lang="en-US" sz="1900" dirty="0">
                <a:latin typeface="Times New Roman" panose="02020603050405020304"/>
                <a:ea typeface="Times New Roman" panose="02020603050405020304"/>
                <a:cs typeface="Times New Roman" panose="02020603050405020304"/>
                <a:sym typeface="Times New Roman" panose="02020603050405020304"/>
              </a:rPr>
              <a:t>The project integrates advanced machine learning algorithms, including the deep learning model VGG16 and the Random Forest algorithm, to achieve precise identification and characterization of medical leaves. This amalgamation of state-of-the-art AI techniques enables more accurate and efficient analysis compared to traditional methods.</a:t>
            </a:r>
            <a:endParaRPr lang="en-US" sz="19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20000"/>
              </a:lnSpc>
              <a:spcBef>
                <a:spcPts val="0"/>
              </a:spcBef>
              <a:spcAft>
                <a:spcPts val="0"/>
              </a:spcAft>
              <a:buClr>
                <a:schemeClr val="dk1"/>
              </a:buClr>
              <a:buSzPts val="1800"/>
              <a:buFont typeface="Wingdings" panose="05000000000000000000" pitchFamily="2" charset="2"/>
              <a:buChar char="q"/>
            </a:pPr>
            <a:endParaRPr lang="en-US" sz="19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lnSpc>
                <a:spcPct val="120000"/>
              </a:lnSpc>
              <a:spcBef>
                <a:spcPts val="0"/>
              </a:spcBef>
              <a:buClr>
                <a:schemeClr val="dk1"/>
              </a:buClr>
              <a:buSzPts val="1800"/>
              <a:buFont typeface="Wingdings" panose="05000000000000000000" pitchFamily="2" charset="2"/>
              <a:buChar char="q"/>
            </a:pPr>
            <a:r>
              <a:rPr lang="en-US" sz="2000" b="1" dirty="0">
                <a:solidFill>
                  <a:srgbClr val="0D0D0D"/>
                </a:solidFill>
                <a:effectLst/>
                <a:latin typeface="Times New Roman" panose="02020603050405020304" pitchFamily="18" charset="0"/>
                <a:cs typeface="Times New Roman" panose="02020603050405020304" pitchFamily="18" charset="0"/>
                <a:sym typeface="+mn-ea"/>
              </a:rPr>
              <a:t>Expansion of Species and Enhanced Accuracy</a:t>
            </a:r>
            <a:r>
              <a:rPr lang="en-US" sz="2000" dirty="0">
                <a:solidFill>
                  <a:srgbClr val="0D0D0D"/>
                </a:solidFill>
                <a:effectLst/>
                <a:latin typeface="Times New Roman" panose="02020603050405020304" pitchFamily="18" charset="0"/>
                <a:cs typeface="Times New Roman" panose="02020603050405020304" pitchFamily="18" charset="0"/>
                <a:sym typeface="+mn-ea"/>
              </a:rPr>
              <a:t>: The project significantly advances upon the base paper by expanding the scope from merely four species to encompassing a diverse range of 30 species. This expansion not only broadens the applicability of the model but also enhances its effectiveness in real-world scenarios. Moreover, while the base paper relied solely on machine learning techniques, our project integrates both deep learning and traditional machine learning algorithms, resulting in a notable accuracy improvement from 90% to an impressive 92%. This demonstrates the project's capacity to achieve higher precision and reliability in medical leaf identification, catering to the needs of researchers, healthcare professionals, and environmentalists alike.</a:t>
            </a:r>
            <a:endParaRPr lang="en-US" sz="2000" dirty="0">
              <a:solidFill>
                <a:srgbClr val="0D0D0D"/>
              </a:solidFill>
              <a:effectLst/>
              <a:latin typeface="Times New Roman" panose="02020603050405020304" pitchFamily="18" charset="0"/>
              <a:cs typeface="Times New Roman" panose="02020603050405020304" pitchFamily="18" charset="0"/>
              <a:sym typeface="+mn-ea"/>
            </a:endParaRPr>
          </a:p>
          <a:p>
            <a:pPr marL="0" lvl="0" indent="0" algn="just" rtl="0">
              <a:lnSpc>
                <a:spcPct val="120000"/>
              </a:lnSpc>
              <a:spcBef>
                <a:spcPts val="0"/>
              </a:spcBef>
              <a:spcAft>
                <a:spcPts val="0"/>
              </a:spcAft>
              <a:buClr>
                <a:schemeClr val="dk1"/>
              </a:buClr>
              <a:buSzPts val="1800"/>
              <a:buNone/>
            </a:pPr>
            <a:endParaRPr lang="en-US" sz="1900"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pic>
        <p:nvPicPr>
          <p:cNvPr id="17" name="Picture 16" descr="mite-logo-org"/>
          <p:cNvPicPr/>
          <p:nvPr/>
        </p:nvPicPr>
        <p:blipFill>
          <a:blip r:embed="rId1"/>
          <a:srcRect/>
          <a:stretch>
            <a:fillRect/>
          </a:stretch>
        </p:blipFill>
        <p:spPr bwMode="auto">
          <a:xfrm>
            <a:off x="10986585" y="5694219"/>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292100"/>
            <a:ext cx="11138535" cy="6375400"/>
          </a:xfrm>
        </p:spPr>
        <p:txBody>
          <a:bodyPr>
            <a:noAutofit/>
          </a:bodyPr>
          <a:lstStyle/>
          <a:p>
            <a:pPr marL="285750" indent="-285750" algn="just">
              <a:lnSpc>
                <a:spcPct val="120000"/>
              </a:lnSpc>
              <a:spcBef>
                <a:spcPts val="0"/>
              </a:spcBef>
              <a:buClr>
                <a:schemeClr val="dk1"/>
              </a:buClr>
              <a:buSzPts val="1800"/>
              <a:buFont typeface="Wingdings" panose="05000000000000000000" pitchFamily="2" charset="2"/>
              <a:buChar char="q"/>
            </a:pPr>
            <a:r>
              <a:rPr lang="en-US" sz="1800" b="1" dirty="0">
                <a:latin typeface="Times New Roman" panose="02020603050405020304"/>
                <a:ea typeface="Times New Roman" panose="02020603050405020304"/>
                <a:cs typeface="Times New Roman" panose="02020603050405020304"/>
                <a:sym typeface="Times New Roman" panose="02020603050405020304"/>
              </a:rPr>
              <a:t>Interdisciplinary Approach: </a:t>
            </a:r>
            <a:r>
              <a:rPr lang="en-US" sz="1800" dirty="0">
                <a:latin typeface="Times New Roman" panose="02020603050405020304"/>
                <a:ea typeface="Times New Roman" panose="02020603050405020304"/>
                <a:cs typeface="Times New Roman" panose="02020603050405020304"/>
                <a:sym typeface="Times New Roman" panose="02020603050405020304"/>
              </a:rPr>
              <a:t>By combining expertise from artificial intelligence, computer vision, medical botany, and healthcare, this project operates at the intersection of multiple disciplines. It leverages insights from diverse fields to develop a holistic solution that addresses challenges in plant identification, medical research, and environmental conservation.</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lnSpc>
                <a:spcPct val="120000"/>
              </a:lnSpc>
              <a:spcBef>
                <a:spcPts val="0"/>
              </a:spcBef>
              <a:buClr>
                <a:schemeClr val="dk1"/>
              </a:buClr>
              <a:buSzPts val="1800"/>
              <a:buFont typeface="Wingdings" panose="05000000000000000000" pitchFamily="2" charset="2"/>
              <a:buChar char="q"/>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lnSpc>
                <a:spcPct val="120000"/>
              </a:lnSpc>
              <a:spcBef>
                <a:spcPts val="0"/>
              </a:spcBef>
              <a:buClr>
                <a:schemeClr val="dk1"/>
              </a:buClr>
              <a:buSzPts val="1800"/>
              <a:buFont typeface="Wingdings" panose="05000000000000000000" pitchFamily="2" charset="2"/>
              <a:buChar char="q"/>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lnSpc>
                <a:spcPct val="120000"/>
              </a:lnSpc>
              <a:spcBef>
                <a:spcPts val="0"/>
              </a:spcBef>
              <a:buClr>
                <a:schemeClr val="dk1"/>
              </a:buClr>
              <a:buSzPts val="1800"/>
              <a:buFont typeface="Wingdings" panose="05000000000000000000" pitchFamily="2" charset="2"/>
              <a:buChar char="q"/>
            </a:pPr>
            <a:r>
              <a:rPr lang="en-US" sz="1800" b="1" dirty="0">
                <a:latin typeface="Times New Roman" panose="02020603050405020304"/>
                <a:ea typeface="Times New Roman" panose="02020603050405020304"/>
                <a:cs typeface="Times New Roman" panose="02020603050405020304"/>
                <a:sym typeface="Times New Roman" panose="02020603050405020304"/>
              </a:rPr>
              <a:t>User-Friendly Interface and Educational Outreach: </a:t>
            </a:r>
            <a:r>
              <a:rPr lang="en-US" sz="1800" dirty="0">
                <a:latin typeface="Times New Roman" panose="02020603050405020304"/>
                <a:ea typeface="Times New Roman" panose="02020603050405020304"/>
                <a:cs typeface="Times New Roman" panose="02020603050405020304"/>
                <a:sym typeface="Times New Roman" panose="02020603050405020304"/>
              </a:rPr>
              <a:t>Emphasizing accessibility and user engagement, the project aims to develop an intuitive interface that caters to researchers, botanists, and enthusiasts alike. Additionally, educational outreach initiatives seek to bridge the gap between scientific research and public awareness, promoting informed decision-making and sustainable practices.</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0" indent="0" algn="just">
              <a:lnSpc>
                <a:spcPct val="120000"/>
              </a:lnSpc>
              <a:spcBef>
                <a:spcPts val="0"/>
              </a:spcBef>
              <a:buClr>
                <a:schemeClr val="dk1"/>
              </a:buClr>
              <a:buSzPts val="1800"/>
              <a:buFont typeface="Wingdings" panose="05000000000000000000" pitchFamily="2" charset="2"/>
              <a:buNone/>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lnSpc>
                <a:spcPct val="120000"/>
              </a:lnSpc>
              <a:spcBef>
                <a:spcPts val="0"/>
              </a:spcBef>
              <a:buClr>
                <a:schemeClr val="dk1"/>
              </a:buClr>
              <a:buSzPts val="1800"/>
              <a:buFont typeface="Wingdings" panose="05000000000000000000" pitchFamily="2" charset="2"/>
              <a:buChar char="q"/>
            </a:pPr>
            <a:r>
              <a:rPr lang="en-US" sz="1800" b="1" i="0" dirty="0">
                <a:solidFill>
                  <a:srgbClr val="0D0D0D"/>
                </a:solidFill>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Enhanced Information Display:</a:t>
            </a:r>
            <a:r>
              <a:rPr lang="en-US" sz="1800" b="0" i="0" dirty="0">
                <a:solidFill>
                  <a:srgbClr val="0D0D0D"/>
                </a:solidFill>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After leaf detection, the system displays additional information such as geographic location, medicinal values, diseases curable, age limits, and precautionary notes. This comprehensive approach ensures users have access to vital details for informed decision-making and usage of medicinal plants.</a:t>
            </a:r>
            <a:endParaRPr lang="en-US" sz="1800" b="0" i="0" dirty="0">
              <a:solidFill>
                <a:srgbClr val="0D0D0D"/>
              </a:solidFill>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pic>
        <p:nvPicPr>
          <p:cNvPr id="4" name="Picture 3"/>
          <p:cNvPicPr>
            <a:picLocks noChangeAspect="1"/>
          </p:cNvPicPr>
          <p:nvPr/>
        </p:nvPicPr>
        <p:blipFill>
          <a:blip r:embed="rId1"/>
          <a:stretch>
            <a:fillRect/>
          </a:stretch>
        </p:blipFill>
        <p:spPr>
          <a:xfrm>
            <a:off x="5394960" y="0"/>
            <a:ext cx="6797040" cy="6858635"/>
          </a:xfrm>
          <a:prstGeom prst="rect">
            <a:avLst/>
          </a:prstGeom>
        </p:spPr>
      </p:pic>
      <p:sp>
        <p:nvSpPr>
          <p:cNvPr id="6" name="Title 5"/>
          <p:cNvSpPr>
            <a:spLocks noGrp="1"/>
          </p:cNvSpPr>
          <p:nvPr>
            <p:ph type="title"/>
          </p:nvPr>
        </p:nvSpPr>
        <p:spPr>
          <a:xfrm>
            <a:off x="276225" y="208280"/>
            <a:ext cx="4850130" cy="968375"/>
          </a:xfrm>
        </p:spPr>
        <p:txBody>
          <a:bodyPr>
            <a:noAutofit/>
          </a:bodyPr>
          <a:lstStyle/>
          <a:p>
            <a:r>
              <a:rPr lang="en-US" sz="4000" b="1">
                <a:latin typeface="Times New Roman" panose="02020603050405020304" pitchFamily="18" charset="0"/>
                <a:cs typeface="Times New Roman" panose="02020603050405020304" pitchFamily="18" charset="0"/>
                <a:sym typeface="+mn-ea"/>
              </a:rPr>
              <a:t>Architectural Diagram </a:t>
            </a:r>
            <a:endParaRPr lang="en-US" sz="4000" b="1" u="sng"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p:txBody>
      </p:sp>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77895" y="0"/>
            <a:ext cx="6334760" cy="6686550"/>
          </a:xfrm>
          <a:prstGeom prst="rect">
            <a:avLst/>
          </a:prstGeom>
          <a:noFill/>
          <a:ln>
            <a:noFill/>
          </a:ln>
        </p:spPr>
      </p:pic>
      <p:sp>
        <p:nvSpPr>
          <p:cNvPr id="2" name="Title 1"/>
          <p:cNvSpPr>
            <a:spLocks noGrp="1"/>
          </p:cNvSpPr>
          <p:nvPr>
            <p:ph type="title"/>
          </p:nvPr>
        </p:nvSpPr>
        <p:spPr>
          <a:xfrm>
            <a:off x="276225" y="208280"/>
            <a:ext cx="4222750" cy="721995"/>
          </a:xfrm>
        </p:spPr>
        <p:txBody>
          <a:bodyPr>
            <a:normAutofit fontScale="90000"/>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WORKFLOW</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2"/>
          <a:srcRect/>
          <a:stretch>
            <a:fillRect/>
          </a:stretch>
        </p:blipFill>
        <p:spPr bwMode="auto">
          <a:xfrm>
            <a:off x="10986585" y="5694219"/>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4653" t="2735" r="7767" b="2784"/>
          <a:stretch>
            <a:fillRect/>
          </a:stretch>
        </p:blipFill>
        <p:spPr bwMode="auto">
          <a:xfrm>
            <a:off x="2833303" y="804733"/>
            <a:ext cx="7274409" cy="5950631"/>
          </a:xfrm>
          <a:prstGeom prst="rect">
            <a:avLst/>
          </a:prstGeom>
          <a:noFill/>
          <a:ln>
            <a:noFill/>
          </a:ln>
        </p:spPr>
      </p:pic>
      <p:sp>
        <p:nvSpPr>
          <p:cNvPr id="2" name="Title 1"/>
          <p:cNvSpPr>
            <a:spLocks noGrp="1"/>
          </p:cNvSpPr>
          <p:nvPr>
            <p:ph type="title"/>
          </p:nvPr>
        </p:nvSpPr>
        <p:spPr>
          <a:xfrm>
            <a:off x="0" y="76835"/>
            <a:ext cx="7341235" cy="834390"/>
          </a:xfrm>
        </p:spPr>
        <p:txBody>
          <a:bodyPr>
            <a:normAutofit/>
          </a:bodyPr>
          <a:lstStyle/>
          <a:p>
            <a:r>
              <a:rPr lang="en-IN" b="1" u="sng" kern="100" dirty="0">
                <a:solidFill>
                  <a:srgbClr val="000000"/>
                </a:solidFill>
                <a:latin typeface="Times New Roman" panose="02020603050405020304" pitchFamily="18" charset="0"/>
                <a:ea typeface="Times New Roman" panose="02020603050405020304" pitchFamily="18" charset="0"/>
              </a:rPr>
              <a:t>SEQUENCE DIAGRAM</a:t>
            </a:r>
            <a:endParaRPr lang="en-IN" b="1" u="sng" dirty="0"/>
          </a:p>
        </p:txBody>
      </p:sp>
      <p:pic>
        <p:nvPicPr>
          <p:cNvPr id="17" name="Picture 16" descr="mite-logo-org"/>
          <p:cNvPicPr/>
          <p:nvPr/>
        </p:nvPicPr>
        <p:blipFill>
          <a:blip r:embed="rId2"/>
          <a:srcRect/>
          <a:stretch>
            <a:fillRect/>
          </a:stretch>
        </p:blipFill>
        <p:spPr bwMode="auto">
          <a:xfrm>
            <a:off x="10986585" y="5685964"/>
            <a:ext cx="943708" cy="108327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2505"/>
            <a:ext cx="5017613" cy="786063"/>
          </a:xfrm>
        </p:spPr>
        <p:txBody>
          <a:bodyPr/>
          <a:lstStyle/>
          <a:p>
            <a:r>
              <a:rPr lang="en-IN" sz="3600" b="1" u="sng" dirty="0">
                <a:solidFill>
                  <a:schemeClr val="tx1">
                    <a:lumMod val="95000"/>
                    <a:lumOff val="5000"/>
                  </a:schemeClr>
                </a:solidFill>
                <a:latin typeface="Times New Roman" panose="02020603050405020304"/>
                <a:cs typeface="Times New Roman" panose="02020603050405020304"/>
                <a:sym typeface="Times New Roman" panose="02020603050405020304"/>
              </a:rPr>
              <a:t>IMPLEMENTATION</a:t>
            </a:r>
            <a:endParaRPr lang="en-IN" b="1" u="sng" dirty="0">
              <a:solidFill>
                <a:schemeClr val="tx1">
                  <a:lumMod val="95000"/>
                  <a:lumOff val="5000"/>
                </a:schemeClr>
              </a:solidFill>
            </a:endParaRPr>
          </a:p>
        </p:txBody>
      </p:sp>
      <p:sp>
        <p:nvSpPr>
          <p:cNvPr id="3" name="Content Placeholder 2"/>
          <p:cNvSpPr>
            <a:spLocks noGrp="1"/>
          </p:cNvSpPr>
          <p:nvPr>
            <p:ph idx="1"/>
          </p:nvPr>
        </p:nvSpPr>
        <p:spPr>
          <a:xfrm>
            <a:off x="444500" y="894715"/>
            <a:ext cx="3047365" cy="3279140"/>
          </a:xfrm>
        </p:spPr>
        <p:txBody>
          <a:bodyPr>
            <a:normAutofit lnSpcReduction="10000"/>
          </a:bodyPr>
          <a:lstStyle/>
          <a:p>
            <a:pPr marL="457200" indent="-457200">
              <a:buAutoNum type="arabicPeriod"/>
            </a:pPr>
            <a:r>
              <a:rPr lang="en-IN" sz="2400" b="1" u="sng" dirty="0">
                <a:solidFill>
                  <a:schemeClr val="tx1"/>
                </a:solidFill>
                <a:latin typeface="Times New Roman" panose="02020603050405020304" pitchFamily="18" charset="0"/>
                <a:cs typeface="Times New Roman" panose="02020603050405020304" pitchFamily="18" charset="0"/>
              </a:rPr>
              <a:t>DATA COLLECTION</a:t>
            </a:r>
            <a:endParaRPr lang="en-IN" sz="24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0D0D0D"/>
                </a:solidFill>
                <a:effectLst/>
                <a:latin typeface="Times New Roman" panose="02020603050405020304" pitchFamily="18" charset="0"/>
                <a:cs typeface="Times New Roman" panose="02020603050405020304" pitchFamily="18" charset="0"/>
              </a:rPr>
              <a:t>Gather a diverse dataset of medical leaf images, encompassing various species, shapes, sizes, and conditions. This dataset should be annotated with relevant labels and metadata, including leaf attributes, geolocation data, and disease status.</a:t>
            </a:r>
            <a:endParaRPr lang="en-IN" u="sng" dirty="0"/>
          </a:p>
        </p:txBody>
      </p:sp>
      <p:pic>
        <p:nvPicPr>
          <p:cNvPr id="4" name="Picture 3"/>
          <p:cNvPicPr>
            <a:picLocks noChangeAspect="1"/>
          </p:cNvPicPr>
          <p:nvPr/>
        </p:nvPicPr>
        <p:blipFill>
          <a:blip r:embed="rId1"/>
          <a:stretch>
            <a:fillRect/>
          </a:stretch>
        </p:blipFill>
        <p:spPr>
          <a:xfrm>
            <a:off x="3795623" y="978568"/>
            <a:ext cx="8055180" cy="5481673"/>
          </a:xfrm>
          <a:prstGeom prst="rect">
            <a:avLst/>
          </a:prstGeom>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3" name="Content Placeholder 2"/>
          <p:cNvSpPr>
            <a:spLocks noGrp="1"/>
          </p:cNvSpPr>
          <p:nvPr>
            <p:ph idx="1"/>
          </p:nvPr>
        </p:nvSpPr>
        <p:spPr>
          <a:xfrm>
            <a:off x="500870" y="315747"/>
            <a:ext cx="9252729" cy="1962232"/>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2.</a:t>
            </a:r>
            <a:r>
              <a:rPr lang="en-US" sz="1800" b="1"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PREPROCESSING</a:t>
            </a: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800" b="0" i="0" dirty="0">
                <a:solidFill>
                  <a:srgbClr val="0D0D0D"/>
                </a:solidFill>
                <a:effectLst/>
                <a:latin typeface="Times New Roman" panose="02020603050405020304" pitchFamily="18" charset="0"/>
                <a:cs typeface="Times New Roman" panose="02020603050405020304" pitchFamily="18" charset="0"/>
              </a:rPr>
              <a:t>Preprocess the collected data to ensure consistency and suitability for training machine learning models. This may involve tasks such as resizing, normalization, augmentation, and feature extraction to enhance the quality and diversity of the dataset.</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6311" y="2277979"/>
            <a:ext cx="11719377" cy="3843593"/>
          </a:xfrm>
          <a:prstGeom prst="rect">
            <a:avLst/>
          </a:prstGeom>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 y="426085"/>
            <a:ext cx="5563235" cy="473075"/>
          </a:xfrm>
        </p:spPr>
        <p:txBody>
          <a:bodyPr>
            <a:normAutofit fontScale="90000"/>
          </a:bodyPr>
          <a:lstStyle/>
          <a:p>
            <a:pPr algn="l"/>
            <a:r>
              <a:rPr lang="en-US" sz="2700" b="1" i="0" dirty="0">
                <a:solidFill>
                  <a:srgbClr val="0D0D0D"/>
                </a:solidFill>
                <a:effectLst/>
                <a:latin typeface="Times New Roman" panose="02020603050405020304" pitchFamily="18" charset="0"/>
                <a:cs typeface="Times New Roman" panose="02020603050405020304" pitchFamily="18" charset="0"/>
              </a:rPr>
              <a:t>3</a:t>
            </a:r>
            <a:r>
              <a:rPr lang="en-US" sz="3600" b="1" i="0" dirty="0">
                <a:solidFill>
                  <a:srgbClr val="0D0D0D"/>
                </a:solidFill>
                <a:effectLst/>
                <a:latin typeface="Times New Roman" panose="02020603050405020304" pitchFamily="18" charset="0"/>
                <a:cs typeface="Times New Roman" panose="02020603050405020304" pitchFamily="18" charset="0"/>
              </a:rPr>
              <a:t>.</a:t>
            </a:r>
            <a:r>
              <a:rPr lang="en-US" sz="2700" b="1" i="0" dirty="0">
                <a:solidFill>
                  <a:srgbClr val="0D0D0D"/>
                </a:solidFill>
                <a:effectLst/>
                <a:latin typeface="Times New Roman" panose="02020603050405020304" pitchFamily="18" charset="0"/>
                <a:cs typeface="Times New Roman" panose="02020603050405020304" pitchFamily="18" charset="0"/>
              </a:rPr>
              <a:t>Model Development:</a:t>
            </a:r>
            <a:r>
              <a:rPr lang="en-US" sz="3600" b="0" i="0" dirty="0">
                <a:solidFill>
                  <a:srgbClr val="0D0D0D"/>
                </a:solidFill>
                <a:effectLst/>
                <a:latin typeface="Times New Roman" panose="02020603050405020304" pitchFamily="18" charset="0"/>
                <a:cs typeface="Times New Roman" panose="02020603050405020304" pitchFamily="18" charset="0"/>
              </a:rPr>
              <a:t> </a:t>
            </a:r>
            <a:br>
              <a:rPr lang="en-US" sz="3600" b="0" i="0" dirty="0">
                <a:solidFill>
                  <a:srgbClr val="0D0D0D"/>
                </a:solidFill>
                <a:effectLst/>
                <a:latin typeface="Times New Roman" panose="02020603050405020304" pitchFamily="18" charset="0"/>
                <a:cs typeface="Times New Roman" panose="02020603050405020304" pitchFamily="18" charset="0"/>
              </a:rPr>
            </a:br>
            <a:endParaRPr lang="en-IN" dirty="0"/>
          </a:p>
        </p:txBody>
      </p:sp>
      <p:pic>
        <p:nvPicPr>
          <p:cNvPr id="4" name="Picture 3"/>
          <p:cNvPicPr>
            <a:picLocks noChangeAspect="1"/>
          </p:cNvPicPr>
          <p:nvPr/>
        </p:nvPicPr>
        <p:blipFill>
          <a:blip r:embed="rId1"/>
          <a:stretch>
            <a:fillRect/>
          </a:stretch>
        </p:blipFill>
        <p:spPr>
          <a:xfrm>
            <a:off x="115861" y="1852864"/>
            <a:ext cx="6011542" cy="2983831"/>
          </a:xfrm>
          <a:prstGeom prst="rect">
            <a:avLst/>
          </a:prstGeom>
        </p:spPr>
      </p:pic>
      <p:pic>
        <p:nvPicPr>
          <p:cNvPr id="5" name="Picture 4"/>
          <p:cNvPicPr>
            <a:picLocks noChangeAspect="1"/>
          </p:cNvPicPr>
          <p:nvPr/>
        </p:nvPicPr>
        <p:blipFill>
          <a:blip r:embed="rId1"/>
          <a:stretch>
            <a:fillRect/>
          </a:stretch>
        </p:blipFill>
        <p:spPr>
          <a:xfrm>
            <a:off x="6253873" y="1804738"/>
            <a:ext cx="5822266" cy="3080082"/>
          </a:xfrm>
          <a:prstGeom prst="rect">
            <a:avLst/>
          </a:prstGeom>
        </p:spPr>
      </p:pic>
      <p:sp>
        <p:nvSpPr>
          <p:cNvPr id="7" name="TextBox 6"/>
          <p:cNvSpPr txBox="1"/>
          <p:nvPr/>
        </p:nvSpPr>
        <p:spPr>
          <a:xfrm>
            <a:off x="404618" y="4932946"/>
            <a:ext cx="4744898" cy="64516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Training of VGG16 model and acquired the accuracy of 81%</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29136" y="5071445"/>
            <a:ext cx="5258245" cy="64516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Training of Random Forest model and acquired the accuracy of 92%</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09880" y="530860"/>
            <a:ext cx="10314305" cy="1322070"/>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Develop machine learning models, leveraging advanced algorithms such as VGG16 and Random Forest, to accurately identify and characterize medical leaves based on the preprocessed data. Train the models using appropriate training techniques, optimization algorithms, and validation procedures to achieve optimal performance.</a:t>
            </a:r>
            <a:endParaRPr lang="en-US" sz="200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2"/>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545" y="378460"/>
            <a:ext cx="3756660" cy="876300"/>
          </a:xfrm>
        </p:spPr>
        <p:txBody>
          <a:bodyPr>
            <a:normAutofit/>
          </a:bodyPr>
          <a:lstStyle/>
          <a:p>
            <a:r>
              <a:rPr lang="en-US" b="1" u="sng" dirty="0">
                <a:solidFill>
                  <a:schemeClr val="tx1">
                    <a:lumMod val="95000"/>
                    <a:lumOff val="5000"/>
                  </a:schemeClr>
                </a:solidFill>
                <a:latin typeface="Times New Roman" panose="02020603050405020304"/>
                <a:cs typeface="Times New Roman" panose="02020603050405020304"/>
                <a:sym typeface="Times New Roman" panose="02020603050405020304"/>
              </a:rPr>
              <a:t>OVERVIEW</a:t>
            </a:r>
            <a:endParaRPr lang="en-IN" u="sng" dirty="0">
              <a:solidFill>
                <a:schemeClr val="tx1">
                  <a:lumMod val="95000"/>
                  <a:lumOff val="5000"/>
                </a:schemeClr>
              </a:solidFill>
            </a:endParaRPr>
          </a:p>
        </p:txBody>
      </p:sp>
      <p:sp>
        <p:nvSpPr>
          <p:cNvPr id="3" name="Content Placeholder 2"/>
          <p:cNvSpPr>
            <a:spLocks noGrp="1"/>
          </p:cNvSpPr>
          <p:nvPr>
            <p:ph idx="1"/>
          </p:nvPr>
        </p:nvSpPr>
        <p:spPr>
          <a:xfrm>
            <a:off x="584200" y="1803399"/>
            <a:ext cx="8588202" cy="4203701"/>
          </a:xfrm>
        </p:spPr>
        <p:txBody>
          <a:bodyPr>
            <a:normAutofit fontScale="90000"/>
          </a:bodyPr>
          <a:lstStyle/>
          <a:p>
            <a:pPr marL="457200" lvl="0" indent="-457200" algn="l" rtl="0">
              <a:lnSpc>
                <a:spcPct val="100000"/>
              </a:lnSpc>
              <a:spcBef>
                <a:spcPts val="0"/>
              </a:spcBef>
              <a:spcAft>
                <a:spcPts val="0"/>
              </a:spcAft>
              <a:buClr>
                <a:schemeClr val="dk1"/>
              </a:buClr>
              <a:buSzPts val="2400"/>
              <a:buFont typeface="Arial" panose="020B0604020202020204"/>
              <a:buAutoNum type="arabicPeriod"/>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457200" algn="l" rtl="0">
              <a:lnSpc>
                <a:spcPct val="100000"/>
              </a:lnSpc>
              <a:spcBef>
                <a:spcPts val="0"/>
              </a:spcBef>
              <a:spcAft>
                <a:spcPts val="0"/>
              </a:spcAft>
              <a:buClr>
                <a:schemeClr val="dk1"/>
              </a:buClr>
              <a:buSzPts val="2400"/>
              <a:buFont typeface="Arial" panose="020B0604020202020204"/>
              <a:buAutoNum type="arabicPeriod"/>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Problem Statement</a:t>
            </a:r>
            <a:endParaRPr lang="en-US" sz="24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Introduction</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cs typeface="Times New Roman" panose="02020603050405020304" pitchFamily="18" charset="0"/>
              </a:rPr>
              <a:t>Background Of The Project </a:t>
            </a:r>
            <a:endParaRPr lang="en-US" sz="24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cs typeface="Times New Roman" panose="02020603050405020304" pitchFamily="18" charset="0"/>
              </a:rPr>
              <a:t>Literature Review </a:t>
            </a:r>
            <a:endParaRPr lang="en-US" sz="24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Novelty of proposed work</a:t>
            </a:r>
            <a:endParaRPr lang="en-US" sz="24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System Design of the Proposed Work</a:t>
            </a: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cs typeface="Times New Roman" panose="02020603050405020304" pitchFamily="18" charset="0"/>
                <a:sym typeface="Times New Roman" panose="02020603050405020304"/>
              </a:rPr>
              <a:t>Implementation </a:t>
            </a:r>
            <a:endParaRPr lang="en-US" sz="2400" dirty="0">
              <a:latin typeface="Times New Roman" panose="02020603050405020304" pitchFamily="18" charset="0"/>
              <a:cs typeface="Times New Roman" panose="02020603050405020304" pitchFamily="18" charset="0"/>
              <a:sym typeface="Times New Roman" panose="02020603050405020304"/>
            </a:endParaRPr>
          </a:p>
          <a:p>
            <a:pPr marL="457200" lvl="0" indent="-457200" algn="l" rtl="0">
              <a:lnSpc>
                <a:spcPct val="100000"/>
              </a:lnSpc>
              <a:spcBef>
                <a:spcPts val="1000"/>
              </a:spcBef>
              <a:spcAft>
                <a:spcPts val="0"/>
              </a:spcAft>
              <a:buClr>
                <a:schemeClr val="dk1"/>
              </a:buClr>
              <a:buSzPts val="2400"/>
              <a:buAutoNum type="arabicPeriod"/>
            </a:pPr>
            <a:r>
              <a:rPr lang="en-US" sz="2400" dirty="0">
                <a:latin typeface="Times New Roman" panose="02020603050405020304" pitchFamily="18" charset="0"/>
                <a:cs typeface="Times New Roman" panose="02020603050405020304" pitchFamily="18" charset="0"/>
                <a:sym typeface="Times New Roman" panose="02020603050405020304"/>
              </a:rPr>
              <a:t>Conclusion And future work</a:t>
            </a:r>
            <a:endParaRPr lang="en-US" sz="24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0000"/>
              </a:lnSpc>
              <a:spcBef>
                <a:spcPts val="1000"/>
              </a:spcBef>
              <a:spcAft>
                <a:spcPts val="0"/>
              </a:spcAft>
              <a:buClr>
                <a:schemeClr val="dk1"/>
              </a:buClr>
              <a:buSzPts val="2400"/>
              <a:buNone/>
            </a:pPr>
            <a:endParaRPr lang="en-US" sz="2400" dirty="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1004365" y="565040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35" y="0"/>
            <a:ext cx="4921250" cy="877570"/>
          </a:xfrm>
        </p:spPr>
        <p:txBody>
          <a:bodyPr>
            <a:normAutofit fontScale="90000"/>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4.Testing and Validation:</a:t>
            </a:r>
            <a:r>
              <a:rPr lang="en-US" sz="3600" b="0" i="0" dirty="0">
                <a:solidFill>
                  <a:srgbClr val="0D0D0D"/>
                </a:solidFill>
                <a:effectLst/>
                <a:latin typeface="Times New Roman" panose="02020603050405020304" pitchFamily="18" charset="0"/>
                <a:cs typeface="Times New Roman" panose="02020603050405020304" pitchFamily="18" charset="0"/>
              </a:rPr>
              <a:t> </a:t>
            </a:r>
            <a:br>
              <a:rPr lang="en-US" sz="3600" b="0" i="0" dirty="0">
                <a:solidFill>
                  <a:srgbClr val="0D0D0D"/>
                </a:solidFill>
                <a:effectLst/>
                <a:latin typeface="Times New Roman" panose="02020603050405020304" pitchFamily="18" charset="0"/>
                <a:cs typeface="Times New Roman" panose="02020603050405020304" pitchFamily="18" charset="0"/>
              </a:rPr>
            </a:br>
            <a:endParaRPr lang="en-IN" sz="2200" dirty="0"/>
          </a:p>
        </p:txBody>
      </p:sp>
      <p:pic>
        <p:nvPicPr>
          <p:cNvPr id="5" name="Picture 4"/>
          <p:cNvPicPr>
            <a:picLocks noChangeAspect="1"/>
          </p:cNvPicPr>
          <p:nvPr/>
        </p:nvPicPr>
        <p:blipFill>
          <a:blip r:embed="rId1"/>
          <a:stretch>
            <a:fillRect/>
          </a:stretch>
        </p:blipFill>
        <p:spPr>
          <a:xfrm>
            <a:off x="6096000" y="2234413"/>
            <a:ext cx="5993685" cy="3240336"/>
          </a:xfrm>
          <a:prstGeom prst="rect">
            <a:avLst/>
          </a:prstGeom>
        </p:spPr>
      </p:pic>
      <p:sp>
        <p:nvSpPr>
          <p:cNvPr id="7" name="TextBox 6"/>
          <p:cNvSpPr txBox="1"/>
          <p:nvPr/>
        </p:nvSpPr>
        <p:spPr>
          <a:xfrm>
            <a:off x="3296652" y="5834656"/>
            <a:ext cx="6144126"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VGG-16</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Training and validation accuracy and  loss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Confusion matrix </a:t>
            </a:r>
            <a:endParaRPr lang="en-IN" sz="20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50520" y="708660"/>
            <a:ext cx="10410190" cy="1014730"/>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Conduct thorough testing and validation of the implemented system to evaluate its performance, accuracy, and robustness across different scenarios and datasets. Use appropriate evaluation metrics and validation techniques to assess the effectiveness and reliability of the system.</a:t>
            </a:r>
            <a:endParaRPr lang="en-US"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83870" y="2500092"/>
            <a:ext cx="5288280" cy="2974657"/>
          </a:xfrm>
          <a:prstGeom prst="rect">
            <a:avLst/>
          </a:prstGeom>
        </p:spPr>
      </p:pic>
      <p:pic>
        <p:nvPicPr>
          <p:cNvPr id="17" name="Picture 16" descr="mite-logo-org"/>
          <p:cNvPicPr/>
          <p:nvPr/>
        </p:nvPicPr>
        <p:blipFill>
          <a:blip r:embed="rId3"/>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1943" y="289601"/>
            <a:ext cx="5748952" cy="3671371"/>
          </a:xfrm>
          <a:prstGeom prst="rect">
            <a:avLst/>
          </a:prstGeom>
        </p:spPr>
      </p:pic>
      <p:pic>
        <p:nvPicPr>
          <p:cNvPr id="5" name="Picture 4"/>
          <p:cNvPicPr>
            <a:picLocks noChangeAspect="1"/>
          </p:cNvPicPr>
          <p:nvPr/>
        </p:nvPicPr>
        <p:blipFill>
          <a:blip r:embed="rId2"/>
          <a:stretch>
            <a:fillRect/>
          </a:stretch>
        </p:blipFill>
        <p:spPr>
          <a:xfrm>
            <a:off x="6166967" y="177306"/>
            <a:ext cx="5624813" cy="4013593"/>
          </a:xfrm>
          <a:prstGeom prst="rect">
            <a:avLst/>
          </a:prstGeom>
        </p:spPr>
      </p:pic>
      <p:sp>
        <p:nvSpPr>
          <p:cNvPr id="7" name="TextBox 6"/>
          <p:cNvSpPr txBox="1"/>
          <p:nvPr/>
        </p:nvSpPr>
        <p:spPr>
          <a:xfrm>
            <a:off x="3043990" y="4495345"/>
            <a:ext cx="6104020"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Random forest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Classification report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Confusion matrix </a:t>
            </a:r>
            <a:endParaRPr lang="en-IN" sz="2000" dirty="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3"/>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85420"/>
            <a:ext cx="3641725" cy="775970"/>
          </a:xfrm>
        </p:spPr>
        <p:txBody>
          <a:bodyPr>
            <a:norm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5.Interface Design:</a:t>
            </a:r>
            <a:br>
              <a:rPr lang="en-US" sz="3600" b="1"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IN" sz="2000" dirty="0"/>
          </a:p>
        </p:txBody>
      </p:sp>
      <p:pic>
        <p:nvPicPr>
          <p:cNvPr id="4" name="Picture 3"/>
          <p:cNvPicPr>
            <a:picLocks noChangeAspect="1"/>
          </p:cNvPicPr>
          <p:nvPr/>
        </p:nvPicPr>
        <p:blipFill>
          <a:blip r:embed="rId1"/>
          <a:stretch>
            <a:fillRect/>
          </a:stretch>
        </p:blipFill>
        <p:spPr>
          <a:xfrm>
            <a:off x="1492551" y="1790495"/>
            <a:ext cx="8005009" cy="4326948"/>
          </a:xfrm>
          <a:prstGeom prst="rect">
            <a:avLst/>
          </a:prstGeom>
        </p:spPr>
      </p:pic>
      <p:sp>
        <p:nvSpPr>
          <p:cNvPr id="3" name="Text Box 2"/>
          <p:cNvSpPr txBox="1"/>
          <p:nvPr/>
        </p:nvSpPr>
        <p:spPr>
          <a:xfrm>
            <a:off x="370840" y="775970"/>
            <a:ext cx="10996295" cy="1014730"/>
          </a:xfrm>
          <a:prstGeom prst="rect">
            <a:avLst/>
          </a:prstGeom>
          <a:noFill/>
        </p:spPr>
        <p:txBody>
          <a:bodyPr wrap="square" rtlCol="0" anchor="t">
            <a:spAutoFit/>
          </a:bodyPr>
          <a:lstStyle/>
          <a:p>
            <a:r>
              <a:rPr lang="en-US" sz="2000">
                <a:latin typeface="Times New Roman" panose="02020603050405020304" pitchFamily="18" charset="0"/>
                <a:cs typeface="Times New Roman" panose="02020603050405020304" pitchFamily="18" charset="0"/>
              </a:rPr>
              <a:t>Design an intuitive user interface that facilitates easy interaction with the system, catering to researchers, botanists, and enthusiasts. Ensure accessibility and usability through responsive design, intuitive navigation, and informative visualizations.</a:t>
            </a:r>
            <a:endParaRPr lang="en-US" sz="2000">
              <a:latin typeface="Times New Roman" panose="02020603050405020304" pitchFamily="18" charset="0"/>
              <a:cs typeface="Times New Roman" panose="02020603050405020304" pitchFamily="18" charset="0"/>
            </a:endParaRPr>
          </a:p>
        </p:txBody>
      </p:sp>
      <p:sp>
        <p:nvSpPr>
          <p:cNvPr id="13" name="TextBox 12"/>
          <p:cNvSpPr txBox="1"/>
          <p:nvPr/>
        </p:nvSpPr>
        <p:spPr>
          <a:xfrm>
            <a:off x="4710430" y="6342380"/>
            <a:ext cx="2171700" cy="368300"/>
          </a:xfrm>
          <a:prstGeom prst="rect">
            <a:avLst/>
          </a:prstGeom>
          <a:noFill/>
        </p:spPr>
        <p:txBody>
          <a:bodyPr wrap="square">
            <a:spAutoFit/>
          </a:bodyPr>
          <a:lstStyle/>
          <a:p>
            <a:r>
              <a:rPr lang="en-US" altLang="en-IN" dirty="0">
                <a:latin typeface="Times New Roman" panose="02020603050405020304" pitchFamily="18" charset="0"/>
                <a:cs typeface="Times New Roman" panose="02020603050405020304" pitchFamily="18" charset="0"/>
              </a:rPr>
              <a:t>Front Page </a:t>
            </a:r>
            <a:endParaRPr lang="en-US" altLang="en-IN" dirty="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2"/>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pic>
        <p:nvPicPr>
          <p:cNvPr id="5" name="Picture 4"/>
          <p:cNvPicPr>
            <a:picLocks noChangeAspect="1"/>
          </p:cNvPicPr>
          <p:nvPr/>
        </p:nvPicPr>
        <p:blipFill>
          <a:blip r:embed="rId2"/>
          <a:stretch>
            <a:fillRect/>
          </a:stretch>
        </p:blipFill>
        <p:spPr>
          <a:xfrm>
            <a:off x="7768987" y="-3"/>
            <a:ext cx="4205199" cy="6157249"/>
          </a:xfrm>
          <a:prstGeom prst="rect">
            <a:avLst/>
          </a:prstGeom>
        </p:spPr>
      </p:pic>
      <p:pic>
        <p:nvPicPr>
          <p:cNvPr id="7" name="Picture 6"/>
          <p:cNvPicPr>
            <a:picLocks noChangeAspect="1"/>
          </p:cNvPicPr>
          <p:nvPr/>
        </p:nvPicPr>
        <p:blipFill>
          <a:blip r:embed="rId3"/>
          <a:stretch>
            <a:fillRect/>
          </a:stretch>
        </p:blipFill>
        <p:spPr>
          <a:xfrm>
            <a:off x="72427" y="0"/>
            <a:ext cx="3848280" cy="6157247"/>
          </a:xfrm>
          <a:prstGeom prst="rect">
            <a:avLst/>
          </a:prstGeom>
        </p:spPr>
      </p:pic>
      <p:pic>
        <p:nvPicPr>
          <p:cNvPr id="9" name="Picture 8"/>
          <p:cNvPicPr>
            <a:picLocks noChangeAspect="1"/>
          </p:cNvPicPr>
          <p:nvPr/>
        </p:nvPicPr>
        <p:blipFill>
          <a:blip r:embed="rId4"/>
          <a:stretch>
            <a:fillRect/>
          </a:stretch>
        </p:blipFill>
        <p:spPr>
          <a:xfrm>
            <a:off x="3920707" y="0"/>
            <a:ext cx="3848280" cy="6157248"/>
          </a:xfrm>
          <a:prstGeom prst="rect">
            <a:avLst/>
          </a:prstGeom>
        </p:spPr>
      </p:pic>
      <p:sp>
        <p:nvSpPr>
          <p:cNvPr id="11" name="TextBox 10"/>
          <p:cNvSpPr txBox="1"/>
          <p:nvPr/>
        </p:nvSpPr>
        <p:spPr>
          <a:xfrm>
            <a:off x="4413196" y="6003355"/>
            <a:ext cx="3004191" cy="922020"/>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Individual output prediction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775814" y="6218799"/>
            <a:ext cx="6094562" cy="36830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Majority voting output</a:t>
            </a:r>
            <a:endParaRPr lang="en-IN"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256368" y="6218358"/>
            <a:ext cx="4705998" cy="368300"/>
          </a:xfrm>
          <a:prstGeom prst="rect">
            <a:avLst/>
          </a:prstGeom>
          <a:noFill/>
        </p:spPr>
        <p:txBody>
          <a:bodyPr wrap="square">
            <a:spAutoFit/>
          </a:bodyPr>
          <a:lstStyle/>
          <a:p>
            <a:r>
              <a:rPr lang="en-US" altLang="en-IN" dirty="0">
                <a:latin typeface="Times New Roman" panose="02020603050405020304" pitchFamily="18" charset="0"/>
                <a:cs typeface="Times New Roman" panose="02020603050405020304" pitchFamily="18" charset="0"/>
              </a:rPr>
              <a:t>Uploaded image not recognised</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937"/>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07959"/>
            <a:ext cx="10937150" cy="4533404"/>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conclusion, the "HARNESSING AI FOR PRECISE ESTIMATION OF MEDICAL LEAF CHARACTERISTICS" project marks a significant advancement in the field of plant science and Health care . By seamlessly integrating machine learning and deep learning algorithms, the system offers a precise and efficient means of identifying, characterizing, and analyzing medical leaves. The project not only contributes to the understanding of plant health but also provides valuable tools for researchers, practitioners. The accuracy, efficiency, and customization features ensure that the system is well-suited for diverse applications in botanical studies, ultimately promoting sustainable Healthcare practices. As technology continues to play a pivotal role in reshaping the landscape of agriculture, this project stands at the forefront, contributing to the ongoing efforts in harnessing AI for the betterment of plant health .</a:t>
            </a:r>
            <a:endParaRPr lang="en-US" sz="1800" dirty="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94219"/>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82" y="320842"/>
            <a:ext cx="8596668" cy="898358"/>
          </a:xfrm>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FUTURE WORK</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217" y="1262231"/>
            <a:ext cx="11179565" cy="5595769"/>
          </a:xfrm>
        </p:spPr>
        <p:txBody>
          <a:bodyPr>
            <a:noAutofit/>
          </a:bodyPr>
          <a:lstStyle/>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Multi-Species Identification: Extend the system to support identification and characterization of a broader range of plant species beyond medicinal leaves, facilitating comprehensive botanical research.</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Real-Time Data Integration: Implement mechanisms for real-time data acquisition and integration, enabling continuous updates on plant distributions, diseases, and environmental conditions.</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Mobile Application Development: Develop a mobile application version of the system to enable field researchers and enthusiasts to access and utilize the tool on the go, fostering broader engagement and data collection.</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Collaborative Research Initiatives: Foster collaborations with botanical researchers, healthcare professionals, and environmentalists to leverage domain expertise and enhance the system's effectiveness in addressing real-world challenges.</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Longitudinal Studies: Conduct longitudinal studies to track changes in plant populations, disease prevalence, and environmental factors over time, providing valuable insights for ecological conservation and healthcare planning</a:t>
            </a:r>
            <a:endParaRPr lang="en-IN" sz="1600" dirty="0"/>
          </a:p>
        </p:txBody>
      </p:sp>
      <p:pic>
        <p:nvPicPr>
          <p:cNvPr id="17" name="Picture 16" descr="mite-logo-org"/>
          <p:cNvPicPr/>
          <p:nvPr/>
        </p:nvPicPr>
        <p:blipFill>
          <a:blip r:embed="rId1"/>
          <a:srcRect/>
          <a:stretch>
            <a:fillRect/>
          </a:stretch>
        </p:blipFill>
        <p:spPr bwMode="auto">
          <a:xfrm>
            <a:off x="10986585" y="5694219"/>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91" y="0"/>
            <a:ext cx="10058400" cy="1609344"/>
          </a:xfrm>
        </p:spPr>
        <p:txBody>
          <a:bodyPr/>
          <a:lstStyle/>
          <a:p>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6400" y="1403927"/>
            <a:ext cx="10721848" cy="4969441"/>
          </a:xfrm>
        </p:spPr>
        <p:txBody>
          <a:bodyPr>
            <a:normAutofit/>
          </a:bodyPr>
          <a:lstStyle/>
          <a:p>
            <a:r>
              <a:rPr lang="en-IN" sz="1600" i="1" dirty="0">
                <a:latin typeface="Times New Roman" panose="02020603050405020304" pitchFamily="18" charset="0"/>
                <a:cs typeface="Times New Roman" panose="02020603050405020304" pitchFamily="18" charset="0"/>
              </a:rPr>
              <a:t> [1] Naeem, S.; Ali, A.; </a:t>
            </a:r>
            <a:r>
              <a:rPr lang="en-IN" sz="1600" i="1" dirty="0" err="1">
                <a:latin typeface="Times New Roman" panose="02020603050405020304" pitchFamily="18" charset="0"/>
                <a:cs typeface="Times New Roman" panose="02020603050405020304" pitchFamily="18" charset="0"/>
              </a:rPr>
              <a:t>Chesneau</a:t>
            </a:r>
            <a:r>
              <a:rPr lang="en-IN" sz="1600" i="1" dirty="0">
                <a:latin typeface="Times New Roman" panose="02020603050405020304" pitchFamily="18" charset="0"/>
                <a:cs typeface="Times New Roman" panose="02020603050405020304" pitchFamily="18" charset="0"/>
              </a:rPr>
              <a:t>, C.; Tahir, M.H.; Jamal, F.; Sherwani, R.A.K.; </a:t>
            </a:r>
            <a:r>
              <a:rPr lang="en-IN" sz="1600" i="1" dirty="0" err="1">
                <a:latin typeface="Times New Roman" panose="02020603050405020304" pitchFamily="18" charset="0"/>
                <a:cs typeface="Times New Roman" panose="02020603050405020304" pitchFamily="18" charset="0"/>
              </a:rPr>
              <a:t>Ul</a:t>
            </a:r>
            <a:r>
              <a:rPr lang="en-IN" sz="1600" i="1" dirty="0">
                <a:latin typeface="Times New Roman" panose="02020603050405020304" pitchFamily="18" charset="0"/>
                <a:cs typeface="Times New Roman" panose="02020603050405020304" pitchFamily="18" charset="0"/>
              </a:rPr>
              <a:t> Hassan, M. The classification of medicinal plant leaves based on multispectral and texture feature using machine learning approach. Agronomy 2021.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[2] Automatic Recognition of Medicinal Plants using Machine Learning Techniques, </a:t>
            </a:r>
            <a:r>
              <a:rPr lang="en-IN" sz="1600" i="1" dirty="0" err="1">
                <a:latin typeface="Times New Roman" panose="02020603050405020304" pitchFamily="18" charset="0"/>
                <a:cs typeface="Times New Roman" panose="02020603050405020304" pitchFamily="18" charset="0"/>
              </a:rPr>
              <a:t>InternationalJournal</a:t>
            </a:r>
            <a:r>
              <a:rPr lang="en-IN" sz="1600" i="1" dirty="0">
                <a:latin typeface="Times New Roman" panose="02020603050405020304" pitchFamily="18" charset="0"/>
                <a:cs typeface="Times New Roman" panose="02020603050405020304" pitchFamily="18" charset="0"/>
              </a:rPr>
              <a:t> of Advanced Computer Science and Applications 2021</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 [3] Mukherjee, G.; </a:t>
            </a:r>
            <a:r>
              <a:rPr lang="en-IN" sz="1600" i="1" dirty="0" err="1">
                <a:latin typeface="Times New Roman" panose="02020603050405020304" pitchFamily="18" charset="0"/>
                <a:cs typeface="Times New Roman" panose="02020603050405020304" pitchFamily="18" charset="0"/>
              </a:rPr>
              <a:t>Tudu</a:t>
            </a:r>
            <a:r>
              <a:rPr lang="en-IN" sz="1600" i="1" dirty="0">
                <a:latin typeface="Times New Roman" panose="02020603050405020304" pitchFamily="18" charset="0"/>
                <a:cs typeface="Times New Roman" panose="02020603050405020304" pitchFamily="18" charset="0"/>
              </a:rPr>
              <a:t>, B.; Chatterjee, A. A convolutional neural </a:t>
            </a:r>
            <a:r>
              <a:rPr lang="en-IN" sz="1600" i="1" dirty="0" err="1">
                <a:latin typeface="Times New Roman" panose="02020603050405020304" pitchFamily="18" charset="0"/>
                <a:cs typeface="Times New Roman" panose="02020603050405020304" pitchFamily="18" charset="0"/>
              </a:rPr>
              <a:t>networkdriven</a:t>
            </a:r>
            <a:r>
              <a:rPr lang="en-IN" sz="1600" i="1" dirty="0">
                <a:latin typeface="Times New Roman" panose="02020603050405020304" pitchFamily="18" charset="0"/>
                <a:cs typeface="Times New Roman" panose="02020603050405020304" pitchFamily="18" charset="0"/>
              </a:rPr>
              <a:t> computer vision system toward identification of species and maturity stage of medicinal leaves: Case studies with Neem, Tulsi and </a:t>
            </a:r>
            <a:r>
              <a:rPr lang="en-IN" sz="1600" i="1" dirty="0" err="1">
                <a:latin typeface="Times New Roman" panose="02020603050405020304" pitchFamily="18" charset="0"/>
                <a:cs typeface="Times New Roman" panose="02020603050405020304" pitchFamily="18" charset="0"/>
              </a:rPr>
              <a:t>Kalmegh</a:t>
            </a:r>
            <a:r>
              <a:rPr lang="en-IN" sz="1600" i="1" dirty="0">
                <a:latin typeface="Times New Roman" panose="02020603050405020304" pitchFamily="18" charset="0"/>
                <a:cs typeface="Times New Roman" panose="02020603050405020304" pitchFamily="18" charset="0"/>
              </a:rPr>
              <a:t> leaves. Soft Computer. 2021.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[4] Bisen, D. Deep convolutional neural network based plant species recognition through features of leaf. </a:t>
            </a:r>
            <a:r>
              <a:rPr lang="en-IN" sz="1600" i="1" dirty="0" err="1">
                <a:latin typeface="Times New Roman" panose="02020603050405020304" pitchFamily="18" charset="0"/>
                <a:cs typeface="Times New Roman" panose="02020603050405020304" pitchFamily="18" charset="0"/>
              </a:rPr>
              <a:t>Multimed</a:t>
            </a:r>
            <a:r>
              <a:rPr lang="en-IN" sz="1600" i="1" dirty="0">
                <a:latin typeface="Times New Roman" panose="02020603050405020304" pitchFamily="18" charset="0"/>
                <a:cs typeface="Times New Roman" panose="02020603050405020304" pitchFamily="18" charset="0"/>
              </a:rPr>
              <a:t>. Tools Appl. 2021.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[5] </a:t>
            </a:r>
            <a:r>
              <a:rPr lang="en-IN" sz="1600" i="1" dirty="0" err="1">
                <a:latin typeface="Times New Roman" panose="02020603050405020304" pitchFamily="18" charset="0"/>
                <a:cs typeface="Times New Roman" panose="02020603050405020304" pitchFamily="18" charset="0"/>
              </a:rPr>
              <a:t>Azadnia</a:t>
            </a:r>
            <a:r>
              <a:rPr lang="en-IN" sz="1600" i="1" dirty="0">
                <a:latin typeface="Times New Roman" panose="02020603050405020304" pitchFamily="18" charset="0"/>
                <a:cs typeface="Times New Roman" panose="02020603050405020304" pitchFamily="18" charset="0"/>
              </a:rPr>
              <a:t>, R.; </a:t>
            </a:r>
            <a:r>
              <a:rPr lang="en-IN" sz="1600" i="1" dirty="0" err="1">
                <a:latin typeface="Times New Roman" panose="02020603050405020304" pitchFamily="18" charset="0"/>
                <a:cs typeface="Times New Roman" panose="02020603050405020304" pitchFamily="18" charset="0"/>
              </a:rPr>
              <a:t>Kheiralipour</a:t>
            </a:r>
            <a:r>
              <a:rPr lang="en-IN" sz="1600" i="1" dirty="0">
                <a:latin typeface="Times New Roman" panose="02020603050405020304" pitchFamily="18" charset="0"/>
                <a:cs typeface="Times New Roman" panose="02020603050405020304" pitchFamily="18" charset="0"/>
              </a:rPr>
              <a:t>, K. Recognition of leaves of different medicinal plant species using a robust image processing algorithm and artificial neural networks classifier. J. Appl. Res. Med. </a:t>
            </a:r>
            <a:r>
              <a:rPr lang="en-IN" sz="1600" i="1" dirty="0" err="1">
                <a:latin typeface="Times New Roman" panose="02020603050405020304" pitchFamily="18" charset="0"/>
                <a:cs typeface="Times New Roman" panose="02020603050405020304" pitchFamily="18" charset="0"/>
              </a:rPr>
              <a:t>Aromat</a:t>
            </a:r>
            <a:r>
              <a:rPr lang="en-IN" sz="1600" i="1" dirty="0">
                <a:latin typeface="Times New Roman" panose="02020603050405020304" pitchFamily="18" charset="0"/>
                <a:cs typeface="Times New Roman" panose="02020603050405020304" pitchFamily="18" charset="0"/>
              </a:rPr>
              <a:t>. Plants 2021.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[6] Russel, N.S.; Selvaraj, A. Leaf species and disease classification using multiscale parallel deep CNN architecture. Neural </a:t>
            </a:r>
            <a:r>
              <a:rPr lang="en-IN" sz="1600" i="1" dirty="0" err="1">
                <a:latin typeface="Times New Roman" panose="02020603050405020304" pitchFamily="18" charset="0"/>
                <a:cs typeface="Times New Roman" panose="02020603050405020304" pitchFamily="18" charset="0"/>
              </a:rPr>
              <a:t>Comput</a:t>
            </a:r>
            <a:r>
              <a:rPr lang="en-IN" sz="1600" i="1" dirty="0">
                <a:latin typeface="Times New Roman" panose="02020603050405020304" pitchFamily="18" charset="0"/>
                <a:cs typeface="Times New Roman" panose="02020603050405020304" pitchFamily="18" charset="0"/>
              </a:rPr>
              <a:t>. Appl. 2022.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[7] Paulson, A.; Ravishankar, S. AI Based Indigenous Medicinal Plant Identification. In Proceedings of the 2020 Advanced Computing and Communication Technologies for High Performance Applications (ACCT HPA), Cochin, India, 2–4 July 2020. </a:t>
            </a:r>
            <a:endParaRPr lang="en-IN" sz="1600" i="1" dirty="0">
              <a:latin typeface="Times New Roman" panose="02020603050405020304" pitchFamily="18" charset="0"/>
              <a:cs typeface="Times New Roman" panose="02020603050405020304" pitchFamily="18" charset="0"/>
            </a:endParaRPr>
          </a:p>
          <a:p>
            <a:r>
              <a:rPr lang="en-IN" sz="1600" i="1" dirty="0">
                <a:latin typeface="Times New Roman" panose="02020603050405020304" pitchFamily="18" charset="0"/>
                <a:cs typeface="Times New Roman" panose="02020603050405020304" pitchFamily="18" charset="0"/>
              </a:rPr>
              <a:t>[8] Muneer, A.; </a:t>
            </a:r>
            <a:r>
              <a:rPr lang="en-IN" sz="1600" i="1" dirty="0" err="1">
                <a:latin typeface="Times New Roman" panose="02020603050405020304" pitchFamily="18" charset="0"/>
                <a:cs typeface="Times New Roman" panose="02020603050405020304" pitchFamily="18" charset="0"/>
              </a:rPr>
              <a:t>Fati</a:t>
            </a:r>
            <a:r>
              <a:rPr lang="en-IN" sz="1600" i="1" dirty="0">
                <a:latin typeface="Times New Roman" panose="02020603050405020304" pitchFamily="18" charset="0"/>
                <a:cs typeface="Times New Roman" panose="02020603050405020304" pitchFamily="18" charset="0"/>
              </a:rPr>
              <a:t>, S.M. Efficient and automated herbs classification approach based on shape and texture features using deep learning. IEEE Access 2020.</a:t>
            </a:r>
            <a:endParaRPr lang="en-IN" sz="1600" i="1" dirty="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4419" y="2397445"/>
            <a:ext cx="8596668" cy="1657432"/>
          </a:xfrm>
        </p:spPr>
        <p:txBody>
          <a:bodyPr>
            <a:normAutofit/>
          </a:bodyPr>
          <a:lstStyle/>
          <a:p>
            <a:pPr marL="0" indent="0">
              <a:buNone/>
            </a:pPr>
            <a:r>
              <a:rPr lang="en-US" sz="9600" dirty="0">
                <a:latin typeface="Bell MT" panose="02020503060305020303" pitchFamily="18" charset="0"/>
                <a:cs typeface="Times New Roman" panose="02020603050405020304" pitchFamily="18" charset="0"/>
              </a:rPr>
              <a:t>THANK YOU</a:t>
            </a:r>
            <a:endParaRPr lang="en-IN" sz="9600" dirty="0">
              <a:latin typeface="Bell MT" panose="02020503060305020303" pitchFamily="18" charset="0"/>
              <a:cs typeface="Times New Roman" panose="02020603050405020304" pitchFamily="18" charset="0"/>
            </a:endParaRPr>
          </a:p>
          <a:p>
            <a:endParaRPr lang="en-IN" dirty="0"/>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28600"/>
            <a:ext cx="3852545" cy="863600"/>
          </a:xfrm>
        </p:spPr>
        <p:txBody>
          <a:bodyPr>
            <a:normAutofit fontScale="90000"/>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835" y="1092200"/>
            <a:ext cx="11188700" cy="4946015"/>
          </a:xfrm>
        </p:spPr>
        <p:txBody>
          <a:bodyPr>
            <a:noAutofit/>
          </a:bodyPr>
          <a:lstStyle/>
          <a:p>
            <a:pPr marL="0" indent="0" algn="just">
              <a:lnSpc>
                <a:spcPct val="120000"/>
              </a:lnSpc>
              <a:buNone/>
            </a:pPr>
            <a:r>
              <a:rPr lang="en-US" sz="2000">
                <a:latin typeface="Times New Roman" panose="02020603050405020304" pitchFamily="18" charset="0"/>
                <a:cs typeface="Times New Roman" panose="02020603050405020304" pitchFamily="18" charset="0"/>
              </a:rPr>
              <a:t>Accurate assessment of medicinal plant leaf characteristics is essential for ensuring their quality and efficacy in healthcare applications. The project endeavours to revolutionize the field of herbal medicine by integrating cutting-edge Artificial Intelligence (AI) techniques with traditional medicinal plant classification methods. With the increasing demand for alternative and natural remedies, accurate identification and classification of medicinal plant species have become crucial for healthcare professionals, researchers, and enthusiasts alike. However, manual classification processes are time-consuming, labour-intensive, and prone to errors. Toaddress these challenges, our project proposes a novel approach that combines the power of deep learning and classic machine learning algorithms. Users receive instant predictions along with supplementary information about the predicted plant species, including medicinal properties, geographical distribution, disease curability, age restrictions, medicinal values, side effects, and precautionary notes. By harnessing AI technologies, our project aims to democratize access to accurate medicinal plant classification and information. This system not only accelerates the identification process but also enhances the reliability and precision of classification results. Moreover, it empowers healthcare professionals, researchers, and individuals with the knowledge needed to make informed decisions about the usage of medicinal plants for various health conditions.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7930" y="456883"/>
            <a:ext cx="10972800" cy="1143000"/>
          </a:xfrm>
        </p:spPr>
        <p:txBody>
          <a:bodyPr/>
          <a:p>
            <a:r>
              <a:rPr lang="en-US">
                <a:sym typeface="+mn-ea"/>
              </a:rPr>
              <a:t>Problem Statement:</a:t>
            </a:r>
            <a:endParaRPr lang="en-US"/>
          </a:p>
        </p:txBody>
      </p:sp>
      <p:sp>
        <p:nvSpPr>
          <p:cNvPr id="3" name="Content Placeholder 2"/>
          <p:cNvSpPr>
            <a:spLocks noGrp="1"/>
          </p:cNvSpPr>
          <p:nvPr>
            <p:ph idx="1"/>
          </p:nvPr>
        </p:nvSpPr>
        <p:spPr/>
        <p:txBody>
          <a:bodyPr/>
          <a:p>
            <a:pPr algn="just">
              <a:lnSpc>
                <a:spcPct val="150000"/>
              </a:lnSpc>
            </a:pPr>
            <a:r>
              <a:rPr lang="en-US" sz="2000"/>
              <a:t>Accurate identification and classification of medicinal plant species are crucial for ensuring the quality and efficacy of herbal medicines. Traditional manual classification methods are time-consuming, labor-intensive, and prone to errors, hindering the reliable use of medicinal plants in healthcare. There is a need for an efficient, precise, and accessible system that can instantly classify medicinal plants and provide detailed information about their medicinal properties to support healthcare professionals, researchers, and enthusiasts.</a:t>
            </a:r>
            <a:endParaRPr lang="en-US" sz="2000"/>
          </a:p>
        </p:txBody>
      </p:sp>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pic>
        <p:nvPicPr>
          <p:cNvPr id="17" name="Picture 16" descr="mite-logo-org"/>
          <p:cNvPicPr/>
          <p:nvPr/>
        </p:nvPicPr>
        <p:blipFill>
          <a:blip r:embed="rId1"/>
          <a:srcRect/>
          <a:stretch>
            <a:fillRect/>
          </a:stretch>
        </p:blipFill>
        <p:spPr bwMode="auto">
          <a:xfrm>
            <a:off x="11004365" y="5650404"/>
            <a:ext cx="943708" cy="108327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097866" cy="787400"/>
          </a:xfrm>
        </p:spPr>
        <p:txBody>
          <a:bodyPr/>
          <a:lstStyle/>
          <a:p>
            <a:r>
              <a:rPr lang="en-US" sz="3600" b="1" u="sng" dirty="0">
                <a:solidFill>
                  <a:schemeClr val="tx1">
                    <a:lumMod val="95000"/>
                    <a:lumOff val="5000"/>
                  </a:schemeClr>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u="sng" dirty="0">
              <a:solidFill>
                <a:schemeClr val="tx1">
                  <a:lumMod val="95000"/>
                  <a:lumOff val="5000"/>
                </a:schemeClr>
              </a:solidFill>
            </a:endParaRPr>
          </a:p>
        </p:txBody>
      </p:sp>
      <p:sp>
        <p:nvSpPr>
          <p:cNvPr id="3" name="Content Placeholder 2"/>
          <p:cNvSpPr>
            <a:spLocks noGrp="1"/>
          </p:cNvSpPr>
          <p:nvPr>
            <p:ph idx="1"/>
          </p:nvPr>
        </p:nvSpPr>
        <p:spPr>
          <a:xfrm>
            <a:off x="677545" y="1778000"/>
            <a:ext cx="9957435" cy="5080000"/>
          </a:xfrm>
        </p:spPr>
        <p:txBody>
          <a:bodyPr>
            <a:noAutofit/>
          </a:bodyPr>
          <a:lstStyle/>
          <a:p>
            <a:pPr algn="just">
              <a:lnSpc>
                <a:spcPct val="100000"/>
              </a:lnSpc>
            </a:pPr>
            <a:r>
              <a:rPr sz="2000" kern="100" dirty="0">
                <a:solidFill>
                  <a:srgbClr val="000000"/>
                </a:solidFill>
                <a:latin typeface="Times New Roman" panose="02020603050405020304" pitchFamily="18" charset="0"/>
                <a:ea typeface="Times New Roman" panose="02020603050405020304" pitchFamily="18" charset="0"/>
              </a:rPr>
              <a:t>Ayurveda, originating from ancient India, stands as one of the world's oldest holistic healing systems. With roots dating back over 5,000 years, Ayurveda is founded on the profound belief that health and wellness are achieved through balance and harmony within the body, mind, and spirit. It encompasses a comprehensive understanding of human physiology, disease etiology, and therapeutic interventions, making it a timeless repository of knowledge for maintaining optimal health.</a:t>
            </a:r>
            <a:r>
              <a:rPr lang="en-IN" sz="2000" kern="100" dirty="0">
                <a:solidFill>
                  <a:srgbClr val="000000"/>
                </a:solidFill>
                <a:effectLst/>
                <a:latin typeface="Times New Roman" panose="02020603050405020304" pitchFamily="18" charset="0"/>
                <a:ea typeface="Times New Roman" panose="02020603050405020304" pitchFamily="18" charset="0"/>
              </a:rPr>
              <a:t>m their users. </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pPr>
            <a:r>
              <a:rPr lang="en-IN" sz="2000" kern="100" dirty="0">
                <a:solidFill>
                  <a:srgbClr val="000000"/>
                </a:solidFill>
                <a:effectLst/>
                <a:latin typeface="Times New Roman" panose="02020603050405020304" pitchFamily="18" charset="0"/>
                <a:ea typeface="Times New Roman" panose="02020603050405020304" pitchFamily="18" charset="0"/>
              </a:rPr>
              <a:t>One of the fundamental principles of Ayurveda is the identification and classification of medicinal plants, each possessing unique therapeutic properties that contribute to overall health. However, the manual methods traditionally used for plant species identification are time-consuming and prone to errors, limiting the scalability and effectiveness of Ayurvedic treatments.</a:t>
            </a:r>
            <a:endParaRPr lang="en-IN" sz="20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235" y="700405"/>
            <a:ext cx="10058400" cy="6882130"/>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In response to these challenges, we endeavor to harness the power of artificial intelligence (AI) to advance the field of Ayurvedic healthcare. By integrating AI technologies with the ancient wisdom of Ayurveda, we aim to revolutionize plant species identification and classification, thereby enhancing the precision and efficacy of Ayurvedic treatments.</a:t>
            </a:r>
            <a:endParaRPr lang="en-US" sz="2000">
              <a:latin typeface="Times New Roman" panose="02020603050405020304" pitchFamily="18" charset="0"/>
              <a:cs typeface="Times New Roman" panose="02020603050405020304" pitchFamily="18" charset="0"/>
            </a:endParaRPr>
          </a:p>
          <a:p>
            <a:pPr algn="just">
              <a:lnSpc>
                <a:spcPct val="100000"/>
              </a:lnSpc>
            </a:pPr>
            <a:endParaRPr lang="en-US" sz="2000">
              <a:latin typeface="Times New Roman" panose="02020603050405020304" pitchFamily="18" charset="0"/>
              <a:cs typeface="Times New Roman" panose="02020603050405020304" pitchFamily="18" charset="0"/>
            </a:endParaRPr>
          </a:p>
          <a:p>
            <a:pPr algn="just">
              <a:lnSpc>
                <a:spcPct val="100000"/>
              </a:lnSpc>
            </a:pPr>
            <a:r>
              <a:rPr lang="en-US" sz="2000">
                <a:latin typeface="Times New Roman" panose="02020603050405020304" pitchFamily="18" charset="0"/>
                <a:cs typeface="Times New Roman" panose="02020603050405020304" pitchFamily="18" charset="0"/>
              </a:rPr>
              <a:t>Our project, "HARNESSING AI FOR PRECISE ESTIMATION OF MEDICAL LEAF CHARACTERISTICS," represents a transformative endeavor to bridge the gap between traditional Ayurvedic practices and modern technological advancements. Through the development of AI-driven solutions for plant species recognition, we aspire to empower Ayurvedic practitioners with sophisticated tools and methodologies that augment their diagnostic capabilities and therapeutic interventions.</a:t>
            </a:r>
            <a:endParaRPr lang="en-US" sz="2000">
              <a:latin typeface="Times New Roman" panose="02020603050405020304" pitchFamily="18" charset="0"/>
              <a:cs typeface="Times New Roman" panose="02020603050405020304" pitchFamily="18" charset="0"/>
            </a:endParaRPr>
          </a:p>
          <a:p>
            <a:pPr algn="just">
              <a:lnSpc>
                <a:spcPct val="100000"/>
              </a:lnSpc>
            </a:pPr>
            <a:endParaRPr lang="en-US" sz="2000">
              <a:latin typeface="Times New Roman" panose="02020603050405020304" pitchFamily="18" charset="0"/>
              <a:cs typeface="Times New Roman" panose="02020603050405020304" pitchFamily="18" charset="0"/>
            </a:endParaRPr>
          </a:p>
          <a:p>
            <a:pPr algn="just">
              <a:lnSpc>
                <a:spcPct val="100000"/>
              </a:lnSpc>
            </a:pPr>
            <a:r>
              <a:rPr lang="en-US" sz="2000">
                <a:latin typeface="Times New Roman" panose="02020603050405020304" pitchFamily="18" charset="0"/>
                <a:cs typeface="Times New Roman" panose="02020603050405020304" pitchFamily="18" charset="0"/>
              </a:rPr>
              <a:t>By leveraging AI algorithms trained on multispectral and texture features of medicinal leaves, we seek to automate and streamline the process of plant identification, enabling faster, more accurate, and data-driven decision-making in Ayurvedic practice. Our efforts are aligned with the ancient principles of Ayurveda, which emphasize the importance of personalized and holistic approaches to healthcare, tailored to individual needs and constitution.</a:t>
            </a:r>
            <a:endParaRPr lang="en-US" sz="200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 y="-379730"/>
            <a:ext cx="10469880" cy="1609090"/>
          </a:xfrm>
        </p:spPr>
        <p:txBody>
          <a:bodyPr/>
          <a:lstStyle/>
          <a:p>
            <a:r>
              <a:rPr lang="en-US" sz="4400" b="1" dirty="0">
                <a:latin typeface="Times New Roman" panose="02020603050405020304" pitchFamily="18" charset="0"/>
                <a:cs typeface="Times New Roman" panose="02020603050405020304" pitchFamily="18" charset="0"/>
              </a:rPr>
              <a:t>BACKGROUND OF THE PROJECT </a:t>
            </a:r>
            <a:endParaRPr lang="en-US" sz="44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71120" y="933450"/>
            <a:ext cx="6096000" cy="460375"/>
          </a:xfrm>
          <a:prstGeom prst="rect">
            <a:avLst/>
          </a:prstGeom>
          <a:noFill/>
        </p:spPr>
        <p:txBody>
          <a:bodyPr wrap="square" rtlCol="0" anchor="t">
            <a:spAutoFit/>
          </a:bodyPr>
          <a:lstStyle/>
          <a:p>
            <a:r>
              <a:rPr lang="en-US" sz="2400" b="1" u="sng">
                <a:latin typeface="Times New Roman" panose="02020603050405020304" pitchFamily="18" charset="0"/>
                <a:cs typeface="Times New Roman" panose="02020603050405020304" pitchFamily="18" charset="0"/>
              </a:rPr>
              <a:t>Deep Learning, CNN, VGG16</a:t>
            </a:r>
            <a:endParaRPr lang="en-US" sz="2400" b="1" u="sng">
              <a:latin typeface="Times New Roman" panose="02020603050405020304" pitchFamily="18" charset="0"/>
              <a:cs typeface="Times New Roman" panose="02020603050405020304" pitchFamily="18" charset="0"/>
            </a:endParaRPr>
          </a:p>
        </p:txBody>
      </p:sp>
      <p:sp>
        <p:nvSpPr>
          <p:cNvPr id="5" name="Text Box 4"/>
          <p:cNvSpPr txBox="1"/>
          <p:nvPr/>
        </p:nvSpPr>
        <p:spPr>
          <a:xfrm>
            <a:off x="281305" y="3121660"/>
            <a:ext cx="10339070" cy="2268855"/>
          </a:xfrm>
          <a:prstGeom prst="rect">
            <a:avLst/>
          </a:prstGeom>
          <a:noFill/>
        </p:spPr>
        <p:txBody>
          <a:bodyPr wrap="square" rtlCol="0" anchor="t">
            <a:noAutofit/>
          </a:bodyPr>
          <a:lstStyle/>
          <a:p>
            <a:pPr algn="just"/>
            <a:r>
              <a:rPr lang="en-US" sz="2000" b="1">
                <a:latin typeface="Times New Roman" panose="02020603050405020304" pitchFamily="18" charset="0"/>
                <a:cs typeface="Times New Roman" panose="02020603050405020304" pitchFamily="18" charset="0"/>
              </a:rPr>
              <a:t>Exceptional Feature Extraction:</a:t>
            </a:r>
            <a:r>
              <a:rPr lang="en-US" sz="2000">
                <a:latin typeface="Times New Roman" panose="02020603050405020304" pitchFamily="18" charset="0"/>
                <a:cs typeface="Times New Roman" panose="02020603050405020304" pitchFamily="18" charset="0"/>
              </a:rPr>
              <a:t> VGG16's CNN architecture offers outstanding feature extraction capabilities, vital for accurately identifying intricate patterns in medicinal plant leaves.</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Hierarchical Feature Learning:</a:t>
            </a:r>
            <a:r>
              <a:rPr lang="en-US" sz="2000">
                <a:latin typeface="Times New Roman" panose="02020603050405020304" pitchFamily="18" charset="0"/>
                <a:cs typeface="Times New Roman" panose="02020603050405020304" pitchFamily="18" charset="0"/>
              </a:rPr>
              <a:t> With its deep architecture, VGG16 autonomously learns hierarchical features from input images, enhancing classification accuracy.</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Extensive Training and Pre-Trained Weights:</a:t>
            </a:r>
            <a:r>
              <a:rPr lang="en-US" sz="2000">
                <a:latin typeface="Times New Roman" panose="02020603050405020304" pitchFamily="18" charset="0"/>
                <a:cs typeface="Times New Roman" panose="02020603050405020304" pitchFamily="18" charset="0"/>
              </a:rPr>
              <a:t> VGG16 has undergone extensive training on large-scale image datasets, and its pre-trained weights provide valuable initialization for our model, expediting training and potentially improving classification performance.</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
        <p:nvSpPr>
          <p:cNvPr id="8" name="Text Box 7"/>
          <p:cNvSpPr txBox="1"/>
          <p:nvPr/>
        </p:nvSpPr>
        <p:spPr>
          <a:xfrm>
            <a:off x="199390" y="1514475"/>
            <a:ext cx="10626090" cy="1322070"/>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Deep Learning is a subset of machine learning focused on training neural networks with multiple layers. CNNs are a type of deep learning model specialized in image processing tasks, utilizing convolutional layers to extract features. VGG16 is a popular CNN architecture known for its deep layers and strong feature extraction capabilities.</a:t>
            </a:r>
            <a:endParaRPr lang="en-US" sz="200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1000" y="842645"/>
            <a:ext cx="6096000" cy="398780"/>
          </a:xfrm>
          <a:prstGeom prst="rect">
            <a:avLst/>
          </a:prstGeom>
          <a:noFill/>
        </p:spPr>
        <p:txBody>
          <a:bodyPr wrap="square" rtlCol="0" anchor="t">
            <a:spAutoFit/>
          </a:bodyPr>
          <a:lstStyle/>
          <a:p>
            <a:r>
              <a:rPr lang="en-US" sz="2000" b="1" u="sng">
                <a:latin typeface="Times New Roman" panose="02020603050405020304" pitchFamily="18" charset="0"/>
                <a:cs typeface="Times New Roman" panose="02020603050405020304" pitchFamily="18" charset="0"/>
              </a:rPr>
              <a:t>Machine learning, Random Forest </a:t>
            </a:r>
            <a:endParaRPr lang="en-US" sz="2000" b="1" u="sng">
              <a:latin typeface="Times New Roman" panose="02020603050405020304" pitchFamily="18" charset="0"/>
              <a:cs typeface="Times New Roman" panose="02020603050405020304" pitchFamily="18" charset="0"/>
            </a:endParaRPr>
          </a:p>
        </p:txBody>
      </p:sp>
      <p:sp>
        <p:nvSpPr>
          <p:cNvPr id="5" name="Text Box 4"/>
          <p:cNvSpPr txBox="1"/>
          <p:nvPr/>
        </p:nvSpPr>
        <p:spPr>
          <a:xfrm>
            <a:off x="381000" y="3098800"/>
            <a:ext cx="11038205" cy="2306955"/>
          </a:xfrm>
          <a:prstGeom prst="rect">
            <a:avLst/>
          </a:prstGeom>
          <a:noFill/>
        </p:spPr>
        <p:txBody>
          <a:bodyPr wrap="square" rtlCol="0" anchor="t">
            <a:spAutoFit/>
          </a:bodyPr>
          <a:lstStyle/>
          <a:p>
            <a:r>
              <a:rPr lang="en-US" b="1">
                <a:latin typeface="Times New Roman" panose="02020603050405020304" pitchFamily="18" charset="0"/>
                <a:cs typeface="Times New Roman" panose="02020603050405020304" pitchFamily="18" charset="0"/>
              </a:rPr>
              <a:t>Machine Learning Selection:</a:t>
            </a:r>
            <a:r>
              <a:rPr lang="en-US">
                <a:latin typeface="Times New Roman" panose="02020603050405020304" pitchFamily="18" charset="0"/>
                <a:cs typeface="Times New Roman" panose="02020603050405020304" pitchFamily="18" charset="0"/>
              </a:rPr>
              <a:t> The project adopts machine learning techniques for effective classification of medicinal plant leaves.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Random Forest Algorithm</a:t>
            </a:r>
            <a:r>
              <a:rPr lang="en-US">
                <a:latin typeface="Times New Roman" panose="02020603050405020304" pitchFamily="18" charset="0"/>
                <a:cs typeface="Times New Roman" panose="02020603050405020304" pitchFamily="18" charset="0"/>
              </a:rPr>
              <a:t>: Specifically chosen for its exceptional classification performance, random forest is employed to accurately predict plant species based on leaf characteristics.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Robust Classification:</a:t>
            </a:r>
            <a:r>
              <a:rPr lang="en-US">
                <a:latin typeface="Times New Roman" panose="02020603050405020304" pitchFamily="18" charset="0"/>
                <a:cs typeface="Times New Roman" panose="02020603050405020304" pitchFamily="18" charset="0"/>
              </a:rPr>
              <a:t> Random forest excels in handling diverse and complex datasets, ensuring accurate and reliable classification results.</a:t>
            </a:r>
            <a:endParaRPr lang="en-US">
              <a:latin typeface="Times New Roman" panose="02020603050405020304" pitchFamily="18" charset="0"/>
              <a:cs typeface="Times New Roman" panose="02020603050405020304" pitchFamily="18" charset="0"/>
            </a:endParaRPr>
          </a:p>
        </p:txBody>
      </p:sp>
      <p:sp>
        <p:nvSpPr>
          <p:cNvPr id="8" name="Text Box 7"/>
          <p:cNvSpPr txBox="1"/>
          <p:nvPr/>
        </p:nvSpPr>
        <p:spPr>
          <a:xfrm>
            <a:off x="381000" y="1587500"/>
            <a:ext cx="10522585" cy="1322070"/>
          </a:xfrm>
          <a:prstGeom prst="rect">
            <a:avLst/>
          </a:prstGeom>
          <a:noFill/>
        </p:spPr>
        <p:txBody>
          <a:bodyPr wrap="square" rtlCol="0" anchor="t">
            <a:spAutoFit/>
          </a:bodyPr>
          <a:lstStyle/>
          <a:p>
            <a:pPr algn="just"/>
            <a:r>
              <a:rPr lang="en-US" sz="2000">
                <a:latin typeface="Times New Roman" panose="02020603050405020304" pitchFamily="18" charset="0"/>
                <a:cs typeface="Times New Roman" panose="02020603050405020304" pitchFamily="18" charset="0"/>
              </a:rPr>
              <a:t>Machine learning, a subset of artificial intelligence, involves training algorithms to learn patterns and make predictions from data without explicit programming. Random forest, a machine learning technique, constructs multiple decision trees during training and combines their outputs to enhance classification accuracy, making it particularly effective for complex and diverse datasets.</a:t>
            </a:r>
            <a:endParaRPr lang="en-US" sz="2000">
              <a:latin typeface="Times New Roman" panose="02020603050405020304" pitchFamily="18" charset="0"/>
              <a:cs typeface="Times New Roman" panose="02020603050405020304" pitchFamily="18" charset="0"/>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3891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49319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60020" y="720725"/>
            <a:ext cx="6096000" cy="398780"/>
          </a:xfrm>
          <a:prstGeom prst="rect">
            <a:avLst/>
          </a:prstGeom>
          <a:noFill/>
        </p:spPr>
        <p:txBody>
          <a:bodyPr wrap="square" rtlCol="0" anchor="t">
            <a:spAutoFit/>
          </a:bodyPr>
          <a:p>
            <a:r>
              <a:rPr lang="en-US" sz="2000" b="1" u="sng">
                <a:latin typeface="Times New Roman" panose="02020603050405020304" pitchFamily="18" charset="0"/>
                <a:cs typeface="Times New Roman" panose="02020603050405020304" pitchFamily="18" charset="0"/>
              </a:rPr>
              <a:t>Transfer </a:t>
            </a:r>
            <a:r>
              <a:rPr lang="en-US" sz="2000" b="1" u="sng">
                <a:latin typeface="Times New Roman" panose="02020603050405020304" pitchFamily="18" charset="0"/>
                <a:cs typeface="Times New Roman" panose="02020603050405020304" pitchFamily="18" charset="0"/>
                <a:sym typeface="+mn-ea"/>
              </a:rPr>
              <a:t>Learning:</a:t>
            </a:r>
            <a:endParaRPr lang="en-US" sz="2000" b="1" u="sng">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461645" y="1284605"/>
            <a:ext cx="10049510" cy="1322070"/>
          </a:xfrm>
          <a:prstGeom prst="rect">
            <a:avLst/>
          </a:prstGeom>
          <a:noFill/>
        </p:spPr>
        <p:txBody>
          <a:bodyPr wrap="square" rtlCol="0" anchor="t">
            <a:spAutoFit/>
          </a:bodyPr>
          <a:p>
            <a:pPr algn="just"/>
            <a:r>
              <a:rPr lang="en-US" sz="2000">
                <a:latin typeface="Times New Roman" panose="02020603050405020304" pitchFamily="18" charset="0"/>
                <a:cs typeface="Times New Roman" panose="02020603050405020304" pitchFamily="18" charset="0"/>
                <a:sym typeface="+mn-ea"/>
              </a:rPr>
              <a:t>It is a machine learning technique where knowledge gained from solving one task is</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sym typeface="+mn-ea"/>
              </a:rPr>
              <a:t>applied to a different but related task.</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sym typeface="+mn-ea"/>
              </a:rPr>
              <a:t>Explained  that instead of training a model from scratch on a new dataset, transfer learning</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sym typeface="+mn-ea"/>
              </a:rPr>
              <a:t>allows you to use pre-trained models that have been trained on large, general datasets.</a:t>
            </a:r>
            <a:endParaRPr lang="en-US" sz="2000">
              <a:latin typeface="Times New Roman" panose="02020603050405020304" pitchFamily="18" charset="0"/>
              <a:cs typeface="Times New Roman" panose="02020603050405020304" pitchFamily="18" charset="0"/>
              <a:sym typeface="+mn-ea"/>
            </a:endParaRPr>
          </a:p>
        </p:txBody>
      </p:sp>
      <p:pic>
        <p:nvPicPr>
          <p:cNvPr id="17" name="Picture 16" descr="mite-logo-org"/>
          <p:cNvPicPr/>
          <p:nvPr/>
        </p:nvPicPr>
        <p:blipFill>
          <a:blip r:embed="rId1"/>
          <a:srcRect/>
          <a:stretch>
            <a:fillRect/>
          </a:stretch>
        </p:blipFill>
        <p:spPr bwMode="auto">
          <a:xfrm>
            <a:off x="10986585" y="5685964"/>
            <a:ext cx="943708" cy="1083277"/>
          </a:xfrm>
          <a:prstGeom prst="rect">
            <a:avLst/>
          </a:prstGeom>
          <a:noFill/>
          <a:ln w="9525">
            <a:noFill/>
            <a:miter lim="800000"/>
            <a:headEnd/>
            <a:tailEnd/>
          </a:ln>
        </p:spPr>
      </p:pic>
      <p:sp>
        <p:nvSpPr>
          <p:cNvPr id="11" name="Date Placeholder 10"/>
          <p:cNvSpPr>
            <a:spLocks noGrp="1"/>
          </p:cNvSpPr>
          <p:nvPr>
            <p:ph type="dt" sz="half" idx="10"/>
          </p:nvPr>
        </p:nvSpPr>
        <p:spPr>
          <a:xfrm>
            <a:off x="97480" y="6555422"/>
            <a:ext cx="2743200" cy="365125"/>
          </a:xfrm>
        </p:spPr>
        <p:txBody>
          <a:bodyPr/>
          <a:p>
            <a:r>
              <a:rPr lang="en-US"/>
              <a:t>27/5/2024</a:t>
            </a:r>
            <a:endParaRPr lang="en-US"/>
          </a:p>
        </p:txBody>
      </p:sp>
      <p:sp>
        <p:nvSpPr>
          <p:cNvPr id="12" name="Footer Placeholder 11"/>
          <p:cNvSpPr>
            <a:spLocks noGrp="1"/>
          </p:cNvSpPr>
          <p:nvPr>
            <p:ph type="ftr" sz="quarter" idx="11"/>
          </p:nvPr>
        </p:nvSpPr>
        <p:spPr>
          <a:xfrm>
            <a:off x="8032213" y="6509702"/>
            <a:ext cx="4114800" cy="365125"/>
          </a:xfrm>
        </p:spPr>
        <p:txBody>
          <a:bodyPr/>
          <a:p>
            <a:r>
              <a:rPr lang="en-US"/>
              <a:t>Dept. of  AI  &amp; ML                    </a:t>
            </a:r>
            <a:r>
              <a:rPr lang="en-US" b="1" i="1" dirty="0">
                <a:latin typeface="Times New Roman" panose="02020603050405020304" pitchFamily="18" charset="0"/>
                <a:ea typeface="Times New Roman" panose="02020603050405020304" pitchFamily="18" charset="0"/>
                <a:sym typeface="+mn-ea"/>
              </a:rPr>
              <a:t>Project viva-voice</a:t>
            </a:r>
            <a:endParaRPr lang="en-US"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19825</Words>
  <Application>WPS Presentation</Application>
  <PresentationFormat>Widescreen</PresentationFormat>
  <Paragraphs>402</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SimSun</vt:lpstr>
      <vt:lpstr>Wingdings</vt:lpstr>
      <vt:lpstr>Times New Roman</vt:lpstr>
      <vt:lpstr>Times New Roman</vt:lpstr>
      <vt:lpstr>Arial</vt:lpstr>
      <vt:lpstr>Microsoft YaHei</vt:lpstr>
      <vt:lpstr>Arial Unicode MS</vt:lpstr>
      <vt:lpstr>Rockwell Condensed</vt:lpstr>
      <vt:lpstr>Rockwell</vt:lpstr>
      <vt:lpstr>Calibri</vt:lpstr>
      <vt:lpstr>Bell MT</vt:lpstr>
      <vt:lpstr>PMingLiU-ExtB</vt:lpstr>
      <vt:lpstr>Default Design</vt:lpstr>
      <vt:lpstr>Title of the project (font size  24) </vt:lpstr>
      <vt:lpstr>OVERVIEW</vt:lpstr>
      <vt:lpstr>ABSTRACT</vt:lpstr>
      <vt:lpstr>PowerPoint 演示文稿</vt:lpstr>
      <vt:lpstr>INTRODUCTION</vt:lpstr>
      <vt:lpstr>PowerPoint 演示文稿</vt:lpstr>
      <vt:lpstr>BACKGROUND OF THE PROJECT </vt:lpstr>
      <vt:lpstr>PowerPoint 演示文稿</vt:lpstr>
      <vt:lpstr>PowerPoint 演示文稿</vt:lpstr>
      <vt:lpstr>LITERATURE REVIEW</vt:lpstr>
      <vt:lpstr>PowerPoint 演示文稿</vt:lpstr>
      <vt:lpstr>NOVELTY OF PROPOSED WORK</vt:lpstr>
      <vt:lpstr>PowerPoint 演示文稿</vt:lpstr>
      <vt:lpstr>Architectural Diagram </vt:lpstr>
      <vt:lpstr>WORKFLOW</vt:lpstr>
      <vt:lpstr>SEQUENCE DIAGRAM</vt:lpstr>
      <vt:lpstr>IMPLEMENTATION</vt:lpstr>
      <vt:lpstr>PowerPoint 演示文稿</vt:lpstr>
      <vt:lpstr>3.Model Development:  </vt:lpstr>
      <vt:lpstr>4.Testing and Validation:  </vt:lpstr>
      <vt:lpstr>PowerPoint 演示文稿</vt:lpstr>
      <vt:lpstr>5.Interface Design:  </vt:lpstr>
      <vt:lpstr>PowerPoint 演示文稿</vt:lpstr>
      <vt:lpstr>CONCLUSION</vt:lpstr>
      <vt:lpstr>FUTURE WORK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AI FOR PRECISE ESTIMATION OF MEDICINAL LEAF CHARACTERISTICS</dc:title>
  <dc:creator>Sooraj</dc:creator>
  <cp:lastModifiedBy>hp</cp:lastModifiedBy>
  <cp:revision>14</cp:revision>
  <dcterms:created xsi:type="dcterms:W3CDTF">2024-04-01T16:26:00Z</dcterms:created>
  <dcterms:modified xsi:type="dcterms:W3CDTF">2024-05-26T11:22:58Z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EBEEE6BDA6ED4E6FB937F5FD4CA597C7_12</vt:lpwstr>
  </property>
  <property fmtid="{D5CDD505-2E9C-101B-9397-08002B2CF9AE}" pid="3" name="KSOProductBuildVer">
    <vt:lpwstr>1033-12.2.0.13472</vt:lpwstr>
  </property>
</Properties>
</file>