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9" r:id="rId5"/>
    <p:sldId id="262" r:id="rId6"/>
    <p:sldId id="263" r:id="rId7"/>
    <p:sldId id="271" r:id="rId8"/>
    <p:sldId id="260" r:id="rId9"/>
    <p:sldId id="267" r:id="rId10"/>
    <p:sldId id="268"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DCD7"/>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6/19/2023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t>6/19/2023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t>6/19/2023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46061" y="700330"/>
            <a:ext cx="10282436" cy="3785652"/>
          </a:xfrm>
          <a:prstGeom prst="rect">
            <a:avLst/>
          </a:prstGeom>
          <a:noFill/>
        </p:spPr>
        <p:txBody>
          <a:bodyPr wrap="square">
            <a:spAutoFit/>
          </a:bodyPr>
          <a:lstStyle/>
          <a:p>
            <a:r>
              <a:rPr lang="en-US" sz="6000" dirty="0">
                <a:latin typeface="+mj-lt"/>
              </a:rPr>
              <a:t>DRIVER</a:t>
            </a:r>
          </a:p>
          <a:p>
            <a:r>
              <a:rPr lang="en-US" sz="6000" dirty="0">
                <a:latin typeface="+mj-lt"/>
              </a:rPr>
              <a:t>			 DROWSINESS  </a:t>
            </a:r>
          </a:p>
          <a:p>
            <a:r>
              <a:rPr lang="en-US" sz="6000" dirty="0">
                <a:latin typeface="+mj-lt"/>
              </a:rPr>
              <a:t>								DETECTION 						</a:t>
            </a:r>
          </a:p>
        </p:txBody>
      </p:sp>
      <p:sp>
        <p:nvSpPr>
          <p:cNvPr id="8" name="TextBox 7"/>
          <p:cNvSpPr txBox="1"/>
          <p:nvPr/>
        </p:nvSpPr>
        <p:spPr>
          <a:xfrm>
            <a:off x="8751884" y="4600829"/>
            <a:ext cx="6094674" cy="1477328"/>
          </a:xfrm>
          <a:prstGeom prst="rect">
            <a:avLst/>
          </a:prstGeom>
          <a:noFill/>
        </p:spPr>
        <p:txBody>
          <a:bodyPr wrap="square">
            <a:spAutoFit/>
          </a:bodyPr>
          <a:lstStyle/>
          <a:p>
            <a:pPr marL="342900" indent="-342900">
              <a:buFont typeface="Wingdings" panose="05000000000000000000" pitchFamily="2" charset="2"/>
              <a:buChar char="q"/>
            </a:pPr>
            <a:r>
              <a:rPr lang="en-US" dirty="0"/>
              <a:t>Neha BS(4MT20AI021)</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Ankith Shetty (4MT20AI004)</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Sanjay S M(4MT20AI038)</a:t>
            </a:r>
            <a:endParaRPr lang="en-IN" dirty="0"/>
          </a:p>
        </p:txBody>
      </p:sp>
      <p:pic>
        <p:nvPicPr>
          <p:cNvPr id="24" name="Picture 23"/>
          <p:cNvPicPr>
            <a:picLocks noChangeAspect="1"/>
          </p:cNvPicPr>
          <p:nvPr/>
        </p:nvPicPr>
        <p:blipFill>
          <a:blip r:embed="rId2"/>
          <a:stretch>
            <a:fillRect/>
          </a:stretch>
        </p:blipFill>
        <p:spPr>
          <a:xfrm>
            <a:off x="9215058" y="196383"/>
            <a:ext cx="2747717" cy="2060788"/>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168275" y="1876425"/>
            <a:ext cx="9397144" cy="2862322"/>
          </a:xfrm>
          <a:prstGeom prst="rect">
            <a:avLst/>
          </a:prstGeom>
          <a:noFill/>
          <a:ln w="9525">
            <a:noFill/>
          </a:ln>
        </p:spPr>
        <p:txBody>
          <a:bodyPr wrap="square">
            <a:spAutoFit/>
          </a:bodyPr>
          <a:lstStyle/>
          <a:p>
            <a:pPr algn="just"/>
            <a:r>
              <a:rPr lang="en-US" b="1" dirty="0">
                <a:solidFill>
                  <a:srgbClr val="000000"/>
                </a:solidFill>
                <a:latin typeface="Times New Roman" panose="02020603050405020304" pitchFamily="18" charset="0"/>
                <a:cs typeface="等线" charset="0"/>
              </a:rPr>
              <a:t> </a:t>
            </a:r>
            <a:endParaRPr lang="en-US" b="0" dirty="0">
              <a:solidFill>
                <a:srgbClr val="000000"/>
              </a:solidFill>
              <a:latin typeface="Times New Roman" panose="02020603050405020304" pitchFamily="18" charset="0"/>
              <a:cs typeface="等线" charset="0"/>
            </a:endParaRPr>
          </a:p>
          <a:p>
            <a:pPr marL="285750" indent="-285750" algn="just">
              <a:buFont typeface="Arial" panose="020B0604020202020204" pitchFamily="34" charset="0"/>
              <a:buChar char="•"/>
            </a:pPr>
            <a:r>
              <a:rPr lang="en-US" b="0" dirty="0">
                <a:solidFill>
                  <a:srgbClr val="000000"/>
                </a:solidFill>
                <a:latin typeface="Times New Roman" panose="02020603050405020304" pitchFamily="18" charset="0"/>
                <a:cs typeface="等线" charset="0"/>
              </a:rPr>
              <a:t>In conclusion, the Driver Drowsiness Detection project successfully demonstrated the effectiveness of using fuzzy logic and computer vision techniques to detect driver drowsiness based on eye behavior. By analyzing captured images or video frames, the system detected faces, tracked eye movements, and provided timely alerts when signs of drowsiness were detected. The project showcased the potential of technology in enhancing driver safety by mitigating the risks associated with drowsy driving. With further advancements and integration of machine learning and real-time monitoring, this system holds promise for wider implementation in vehicles, contributing to a safer and more vigilant driving experience.</a:t>
            </a:r>
            <a:endParaRPr lang="en-US" b="1" dirty="0">
              <a:solidFill>
                <a:srgbClr val="000000"/>
              </a:solidFill>
              <a:latin typeface="Times New Roman" panose="02020603050405020304" pitchFamily="18" charset="0"/>
              <a:cs typeface="等线" charset="0"/>
            </a:endParaRPr>
          </a:p>
          <a:p>
            <a:pPr algn="just"/>
            <a:endParaRPr lang="en-US" b="1" dirty="0">
              <a:solidFill>
                <a:srgbClr val="000000"/>
              </a:solidFill>
              <a:latin typeface="Times New Roman" panose="02020603050405020304" pitchFamily="18" charset="0"/>
              <a:cs typeface="等线" charset="0"/>
            </a:endParaRPr>
          </a:p>
        </p:txBody>
      </p:sp>
      <p:sp>
        <p:nvSpPr>
          <p:cNvPr id="4" name="Text Box 3"/>
          <p:cNvSpPr txBox="1"/>
          <p:nvPr/>
        </p:nvSpPr>
        <p:spPr>
          <a:xfrm>
            <a:off x="553720" y="739140"/>
            <a:ext cx="5003165" cy="922020"/>
          </a:xfrm>
          <a:prstGeom prst="rect">
            <a:avLst/>
          </a:prstGeom>
          <a:noFill/>
        </p:spPr>
        <p:txBody>
          <a:bodyPr wrap="none" rtlCol="0" anchor="t">
            <a:spAutoFit/>
          </a:bodyPr>
          <a:lstStyle/>
          <a:p>
            <a:r>
              <a:rPr lang="en-US" sz="5400" b="1" dirty="0">
                <a:solidFill>
                  <a:srgbClr val="000000"/>
                </a:solidFill>
                <a:latin typeface="Times New Roman" panose="02020603050405020304" pitchFamily="18" charset="0"/>
                <a:cs typeface="等线" charset="0"/>
                <a:sym typeface="+mn-ea"/>
              </a:rPr>
              <a:t>CONCLUSION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890574" y="2140584"/>
            <a:ext cx="5458295" cy="2123658"/>
          </a:xfrm>
          <a:prstGeom prst="rect">
            <a:avLst/>
          </a:prstGeom>
          <a:noFill/>
        </p:spPr>
        <p:txBody>
          <a:bodyPr wrap="square" rtlCol="0">
            <a:spAutoFit/>
          </a:bodyPr>
          <a:lstStyle/>
          <a:p>
            <a:r>
              <a:rPr lang="en-US" sz="6600" dirty="0">
                <a:ln w="0"/>
                <a:gradFill>
                  <a:gsLst>
                    <a:gs pos="21000">
                      <a:srgbClr val="53575C"/>
                    </a:gs>
                    <a:gs pos="88000">
                      <a:srgbClr val="C5C7CA"/>
                    </a:gs>
                  </a:gsLst>
                  <a:lin ang="5400000"/>
                </a:gradFill>
              </a:rPr>
              <a:t>THANK </a:t>
            </a:r>
          </a:p>
          <a:p>
            <a:r>
              <a:rPr lang="en-US" sz="6600" dirty="0">
                <a:ln w="0"/>
                <a:gradFill>
                  <a:gsLst>
                    <a:gs pos="21000">
                      <a:srgbClr val="53575C"/>
                    </a:gs>
                    <a:gs pos="88000">
                      <a:srgbClr val="C5C7CA"/>
                    </a:gs>
                  </a:gsLst>
                  <a:lin ang="5400000"/>
                </a:gradFill>
              </a:rPr>
              <a:t>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332169"/>
            <a:ext cx="6097656" cy="923330"/>
          </a:xfrm>
          <a:prstGeom prst="rect">
            <a:avLst/>
          </a:prstGeom>
          <a:noFill/>
        </p:spPr>
        <p:txBody>
          <a:bodyPr wrap="square">
            <a:spAutoFit/>
          </a:bodyPr>
          <a:lstStyle/>
          <a:p>
            <a:r>
              <a:rPr lang="en-IN" sz="5400" b="1" dirty="0">
                <a:effectLst/>
                <a:latin typeface="Times New Roman" panose="02020603050405020304" pitchFamily="18" charset="0"/>
                <a:ea typeface="Times New Roman" panose="02020603050405020304" pitchFamily="18" charset="0"/>
              </a:rPr>
              <a:t>INTRODUCTION</a:t>
            </a:r>
            <a:endParaRPr lang="en-IN" sz="5400" dirty="0">
              <a:latin typeface="Algerian" panose="04020705040A02060702" pitchFamily="82" charset="0"/>
            </a:endParaRPr>
          </a:p>
        </p:txBody>
      </p:sp>
      <p:sp>
        <p:nvSpPr>
          <p:cNvPr id="9" name="TextBox 8"/>
          <p:cNvSpPr txBox="1"/>
          <p:nvPr/>
        </p:nvSpPr>
        <p:spPr>
          <a:xfrm>
            <a:off x="0" y="1492365"/>
            <a:ext cx="12192000" cy="5015865"/>
          </a:xfrm>
          <a:prstGeom prst="rect">
            <a:avLst/>
          </a:prstGeom>
          <a:noFill/>
        </p:spPr>
        <p:txBody>
          <a:bodyPr wrap="square">
            <a:spAutoFit/>
          </a:bodyPr>
          <a:lstStyle/>
          <a:p>
            <a:endParaRPr lang="en-US" sz="2000" b="1" dirty="0"/>
          </a:p>
          <a:p>
            <a:pPr marL="342900" indent="-342900">
              <a:lnSpc>
                <a:spcPct val="150000"/>
              </a:lnSpc>
              <a:buFont typeface="Arial" panose="020B0604020202020204" pitchFamily="34" charset="0"/>
              <a:buChar char="•"/>
            </a:pPr>
            <a:r>
              <a:rPr lang="en-US" sz="2000" dirty="0"/>
              <a:t>Drowsy driving is a serious problem that affects millions of people every year.</a:t>
            </a:r>
          </a:p>
          <a:p>
            <a:pPr marL="342900" indent="-342900">
              <a:lnSpc>
                <a:spcPct val="150000"/>
              </a:lnSpc>
              <a:buFont typeface="Arial" panose="020B0604020202020204" pitchFamily="34" charset="0"/>
              <a:buChar char="•"/>
            </a:pPr>
            <a:r>
              <a:rPr lang="en-US" sz="2000" dirty="0"/>
              <a:t> Whether it's due to a long day at work, a sleepless night, or a medical condition, drowsiness can impair drivers and increase the risk of accidents on the road. </a:t>
            </a:r>
          </a:p>
          <a:p>
            <a:pPr marL="342900" indent="-342900">
              <a:lnSpc>
                <a:spcPct val="150000"/>
              </a:lnSpc>
              <a:buFont typeface="Arial" panose="020B0604020202020204" pitchFamily="34" charset="0"/>
              <a:buChar char="•"/>
            </a:pPr>
            <a:r>
              <a:rPr lang="en-US" sz="2000" dirty="0"/>
              <a:t>Fortunately, advancements in technology have led to the development of drowsiness detection systems, which can help prevent accidents before they occur.</a:t>
            </a:r>
          </a:p>
          <a:p>
            <a:pPr marL="342900" indent="-342900">
              <a:lnSpc>
                <a:spcPct val="150000"/>
              </a:lnSpc>
              <a:buFont typeface="Arial" panose="020B0604020202020204" pitchFamily="34" charset="0"/>
              <a:buChar char="•"/>
            </a:pPr>
            <a:r>
              <a:rPr lang="en-US" sz="2000" dirty="0"/>
              <a:t>In this presentation, we will discuss the importance of drowsiness detection systems and their potential impact on road safety. </a:t>
            </a:r>
          </a:p>
          <a:p>
            <a:pPr marL="342900" indent="-342900">
              <a:lnSpc>
                <a:spcPct val="150000"/>
              </a:lnSpc>
              <a:buFont typeface="Arial" panose="020B0604020202020204" pitchFamily="34" charset="0"/>
              <a:buChar char="•"/>
            </a:pPr>
            <a:r>
              <a:rPr lang="en-US" sz="2000" dirty="0"/>
              <a:t>We will explore the dangers of drowsy driving, the technology behind these systems, and the benefits they offer. </a:t>
            </a:r>
          </a:p>
          <a:p>
            <a:pPr marL="342900" indent="-342900">
              <a:lnSpc>
                <a:spcPct val="150000"/>
              </a:lnSpc>
              <a:buFont typeface="Arial" panose="020B0604020202020204" pitchFamily="34" charset="0"/>
              <a:buChar char="•"/>
            </a:pPr>
            <a:r>
              <a:rPr lang="en-US" sz="2000" dirty="0"/>
              <a:t>By the end of this presentation, you will understand why drowsiness detection systems are so critical and how they can save lives.</a:t>
            </a:r>
          </a:p>
        </p:txBody>
      </p:sp>
      <p:pic>
        <p:nvPicPr>
          <p:cNvPr id="10" name="Picture 9"/>
          <p:cNvPicPr>
            <a:picLocks noChangeAspect="1"/>
          </p:cNvPicPr>
          <p:nvPr/>
        </p:nvPicPr>
        <p:blipFill>
          <a:blip r:embed="rId2"/>
          <a:stretch>
            <a:fillRect/>
          </a:stretch>
        </p:blipFill>
        <p:spPr>
          <a:xfrm>
            <a:off x="9547441" y="77330"/>
            <a:ext cx="2455716" cy="1613503"/>
          </a:xfrm>
          <a:prstGeom prst="ellipse">
            <a:avLst/>
          </a:prstGeom>
          <a:ln>
            <a:solidFill>
              <a:schemeClr val="accent1"/>
            </a:solid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44" y="815074"/>
            <a:ext cx="9603275" cy="1049235"/>
          </a:xfrm>
        </p:spPr>
        <p:txBody>
          <a:bodyPr>
            <a:normAutofit/>
          </a:bodyPr>
          <a:lstStyle/>
          <a:p>
            <a:r>
              <a:rPr lang="en-IN" sz="5400" dirty="0">
                <a:solidFill>
                  <a:srgbClr val="000000"/>
                </a:solidFill>
                <a:effectLst/>
                <a:latin typeface="Times New Roman" panose="02020603050405020304" pitchFamily="18" charset="0"/>
                <a:ea typeface="Times New Roman" panose="02020603050405020304" pitchFamily="18" charset="0"/>
              </a:rPr>
              <a:t>Problem statement</a:t>
            </a:r>
            <a:endParaRPr lang="en-IN" sz="5400" dirty="0"/>
          </a:p>
        </p:txBody>
      </p:sp>
      <p:sp>
        <p:nvSpPr>
          <p:cNvPr id="5" name="TextBox 4"/>
          <p:cNvSpPr txBox="1"/>
          <p:nvPr/>
        </p:nvSpPr>
        <p:spPr>
          <a:xfrm>
            <a:off x="0" y="1905506"/>
            <a:ext cx="11370365" cy="3046988"/>
          </a:xfrm>
          <a:prstGeom prst="rect">
            <a:avLst/>
          </a:prstGeom>
          <a:noFill/>
        </p:spPr>
        <p:txBody>
          <a:bodyPr wrap="square">
            <a:spAutoFit/>
          </a:bodyPr>
          <a:lstStyle/>
          <a:p>
            <a:pPr marL="342900" indent="-342900" algn="just">
              <a:buFont typeface="Arial" panose="020B0604020202020204" pitchFamily="34" charset="0"/>
              <a:buChar char="•"/>
            </a:pPr>
            <a:endParaRPr lang="en-IN" sz="2400" dirty="0"/>
          </a:p>
          <a:p>
            <a:pPr marL="342900" indent="-342900" algn="just">
              <a:buFont typeface="Arial" panose="020B0604020202020204" pitchFamily="34" charset="0"/>
              <a:buChar char="•"/>
            </a:pPr>
            <a:r>
              <a:rPr lang="en-IN" sz="2400" dirty="0"/>
              <a:t>The objective of this project is to develop a driver drowsiness detection system using image processing techniques. The system should be able to </a:t>
            </a:r>
            <a:r>
              <a:rPr lang="en-IN" sz="2400" dirty="0" err="1"/>
              <a:t>analyze</a:t>
            </a:r>
            <a:r>
              <a:rPr lang="en-IN" sz="2400" dirty="0"/>
              <a:t> facial features, such as eyes, nose, and mouth, in real-time images or videos captured from a camera. By monitoring the driver's eye activity and applying fuzzy logic analysis, the system should be able to determine if the driver is drowsy or not. If drowsiness is detected, appropriate warning signals, such as visual alerts and auditory alarms, should be triggered to alert the driver and prevent potential accidents.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8113" y="645250"/>
            <a:ext cx="6102626" cy="923330"/>
          </a:xfrm>
          <a:prstGeom prst="rect">
            <a:avLst/>
          </a:prstGeom>
          <a:noFill/>
        </p:spPr>
        <p:txBody>
          <a:bodyPr wrap="square">
            <a:spAutoFit/>
          </a:bodyPr>
          <a:lstStyle/>
          <a:p>
            <a:r>
              <a:rPr lang="en-IN" sz="5400" dirty="0"/>
              <a:t>OBJECTIVE</a:t>
            </a:r>
          </a:p>
        </p:txBody>
      </p:sp>
      <p:sp>
        <p:nvSpPr>
          <p:cNvPr id="7" name="TextBox 6"/>
          <p:cNvSpPr txBox="1"/>
          <p:nvPr/>
        </p:nvSpPr>
        <p:spPr>
          <a:xfrm>
            <a:off x="308113" y="2128348"/>
            <a:ext cx="11401840" cy="1938992"/>
          </a:xfrm>
          <a:prstGeom prst="rect">
            <a:avLst/>
          </a:prstGeom>
          <a:noFill/>
        </p:spPr>
        <p:txBody>
          <a:bodyPr wrap="square">
            <a:spAutoFit/>
          </a:bodyPr>
          <a:lstStyle/>
          <a:p>
            <a:pPr marL="342900" indent="-342900" algn="just">
              <a:buFont typeface="Arial" panose="020B0604020202020204" pitchFamily="34" charset="0"/>
              <a:buChar char="•"/>
            </a:pPr>
            <a:r>
              <a:rPr lang="en-US" sz="2400" dirty="0"/>
              <a:t>The objective of this project is to develop a driver drowsiness detection system using computer vision techniques. It aims to detect faces, eyes, nose, and mouth in real-time images. By analyzing the eye regions and applying fuzzy logic, the system determines if the driver is drowsy. If drowsiness is detected, appropriate warnings and alerts are triggered to ensure driver safety.</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675039"/>
            <a:ext cx="11887200" cy="4708981"/>
          </a:xfrm>
          <a:prstGeom prst="rect">
            <a:avLst/>
          </a:prstGeom>
          <a:noFill/>
        </p:spPr>
        <p:txBody>
          <a:bodyPr wrap="square">
            <a:spAutoFit/>
          </a:bodyPr>
          <a:lstStyle/>
          <a:p>
            <a:pPr algn="just"/>
            <a:endParaRPr lang="en-IN" dirty="0"/>
          </a:p>
          <a:p>
            <a:pPr marL="285750" indent="-285750" algn="just">
              <a:buFont typeface="Arial" panose="020B0604020202020204" pitchFamily="34" charset="0"/>
              <a:buChar char="•"/>
            </a:pPr>
            <a:r>
              <a:rPr lang="en-IN" dirty="0"/>
              <a:t> </a:t>
            </a:r>
            <a:r>
              <a:rPr lang="en-IN" sz="2400" dirty="0"/>
              <a:t>Face Detection: The system uses a cascade object detector to locate and identify faces in the input image. If no faces are detected, a warning message is displayed.</a:t>
            </a:r>
          </a:p>
          <a:p>
            <a:pPr marL="342900" indent="-342900" algn="just">
              <a:buFont typeface="Arial" panose="020B0604020202020204" pitchFamily="34" charset="0"/>
              <a:buChar char="•"/>
            </a:pPr>
            <a:endParaRPr lang="en-IN" sz="2400" dirty="0"/>
          </a:p>
          <a:p>
            <a:pPr marL="342900" indent="-342900" algn="just">
              <a:buFont typeface="Arial" panose="020B0604020202020204" pitchFamily="34" charset="0"/>
              <a:buChar char="•"/>
            </a:pPr>
            <a:r>
              <a:rPr lang="en-IN" sz="2400" dirty="0"/>
              <a:t>Eye Pair Detection: A specialized eye pair cascade object detector is applied to the face region to locate the eyes. If no eyes are detected, a warning message is displayed.</a:t>
            </a:r>
          </a:p>
          <a:p>
            <a:pPr marL="342900" indent="-342900" algn="just">
              <a:buFont typeface="Arial" panose="020B0604020202020204" pitchFamily="34" charset="0"/>
              <a:buChar char="•"/>
            </a:pPr>
            <a:endParaRPr lang="en-IN" sz="2400" dirty="0"/>
          </a:p>
          <a:p>
            <a:pPr marL="342900" indent="-342900" algn="just">
              <a:buFont typeface="Arial" panose="020B0604020202020204" pitchFamily="34" charset="0"/>
              <a:buChar char="•"/>
            </a:pPr>
            <a:r>
              <a:rPr lang="en-IN" sz="2400" dirty="0"/>
              <a:t> Nose Detection: Another cascade object detector is employed to detect the presence of a nose in the face region. If no nose is detected, a warning message is displayed.</a:t>
            </a:r>
          </a:p>
          <a:p>
            <a:pPr marL="342900" indent="-342900" algn="just">
              <a:buFont typeface="Arial" panose="020B0604020202020204" pitchFamily="34" charset="0"/>
              <a:buChar char="•"/>
            </a:pPr>
            <a:endParaRPr lang="en-IN" sz="2400" dirty="0"/>
          </a:p>
          <a:p>
            <a:pPr marL="342900" indent="-342900" algn="just">
              <a:buFont typeface="Arial" panose="020B0604020202020204" pitchFamily="34" charset="0"/>
              <a:buChar char="•"/>
            </a:pPr>
            <a:r>
              <a:rPr lang="en-IN" sz="2400" dirty="0"/>
              <a:t>Mouth Detection: A cascade object detector is used to locate the mouth within the face region. If no mouth is detected, a warning message is displayed.</a:t>
            </a:r>
          </a:p>
          <a:p>
            <a:pPr algn="just"/>
            <a:endParaRPr lang="en-IN" dirty="0"/>
          </a:p>
        </p:txBody>
      </p:sp>
      <p:sp>
        <p:nvSpPr>
          <p:cNvPr id="7" name="TextBox 6"/>
          <p:cNvSpPr txBox="1"/>
          <p:nvPr/>
        </p:nvSpPr>
        <p:spPr>
          <a:xfrm>
            <a:off x="566530" y="456407"/>
            <a:ext cx="6202016" cy="923330"/>
          </a:xfrm>
          <a:prstGeom prst="rect">
            <a:avLst/>
          </a:prstGeom>
          <a:noFill/>
        </p:spPr>
        <p:txBody>
          <a:bodyPr wrap="square">
            <a:spAutoFit/>
          </a:bodyPr>
          <a:lstStyle/>
          <a:p>
            <a:r>
              <a:rPr lang="en-IN" sz="5400" dirty="0"/>
              <a:t>OVERVIEW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877278"/>
            <a:ext cx="12543183" cy="4524315"/>
          </a:xfrm>
          <a:prstGeom prst="rect">
            <a:avLst/>
          </a:prstGeom>
          <a:noFill/>
        </p:spPr>
        <p:txBody>
          <a:bodyPr wrap="square">
            <a:spAutoFit/>
          </a:bodyPr>
          <a:lstStyle/>
          <a:p>
            <a:pPr marL="285750" indent="-285750" algn="just">
              <a:buFont typeface="Arial" panose="020B0604020202020204" pitchFamily="34" charset="0"/>
              <a:buChar char="•"/>
            </a:pPr>
            <a:r>
              <a:rPr lang="en-IN" sz="2400" dirty="0"/>
              <a:t> Eye Analysis: The system extracts the left and right eye regions from the eye pair. Fuzzy logic analysis is applied to determine if the eyes are closed or open. If drowsiness is detected based on the eye analysis, a warning message is displayed.</a:t>
            </a:r>
          </a:p>
          <a:p>
            <a:pPr marL="285750" indent="-285750" algn="just">
              <a:buFont typeface="Arial" panose="020B0604020202020204" pitchFamily="34" charset="0"/>
              <a:buChar char="•"/>
            </a:pPr>
            <a:endParaRPr lang="en-IN" sz="2400" dirty="0"/>
          </a:p>
          <a:p>
            <a:pPr marL="285750" indent="-285750" algn="just">
              <a:buFont typeface="Arial" panose="020B0604020202020204" pitchFamily="34" charset="0"/>
              <a:buChar char="•"/>
            </a:pPr>
            <a:r>
              <a:rPr lang="en-IN" sz="2400" dirty="0"/>
              <a:t>Visual and Auditory Alerts: If the driver is deemed drowsy, a warning message with a red </a:t>
            </a:r>
            <a:r>
              <a:rPr lang="en-IN" sz="2400" dirty="0" err="1"/>
              <a:t>color</a:t>
            </a:r>
            <a:r>
              <a:rPr lang="en-IN" sz="2400" dirty="0"/>
              <a:t> scheme is shown. Additionally, the system triggers a blinking effect on the warning message to attract the driver's attention. An audio alarm is played simultaneously to further alert the driver.</a:t>
            </a:r>
          </a:p>
          <a:p>
            <a:pPr marL="285750" indent="-285750" algn="just">
              <a:buFont typeface="Arial" panose="020B0604020202020204" pitchFamily="34" charset="0"/>
              <a:buChar char="•"/>
            </a:pPr>
            <a:endParaRPr lang="en-IN" sz="2400" dirty="0"/>
          </a:p>
          <a:p>
            <a:pPr marL="285750" indent="-285750" algn="just">
              <a:buFont typeface="Arial" panose="020B0604020202020204" pitchFamily="34" charset="0"/>
              <a:buChar char="•"/>
            </a:pPr>
            <a:r>
              <a:rPr lang="en-IN" sz="2400" dirty="0"/>
              <a:t> Safe State: If no signs of drowsiness are detected, a safe state message is displayed.</a:t>
            </a:r>
          </a:p>
          <a:p>
            <a:pPr algn="just"/>
            <a:endParaRPr lang="en-IN" sz="2400" dirty="0"/>
          </a:p>
          <a:p>
            <a:pPr algn="just"/>
            <a:r>
              <a:rPr lang="en-IN" sz="2400" dirty="0"/>
              <a:t>By combining facial feature detection, eye analysis, and warning alerts, the system aims to enhance driver safety by detecting and preventing drowsiness-related accidents</a:t>
            </a:r>
            <a:r>
              <a:rPr lang="en-IN" dirty="0"/>
              <a:t>.</a:t>
            </a:r>
          </a:p>
        </p:txBody>
      </p:sp>
      <p:sp>
        <p:nvSpPr>
          <p:cNvPr id="8" name="TextBox 7"/>
          <p:cNvSpPr txBox="1"/>
          <p:nvPr/>
        </p:nvSpPr>
        <p:spPr>
          <a:xfrm>
            <a:off x="566530" y="456407"/>
            <a:ext cx="6202016" cy="923330"/>
          </a:xfrm>
          <a:prstGeom prst="rect">
            <a:avLst/>
          </a:prstGeom>
          <a:noFill/>
        </p:spPr>
        <p:txBody>
          <a:bodyPr wrap="square">
            <a:spAutoFit/>
          </a:bodyPr>
          <a:lstStyle/>
          <a:p>
            <a:r>
              <a:rPr lang="en-IN" sz="5400" dirty="0"/>
              <a:t>OVERVIEW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044" y="297789"/>
            <a:ext cx="9603275" cy="1049235"/>
          </a:xfrm>
        </p:spPr>
        <p:txBody>
          <a:bodyPr/>
          <a:lstStyle/>
          <a:p>
            <a:r>
              <a:rPr lang="en-US" sz="5400" dirty="0"/>
              <a:t>IMPORTANCE</a:t>
            </a:r>
          </a:p>
        </p:txBody>
      </p:sp>
      <p:sp>
        <p:nvSpPr>
          <p:cNvPr id="3" name="Content Placeholder 2"/>
          <p:cNvSpPr>
            <a:spLocks noGrp="1"/>
          </p:cNvSpPr>
          <p:nvPr>
            <p:ph idx="1"/>
          </p:nvPr>
        </p:nvSpPr>
        <p:spPr>
          <a:xfrm>
            <a:off x="212694" y="2107172"/>
            <a:ext cx="9603275" cy="3450613"/>
          </a:xfrm>
        </p:spPr>
        <p:txBody>
          <a:bodyPr/>
          <a:lstStyle/>
          <a:p>
            <a:pPr marL="0" indent="0" algn="just">
              <a:buNone/>
            </a:pPr>
            <a:r>
              <a:rPr lang="en-US" sz="2400" dirty="0"/>
              <a:t>1.Prevention of Accidents</a:t>
            </a:r>
          </a:p>
          <a:p>
            <a:pPr marL="0" indent="0" algn="just">
              <a:buNone/>
            </a:pPr>
            <a:r>
              <a:rPr lang="en-US" sz="2400" dirty="0"/>
              <a:t>2.Preservation of Lives</a:t>
            </a:r>
          </a:p>
          <a:p>
            <a:pPr marL="0" indent="0" algn="just">
              <a:buNone/>
            </a:pPr>
            <a:r>
              <a:rPr lang="en-US" sz="2400" dirty="0"/>
              <a:t>3.Road Safety Improvement</a:t>
            </a:r>
          </a:p>
          <a:p>
            <a:pPr marL="0" indent="0" algn="just">
              <a:buNone/>
            </a:pPr>
            <a:r>
              <a:rPr lang="en-US" sz="2400" dirty="0"/>
              <a:t>4.Cost Reduction</a:t>
            </a:r>
          </a:p>
          <a:p>
            <a:pPr marL="0" indent="0" algn="just">
              <a:buNone/>
            </a:pPr>
            <a:r>
              <a:rPr lang="en-US" sz="2400" dirty="0"/>
              <a:t>5.Technology Advancement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10820" y="450215"/>
            <a:ext cx="4851400" cy="922020"/>
          </a:xfrm>
          <a:prstGeom prst="rect">
            <a:avLst/>
          </a:prstGeom>
          <a:noFill/>
        </p:spPr>
        <p:txBody>
          <a:bodyPr wrap="square" rtlCol="0" anchor="t">
            <a:spAutoFit/>
          </a:bodyPr>
          <a:lstStyle/>
          <a:p>
            <a:r>
              <a:rPr lang="en-US" sz="5400"/>
              <a:t>APPLICATION</a:t>
            </a:r>
          </a:p>
        </p:txBody>
      </p:sp>
      <p:sp>
        <p:nvSpPr>
          <p:cNvPr id="3" name="Text Box 2"/>
          <p:cNvSpPr txBox="1"/>
          <p:nvPr/>
        </p:nvSpPr>
        <p:spPr>
          <a:xfrm>
            <a:off x="435610" y="1909445"/>
            <a:ext cx="8698230" cy="4484370"/>
          </a:xfrm>
          <a:prstGeom prst="rect">
            <a:avLst/>
          </a:prstGeom>
          <a:noFill/>
        </p:spPr>
        <p:txBody>
          <a:bodyPr wrap="square" rtlCol="0" anchor="t">
            <a:spAutoFit/>
          </a:bodyPr>
          <a:lstStyle/>
          <a:p>
            <a:pPr algn="just">
              <a:lnSpc>
                <a:spcPct val="70000"/>
              </a:lnSpc>
            </a:pPr>
            <a:r>
              <a:rPr lang="en-US" dirty="0"/>
              <a:t>1.	</a:t>
            </a:r>
            <a:r>
              <a:rPr lang="en-US" sz="2400" dirty="0"/>
              <a:t>Automotive Industry</a:t>
            </a:r>
          </a:p>
          <a:p>
            <a:pPr algn="just">
              <a:lnSpc>
                <a:spcPct val="70000"/>
              </a:lnSpc>
            </a:pPr>
            <a:endParaRPr lang="en-US" sz="2400" dirty="0"/>
          </a:p>
          <a:p>
            <a:pPr algn="just">
              <a:lnSpc>
                <a:spcPct val="70000"/>
              </a:lnSpc>
            </a:pPr>
            <a:r>
              <a:rPr lang="en-US" sz="2400" dirty="0"/>
              <a:t>2.	Transportation and Logistics</a:t>
            </a:r>
          </a:p>
          <a:p>
            <a:pPr algn="just">
              <a:lnSpc>
                <a:spcPct val="70000"/>
              </a:lnSpc>
            </a:pPr>
            <a:endParaRPr lang="en-US" sz="2400" dirty="0"/>
          </a:p>
          <a:p>
            <a:pPr algn="just">
              <a:lnSpc>
                <a:spcPct val="70000"/>
              </a:lnSpc>
            </a:pPr>
            <a:r>
              <a:rPr lang="en-US" sz="2400" dirty="0"/>
              <a:t>3.	Public Transport</a:t>
            </a:r>
          </a:p>
          <a:p>
            <a:pPr algn="just">
              <a:lnSpc>
                <a:spcPct val="70000"/>
              </a:lnSpc>
            </a:pPr>
            <a:endParaRPr lang="en-US" sz="2400" dirty="0"/>
          </a:p>
          <a:p>
            <a:pPr algn="just">
              <a:lnSpc>
                <a:spcPct val="70000"/>
              </a:lnSpc>
            </a:pPr>
            <a:r>
              <a:rPr lang="en-US" sz="2400" dirty="0"/>
              <a:t>4.	Commercial Driver Safety</a:t>
            </a:r>
          </a:p>
          <a:p>
            <a:pPr algn="just">
              <a:lnSpc>
                <a:spcPct val="70000"/>
              </a:lnSpc>
            </a:pPr>
            <a:endParaRPr lang="en-US" sz="2400" dirty="0"/>
          </a:p>
          <a:p>
            <a:pPr algn="just">
              <a:lnSpc>
                <a:spcPct val="70000"/>
              </a:lnSpc>
            </a:pPr>
            <a:r>
              <a:rPr lang="en-US" sz="2400" dirty="0"/>
              <a:t>5.	Personal Driver Safety</a:t>
            </a:r>
          </a:p>
          <a:p>
            <a:pPr algn="just">
              <a:lnSpc>
                <a:spcPct val="70000"/>
              </a:lnSpc>
            </a:pPr>
            <a:endParaRPr lang="en-US" sz="2400" dirty="0"/>
          </a:p>
          <a:p>
            <a:pPr algn="just">
              <a:lnSpc>
                <a:spcPct val="70000"/>
              </a:lnSpc>
            </a:pPr>
            <a:r>
              <a:rPr lang="en-US" sz="2400" dirty="0"/>
              <a:t>6.	Insurance Industry</a:t>
            </a:r>
          </a:p>
          <a:p>
            <a:pPr algn="just">
              <a:lnSpc>
                <a:spcPct val="70000"/>
              </a:lnSpc>
            </a:pPr>
            <a:endParaRPr lang="en-US" sz="2400" dirty="0"/>
          </a:p>
          <a:p>
            <a:pPr algn="just">
              <a:lnSpc>
                <a:spcPct val="70000"/>
              </a:lnSpc>
            </a:pPr>
            <a:r>
              <a:rPr lang="en-US" sz="2400" dirty="0"/>
              <a:t>7.	Healthcare Monitoring</a:t>
            </a:r>
          </a:p>
          <a:p>
            <a:pPr algn="just">
              <a:lnSpc>
                <a:spcPct val="70000"/>
              </a:lnSpc>
            </a:pPr>
            <a:endParaRPr lang="en-US" sz="2400" dirty="0"/>
          </a:p>
          <a:p>
            <a:pPr algn="just">
              <a:lnSpc>
                <a:spcPct val="70000"/>
              </a:lnSpc>
            </a:pPr>
            <a:r>
              <a:rPr lang="en-US" sz="2400" dirty="0"/>
              <a:t>8.	Human-Computer Interaction </a:t>
            </a:r>
          </a:p>
          <a:p>
            <a:pPr algn="just">
              <a:lnSpc>
                <a:spcPct val="70000"/>
              </a:lnSpc>
            </a:pPr>
            <a:endParaRPr lang="en-US" sz="2400" dirty="0"/>
          </a:p>
          <a:p>
            <a:pPr algn="just">
              <a:lnSpc>
                <a:spcPct val="70000"/>
              </a:lnSpc>
            </a:pPr>
            <a:r>
              <a:rPr lang="en-US" sz="2400" dirty="0"/>
              <a:t>9.	Smart Home Technology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19" y="439394"/>
            <a:ext cx="9603275" cy="1049235"/>
          </a:xfrm>
        </p:spPr>
        <p:txBody>
          <a:bodyPr/>
          <a:lstStyle/>
          <a:p>
            <a:r>
              <a:rPr lang="en-US" sz="5400"/>
              <a:t>REQUIREMENTS</a:t>
            </a:r>
          </a:p>
        </p:txBody>
      </p:sp>
      <p:sp>
        <p:nvSpPr>
          <p:cNvPr id="3" name="Content Placeholder 2"/>
          <p:cNvSpPr>
            <a:spLocks noGrp="1"/>
          </p:cNvSpPr>
          <p:nvPr>
            <p:ph idx="1"/>
          </p:nvPr>
        </p:nvSpPr>
        <p:spPr>
          <a:xfrm>
            <a:off x="113030" y="1903730"/>
            <a:ext cx="10870565" cy="3450590"/>
          </a:xfrm>
        </p:spPr>
        <p:txBody>
          <a:bodyPr>
            <a:noAutofit/>
          </a:bodyPr>
          <a:lstStyle/>
          <a:p>
            <a:pPr marL="0" indent="0">
              <a:buNone/>
            </a:pPr>
            <a:r>
              <a:rPr lang="en-US" sz="1800" dirty="0"/>
              <a:t>HARDWARE REQUIREMENTS</a:t>
            </a:r>
          </a:p>
          <a:p>
            <a:pPr marL="0" indent="0">
              <a:buNone/>
            </a:pPr>
            <a:r>
              <a:rPr lang="en-US" sz="1800" dirty="0"/>
              <a:t>  1.Processor: Intel i3/i5,1.8GHz machine or above</a:t>
            </a:r>
          </a:p>
          <a:p>
            <a:pPr marL="0" indent="0">
              <a:buNone/>
            </a:pPr>
            <a:r>
              <a:rPr lang="en-US" sz="1800" dirty="0"/>
              <a:t>  2.Main memory: 4GB RAM or more</a:t>
            </a:r>
          </a:p>
          <a:p>
            <a:pPr marL="0" indent="0">
              <a:buNone/>
            </a:pPr>
            <a:r>
              <a:rPr lang="en-US" sz="1800" dirty="0"/>
              <a:t>  3.Hard disk drive: 1TB</a:t>
            </a:r>
          </a:p>
          <a:p>
            <a:pPr marL="0" indent="0">
              <a:buNone/>
            </a:pPr>
            <a:r>
              <a:rPr lang="en-US" sz="1800" dirty="0"/>
              <a:t>SOFTWARE REQUIREMENTS</a:t>
            </a:r>
          </a:p>
          <a:p>
            <a:pPr marL="0" indent="0">
              <a:buNone/>
            </a:pPr>
            <a:r>
              <a:rPr lang="en-US" sz="1800" dirty="0"/>
              <a:t>  1.Operating System: Windows 7 and higher </a:t>
            </a:r>
          </a:p>
          <a:p>
            <a:pPr marL="0" indent="0">
              <a:buNone/>
            </a:pPr>
            <a:r>
              <a:rPr lang="en-US" sz="1800" dirty="0"/>
              <a:t>  2.MATLAB</a:t>
            </a:r>
          </a:p>
          <a:p>
            <a:pPr marL="0" indent="0">
              <a:buNone/>
            </a:pPr>
            <a:r>
              <a:rPr lang="en-US" sz="1800" dirty="0"/>
              <a:t>  3.MATLAB Image Processing Toolbox</a:t>
            </a:r>
          </a:p>
          <a:p>
            <a:pPr marL="0" indent="0">
              <a:buNone/>
            </a:pPr>
            <a:r>
              <a:rPr lang="en-US" sz="1800" dirty="0"/>
              <a:t>  4.Audio playback capabilities</a:t>
            </a:r>
          </a:p>
          <a:p>
            <a:pPr marL="0" indent="0">
              <a:buNone/>
            </a:pPr>
            <a:r>
              <a:rPr lang="en-US" sz="1800" dirty="0"/>
              <a:t>  5.Image files</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55</TotalTime>
  <Words>892</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Gill Sans MT</vt:lpstr>
      <vt:lpstr>Times New Roman</vt:lpstr>
      <vt:lpstr>Wingdings</vt:lpstr>
      <vt:lpstr>Gallery</vt:lpstr>
      <vt:lpstr>PowerPoint Presentation</vt:lpstr>
      <vt:lpstr>PowerPoint Presentation</vt:lpstr>
      <vt:lpstr>Problem statement</vt:lpstr>
      <vt:lpstr>PowerPoint Presentation</vt:lpstr>
      <vt:lpstr>PowerPoint Presentation</vt:lpstr>
      <vt:lpstr>PowerPoint Presentation</vt:lpstr>
      <vt:lpstr>IMPORTANCE</vt:lpstr>
      <vt:lpstr>PowerPoint Presentation</vt:lpstr>
      <vt:lpstr>REQUIREMENTS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Veerendra Veeru</dc:creator>
  <cp:lastModifiedBy>Veerendra Veeru</cp:lastModifiedBy>
  <cp:revision>8</cp:revision>
  <dcterms:created xsi:type="dcterms:W3CDTF">2023-06-11T13:24:00Z</dcterms:created>
  <dcterms:modified xsi:type="dcterms:W3CDTF">2023-06-19T05:54:04Z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5B7DE244D49D42ACBF688DD81B18D63E</vt:lpwstr>
  </property>
  <property fmtid="{D5CDD505-2E9C-101B-9397-08002B2CF9AE}" pid="3" name="KSOProductBuildVer">
    <vt:lpwstr>1033-11.2.0.11537</vt:lpwstr>
  </property>
</Properties>
</file>