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4" r:id="rId2"/>
    <p:sldId id="305" r:id="rId3"/>
    <p:sldId id="306" r:id="rId4"/>
    <p:sldId id="307" r:id="rId5"/>
    <p:sldId id="256" r:id="rId6"/>
    <p:sldId id="322" r:id="rId7"/>
    <p:sldId id="310" r:id="rId8"/>
    <p:sldId id="311" r:id="rId9"/>
    <p:sldId id="321" r:id="rId10"/>
    <p:sldId id="315" r:id="rId11"/>
    <p:sldId id="316" r:id="rId12"/>
    <p:sldId id="312" r:id="rId13"/>
    <p:sldId id="337" r:id="rId14"/>
    <p:sldId id="338" r:id="rId15"/>
    <p:sldId id="313" r:id="rId16"/>
    <p:sldId id="317" r:id="rId17"/>
    <p:sldId id="334" r:id="rId18"/>
    <p:sldId id="332" r:id="rId19"/>
    <p:sldId id="320" r:id="rId20"/>
    <p:sldId id="335" r:id="rId21"/>
    <p:sldId id="323" r:id="rId22"/>
    <p:sldId id="309" r:id="rId23"/>
    <p:sldId id="324" r:id="rId24"/>
    <p:sldId id="325" r:id="rId25"/>
    <p:sldId id="326" r:id="rId26"/>
    <p:sldId id="327" r:id="rId27"/>
    <p:sldId id="328" r:id="rId28"/>
    <p:sldId id="329" r:id="rId29"/>
    <p:sldId id="340" r:id="rId30"/>
    <p:sldId id="331" r:id="rId31"/>
    <p:sldId id="34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88" autoAdjust="0"/>
  </p:normalViewPr>
  <p:slideViewPr>
    <p:cSldViewPr snapToGrid="0">
      <p:cViewPr varScale="1">
        <p:scale>
          <a:sx n="82" d="100"/>
          <a:sy n="82" d="100"/>
        </p:scale>
        <p:origin x="8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8BAA0-FECE-445A-9B33-C50DC70D45EC}" type="datetimeFigureOut">
              <a:rPr lang="en-US" smtClean="0"/>
              <a:t>9/29/2025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73EFA-F346-4F3C-AEE0-D1CE7CD8E6A2}" type="slidenum">
              <a:rPr lang="en-US" smtClean="0"/>
              <a:t>‹#›</a:t>
            </a:fld>
            <a:endParaRPr lang="en-US"/>
          </a:p>
        </p:txBody>
      </p:sp>
    </p:spTree>
    <p:extLst>
      <p:ext uri="{BB962C8B-B14F-4D97-AF65-F5344CB8AC3E}">
        <p14:creationId xmlns:p14="http://schemas.microsoft.com/office/powerpoint/2010/main" val="93498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hashicorp.com/terraform/language/providers/configura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6</a:t>
            </a:fld>
            <a:endParaRPr lang="en-US"/>
          </a:p>
        </p:txBody>
      </p:sp>
    </p:spTree>
    <p:extLst>
      <p:ext uri="{BB962C8B-B14F-4D97-AF65-F5344CB8AC3E}">
        <p14:creationId xmlns:p14="http://schemas.microsoft.com/office/powerpoint/2010/main" val="68219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fetch data from a range of data sources. Dynamically fetching data makes your configuration more flexible. </a:t>
            </a:r>
          </a:p>
        </p:txBody>
      </p:sp>
      <p:sp>
        <p:nvSpPr>
          <p:cNvPr id="4" name="Slide Number Placeholder 3"/>
          <p:cNvSpPr>
            <a:spLocks noGrp="1"/>
          </p:cNvSpPr>
          <p:nvPr>
            <p:ph type="sldNum" sz="quarter" idx="5"/>
          </p:nvPr>
        </p:nvSpPr>
        <p:spPr/>
        <p:txBody>
          <a:bodyPr/>
          <a:lstStyle/>
          <a:p>
            <a:fld id="{10F73EFA-F346-4F3C-AEE0-D1CE7CD8E6A2}" type="slidenum">
              <a:rPr lang="en-US" smtClean="0"/>
              <a:t>15</a:t>
            </a:fld>
            <a:endParaRPr lang="en-US"/>
          </a:p>
        </p:txBody>
      </p:sp>
    </p:spTree>
    <p:extLst>
      <p:ext uri="{BB962C8B-B14F-4D97-AF65-F5344CB8AC3E}">
        <p14:creationId xmlns:p14="http://schemas.microsoft.com/office/powerpoint/2010/main" val="240557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16</a:t>
            </a:fld>
            <a:endParaRPr lang="en-US"/>
          </a:p>
        </p:txBody>
      </p:sp>
    </p:spTree>
    <p:extLst>
      <p:ext uri="{BB962C8B-B14F-4D97-AF65-F5344CB8AC3E}">
        <p14:creationId xmlns:p14="http://schemas.microsoft.com/office/powerpoint/2010/main" val="401862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a:solidFill>
                  <a:srgbClr val="0C0D0E"/>
                </a:solidFill>
                <a:effectLst/>
                <a:latin typeface="-apple-system"/>
              </a:rPr>
              <a:t>A </a:t>
            </a:r>
            <a:r>
              <a:rPr lang="en-US" b="1" i="0" dirty="0">
                <a:solidFill>
                  <a:srgbClr val="0C0D0E"/>
                </a:solidFill>
                <a:effectLst/>
                <a:latin typeface="inherit"/>
              </a:rPr>
              <a:t>variables.tf</a:t>
            </a:r>
            <a:r>
              <a:rPr lang="en-US" b="0" i="0" dirty="0">
                <a:solidFill>
                  <a:srgbClr val="0C0D0E"/>
                </a:solidFill>
                <a:effectLst/>
                <a:latin typeface="-apple-system"/>
              </a:rPr>
              <a:t> file is used to define the </a:t>
            </a:r>
            <a:r>
              <a:rPr lang="en-US" b="1" i="0" dirty="0">
                <a:solidFill>
                  <a:srgbClr val="0C0D0E"/>
                </a:solidFill>
                <a:effectLst/>
                <a:latin typeface="inherit"/>
              </a:rPr>
              <a:t>variables type</a:t>
            </a:r>
            <a:r>
              <a:rPr lang="en-US" b="0" i="0" dirty="0">
                <a:solidFill>
                  <a:srgbClr val="0C0D0E"/>
                </a:solidFill>
                <a:effectLst/>
                <a:latin typeface="-apple-system"/>
              </a:rPr>
              <a:t> and optionally </a:t>
            </a:r>
            <a:r>
              <a:rPr lang="en-US" b="1" i="0" dirty="0">
                <a:solidFill>
                  <a:srgbClr val="0C0D0E"/>
                </a:solidFill>
                <a:effectLst/>
                <a:latin typeface="inherit"/>
              </a:rPr>
              <a:t>set a default value</a:t>
            </a:r>
            <a:r>
              <a:rPr lang="en-US" b="0" i="0" dirty="0">
                <a:solidFill>
                  <a:srgbClr val="0C0D0E"/>
                </a:solidFill>
                <a:effectLst/>
                <a:latin typeface="-apple-system"/>
              </a:rPr>
              <a:t>.</a:t>
            </a:r>
          </a:p>
          <a:p>
            <a:pPr marL="171450" indent="-171450" algn="l" fontAlgn="base">
              <a:buFont typeface="Arial" panose="020B0604020202020204" pitchFamily="34" charset="0"/>
              <a:buChar char="•"/>
            </a:pPr>
            <a:r>
              <a:rPr lang="en-US" b="0" i="0" dirty="0">
                <a:solidFill>
                  <a:srgbClr val="0C0D0E"/>
                </a:solidFill>
                <a:effectLst/>
                <a:latin typeface="-apple-system"/>
              </a:rPr>
              <a:t>A </a:t>
            </a:r>
            <a:r>
              <a:rPr lang="en-US" b="1" i="0" dirty="0" err="1">
                <a:solidFill>
                  <a:srgbClr val="0C0D0E"/>
                </a:solidFill>
                <a:effectLst/>
                <a:latin typeface="inherit"/>
              </a:rPr>
              <a:t>terraform.tfvars</a:t>
            </a:r>
            <a:r>
              <a:rPr lang="en-US" b="0" i="0" dirty="0">
                <a:solidFill>
                  <a:srgbClr val="0C0D0E"/>
                </a:solidFill>
                <a:effectLst/>
                <a:latin typeface="-apple-system"/>
              </a:rPr>
              <a:t> file is used to </a:t>
            </a:r>
            <a:r>
              <a:rPr lang="en-US" b="1" i="0" dirty="0">
                <a:solidFill>
                  <a:srgbClr val="0C0D0E"/>
                </a:solidFill>
                <a:effectLst/>
                <a:latin typeface="inherit"/>
              </a:rPr>
              <a:t>set the actual values</a:t>
            </a:r>
            <a:r>
              <a:rPr lang="en-US" b="0" i="0" dirty="0">
                <a:solidFill>
                  <a:srgbClr val="0C0D0E"/>
                </a:solidFill>
                <a:effectLst/>
                <a:latin typeface="-apple-system"/>
              </a:rPr>
              <a:t> of the variables.</a:t>
            </a:r>
          </a:p>
          <a:p>
            <a:pPr marL="171450" indent="-171450" algn="l" fontAlgn="base">
              <a:buFont typeface="Arial" panose="020B0604020202020204" pitchFamily="34" charset="0"/>
              <a:buChar char="•"/>
            </a:pPr>
            <a:r>
              <a:rPr lang="en-US" b="0" i="0" dirty="0">
                <a:solidFill>
                  <a:srgbClr val="0C0D0E"/>
                </a:solidFill>
                <a:effectLst/>
                <a:latin typeface="-apple-system"/>
              </a:rPr>
              <a:t>You could set default values for all your variables and not use </a:t>
            </a:r>
            <a:r>
              <a:rPr lang="en-US" b="0" i="0" dirty="0" err="1">
                <a:solidFill>
                  <a:srgbClr val="0C0D0E"/>
                </a:solidFill>
                <a:effectLst/>
                <a:latin typeface="-apple-system"/>
              </a:rPr>
              <a:t>tfvars</a:t>
            </a:r>
            <a:r>
              <a:rPr lang="en-US" b="0" i="0" dirty="0">
                <a:solidFill>
                  <a:srgbClr val="0C0D0E"/>
                </a:solidFill>
                <a:effectLst/>
                <a:latin typeface="-apple-system"/>
              </a:rPr>
              <a:t> files at all.</a:t>
            </a:r>
          </a:p>
        </p:txBody>
      </p:sp>
      <p:sp>
        <p:nvSpPr>
          <p:cNvPr id="4" name="Slide Number Placeholder 3"/>
          <p:cNvSpPr>
            <a:spLocks noGrp="1"/>
          </p:cNvSpPr>
          <p:nvPr>
            <p:ph type="sldNum" sz="quarter" idx="5"/>
          </p:nvPr>
        </p:nvSpPr>
        <p:spPr/>
        <p:txBody>
          <a:bodyPr/>
          <a:lstStyle/>
          <a:p>
            <a:fld id="{10F73EFA-F346-4F3C-AEE0-D1CE7CD8E6A2}" type="slidenum">
              <a:rPr lang="en-US" smtClean="0"/>
              <a:t>17</a:t>
            </a:fld>
            <a:endParaRPr lang="en-US"/>
          </a:p>
        </p:txBody>
      </p:sp>
    </p:spTree>
    <p:extLst>
      <p:ext uri="{BB962C8B-B14F-4D97-AF65-F5344CB8AC3E}">
        <p14:creationId xmlns:p14="http://schemas.microsoft.com/office/powerpoint/2010/main" val="265635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18</a:t>
            </a:fld>
            <a:endParaRPr lang="en-US"/>
          </a:p>
        </p:txBody>
      </p:sp>
    </p:spTree>
    <p:extLst>
      <p:ext uri="{BB962C8B-B14F-4D97-AF65-F5344CB8AC3E}">
        <p14:creationId xmlns:p14="http://schemas.microsoft.com/office/powerpoint/2010/main" val="2249343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19</a:t>
            </a:fld>
            <a:endParaRPr lang="en-US"/>
          </a:p>
        </p:txBody>
      </p:sp>
    </p:spTree>
    <p:extLst>
      <p:ext uri="{BB962C8B-B14F-4D97-AF65-F5344CB8AC3E}">
        <p14:creationId xmlns:p14="http://schemas.microsoft.com/office/powerpoint/2010/main" val="12331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Calibri" panose="020F0502020204030204" pitchFamily="34" charset="0"/>
              </a:rPr>
              <a:t>Use the </a:t>
            </a:r>
            <a:r>
              <a:rPr lang="en-US" sz="1800" b="0" i="0" u="none" strike="noStrike" baseline="0" dirty="0" err="1">
                <a:solidFill>
                  <a:srgbClr val="000000"/>
                </a:solidFill>
                <a:latin typeface="Calibri" panose="020F0502020204030204" pitchFamily="34" charset="0"/>
              </a:rPr>
              <a:t>depends_on</a:t>
            </a:r>
            <a:r>
              <a:rPr lang="en-US" sz="1800" b="0" i="0" u="none" strike="noStrike" baseline="0" dirty="0">
                <a:solidFill>
                  <a:srgbClr val="000000"/>
                </a:solidFill>
                <a:latin typeface="Calibri" panose="020F0502020204030204" pitchFamily="34" charset="0"/>
              </a:rPr>
              <a:t> meta-argument to handle hidden resource or module dependencies that Terraform can't automatically infer.</a:t>
            </a:r>
          </a:p>
          <a:p>
            <a:r>
              <a:rPr lang="en-US" sz="1800" b="0" i="0" u="none" strike="noStrike" baseline="0" dirty="0">
                <a:solidFill>
                  <a:srgbClr val="000000"/>
                </a:solidFill>
                <a:latin typeface="Calibri" panose="020F0502020204030204" pitchFamily="34" charset="0"/>
              </a:rPr>
              <a:t>Explicitly specifying a dependency is only necessary when a resource or module relies on some other resource's behavior but doesn't access any of that resource's data in its arguments.</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20</a:t>
            </a:fld>
            <a:endParaRPr lang="en-US"/>
          </a:p>
        </p:txBody>
      </p:sp>
    </p:spTree>
    <p:extLst>
      <p:ext uri="{BB962C8B-B14F-4D97-AF65-F5344CB8AC3E}">
        <p14:creationId xmlns:p14="http://schemas.microsoft.com/office/powerpoint/2010/main" val="2418156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21</a:t>
            </a:fld>
            <a:endParaRPr lang="en-US"/>
          </a:p>
        </p:txBody>
      </p:sp>
    </p:spTree>
    <p:extLst>
      <p:ext uri="{BB962C8B-B14F-4D97-AF65-F5344CB8AC3E}">
        <p14:creationId xmlns:p14="http://schemas.microsoft.com/office/powerpoint/2010/main" val="83569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0" dirty="0">
                <a:solidFill>
                  <a:srgbClr val="202124"/>
                </a:solidFill>
                <a:effectLst/>
                <a:latin typeface="Google Sans"/>
              </a:rPr>
              <a:t>Declarative</a:t>
            </a:r>
            <a:r>
              <a:rPr lang="en-US" b="0" i="0" dirty="0">
                <a:solidFill>
                  <a:srgbClr val="202124"/>
                </a:solidFill>
                <a:effectLst/>
                <a:latin typeface="Google Sans"/>
              </a:rPr>
              <a:t>, meaning that </a:t>
            </a:r>
            <a:r>
              <a:rPr lang="en-US" b="0" i="0" dirty="0">
                <a:solidFill>
                  <a:srgbClr val="040C28"/>
                </a:solidFill>
                <a:effectLst/>
                <a:latin typeface="Google Sans"/>
              </a:rPr>
              <a:t>they describe the end state of your infrastructure. Y</a:t>
            </a:r>
            <a:r>
              <a:rPr lang="en-US" b="0" i="0" dirty="0">
                <a:solidFill>
                  <a:srgbClr val="202124"/>
                </a:solidFill>
                <a:effectLst/>
                <a:latin typeface="Google Sans"/>
              </a:rPr>
              <a:t>ou do not need to write step-by-step instructions to create resources because Terraform handles the underlying logic.</a:t>
            </a:r>
          </a:p>
          <a:p>
            <a:pPr marL="171450" indent="-171450">
              <a:buFont typeface="Arial" panose="020B0604020202020204" pitchFamily="34" charset="0"/>
              <a:buChar char="•"/>
            </a:pPr>
            <a:r>
              <a:rPr lang="en-US" b="0" i="0" dirty="0">
                <a:solidFill>
                  <a:srgbClr val="040C28"/>
                </a:solidFill>
                <a:effectLst/>
                <a:latin typeface="Google Sans"/>
              </a:rPr>
              <a:t>Declarative tools like Terraform maintain a state file that records the current state of infrastructure</a:t>
            </a:r>
            <a:r>
              <a:rPr lang="en-US" b="0" i="0" dirty="0">
                <a:solidFill>
                  <a:srgbClr val="4D5156"/>
                </a:solidFill>
                <a:effectLst/>
                <a:latin typeface="Google Sans"/>
              </a:rPr>
              <a:t>. This allows them to adjust only what's needed to reach the desired state. On the other hand, imperative tools like Ansible do not maintain state, leading to possible redundancy in operations.</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7</a:t>
            </a:fld>
            <a:endParaRPr lang="en-US"/>
          </a:p>
        </p:txBody>
      </p:sp>
    </p:spTree>
    <p:extLst>
      <p:ext uri="{BB962C8B-B14F-4D97-AF65-F5344CB8AC3E}">
        <p14:creationId xmlns:p14="http://schemas.microsoft.com/office/powerpoint/2010/main" val="74227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F0F0F"/>
                </a:solidFill>
                <a:effectLst/>
                <a:latin typeface="Söhne"/>
              </a:rPr>
              <a:t>A </a:t>
            </a:r>
            <a:r>
              <a:rPr lang="en-US" b="0" i="0" dirty="0" err="1">
                <a:solidFill>
                  <a:srgbClr val="0F0F0F"/>
                </a:solidFill>
                <a:effectLst/>
                <a:latin typeface="Söhne"/>
              </a:rPr>
              <a:t>tfvars</a:t>
            </a:r>
            <a:r>
              <a:rPr lang="en-US" b="0" i="0" dirty="0">
                <a:solidFill>
                  <a:srgbClr val="0F0F0F"/>
                </a:solidFill>
                <a:effectLst/>
                <a:latin typeface="Söhne"/>
              </a:rPr>
              <a:t> file in Terraform is used to define variable values for a Terraform configuration. It allows you to assign specific values to variables instead of hardcoding them directly in your Terraform code. The </a:t>
            </a:r>
            <a:r>
              <a:rPr lang="en-US" b="0" i="0" dirty="0" err="1">
                <a:solidFill>
                  <a:srgbClr val="0F0F0F"/>
                </a:solidFill>
                <a:effectLst/>
                <a:latin typeface="Söhne"/>
              </a:rPr>
              <a:t>tfvars</a:t>
            </a:r>
            <a:r>
              <a:rPr lang="en-US" b="0" i="0" dirty="0">
                <a:solidFill>
                  <a:srgbClr val="0F0F0F"/>
                </a:solidFill>
                <a:effectLst/>
                <a:latin typeface="Söhne"/>
              </a:rPr>
              <a:t> file typically has a ".</a:t>
            </a:r>
            <a:r>
              <a:rPr lang="en-US" b="0" i="0" dirty="0" err="1">
                <a:solidFill>
                  <a:srgbClr val="0F0F0F"/>
                </a:solidFill>
                <a:effectLst/>
                <a:latin typeface="Söhne"/>
              </a:rPr>
              <a:t>tfvars</a:t>
            </a:r>
            <a:r>
              <a:rPr lang="en-US" b="0" i="0" dirty="0">
                <a:solidFill>
                  <a:srgbClr val="0F0F0F"/>
                </a:solidFill>
                <a:effectLst/>
                <a:latin typeface="Söhne"/>
              </a:rPr>
              <a:t>" extension (e.g., "</a:t>
            </a:r>
            <a:r>
              <a:rPr lang="en-US" b="0" i="0" dirty="0" err="1">
                <a:solidFill>
                  <a:srgbClr val="0F0F0F"/>
                </a:solidFill>
                <a:effectLst/>
                <a:latin typeface="Söhne"/>
              </a:rPr>
              <a:t>variables.tfvars</a:t>
            </a:r>
            <a:r>
              <a:rPr lang="en-US" b="0" i="0" dirty="0">
                <a:solidFill>
                  <a:srgbClr val="0F0F0F"/>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8</a:t>
            </a:fld>
            <a:endParaRPr lang="en-US"/>
          </a:p>
        </p:txBody>
      </p:sp>
    </p:spTree>
    <p:extLst>
      <p:ext uri="{BB962C8B-B14F-4D97-AF65-F5344CB8AC3E}">
        <p14:creationId xmlns:p14="http://schemas.microsoft.com/office/powerpoint/2010/main" val="273874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9</a:t>
            </a:fld>
            <a:endParaRPr lang="en-US"/>
          </a:p>
        </p:txBody>
      </p:sp>
    </p:spTree>
    <p:extLst>
      <p:ext uri="{BB962C8B-B14F-4D97-AF65-F5344CB8AC3E}">
        <p14:creationId xmlns:p14="http://schemas.microsoft.com/office/powerpoint/2010/main" val="399128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10</a:t>
            </a:fld>
            <a:endParaRPr lang="en-US"/>
          </a:p>
        </p:txBody>
      </p:sp>
    </p:spTree>
    <p:extLst>
      <p:ext uri="{BB962C8B-B14F-4D97-AF65-F5344CB8AC3E}">
        <p14:creationId xmlns:p14="http://schemas.microsoft.com/office/powerpoint/2010/main" val="186071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11</a:t>
            </a:fld>
            <a:endParaRPr lang="en-US"/>
          </a:p>
        </p:txBody>
      </p:sp>
    </p:spTree>
    <p:extLst>
      <p:ext uri="{BB962C8B-B14F-4D97-AF65-F5344CB8AC3E}">
        <p14:creationId xmlns:p14="http://schemas.microsoft.com/office/powerpoint/2010/main" val="32230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12</a:t>
            </a:fld>
            <a:endParaRPr lang="en-US"/>
          </a:p>
        </p:txBody>
      </p:sp>
    </p:spTree>
    <p:extLst>
      <p:ext uri="{BB962C8B-B14F-4D97-AF65-F5344CB8AC3E}">
        <p14:creationId xmlns:p14="http://schemas.microsoft.com/office/powerpoint/2010/main" val="351056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B3D45"/>
                </a:solidFill>
                <a:effectLst/>
                <a:latin typeface="-apple-system"/>
              </a:rPr>
              <a:t>If your instances are almost identical, </a:t>
            </a:r>
            <a:r>
              <a:rPr lang="en-US" i="1" dirty="0"/>
              <a:t>count</a:t>
            </a:r>
            <a:r>
              <a:rPr lang="en-US" b="0" i="0" dirty="0">
                <a:solidFill>
                  <a:srgbClr val="3B3D45"/>
                </a:solidFill>
                <a:effectLst/>
                <a:latin typeface="-apple-system"/>
              </a:rPr>
              <a:t> is appropriate. If some of their arguments need distinct values that can't be directly derived from an integer, it's safer to use </a:t>
            </a:r>
            <a:r>
              <a:rPr lang="en-US" i="1" dirty="0" err="1"/>
              <a:t>for_each</a:t>
            </a:r>
            <a:r>
              <a:rPr lang="en-US" b="0" i="0" dirty="0">
                <a:solidFill>
                  <a:srgbClr val="3B3D45"/>
                </a:solidFill>
                <a:effectLst/>
                <a:latin typeface="-apple-system"/>
              </a:rPr>
              <a:t>. You can’t use both </a:t>
            </a:r>
            <a:r>
              <a:rPr lang="en-US" b="0" i="1" dirty="0">
                <a:solidFill>
                  <a:srgbClr val="3B3D45"/>
                </a:solidFill>
                <a:effectLst/>
                <a:latin typeface="-apple-system"/>
              </a:rPr>
              <a:t>count</a:t>
            </a:r>
            <a:r>
              <a:rPr lang="en-US" b="0" i="0" dirty="0">
                <a:solidFill>
                  <a:srgbClr val="3B3D45"/>
                </a:solidFill>
                <a:effectLst/>
                <a:latin typeface="-apple-system"/>
              </a:rPr>
              <a:t> and </a:t>
            </a:r>
            <a:r>
              <a:rPr lang="en-US" b="0" i="1" dirty="0" err="1">
                <a:solidFill>
                  <a:srgbClr val="3B3D45"/>
                </a:solidFill>
                <a:effectLst/>
                <a:latin typeface="-apple-system"/>
              </a:rPr>
              <a:t>for_each</a:t>
            </a:r>
            <a:r>
              <a:rPr lang="en-US" b="0" i="0" dirty="0">
                <a:solidFill>
                  <a:srgbClr val="3B3D45"/>
                </a:solidFill>
                <a:effectLst/>
                <a:latin typeface="-apple-system"/>
              </a:rPr>
              <a:t> together.</a:t>
            </a:r>
          </a:p>
          <a:p>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13</a:t>
            </a:fld>
            <a:endParaRPr lang="en-US"/>
          </a:p>
        </p:txBody>
      </p:sp>
    </p:spTree>
    <p:extLst>
      <p:ext uri="{BB962C8B-B14F-4D97-AF65-F5344CB8AC3E}">
        <p14:creationId xmlns:p14="http://schemas.microsoft.com/office/powerpoint/2010/main" val="328230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B3D45"/>
                </a:solidFill>
                <a:effectLst/>
                <a:latin typeface="-apple-system"/>
              </a:rPr>
              <a:t>The </a:t>
            </a:r>
            <a:r>
              <a:rPr lang="en-US" dirty="0"/>
              <a:t>provider</a:t>
            </a:r>
            <a:r>
              <a:rPr lang="en-US" b="0" i="0" dirty="0">
                <a:solidFill>
                  <a:srgbClr val="3B3D45"/>
                </a:solidFill>
                <a:effectLst/>
                <a:latin typeface="-apple-system"/>
              </a:rPr>
              <a:t> meta-argument specifies which provider configuration to use for a resource, overriding </a:t>
            </a:r>
            <a:r>
              <a:rPr lang="en-US" b="0" i="0" dirty="0" err="1">
                <a:solidFill>
                  <a:srgbClr val="3B3D45"/>
                </a:solidFill>
                <a:effectLst/>
                <a:latin typeface="-apple-system"/>
              </a:rPr>
              <a:t>Terraform's</a:t>
            </a:r>
            <a:r>
              <a:rPr lang="en-US" b="0" i="0" dirty="0">
                <a:solidFill>
                  <a:srgbClr val="3B3D45"/>
                </a:solidFill>
                <a:effectLst/>
                <a:latin typeface="-apple-system"/>
              </a:rPr>
              <a:t> default behavior of selecting one based on the resource type name. Its value should be an unquoted </a:t>
            </a:r>
            <a:r>
              <a:rPr lang="en-US" dirty="0"/>
              <a:t>&lt;PROVIDER&gt;.&lt;ALIAS&gt;</a:t>
            </a:r>
            <a:r>
              <a:rPr lang="en-US" b="0" i="0" dirty="0">
                <a:solidFill>
                  <a:srgbClr val="3B3D45"/>
                </a:solidFill>
                <a:effectLst/>
                <a:latin typeface="-apple-system"/>
              </a:rPr>
              <a:t> reference.</a:t>
            </a:r>
          </a:p>
          <a:p>
            <a:endParaRPr lang="en-US" b="0" i="0" dirty="0">
              <a:solidFill>
                <a:srgbClr val="3B3D45"/>
              </a:solidFill>
              <a:effectLst/>
              <a:latin typeface="-apple-system"/>
            </a:endParaRPr>
          </a:p>
          <a:p>
            <a:r>
              <a:rPr lang="en-US" b="0" i="0" dirty="0">
                <a:solidFill>
                  <a:srgbClr val="3B3D45"/>
                </a:solidFill>
                <a:effectLst/>
                <a:latin typeface="-apple-system"/>
              </a:rPr>
              <a:t>As described in </a:t>
            </a:r>
            <a:r>
              <a:rPr lang="en-US" b="0" i="0" u="sng" dirty="0">
                <a:effectLst/>
                <a:latin typeface="-apple-system"/>
                <a:hlinkClick r:id="rId3"/>
              </a:rPr>
              <a:t>Provider Configuration</a:t>
            </a:r>
            <a:r>
              <a:rPr lang="en-US" b="0" i="0" dirty="0">
                <a:solidFill>
                  <a:srgbClr val="3B3D45"/>
                </a:solidFill>
                <a:effectLst/>
                <a:latin typeface="-apple-system"/>
              </a:rPr>
              <a:t>, you can optionally create multiple configurations for a single provider (usually to manage resources in different regions of multi-region services). Each provider can have one default configuration, and any number of alternate configurations that include an extra name segment (or "alias").</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14</a:t>
            </a:fld>
            <a:endParaRPr lang="en-US"/>
          </a:p>
        </p:txBody>
      </p:sp>
    </p:spTree>
    <p:extLst>
      <p:ext uri="{BB962C8B-B14F-4D97-AF65-F5344CB8AC3E}">
        <p14:creationId xmlns:p14="http://schemas.microsoft.com/office/powerpoint/2010/main" val="40212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A2-AC5F-2FD0-246B-FE769F0A4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5BE02C-C105-31BC-674F-917C5FB66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7782D8-8BEA-0370-2A63-B15887A94DBD}"/>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228A02B3-F103-C7AB-7763-5850CA513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2F0FB-929E-F1DF-A480-334E10824526}"/>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95985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A8A5-0EC1-1C36-02B3-04D2BA73BF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50BC19-6B46-E7EC-0CF2-5AAE95B7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76E01-D4DF-FE6C-6F1D-706C8281F615}"/>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11641B6A-354F-4192-EE4F-2CA317679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10CF1-9E94-EB81-8803-5BF1C34F737A}"/>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4097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5F74B-EA87-5721-A19E-C6119101E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5913B-7BB9-15EF-C08B-51F6A1E9F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9294C-D85C-F28E-C6F5-DA2F1ADEA31A}"/>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E3F755AF-A522-CC98-23CF-80ED0DA54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B42D8-FBAF-8306-E328-C634CB4C2859}"/>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44948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DE40-BA67-2CAD-C041-2129F3465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55DB5-7554-49CE-DB7C-291462D0B7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0D6B8-D725-8270-2510-5521866C5C1C}"/>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CBB87990-E361-704D-977E-2B15B42AA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F6E66-7739-4491-92C4-530A43451DFA}"/>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257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B5E8-61B7-A5D0-86B0-760CCFAD8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CF3A9E-1085-B856-F01C-41F6174E74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97E91-28DD-C37F-9A0A-956DB8FD1F55}"/>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B8A75B94-FF87-B135-1979-A78A784F7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4094-ED85-7A47-AD4E-61ADE12A8011}"/>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14750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8360-4AA2-7D26-8704-698A4D66E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3B665-C0F4-2758-BACD-8A1DF09E5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DD6C37-572C-674F-9F09-065AC2FFF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B6F87-3FB9-3241-D75A-03D2B969F3B3}"/>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6" name="Footer Placeholder 5">
            <a:extLst>
              <a:ext uri="{FF2B5EF4-FFF2-40B4-BE49-F238E27FC236}">
                <a16:creationId xmlns:a16="http://schemas.microsoft.com/office/drawing/2014/main" id="{33A9EFD1-DD4D-6011-BCD5-429635BAB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68DA8-044C-448A-73FE-56F27A629ADB}"/>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27939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47F1-949D-DEE6-B57D-387B37E527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E77837-B0F0-600A-759A-08217D1A0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CE2EE-9B3A-A7D3-D808-1B4FFA540C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9D572-9190-8151-E641-2C7506C78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CFB29-1EE4-D966-C125-496F9B012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8637CA-AE78-E3A0-E261-FF111F261CDC}"/>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8" name="Footer Placeholder 7">
            <a:extLst>
              <a:ext uri="{FF2B5EF4-FFF2-40B4-BE49-F238E27FC236}">
                <a16:creationId xmlns:a16="http://schemas.microsoft.com/office/drawing/2014/main" id="{EA9C9DC3-F7D3-639B-9635-B719C5A23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83B276-11DD-6F26-9906-5ED406A6A850}"/>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284478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CC1D-4C64-2A56-1EBE-F71CDB4C36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DA493-CE90-A664-1978-F90BA2CFD819}"/>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4" name="Footer Placeholder 3">
            <a:extLst>
              <a:ext uri="{FF2B5EF4-FFF2-40B4-BE49-F238E27FC236}">
                <a16:creationId xmlns:a16="http://schemas.microsoft.com/office/drawing/2014/main" id="{7357C99A-E566-949C-7963-90F6398F5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5A45C8-8784-1AB3-7276-333C14B40186}"/>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34936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38F87-7D90-001D-C081-AA36012CEF2C}"/>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3" name="Footer Placeholder 2">
            <a:extLst>
              <a:ext uri="{FF2B5EF4-FFF2-40B4-BE49-F238E27FC236}">
                <a16:creationId xmlns:a16="http://schemas.microsoft.com/office/drawing/2014/main" id="{0E853589-0699-CA6F-3B61-97AD52F40B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FBD049-455D-34B6-9E3D-8CF8755171AF}"/>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90419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736A-1EFB-F718-8B0F-F06945112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C9331-DC4C-BB28-9D6C-4C7F36C9E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5E0547-A542-ACEB-F7F5-63C7789E8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6C48D-B6C3-EB48-A933-E04524F80240}"/>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6" name="Footer Placeholder 5">
            <a:extLst>
              <a:ext uri="{FF2B5EF4-FFF2-40B4-BE49-F238E27FC236}">
                <a16:creationId xmlns:a16="http://schemas.microsoft.com/office/drawing/2014/main" id="{20C6207C-7D25-98D2-C639-CE20D83B3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27CC1-9AF4-386D-FE25-DBDD53F4457F}"/>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44771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F904-5E15-215B-A6D6-4A122C0DF8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05FAE0-49D3-5729-4055-4EBE4A52E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92187-1DC2-DDA9-6B17-D1A3FBE0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8E77A-8770-9027-B755-96E05F50BFD8}"/>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6" name="Footer Placeholder 5">
            <a:extLst>
              <a:ext uri="{FF2B5EF4-FFF2-40B4-BE49-F238E27FC236}">
                <a16:creationId xmlns:a16="http://schemas.microsoft.com/office/drawing/2014/main" id="{46D89C06-3927-6628-8D7E-AAE085F5D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8DA4A-1D72-13A4-A62C-5180FC83CB0E}"/>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402679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4695D-2C95-0CB0-2E3A-CB70BFF8D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F3B373-4E79-412A-0C66-2659DCCA2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A30EA-E9E0-1CCF-7292-31B1B0C78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9B9BD858-C428-37CA-FDD3-B17382FBD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305C0A-93D6-6C9D-1E05-4FA048AB4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026C3-1B6B-43DF-9C84-16E812D15218}" type="slidenum">
              <a:rPr lang="en-US" smtClean="0"/>
              <a:t>‹#›</a:t>
            </a:fld>
            <a:endParaRPr lang="en-US"/>
          </a:p>
        </p:txBody>
      </p:sp>
    </p:spTree>
    <p:extLst>
      <p:ext uri="{BB962C8B-B14F-4D97-AF65-F5344CB8AC3E}">
        <p14:creationId xmlns:p14="http://schemas.microsoft.com/office/powerpoint/2010/main" val="397973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nyurl.com/terraformcl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registry.terraform.io/providers/terraform-provider-openstack/openstack/latest/doc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hashicorp.com/terraform/language/expressions/version-constrain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hashicorp.com/terraform/language/resourc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hashicorp.com/terraform/language/meta-argume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hashicorp.com/terraform/language/meta-argumen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hashicorp.com/terraform/language/data-sour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eveloper.hashicorp.com/terraform/language/state" TargetMode="Externa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hashicorp.com/terraform/language/values/variabl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hashicorp.com/terraform/language/block/variabl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eloper.hashicorp.com/terraform/language/block/variabl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hashicorp.com/terraform/language/values/outpu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eveloper.hashicorp.com/terraform/language/block/outp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hashicorp.com/terraform/language/expressions/conditional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eveloper.hashicorp.com/terraform/intro/core-workflow"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cloud.denb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hashicorp.com/terraform/doc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shicorp/hc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hashicorp.com/terraform/language/modu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AB5B-8E66-3F6B-ED19-95D04E504B57}"/>
              </a:ext>
            </a:extLst>
          </p:cNvPr>
          <p:cNvSpPr>
            <a:spLocks noGrp="1"/>
          </p:cNvSpPr>
          <p:nvPr>
            <p:ph type="ctrTitle"/>
          </p:nvPr>
        </p:nvSpPr>
        <p:spPr>
          <a:xfrm>
            <a:off x="1066800" y="1788502"/>
            <a:ext cx="10058400" cy="1793839"/>
          </a:xfrm>
        </p:spPr>
        <p:txBody>
          <a:bodyPr>
            <a:noAutofit/>
          </a:bodyPr>
          <a:lstStyle/>
          <a:p>
            <a:r>
              <a:rPr lang="en-US" dirty="0">
                <a:solidFill>
                  <a:srgbClr val="0F0F0F"/>
                </a:solidFill>
                <a:latin typeface="Arial" panose="020B0604020202020204" pitchFamily="34" charset="0"/>
                <a:cs typeface="Arial" panose="020B0604020202020204" pitchFamily="34" charset="0"/>
              </a:rPr>
              <a:t>I</a:t>
            </a:r>
            <a:r>
              <a:rPr lang="en-US" b="0" i="0" dirty="0">
                <a:solidFill>
                  <a:srgbClr val="0F0F0F"/>
                </a:solidFill>
                <a:effectLst/>
                <a:latin typeface="Arial" panose="020B0604020202020204" pitchFamily="34" charset="0"/>
                <a:cs typeface="Arial" panose="020B0604020202020204" pitchFamily="34" charset="0"/>
              </a:rPr>
              <a:t>nfrastructure automation with Terraform</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D141F52-8C5E-5493-0960-ABED58977514}"/>
              </a:ext>
            </a:extLst>
          </p:cNvPr>
          <p:cNvSpPr txBox="1"/>
          <p:nvPr/>
        </p:nvSpPr>
        <p:spPr>
          <a:xfrm>
            <a:off x="582168" y="4117706"/>
            <a:ext cx="11027664" cy="553998"/>
          </a:xfrm>
          <a:prstGeom prst="rect">
            <a:avLst/>
          </a:prstGeom>
          <a:noFill/>
        </p:spPr>
        <p:txBody>
          <a:bodyPr wrap="square">
            <a:spAutoFit/>
          </a:bodyPr>
          <a:lstStyle/>
          <a:p>
            <a:pPr algn="ctr"/>
            <a:r>
              <a:rPr lang="en-US" sz="3000" i="1" dirty="0">
                <a:latin typeface="Arial" panose="020B0604020202020204" pitchFamily="34" charset="0"/>
                <a:cs typeface="Arial" panose="020B0604020202020204" pitchFamily="34" charset="0"/>
                <a:hlinkClick r:id="rId2"/>
              </a:rPr>
              <a:t>https://tinyurl.com/terraformclum</a:t>
            </a:r>
            <a:endParaRPr lang="en-US" sz="3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87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180870" y="1159717"/>
            <a:ext cx="5586883" cy="5260133"/>
          </a:xfrm>
        </p:spPr>
        <p:txBody>
          <a:bodyPr>
            <a:norm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0" i="0" dirty="0">
                <a:solidFill>
                  <a:srgbClr val="333333"/>
                </a:solidFill>
                <a:effectLst/>
                <a:latin typeface="Arial" panose="020B0604020202020204" pitchFamily="34" charset="0"/>
                <a:cs typeface="Arial" panose="020B0604020202020204" pitchFamily="34" charset="0"/>
              </a:rPr>
              <a:t>A plugin to interact with the APIs of the service and access its related resources.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Terraform core program requires at least one provider to build anything.</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You can manually configure which version(s) of a provider you would like to use. </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Providers</a:t>
            </a:r>
          </a:p>
        </p:txBody>
      </p:sp>
      <p:sp>
        <p:nvSpPr>
          <p:cNvPr id="4" name="Rectangle 3">
            <a:extLst>
              <a:ext uri="{FF2B5EF4-FFF2-40B4-BE49-F238E27FC236}">
                <a16:creationId xmlns:a16="http://schemas.microsoft.com/office/drawing/2014/main" id="{F0D3EBD9-4789-11A5-010C-2BF8FE1A3F2F}"/>
              </a:ext>
            </a:extLst>
          </p:cNvPr>
          <p:cNvSpPr/>
          <p:nvPr/>
        </p:nvSpPr>
        <p:spPr>
          <a:xfrm>
            <a:off x="5864048" y="1159717"/>
            <a:ext cx="6245851" cy="412058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Define required providers</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required_version</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"&gt;= 0.14.0"</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required_providers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source  =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version = "~&gt; </a:t>
            </a:r>
            <a:r>
              <a:rPr lang="en-US" altLang="en-US" dirty="0">
                <a:solidFill>
                  <a:schemeClr val="tx1"/>
                </a:solidFill>
                <a:latin typeface="Arial" panose="020B0604020202020204" pitchFamily="34" charset="0"/>
                <a:cs typeface="Arial" panose="020B0604020202020204" pitchFamily="34" charset="0"/>
              </a:rPr>
              <a:t>3.3.2</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aws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source  =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hashicorp</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aws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version = "~&gt; 3.0"</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3472B9C9-0AD2-542C-2FD9-4C8F00962E16}"/>
              </a:ext>
            </a:extLst>
          </p:cNvPr>
          <p:cNvPicPr>
            <a:picLocks noChangeAspect="1"/>
          </p:cNvPicPr>
          <p:nvPr/>
        </p:nvPicPr>
        <p:blipFill>
          <a:blip r:embed="rId3"/>
          <a:stretch>
            <a:fillRect/>
          </a:stretch>
        </p:blipFill>
        <p:spPr>
          <a:xfrm>
            <a:off x="8532573" y="5414382"/>
            <a:ext cx="2954945" cy="488351"/>
          </a:xfrm>
          <a:prstGeom prst="rect">
            <a:avLst/>
          </a:prstGeom>
        </p:spPr>
      </p:pic>
      <p:pic>
        <p:nvPicPr>
          <p:cNvPr id="8" name="Picture 7">
            <a:extLst>
              <a:ext uri="{FF2B5EF4-FFF2-40B4-BE49-F238E27FC236}">
                <a16:creationId xmlns:a16="http://schemas.microsoft.com/office/drawing/2014/main" id="{6F32E139-E88D-C84B-5EC4-70BD8A6FC8C3}"/>
              </a:ext>
            </a:extLst>
          </p:cNvPr>
          <p:cNvPicPr>
            <a:picLocks noChangeAspect="1"/>
          </p:cNvPicPr>
          <p:nvPr/>
        </p:nvPicPr>
        <p:blipFill>
          <a:blip r:embed="rId4"/>
          <a:stretch>
            <a:fillRect/>
          </a:stretch>
        </p:blipFill>
        <p:spPr>
          <a:xfrm>
            <a:off x="8140512" y="6035466"/>
            <a:ext cx="3739068" cy="488351"/>
          </a:xfrm>
          <a:prstGeom prst="rect">
            <a:avLst/>
          </a:prstGeom>
        </p:spPr>
      </p:pic>
      <p:pic>
        <p:nvPicPr>
          <p:cNvPr id="10" name="Picture 9" descr="A logo with a square and a square in the middle&#10;&#10;AI-generated content may be incorrect.">
            <a:extLst>
              <a:ext uri="{FF2B5EF4-FFF2-40B4-BE49-F238E27FC236}">
                <a16:creationId xmlns:a16="http://schemas.microsoft.com/office/drawing/2014/main" id="{A65E4735-5868-5BBE-A8FF-73ED188E2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2481" y="5462915"/>
            <a:ext cx="810159" cy="391284"/>
          </a:xfrm>
          <a:prstGeom prst="rect">
            <a:avLst/>
          </a:prstGeom>
        </p:spPr>
      </p:pic>
      <p:sp>
        <p:nvSpPr>
          <p:cNvPr id="12" name="TextBox 11">
            <a:extLst>
              <a:ext uri="{FF2B5EF4-FFF2-40B4-BE49-F238E27FC236}">
                <a16:creationId xmlns:a16="http://schemas.microsoft.com/office/drawing/2014/main" id="{9E38998C-CA4E-9F2E-61C1-9E4F14E4EE25}"/>
              </a:ext>
            </a:extLst>
          </p:cNvPr>
          <p:cNvSpPr txBox="1"/>
          <p:nvPr/>
        </p:nvSpPr>
        <p:spPr>
          <a:xfrm>
            <a:off x="7835788" y="6619175"/>
            <a:ext cx="4331228"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6"/>
              </a:rPr>
              <a:t>https://registry.terraform.io/providers/terraform-provider-openstack/openstack/latest/docs</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18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Anywhere that Terraform lets you specify a range of acceptable versions for something, it expects a specially formatted string known as a version constraint.</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Version constraints are used when configuring:</a:t>
            </a:r>
          </a:p>
          <a:p>
            <a:pPr marL="798513" lvl="1" indent="-341313" eaLnBrk="0" fontAlgn="base" hangingPunct="0">
              <a:lnSpc>
                <a:spcPct val="150000"/>
              </a:lnSpc>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Modules.</a:t>
            </a:r>
          </a:p>
          <a:p>
            <a:pPr marL="798513" lvl="1" indent="-341313" eaLnBrk="0" fontAlgn="base" hangingPunct="0">
              <a:lnSpc>
                <a:spcPct val="150000"/>
              </a:lnSpc>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Provider requirements.</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Version Constraints</a:t>
            </a:r>
          </a:p>
        </p:txBody>
      </p:sp>
      <p:sp>
        <p:nvSpPr>
          <p:cNvPr id="4" name="Rectangle 3">
            <a:extLst>
              <a:ext uri="{FF2B5EF4-FFF2-40B4-BE49-F238E27FC236}">
                <a16:creationId xmlns:a16="http://schemas.microsoft.com/office/drawing/2014/main" id="{F0D3EBD9-4789-11A5-010C-2BF8FE1A3F2F}"/>
              </a:ext>
            </a:extLst>
          </p:cNvPr>
          <p:cNvSpPr/>
          <p:nvPr/>
        </p:nvSpPr>
        <p:spPr>
          <a:xfrm>
            <a:off x="563546" y="4280735"/>
            <a:ext cx="11064907" cy="211451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98463" lvl="4" indent="-285750" eaLnBrk="0" fontAlgn="base" hangingPunct="0">
              <a:spcBef>
                <a:spcPct val="0"/>
              </a:spcBef>
              <a:spcAft>
                <a:spcPct val="0"/>
              </a:spcAft>
              <a:buFont typeface="Wingdings" panose="05000000000000000000" pitchFamily="2" charset="2"/>
              <a:buChar char="v"/>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Match exact version number e.g., “1.0.0”, “=1.0.0”</a:t>
            </a:r>
          </a:p>
          <a:p>
            <a:pPr marL="398463" lvl="4" indent="-285750" eaLnBrk="0" fontAlgn="base" hangingPunct="0">
              <a:spcBef>
                <a:spcPct val="0"/>
              </a:spcBef>
              <a:spcAft>
                <a:spcPct val="0"/>
              </a:spcAft>
              <a:buFont typeface="Wingdings" panose="05000000000000000000" pitchFamily="2" charset="2"/>
              <a:buChar char="v"/>
            </a:pPr>
            <a:r>
              <a:rPr lang="en-US" altLang="en-US" b="1" i="1" dirty="0">
                <a:solidFill>
                  <a:schemeClr val="tx1"/>
                </a:solidFill>
                <a:latin typeface="Arial" panose="020B0604020202020204" pitchFamily="34" charset="0"/>
                <a:cs typeface="Arial" panose="020B0604020202020204" pitchFamily="34" charset="0"/>
              </a:rPr>
              <a:t>!=:</a:t>
            </a:r>
            <a:r>
              <a:rPr lang="en-US" altLang="en-US" dirty="0">
                <a:solidFill>
                  <a:schemeClr val="tx1"/>
                </a:solidFill>
                <a:latin typeface="Arial" panose="020B0604020202020204" pitchFamily="34" charset="0"/>
                <a:cs typeface="Arial" panose="020B0604020202020204" pitchFamily="34" charset="0"/>
              </a:rPr>
              <a:t> Excludes an exact version number e.g., “!= 1.0.0”</a:t>
            </a:r>
          </a:p>
          <a:p>
            <a:pPr marL="398463" lvl="4" indent="-285750" eaLnBrk="0" fontAlgn="base" hangingPunct="0">
              <a:spcBef>
                <a:spcPct val="0"/>
              </a:spcBef>
              <a:spcAft>
                <a:spcPct val="0"/>
              </a:spcAft>
              <a:buFont typeface="Wingdings" panose="05000000000000000000" pitchFamily="2" charset="2"/>
              <a:buChar char="v"/>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&gt;, &gt;=, &lt;, &lt;=: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Compare against a specific version e.g., “&gt;= 1.0.0”</a:t>
            </a:r>
          </a:p>
          <a:p>
            <a:pPr marL="398463" lvl="4" indent="-285750" eaLnBrk="0" fontAlgn="base" hangingPunct="0">
              <a:spcBef>
                <a:spcPct val="0"/>
              </a:spcBef>
              <a:spcAft>
                <a:spcPct val="0"/>
              </a:spcAft>
              <a:buFont typeface="Wingdings" panose="05000000000000000000" pitchFamily="2" charset="2"/>
              <a:buChar char="v"/>
            </a:pPr>
            <a:r>
              <a:rPr lang="en-US" altLang="en-US" b="1" i="1" dirty="0">
                <a:solidFill>
                  <a:schemeClr val="tx1"/>
                </a:solidFill>
                <a:latin typeface="Arial" panose="020B0604020202020204" pitchFamily="34" charset="0"/>
                <a:cs typeface="Arial" panose="020B0604020202020204" pitchFamily="34" charset="0"/>
              </a:rPr>
              <a:t>~&gt;:</a:t>
            </a:r>
            <a:r>
              <a:rPr lang="en-US" altLang="en-US" dirty="0">
                <a:solidFill>
                  <a:schemeClr val="tx1"/>
                </a:solidFill>
                <a:latin typeface="Arial" panose="020B0604020202020204" pitchFamily="34" charset="0"/>
                <a:cs typeface="Arial" panose="020B0604020202020204" pitchFamily="34" charset="0"/>
              </a:rPr>
              <a:t> Allow only for the rightmost version (last number) to increment e.g., “~= 1.0.0” will allow “1.0.5” but not “1.1.0”</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41E6421-BC91-5CD2-BA39-43927E2DF344}"/>
              </a:ext>
            </a:extLst>
          </p:cNvPr>
          <p:cNvSpPr txBox="1"/>
          <p:nvPr/>
        </p:nvSpPr>
        <p:spPr>
          <a:xfrm>
            <a:off x="8013151" y="6649950"/>
            <a:ext cx="4163650" cy="195858"/>
          </a:xfrm>
          <a:prstGeom prst="rect">
            <a:avLst/>
          </a:prstGeom>
          <a:noFill/>
        </p:spPr>
        <p:txBody>
          <a:bodyPr wrap="square">
            <a:spAutoFit/>
          </a:bodyPr>
          <a:lstStyle/>
          <a:p>
            <a:r>
              <a:rPr lang="en-US" sz="800" dirty="0">
                <a:latin typeface="Arial" panose="020B0604020202020204" pitchFamily="34" charset="0"/>
                <a:cs typeface="Arial" panose="020B0604020202020204" pitchFamily="34" charset="0"/>
                <a:hlinkClick r:id="rId3"/>
              </a:rPr>
              <a:t>https://developer.hashicorp.com/terraform/language/expressions/version-constraints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952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0" i="0" dirty="0">
                <a:solidFill>
                  <a:srgbClr val="333333"/>
                </a:solidFill>
                <a:effectLst/>
                <a:latin typeface="Arial" panose="020B0604020202020204" pitchFamily="34" charset="0"/>
                <a:cs typeface="Arial" panose="020B0604020202020204" pitchFamily="34" charset="0"/>
              </a:rPr>
              <a:t>It refers to a block of one or more infrastructure objects (compute instances, virtual networks, etc.), which are used in configuring and managing the infrastructure.</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2400" dirty="0">
              <a:solidFill>
                <a:srgbClr val="000000"/>
              </a:solidFill>
              <a:latin typeface="Arial" panose="020B0604020202020204" pitchFamily="34" charset="0"/>
              <a:cs typeface="Arial" panose="020B0604020202020204" pitchFamily="34" charset="0"/>
            </a:endParaRP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2400"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Resource</a:t>
            </a:r>
          </a:p>
        </p:txBody>
      </p:sp>
      <p:sp>
        <p:nvSpPr>
          <p:cNvPr id="4" name="Rectangle 3">
            <a:extLst>
              <a:ext uri="{FF2B5EF4-FFF2-40B4-BE49-F238E27FC236}">
                <a16:creationId xmlns:a16="http://schemas.microsoft.com/office/drawing/2014/main" id="{10D14C5E-C444-5A98-9ACF-78EBEE8B06F8}"/>
              </a:ext>
            </a:extLst>
          </p:cNvPr>
          <p:cNvSpPr/>
          <p:nvPr/>
        </p:nvSpPr>
        <p:spPr>
          <a:xfrm>
            <a:off x="221118" y="3701857"/>
            <a:ext cx="8313228" cy="309585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"test"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“test-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vm</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“denbi-centos7-j10-2e08aa4bfa33-master</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“m1.tiny”</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key_pair</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“${openstack_compute_keypair_v2.my-cloud-key.name}”</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security_groups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[“default”]</a:t>
            </a:r>
          </a:p>
          <a:p>
            <a:pPr marL="112713" lvl="4"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network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“public”</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6514149A-6C4E-031E-4E81-59753A3BF860}"/>
              </a:ext>
            </a:extLst>
          </p:cNvPr>
          <p:cNvSpPr/>
          <p:nvPr/>
        </p:nvSpPr>
        <p:spPr>
          <a:xfrm>
            <a:off x="2428836" y="3039378"/>
            <a:ext cx="1121096" cy="397203"/>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Arial" panose="020B0604020202020204" pitchFamily="34" charset="0"/>
                <a:cs typeface="Arial" panose="020B0604020202020204" pitchFamily="34" charset="0"/>
              </a:rPr>
              <a:t>Type</a:t>
            </a:r>
          </a:p>
        </p:txBody>
      </p:sp>
      <p:sp>
        <p:nvSpPr>
          <p:cNvPr id="6" name="Rectangle 5">
            <a:extLst>
              <a:ext uri="{FF2B5EF4-FFF2-40B4-BE49-F238E27FC236}">
                <a16:creationId xmlns:a16="http://schemas.microsoft.com/office/drawing/2014/main" id="{3EA8372B-C3BF-07A9-3E40-EFB14E6DCA16}"/>
              </a:ext>
            </a:extLst>
          </p:cNvPr>
          <p:cNvSpPr/>
          <p:nvPr/>
        </p:nvSpPr>
        <p:spPr>
          <a:xfrm>
            <a:off x="4644986" y="3039378"/>
            <a:ext cx="1121096" cy="397203"/>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Arial" panose="020B0604020202020204" pitchFamily="34" charset="0"/>
                <a:cs typeface="Arial" panose="020B0604020202020204" pitchFamily="34" charset="0"/>
              </a:rPr>
              <a:t>Name</a:t>
            </a:r>
          </a:p>
        </p:txBody>
      </p:sp>
      <p:cxnSp>
        <p:nvCxnSpPr>
          <p:cNvPr id="12" name="Straight Arrow Connector 11">
            <a:extLst>
              <a:ext uri="{FF2B5EF4-FFF2-40B4-BE49-F238E27FC236}">
                <a16:creationId xmlns:a16="http://schemas.microsoft.com/office/drawing/2014/main" id="{BAC6D896-A7AB-335F-F5A7-D413FECF1903}"/>
              </a:ext>
            </a:extLst>
          </p:cNvPr>
          <p:cNvCxnSpPr>
            <a:cxnSpLocks/>
            <a:stCxn id="5" idx="2"/>
          </p:cNvCxnSpPr>
          <p:nvPr/>
        </p:nvCxnSpPr>
        <p:spPr>
          <a:xfrm>
            <a:off x="2989384" y="3436581"/>
            <a:ext cx="0" cy="3702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6B7D39-1046-DF4A-68B4-9288BD50E721}"/>
              </a:ext>
            </a:extLst>
          </p:cNvPr>
          <p:cNvCxnSpPr>
            <a:cxnSpLocks/>
            <a:stCxn id="6" idx="2"/>
          </p:cNvCxnSpPr>
          <p:nvPr/>
        </p:nvCxnSpPr>
        <p:spPr>
          <a:xfrm>
            <a:off x="5205534" y="3436581"/>
            <a:ext cx="0" cy="3702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7A4F844-AB77-7B12-4BF3-F02893B3BCC8}"/>
              </a:ext>
            </a:extLst>
          </p:cNvPr>
          <p:cNvSpPr txBox="1"/>
          <p:nvPr/>
        </p:nvSpPr>
        <p:spPr>
          <a:xfrm>
            <a:off x="8625647" y="3701857"/>
            <a:ext cx="3415948" cy="2031325"/>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resource:</a:t>
            </a:r>
            <a:r>
              <a:rPr lang="en-US" dirty="0">
                <a:latin typeface="Arial" panose="020B0604020202020204" pitchFamily="34" charset="0"/>
                <a:cs typeface="Arial" panose="020B0604020202020204" pitchFamily="34" charset="0"/>
              </a:rPr>
              <a:t> Top-level keyword</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type:</a:t>
            </a:r>
            <a:r>
              <a:rPr lang="en-US" dirty="0">
                <a:latin typeface="Arial" panose="020B0604020202020204" pitchFamily="34" charset="0"/>
                <a:cs typeface="Arial" panose="020B0604020202020204" pitchFamily="34" charset="0"/>
              </a:rPr>
              <a:t> Type of resource, e.g., </a:t>
            </a:r>
            <a:r>
              <a:rPr lang="en-US" i="1" dirty="0">
                <a:latin typeface="Arial" panose="020B0604020202020204" pitchFamily="34" charset="0"/>
                <a:cs typeface="Arial" panose="020B0604020202020204" pitchFamily="34" charset="0"/>
              </a:rPr>
              <a:t>openstack_compute_instance_v2</a:t>
            </a:r>
            <a:br>
              <a:rPr lang="en-US" dirty="0">
                <a:latin typeface="Arial" panose="020B0604020202020204" pitchFamily="34" charset="0"/>
                <a:cs typeface="Arial" panose="020B0604020202020204" pitchFamily="34" charset="0"/>
              </a:rPr>
            </a:br>
            <a:r>
              <a:rPr lang="en-US" b="1" i="1" dirty="0">
                <a:latin typeface="Arial" panose="020B0604020202020204" pitchFamily="34" charset="0"/>
                <a:cs typeface="Arial" panose="020B0604020202020204" pitchFamily="34" charset="0"/>
              </a:rPr>
              <a:t>name:</a:t>
            </a:r>
            <a:r>
              <a:rPr lang="en-US" dirty="0">
                <a:latin typeface="Arial" panose="020B0604020202020204" pitchFamily="34" charset="0"/>
                <a:cs typeface="Arial" panose="020B0604020202020204" pitchFamily="34" charset="0"/>
              </a:rPr>
              <a:t> Arbitrary name to refer to this resource. Used internally by Terraform.</a:t>
            </a:r>
          </a:p>
        </p:txBody>
      </p:sp>
      <p:sp>
        <p:nvSpPr>
          <p:cNvPr id="8" name="TextBox 7">
            <a:extLst>
              <a:ext uri="{FF2B5EF4-FFF2-40B4-BE49-F238E27FC236}">
                <a16:creationId xmlns:a16="http://schemas.microsoft.com/office/drawing/2014/main" id="{04603360-39F8-DBAB-37B3-B5E2A1B857D1}"/>
              </a:ext>
            </a:extLst>
          </p:cNvPr>
          <p:cNvSpPr txBox="1"/>
          <p:nvPr/>
        </p:nvSpPr>
        <p:spPr>
          <a:xfrm>
            <a:off x="9063788" y="6619516"/>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https://developer.hashicorp.com/terraform/language/resources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98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Meta-</a:t>
            </a:r>
            <a:r>
              <a:rPr lang="en-US" sz="2400" b="0" i="0" dirty="0" err="1">
                <a:solidFill>
                  <a:srgbClr val="000000"/>
                </a:solidFill>
                <a:effectLst/>
                <a:latin typeface="Arial" panose="020B0604020202020204" pitchFamily="34" charset="0"/>
                <a:cs typeface="Arial" panose="020B0604020202020204" pitchFamily="34" charset="0"/>
              </a:rPr>
              <a:t>Aguments</a:t>
            </a:r>
            <a:endParaRPr lang="en-US" sz="2400" b="0" i="0" dirty="0">
              <a:solidFill>
                <a:srgbClr val="000000"/>
              </a:solidFill>
              <a:effectLst/>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dirty="0" err="1">
                <a:solidFill>
                  <a:srgbClr val="000000"/>
                </a:solidFill>
                <a:latin typeface="Arial" panose="020B0604020202020204" pitchFamily="34" charset="0"/>
                <a:cs typeface="Arial" panose="020B0604020202020204" pitchFamily="34" charset="0"/>
              </a:rPr>
              <a:t>depends_on</a:t>
            </a:r>
            <a:endParaRPr lang="en-US" dirty="0">
              <a:solidFill>
                <a:srgbClr val="000000"/>
              </a:solidFill>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b="0" i="0" dirty="0">
                <a:solidFill>
                  <a:srgbClr val="000000"/>
                </a:solidFill>
                <a:effectLst/>
                <a:latin typeface="Arial" panose="020B0604020202020204" pitchFamily="34" charset="0"/>
                <a:cs typeface="Arial" panose="020B0604020202020204" pitchFamily="34" charset="0"/>
              </a:rPr>
              <a:t>count</a:t>
            </a:r>
          </a:p>
          <a:p>
            <a:pPr marL="798513" lvl="1" indent="-341313">
              <a:lnSpc>
                <a:spcPct val="150000"/>
              </a:lnSpc>
              <a:buFont typeface="Wingdings" panose="05000000000000000000" pitchFamily="2" charset="2"/>
              <a:buChar char="v"/>
            </a:pPr>
            <a:r>
              <a:rPr lang="en-US" b="0" i="0" dirty="0" err="1">
                <a:solidFill>
                  <a:srgbClr val="000000"/>
                </a:solidFill>
                <a:effectLst/>
                <a:latin typeface="Arial" panose="020B0604020202020204" pitchFamily="34" charset="0"/>
                <a:cs typeface="Arial" panose="020B0604020202020204" pitchFamily="34" charset="0"/>
              </a:rPr>
              <a:t>for_each</a:t>
            </a:r>
            <a:endParaRPr lang="en-US" b="0" i="0" dirty="0">
              <a:solidFill>
                <a:srgbClr val="000000"/>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Meta-arguments</a:t>
            </a:r>
          </a:p>
        </p:txBody>
      </p:sp>
      <p:sp>
        <p:nvSpPr>
          <p:cNvPr id="4" name="Rectangle 3">
            <a:extLst>
              <a:ext uri="{FF2B5EF4-FFF2-40B4-BE49-F238E27FC236}">
                <a16:creationId xmlns:a16="http://schemas.microsoft.com/office/drawing/2014/main" id="{06DA5B8F-D00B-E95B-2088-0DD82CBC54CD}"/>
              </a:ext>
            </a:extLst>
          </p:cNvPr>
          <p:cNvSpPr/>
          <p:nvPr/>
        </p:nvSpPr>
        <p:spPr>
          <a:xfrm>
            <a:off x="5903615" y="1451940"/>
            <a:ext cx="6164456" cy="158757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compute_node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_${</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count.index</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"m1.tiny"</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count              = 10</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7F5E087A-5A75-3902-C9A1-88474CA43145}"/>
              </a:ext>
            </a:extLst>
          </p:cNvPr>
          <p:cNvSpPr/>
          <p:nvPr/>
        </p:nvSpPr>
        <p:spPr>
          <a:xfrm>
            <a:off x="5903615" y="3496972"/>
            <a:ext cx="6164456" cy="23243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for_each</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manager     = "m1.large"</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worker      = "m1.xxlarge"</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each.key</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each.value</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C19F3130-8D05-C321-6301-7337F2D4BC0C}"/>
              </a:ext>
            </a:extLst>
          </p:cNvPr>
          <p:cNvSpPr txBox="1"/>
          <p:nvPr/>
        </p:nvSpPr>
        <p:spPr>
          <a:xfrm>
            <a:off x="8750967" y="6629979"/>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https://developer.hashicorp.com/terraform/language/meta-arguments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41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Meta-</a:t>
            </a:r>
            <a:r>
              <a:rPr lang="en-US" sz="2400" b="0" i="0" dirty="0" err="1">
                <a:solidFill>
                  <a:srgbClr val="000000"/>
                </a:solidFill>
                <a:effectLst/>
                <a:latin typeface="Arial" panose="020B0604020202020204" pitchFamily="34" charset="0"/>
                <a:cs typeface="Arial" panose="020B0604020202020204" pitchFamily="34" charset="0"/>
              </a:rPr>
              <a:t>Aguments</a:t>
            </a:r>
            <a:endParaRPr lang="en-US" sz="2400" b="0" i="0" dirty="0">
              <a:solidFill>
                <a:srgbClr val="000000"/>
              </a:solidFill>
              <a:effectLst/>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dirty="0" err="1">
                <a:solidFill>
                  <a:srgbClr val="000000"/>
                </a:solidFill>
                <a:latin typeface="Arial" panose="020B0604020202020204" pitchFamily="34" charset="0"/>
                <a:cs typeface="Arial" panose="020B0604020202020204" pitchFamily="34" charset="0"/>
              </a:rPr>
              <a:t>depends_on</a:t>
            </a:r>
            <a:endParaRPr lang="en-US" dirty="0">
              <a:solidFill>
                <a:srgbClr val="000000"/>
              </a:solidFill>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b="0" i="0" dirty="0">
                <a:solidFill>
                  <a:srgbClr val="000000"/>
                </a:solidFill>
                <a:effectLst/>
                <a:latin typeface="Arial" panose="020B0604020202020204" pitchFamily="34" charset="0"/>
                <a:cs typeface="Arial" panose="020B0604020202020204" pitchFamily="34" charset="0"/>
              </a:rPr>
              <a:t>count</a:t>
            </a:r>
          </a:p>
          <a:p>
            <a:pPr marL="798513" lvl="1" indent="-341313">
              <a:lnSpc>
                <a:spcPct val="150000"/>
              </a:lnSpc>
              <a:buFont typeface="Wingdings" panose="05000000000000000000" pitchFamily="2" charset="2"/>
              <a:buChar char="v"/>
            </a:pPr>
            <a:r>
              <a:rPr lang="en-US" b="0" i="0" dirty="0" err="1">
                <a:solidFill>
                  <a:srgbClr val="000000"/>
                </a:solidFill>
                <a:effectLst/>
                <a:latin typeface="Arial" panose="020B0604020202020204" pitchFamily="34" charset="0"/>
                <a:cs typeface="Arial" panose="020B0604020202020204" pitchFamily="34" charset="0"/>
              </a:rPr>
              <a:t>for_each</a:t>
            </a:r>
            <a:endParaRPr lang="en-US" b="0" i="0" dirty="0">
              <a:solidFill>
                <a:srgbClr val="000000"/>
              </a:solidFill>
              <a:effectLst/>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dirty="0">
                <a:solidFill>
                  <a:srgbClr val="000000"/>
                </a:solidFill>
                <a:latin typeface="Arial" panose="020B0604020202020204" pitchFamily="34" charset="0"/>
                <a:cs typeface="Arial" panose="020B0604020202020204" pitchFamily="34" charset="0"/>
              </a:rPr>
              <a:t>provider</a:t>
            </a:r>
          </a:p>
          <a:p>
            <a:pPr marL="457200" lvl="1" indent="0">
              <a:lnSpc>
                <a:spcPct val="150000"/>
              </a:lnSpc>
              <a:buNone/>
            </a:pPr>
            <a:endParaRPr lang="en-US" b="0" i="0" dirty="0">
              <a:solidFill>
                <a:srgbClr val="000000"/>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Meta-arguments</a:t>
            </a:r>
          </a:p>
        </p:txBody>
      </p:sp>
      <p:sp>
        <p:nvSpPr>
          <p:cNvPr id="4" name="Rectangle 3">
            <a:extLst>
              <a:ext uri="{FF2B5EF4-FFF2-40B4-BE49-F238E27FC236}">
                <a16:creationId xmlns:a16="http://schemas.microsoft.com/office/drawing/2014/main" id="{06DA5B8F-D00B-E95B-2088-0DD82CBC54CD}"/>
              </a:ext>
            </a:extLst>
          </p:cNvPr>
          <p:cNvSpPr/>
          <p:nvPr/>
        </p:nvSpPr>
        <p:spPr>
          <a:xfrm>
            <a:off x="5883519" y="1305828"/>
            <a:ext cx="6164456" cy="496791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default configuration</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provider "google"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region = "us-central1"</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alternate configuration, whose alias is "</a:t>
            </a:r>
            <a:r>
              <a:rPr lang="en-US" altLang="en-US" sz="1600" dirty="0" err="1">
                <a:solidFill>
                  <a:schemeClr val="tx1"/>
                </a:solidFill>
                <a:latin typeface="Arial" panose="020B0604020202020204" pitchFamily="34" charset="0"/>
                <a:cs typeface="Arial" panose="020B0604020202020204" pitchFamily="34" charset="0"/>
              </a:rPr>
              <a:t>europe</a:t>
            </a: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provider "google"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alias  = "</a:t>
            </a:r>
            <a:r>
              <a:rPr lang="en-US" altLang="en-US" sz="1600" dirty="0" err="1">
                <a:solidFill>
                  <a:schemeClr val="tx1"/>
                </a:solidFill>
                <a:latin typeface="Arial" panose="020B0604020202020204" pitchFamily="34" charset="0"/>
                <a:cs typeface="Arial" panose="020B0604020202020204" pitchFamily="34" charset="0"/>
              </a:rPr>
              <a:t>europe</a:t>
            </a: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region = "europe-west1"</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resource "</a:t>
            </a:r>
            <a:r>
              <a:rPr lang="en-US" altLang="en-US" sz="1600" dirty="0" err="1">
                <a:solidFill>
                  <a:schemeClr val="tx1"/>
                </a:solidFill>
                <a:latin typeface="Arial" panose="020B0604020202020204" pitchFamily="34" charset="0"/>
                <a:cs typeface="Arial" panose="020B0604020202020204" pitchFamily="34" charset="0"/>
              </a:rPr>
              <a:t>google_compute_instance</a:t>
            </a:r>
            <a:r>
              <a:rPr lang="en-US" altLang="en-US" sz="1600" dirty="0">
                <a:solidFill>
                  <a:schemeClr val="tx1"/>
                </a:solidFill>
                <a:latin typeface="Arial" panose="020B0604020202020204" pitchFamily="34" charset="0"/>
                <a:cs typeface="Arial" panose="020B0604020202020204" pitchFamily="34" charset="0"/>
              </a:rPr>
              <a:t>" "example"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This "provider" meta-argument selects the google provider</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configuration whose alias is "</a:t>
            </a:r>
            <a:r>
              <a:rPr lang="en-US" altLang="en-US" sz="1600" dirty="0" err="1">
                <a:solidFill>
                  <a:schemeClr val="tx1"/>
                </a:solidFill>
                <a:latin typeface="Arial" panose="020B0604020202020204" pitchFamily="34" charset="0"/>
                <a:cs typeface="Arial" panose="020B0604020202020204" pitchFamily="34" charset="0"/>
              </a:rPr>
              <a:t>europe</a:t>
            </a:r>
            <a:r>
              <a:rPr lang="en-US" altLang="en-US" sz="1600" dirty="0">
                <a:solidFill>
                  <a:schemeClr val="tx1"/>
                </a:solidFill>
                <a:latin typeface="Arial" panose="020B0604020202020204" pitchFamily="34" charset="0"/>
                <a:cs typeface="Arial" panose="020B0604020202020204" pitchFamily="34" charset="0"/>
              </a:rPr>
              <a:t>", rather than the</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default configuration.</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provider = </a:t>
            </a:r>
            <a:r>
              <a:rPr lang="en-US" altLang="en-US" sz="1600" dirty="0" err="1">
                <a:solidFill>
                  <a:schemeClr val="tx1"/>
                </a:solidFill>
                <a:latin typeface="Arial" panose="020B0604020202020204" pitchFamily="34" charset="0"/>
                <a:cs typeface="Arial" panose="020B0604020202020204" pitchFamily="34" charset="0"/>
              </a:rPr>
              <a:t>google.europe</a:t>
            </a: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3B0BA9D-278A-D6BD-E3AE-D93D91FD7460}"/>
              </a:ext>
            </a:extLst>
          </p:cNvPr>
          <p:cNvSpPr txBox="1"/>
          <p:nvPr/>
        </p:nvSpPr>
        <p:spPr>
          <a:xfrm>
            <a:off x="8750967" y="6629979"/>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https://developer.hashicorp.com/terraform/language/meta-arguments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14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785796" cy="5260133"/>
          </a:xfrm>
        </p:spPr>
        <p:txBody>
          <a:bodyPr>
            <a:norm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0" i="0" dirty="0">
                <a:solidFill>
                  <a:srgbClr val="333333"/>
                </a:solidFill>
                <a:effectLst/>
                <a:latin typeface="Arial" panose="020B0604020202020204" pitchFamily="34" charset="0"/>
                <a:cs typeface="Arial" panose="020B0604020202020204" pitchFamily="34" charset="0"/>
              </a:rPr>
              <a:t>Implemented by providers to return information on external objects to terraform.</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data sources are “read-only” and have a list of returned attributes.</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altLang="en-US" sz="2400" dirty="0">
                <a:latin typeface="Arial" panose="020B0604020202020204" pitchFamily="34" charset="0"/>
                <a:cs typeface="Arial" panose="020B0604020202020204" pitchFamily="34" charset="0"/>
              </a:rPr>
              <a:t>Each data instance will export one or more attributes, which can be used in other resources as </a:t>
            </a:r>
            <a:r>
              <a:rPr lang="en-US" altLang="en-US" sz="2400" b="1" i="1" dirty="0">
                <a:latin typeface="Arial" panose="020B0604020202020204" pitchFamily="34" charset="0"/>
                <a:cs typeface="Arial" panose="020B0604020202020204" pitchFamily="34" charset="0"/>
              </a:rPr>
              <a:t>data.&lt;TYPE&gt;.&lt;NAME&gt;.&lt;ATTRIBUTE&gt;</a:t>
            </a:r>
            <a:r>
              <a:rPr lang="en-US" altLang="en-US" sz="2400" i="1" dirty="0">
                <a:latin typeface="Arial" panose="020B0604020202020204" pitchFamily="34" charset="0"/>
                <a:cs typeface="Arial" panose="020B0604020202020204" pitchFamily="34" charset="0"/>
              </a:rPr>
              <a:t>.</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kumimoji="0" lang="en-US" altLang="en-US" sz="24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Data Source</a:t>
            </a:r>
          </a:p>
        </p:txBody>
      </p:sp>
      <p:sp>
        <p:nvSpPr>
          <p:cNvPr id="5" name="Rectangle 4">
            <a:extLst>
              <a:ext uri="{FF2B5EF4-FFF2-40B4-BE49-F238E27FC236}">
                <a16:creationId xmlns:a16="http://schemas.microsoft.com/office/drawing/2014/main" id="{16549A7D-1ABB-ABA6-4589-DFCB3C18A95B}"/>
              </a:ext>
            </a:extLst>
          </p:cNvPr>
          <p:cNvSpPr/>
          <p:nvPr/>
        </p:nvSpPr>
        <p:spPr>
          <a:xfrm>
            <a:off x="1939386" y="3666745"/>
            <a:ext cx="8313228" cy="281249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"openstack_images_image_v2" "ubuntu"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"Ubuntu 16.04"</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most_recent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true</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"basic"</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E859B873-37B3-0E92-D2EF-B9DE47E23211}"/>
              </a:ext>
            </a:extLst>
          </p:cNvPr>
          <p:cNvSpPr txBox="1"/>
          <p:nvPr/>
        </p:nvSpPr>
        <p:spPr>
          <a:xfrm>
            <a:off x="8744871" y="6624268"/>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https://developer.hashicorp.com/terraform/language/data-sources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54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Autofit/>
          </a:bodyPr>
          <a:lstStyle/>
          <a:p>
            <a:pPr marL="341313" indent="-341313" algn="l" fontAlgn="base">
              <a:lnSpc>
                <a:spcPct val="150000"/>
              </a:lnSpc>
              <a:buFont typeface="Wingdings" panose="05000000000000000000" pitchFamily="2" charset="2"/>
              <a:buChar char="v"/>
            </a:pPr>
            <a:r>
              <a:rPr lang="en-US" sz="2200" dirty="0">
                <a:solidFill>
                  <a:srgbClr val="333333"/>
                </a:solidFill>
                <a:latin typeface="Arial" panose="020B0604020202020204" pitchFamily="34" charset="0"/>
                <a:cs typeface="Arial" panose="020B0604020202020204" pitchFamily="34" charset="0"/>
              </a:rPr>
              <a:t>Terraform is a stateful application.</a:t>
            </a:r>
          </a:p>
          <a:p>
            <a:pPr marL="341313" indent="-341313" algn="l" fontAlgn="base">
              <a:lnSpc>
                <a:spcPct val="150000"/>
              </a:lnSpc>
              <a:buFont typeface="Wingdings" panose="05000000000000000000" pitchFamily="2" charset="2"/>
              <a:buChar char="v"/>
            </a:pPr>
            <a:r>
              <a:rPr lang="en-US" sz="2200" dirty="0">
                <a:solidFill>
                  <a:srgbClr val="333333"/>
                </a:solidFill>
                <a:latin typeface="Arial" panose="020B0604020202020204" pitchFamily="34" charset="0"/>
                <a:cs typeface="Arial" panose="020B0604020202020204" pitchFamily="34" charset="0"/>
              </a:rPr>
              <a:t>It keeps track of everything</a:t>
            </a:r>
            <a:r>
              <a:rPr lang="en-US" sz="2200" b="0" i="0" dirty="0">
                <a:effectLst/>
                <a:latin typeface="Arial" panose="020B0604020202020204" pitchFamily="34" charset="0"/>
                <a:cs typeface="Arial" panose="020B0604020202020204" pitchFamily="34" charset="0"/>
              </a:rPr>
              <a:t> that was created.</a:t>
            </a:r>
          </a:p>
          <a:p>
            <a:pPr marL="341313" indent="-341313" fontAlgn="base">
              <a:lnSpc>
                <a:spcPct val="150000"/>
              </a:lnSpc>
              <a:buFont typeface="Wingdings" panose="05000000000000000000" pitchFamily="2" charset="2"/>
              <a:buChar char="v"/>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state file is </a:t>
            </a:r>
            <a:r>
              <a:rPr kumimoji="0" lang="en-US" altLang="en-US" sz="2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Terraform's</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source of record for everything it knows about.</a:t>
            </a:r>
            <a:endParaRPr lang="en-US" sz="2200" b="0" i="0" dirty="0">
              <a:effectLst/>
              <a:latin typeface="Arial" panose="020B0604020202020204" pitchFamily="34" charset="0"/>
              <a:cs typeface="Arial" panose="020B0604020202020204" pitchFamily="34" charset="0"/>
            </a:endParaRPr>
          </a:p>
          <a:p>
            <a:pPr marL="341313" indent="-341313" algn="l" fontAlgn="base">
              <a:lnSpc>
                <a:spcPct val="150000"/>
              </a:lnSpc>
              <a:buFont typeface="Wingdings" panose="05000000000000000000" pitchFamily="2" charset="2"/>
              <a:buChar char="v"/>
            </a:pPr>
            <a:r>
              <a:rPr lang="en-US" sz="2200" b="0" i="0" dirty="0">
                <a:effectLst/>
                <a:latin typeface="Arial" panose="020B0604020202020204" pitchFamily="34" charset="0"/>
                <a:cs typeface="Arial" panose="020B0604020202020204" pitchFamily="34" charset="0"/>
              </a:rPr>
              <a:t>State files also contain sensitive information. </a:t>
            </a:r>
          </a:p>
          <a:p>
            <a:pPr marL="341313" indent="-341313" fontAlgn="base">
              <a:lnSpc>
                <a:spcPct val="150000"/>
              </a:lnSpc>
              <a:buFont typeface="Wingdings" panose="05000000000000000000" pitchFamily="2" charset="2"/>
              <a:buChar char="v"/>
            </a:pPr>
            <a:r>
              <a:rPr lang="en-US" sz="2200" dirty="0">
                <a:solidFill>
                  <a:srgbClr val="333333"/>
                </a:solidFill>
                <a:latin typeface="Arial" panose="020B0604020202020204" pitchFamily="34" charset="0"/>
                <a:cs typeface="Arial" panose="020B0604020202020204" pitchFamily="34" charset="0"/>
              </a:rPr>
              <a:t>It’s a JSON-formatted file.</a:t>
            </a:r>
          </a:p>
          <a:p>
            <a:pPr marL="341313" indent="-341313" algn="l" fontAlgn="base">
              <a:lnSpc>
                <a:spcPct val="15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Local / Remote.</a:t>
            </a:r>
          </a:p>
          <a:p>
            <a:pPr marL="798513" lvl="1" indent="-341313" fontAlgn="base">
              <a:lnSpc>
                <a:spcPct val="15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T</a:t>
            </a:r>
            <a:r>
              <a:rPr lang="en-US" sz="2200" b="0" i="0" dirty="0">
                <a:effectLst/>
                <a:latin typeface="Arial" panose="020B0604020202020204" pitchFamily="34" charset="0"/>
                <a:cs typeface="Arial" panose="020B0604020202020204" pitchFamily="34" charset="0"/>
              </a:rPr>
              <a:t>o store and retrieve state files remotely, Terraform uses the concept of a backend module to specify a bucket, key, and region to store the state information.</a:t>
            </a:r>
            <a:endParaRPr lang="en-US" sz="2200" dirty="0">
              <a:solidFill>
                <a:srgbClr val="333333"/>
              </a:solidFill>
              <a:latin typeface="Arial" panose="020B0604020202020204" pitchFamily="34" charset="0"/>
              <a:cs typeface="Arial" panose="020B0604020202020204" pitchFamily="34" charset="0"/>
            </a:endParaRPr>
          </a:p>
          <a:p>
            <a:pPr marL="341313" indent="-341313" fontAlgn="base">
              <a:lnSpc>
                <a:spcPct val="150000"/>
              </a:lnSpc>
              <a:buFont typeface="Wingdings" panose="05000000000000000000" pitchFamily="2" charset="2"/>
              <a:buChar char="v"/>
            </a:pPr>
            <a:r>
              <a:rPr lang="en-US" sz="2200" b="0" i="0" dirty="0">
                <a:solidFill>
                  <a:srgbClr val="333333"/>
                </a:solidFill>
                <a:effectLst/>
                <a:latin typeface="Arial" panose="020B0604020202020204" pitchFamily="34" charset="0"/>
                <a:cs typeface="Arial" panose="020B0604020202020204" pitchFamily="34" charset="0"/>
              </a:rPr>
              <a:t>There is also a backup of the previous state.</a:t>
            </a:r>
            <a:endParaRPr lang="en-US" sz="2200" b="0" i="0" dirty="0">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State</a:t>
            </a:r>
          </a:p>
        </p:txBody>
      </p:sp>
      <p:grpSp>
        <p:nvGrpSpPr>
          <p:cNvPr id="18" name="Group 17">
            <a:extLst>
              <a:ext uri="{FF2B5EF4-FFF2-40B4-BE49-F238E27FC236}">
                <a16:creationId xmlns:a16="http://schemas.microsoft.com/office/drawing/2014/main" id="{3438F485-D3EA-ED11-9700-E93AF68542BF}"/>
              </a:ext>
            </a:extLst>
          </p:cNvPr>
          <p:cNvGrpSpPr/>
          <p:nvPr/>
        </p:nvGrpSpPr>
        <p:grpSpPr>
          <a:xfrm>
            <a:off x="10504175" y="607103"/>
            <a:ext cx="1660724" cy="1776357"/>
            <a:chOff x="10504175" y="607103"/>
            <a:chExt cx="1660724" cy="1776357"/>
          </a:xfrm>
        </p:grpSpPr>
        <p:grpSp>
          <p:nvGrpSpPr>
            <p:cNvPr id="15" name="Group 14">
              <a:extLst>
                <a:ext uri="{FF2B5EF4-FFF2-40B4-BE49-F238E27FC236}">
                  <a16:creationId xmlns:a16="http://schemas.microsoft.com/office/drawing/2014/main" id="{333247B1-4EF4-F11C-428E-7135365CE759}"/>
                </a:ext>
              </a:extLst>
            </p:cNvPr>
            <p:cNvGrpSpPr/>
            <p:nvPr/>
          </p:nvGrpSpPr>
          <p:grpSpPr>
            <a:xfrm>
              <a:off x="10504175" y="607103"/>
              <a:ext cx="1619915" cy="1619915"/>
              <a:chOff x="10259665" y="536765"/>
              <a:chExt cx="1619915" cy="1619915"/>
            </a:xfrm>
          </p:grpSpPr>
          <p:grpSp>
            <p:nvGrpSpPr>
              <p:cNvPr id="14" name="Group 13">
                <a:extLst>
                  <a:ext uri="{FF2B5EF4-FFF2-40B4-BE49-F238E27FC236}">
                    <a16:creationId xmlns:a16="http://schemas.microsoft.com/office/drawing/2014/main" id="{EC33ADD9-EFDD-DD57-7168-51F9C747F046}"/>
                  </a:ext>
                </a:extLst>
              </p:cNvPr>
              <p:cNvGrpSpPr/>
              <p:nvPr/>
            </p:nvGrpSpPr>
            <p:grpSpPr>
              <a:xfrm>
                <a:off x="10746662" y="1187243"/>
                <a:ext cx="532166" cy="567772"/>
                <a:chOff x="10746662" y="1187243"/>
                <a:chExt cx="532166" cy="567772"/>
              </a:xfrm>
            </p:grpSpPr>
            <p:sp>
              <p:nvSpPr>
                <p:cNvPr id="9" name="Left Brace 8">
                  <a:extLst>
                    <a:ext uri="{FF2B5EF4-FFF2-40B4-BE49-F238E27FC236}">
                      <a16:creationId xmlns:a16="http://schemas.microsoft.com/office/drawing/2014/main" id="{FF862216-8D12-C47A-87DC-5698EE38B925}"/>
                    </a:ext>
                  </a:extLst>
                </p:cNvPr>
                <p:cNvSpPr/>
                <p:nvPr/>
              </p:nvSpPr>
              <p:spPr>
                <a:xfrm>
                  <a:off x="10746662" y="1187243"/>
                  <a:ext cx="155448" cy="567771"/>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33893D83-D277-3F14-BD7F-CB0D3BC3B20E}"/>
                    </a:ext>
                  </a:extLst>
                </p:cNvPr>
                <p:cNvSpPr/>
                <p:nvPr/>
              </p:nvSpPr>
              <p:spPr>
                <a:xfrm rot="10800000">
                  <a:off x="11123380" y="1187244"/>
                  <a:ext cx="155448" cy="567771"/>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grpSp>
          <p:pic>
            <p:nvPicPr>
              <p:cNvPr id="12" name="Graphic 11" descr="Paper outline">
                <a:extLst>
                  <a:ext uri="{FF2B5EF4-FFF2-40B4-BE49-F238E27FC236}">
                    <a16:creationId xmlns:a16="http://schemas.microsoft.com/office/drawing/2014/main" id="{DD3268AC-BC97-87A8-B4CA-F56E2839EC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9665" y="536765"/>
                <a:ext cx="1619915" cy="1619915"/>
              </a:xfrm>
              <a:prstGeom prst="rect">
                <a:avLst/>
              </a:prstGeom>
            </p:spPr>
          </p:pic>
        </p:grpSp>
        <p:sp>
          <p:nvSpPr>
            <p:cNvPr id="17" name="TextBox 16">
              <a:extLst>
                <a:ext uri="{FF2B5EF4-FFF2-40B4-BE49-F238E27FC236}">
                  <a16:creationId xmlns:a16="http://schemas.microsoft.com/office/drawing/2014/main" id="{5BEA5C00-555A-B616-6820-357AB1F8CAFB}"/>
                </a:ext>
              </a:extLst>
            </p:cNvPr>
            <p:cNvSpPr txBox="1"/>
            <p:nvPr/>
          </p:nvSpPr>
          <p:spPr>
            <a:xfrm>
              <a:off x="10560074" y="2075683"/>
              <a:ext cx="1604825" cy="307777"/>
            </a:xfrm>
            <a:prstGeom prst="rect">
              <a:avLst/>
            </a:prstGeom>
            <a:noFill/>
          </p:spPr>
          <p:txBody>
            <a:bodyPr wrap="square">
              <a:spAutoFit/>
            </a:bodyPr>
            <a:lstStyle/>
            <a:p>
              <a:r>
                <a:rPr lang="en-US" sz="1400" b="1" i="1" dirty="0" err="1">
                  <a:latin typeface="Arial" panose="020B0604020202020204" pitchFamily="34" charset="0"/>
                  <a:cs typeface="Arial" panose="020B0604020202020204" pitchFamily="34" charset="0"/>
                </a:rPr>
                <a:t>terraform.tfstate</a:t>
              </a:r>
              <a:endParaRPr lang="en-US" sz="1400" b="1" i="1" dirty="0">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A3F5CACA-1E39-33C9-A886-9ABD09693511}"/>
              </a:ext>
            </a:extLst>
          </p:cNvPr>
          <p:cNvSpPr txBox="1"/>
          <p:nvPr/>
        </p:nvSpPr>
        <p:spPr>
          <a:xfrm>
            <a:off x="9280261" y="6624268"/>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5"/>
              </a:rPr>
              <a:t>https://developer.hashicorp.com/terraform/language/state</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2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Autofit/>
          </a:bodyPr>
          <a:lstStyle/>
          <a:p>
            <a:pPr>
              <a:lnSpc>
                <a:spcPct val="120000"/>
              </a:lnSpc>
              <a:spcBef>
                <a:spcPts val="600"/>
              </a:spcBef>
              <a:spcAft>
                <a:spcPts val="600"/>
              </a:spcAft>
              <a:buFont typeface="Wingdings" panose="05000000000000000000" pitchFamily="2" charset="2"/>
              <a:buChar char="v"/>
            </a:pPr>
            <a:r>
              <a:rPr lang="en-US" sz="2200" b="0" i="0" u="sng" dirty="0">
                <a:solidFill>
                  <a:srgbClr val="000000"/>
                </a:solidFill>
                <a:effectLst/>
                <a:latin typeface="Arial" panose="020B0604020202020204" pitchFamily="34" charset="0"/>
                <a:cs typeface="Arial" panose="020B0604020202020204" pitchFamily="34" charset="0"/>
                <a:hlinkClick r:id="rId3"/>
              </a:rPr>
              <a:t>Input Variables</a:t>
            </a:r>
            <a:r>
              <a:rPr lang="en-US" sz="2200" b="0" i="0" dirty="0">
                <a:solidFill>
                  <a:srgbClr val="000000"/>
                </a:solidFill>
                <a:effectLst/>
                <a:latin typeface="Arial" panose="020B0604020202020204" pitchFamily="34" charset="0"/>
                <a:cs typeface="Arial" panose="020B0604020202020204" pitchFamily="34" charset="0"/>
              </a:rPr>
              <a:t> serve as parameters for a Terraform module, so users can customize behavior without editing the source.</a:t>
            </a:r>
          </a:p>
          <a:p>
            <a:pPr marR="0" lvl="0" algn="l" defTabSz="914400" rtl="0" eaLnBrk="0" fontAlgn="base" latinLnBrk="0" hangingPunct="0">
              <a:lnSpc>
                <a:spcPct val="120000"/>
              </a:lnSpc>
              <a:spcBef>
                <a:spcPts val="600"/>
              </a:spcBef>
              <a:spcAft>
                <a:spcPts val="600"/>
              </a:spcAft>
              <a:buClrTx/>
              <a:buSzTx/>
              <a:buFont typeface="Wingdings" panose="05000000000000000000" pitchFamily="2" charset="2"/>
              <a:buChar char="v"/>
              <a:tabLst/>
            </a:pPr>
            <a:r>
              <a:rPr lang="en-US" altLang="en-US" sz="2200" dirty="0">
                <a:solidFill>
                  <a:srgbClr val="000000"/>
                </a:solidFill>
                <a:latin typeface="Arial" panose="020B0604020202020204" pitchFamily="34" charset="0"/>
                <a:cs typeface="Arial" panose="020B0604020202020204" pitchFamily="34" charset="0"/>
              </a:rPr>
              <a:t>V</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ariables are placed in a file called </a:t>
            </a:r>
            <a:r>
              <a:rPr kumimoji="0" lang="en-US" altLang="en-US" sz="2200" b="1" i="1" u="none" strike="noStrike" cap="none" normalizeH="0" baseline="0" dirty="0">
                <a:ln>
                  <a:noFill/>
                </a:ln>
                <a:solidFill>
                  <a:srgbClr val="000000"/>
                </a:solidFill>
                <a:effectLst/>
                <a:latin typeface="Arial" panose="020B0604020202020204" pitchFamily="34" charset="0"/>
                <a:cs typeface="Arial" panose="020B0604020202020204" pitchFamily="34" charset="0"/>
              </a:rPr>
              <a:t>variables.tf</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Variables can have default settings.</a:t>
            </a:r>
          </a:p>
          <a:p>
            <a:pPr>
              <a:lnSpc>
                <a:spcPct val="120000"/>
              </a:lnSpc>
              <a:spcBef>
                <a:spcPts val="600"/>
              </a:spcBef>
              <a:spcAft>
                <a:spcPts val="600"/>
              </a:spcAft>
              <a:buFont typeface="Wingdings" panose="05000000000000000000" pitchFamily="2" charset="2"/>
              <a:buChar char="v"/>
            </a:pPr>
            <a:r>
              <a:rPr lang="en-US" sz="2200" dirty="0">
                <a:solidFill>
                  <a:schemeClr val="tx1"/>
                </a:solidFill>
                <a:latin typeface="Arial" panose="020B0604020202020204" pitchFamily="34" charset="0"/>
                <a:cs typeface="Arial" panose="020B0604020202020204" pitchFamily="34" charset="0"/>
              </a:rPr>
              <a:t>Variable block has 5 optional arguments.</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default: </a:t>
            </a:r>
            <a:r>
              <a:rPr lang="en-US" sz="2200" dirty="0">
                <a:solidFill>
                  <a:schemeClr val="tx1"/>
                </a:solidFill>
                <a:latin typeface="Arial" panose="020B0604020202020204" pitchFamily="34" charset="0"/>
                <a:cs typeface="Arial" panose="020B0604020202020204" pitchFamily="34" charset="0"/>
              </a:rPr>
              <a:t>A default value which then makes the variable optional.</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type:</a:t>
            </a:r>
            <a:r>
              <a:rPr lang="en-US" sz="2200" dirty="0">
                <a:solidFill>
                  <a:schemeClr val="tx1"/>
                </a:solidFill>
                <a:latin typeface="Arial" panose="020B0604020202020204" pitchFamily="34" charset="0"/>
                <a:cs typeface="Arial" panose="020B0604020202020204" pitchFamily="34" charset="0"/>
              </a:rPr>
              <a:t> The argument specifies what value types are accepted for the variable.</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description:</a:t>
            </a:r>
            <a:r>
              <a:rPr lang="en-US" sz="2200" dirty="0">
                <a:solidFill>
                  <a:schemeClr val="tx1"/>
                </a:solidFill>
                <a:latin typeface="Arial" panose="020B0604020202020204" pitchFamily="34" charset="0"/>
                <a:cs typeface="Arial" panose="020B0604020202020204" pitchFamily="34" charset="0"/>
              </a:rPr>
              <a:t> Specifies the input variables documentation.</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validation:</a:t>
            </a:r>
            <a:r>
              <a:rPr lang="en-US" sz="2200" dirty="0">
                <a:solidFill>
                  <a:schemeClr val="tx1"/>
                </a:solidFill>
                <a:latin typeface="Arial" panose="020B0604020202020204" pitchFamily="34" charset="0"/>
                <a:cs typeface="Arial" panose="020B0604020202020204" pitchFamily="34" charset="0"/>
              </a:rPr>
              <a:t> A block to define validation rules, usually in addition to type constraints.</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sensitive:</a:t>
            </a:r>
            <a:r>
              <a:rPr lang="en-US" sz="2200" dirty="0">
                <a:solidFill>
                  <a:schemeClr val="tx1"/>
                </a:solidFill>
                <a:latin typeface="Arial" panose="020B0604020202020204" pitchFamily="34" charset="0"/>
                <a:cs typeface="Arial" panose="020B0604020202020204" pitchFamily="34" charset="0"/>
              </a:rPr>
              <a:t> Limits Terraform UI output when the variable is configured.</a:t>
            </a:r>
            <a:endParaRPr lang="en-US" sz="2200" dirty="0">
              <a:solidFill>
                <a:schemeClr val="accent1">
                  <a:lumMod val="75000"/>
                </a:schemeClr>
              </a:solidFill>
              <a:latin typeface="Arial" panose="020B0604020202020204" pitchFamily="34" charset="0"/>
              <a:cs typeface="Arial" panose="020B0604020202020204" pitchFamily="34" charset="0"/>
            </a:endParaRPr>
          </a:p>
          <a:p>
            <a:pPr marR="0" lvl="0" algn="l" defTabSz="914400" rtl="0" eaLnBrk="0" fontAlgn="base" latinLnBrk="0" hangingPunct="0">
              <a:lnSpc>
                <a:spcPct val="120000"/>
              </a:lnSpc>
              <a:spcBef>
                <a:spcPts val="600"/>
              </a:spcBef>
              <a:spcAft>
                <a:spcPts val="600"/>
              </a:spcAft>
              <a:buClrTx/>
              <a:buSzTx/>
              <a:buFont typeface="Wingdings" panose="05000000000000000000" pitchFamily="2" charset="2"/>
              <a:buChar char="v"/>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you omit the default, the user will be prompted to enter a value.</a:t>
            </a:r>
            <a:endParaRPr lang="en-US" sz="2200" b="0" i="0" dirty="0">
              <a:solidFill>
                <a:srgbClr val="000000"/>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Input variable</a:t>
            </a:r>
          </a:p>
        </p:txBody>
      </p:sp>
      <p:sp>
        <p:nvSpPr>
          <p:cNvPr id="5" name="TextBox 4">
            <a:extLst>
              <a:ext uri="{FF2B5EF4-FFF2-40B4-BE49-F238E27FC236}">
                <a16:creationId xmlns:a16="http://schemas.microsoft.com/office/drawing/2014/main" id="{19D1EE5A-85DA-093E-073D-C5F031CAE200}"/>
              </a:ext>
            </a:extLst>
          </p:cNvPr>
          <p:cNvSpPr txBox="1"/>
          <p:nvPr/>
        </p:nvSpPr>
        <p:spPr>
          <a:xfrm>
            <a:off x="8750967" y="6636460"/>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https://developer.hashicorp.com/terraform/language/block/variable</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852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34F65F-A866-C841-436A-80552BD9A42A}"/>
              </a:ext>
            </a:extLst>
          </p:cNvPr>
          <p:cNvPicPr>
            <a:picLocks noGrp="1" noChangeAspect="1"/>
          </p:cNvPicPr>
          <p:nvPr>
            <p:ph idx="1"/>
          </p:nvPr>
        </p:nvPicPr>
        <p:blipFill>
          <a:blip r:embed="rId3"/>
          <a:stretch>
            <a:fillRect/>
          </a:stretch>
        </p:blipFill>
        <p:spPr>
          <a:xfrm>
            <a:off x="876011" y="917536"/>
            <a:ext cx="10439977" cy="2079865"/>
          </a:xfrm>
        </p:spPr>
      </p:pic>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Input variable</a:t>
            </a:r>
            <a:r>
              <a:rPr kumimoji="0" lang="en-US" altLang="en-US" b="1" i="0" u="none" strike="noStrike" cap="none" normalizeH="0" dirty="0">
                <a:ln>
                  <a:noFill/>
                </a:ln>
                <a:solidFill>
                  <a:srgbClr val="000000"/>
                </a:solidFill>
                <a:effectLst/>
                <a:latin typeface="Arial" panose="020B0604020202020204" pitchFamily="34" charset="0"/>
                <a:cs typeface="Arial" panose="020B0604020202020204" pitchFamily="34" charset="0"/>
              </a:rPr>
              <a:t> types</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95310A8-6ADC-C83B-7B9E-30DD2774C9EE}"/>
              </a:ext>
            </a:extLst>
          </p:cNvPr>
          <p:cNvSpPr/>
          <p:nvPr/>
        </p:nvSpPr>
        <p:spPr>
          <a:xfrm>
            <a:off x="876011" y="2854305"/>
            <a:ext cx="3185024" cy="21130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 "flavors"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 = map</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 =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"central-manager" = m1.medium</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"worker1"         = m1.medium</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"worker2"         = m1.xlarge</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"worker3"         = m1.small</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F138DB2D-C8B9-F83A-B03A-413B45663187}"/>
              </a:ext>
            </a:extLst>
          </p:cNvPr>
          <p:cNvSpPr/>
          <p:nvPr/>
        </p:nvSpPr>
        <p:spPr>
          <a:xfrm>
            <a:off x="3256976" y="5146675"/>
            <a:ext cx="5678046" cy="158757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"basic"</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var.flavors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["central-manager"]</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613751C-D5CC-6D8D-BBDA-C868752A7979}"/>
              </a:ext>
            </a:extLst>
          </p:cNvPr>
          <p:cNvSpPr/>
          <p:nvPr/>
        </p:nvSpPr>
        <p:spPr>
          <a:xfrm>
            <a:off x="4503488" y="2854306"/>
            <a:ext cx="3185024" cy="21130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cidr_block</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 = string</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description = "CIDR block for the network"</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 = "10.0.0.0/24"</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9994A67B-D856-DCEF-72DF-FF0C95490638}"/>
              </a:ext>
            </a:extLst>
          </p:cNvPr>
          <p:cNvSpPr/>
          <p:nvPr/>
        </p:nvSpPr>
        <p:spPr>
          <a:xfrm>
            <a:off x="8130964" y="2854305"/>
            <a:ext cx="3185024" cy="21130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number_of_vms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 = number</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description = "Demo for the number"</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 = 5</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F6E020AB-A4A1-8544-5496-AE88B2C0ADA1}"/>
              </a:ext>
            </a:extLst>
          </p:cNvPr>
          <p:cNvSpPr txBox="1"/>
          <p:nvPr/>
        </p:nvSpPr>
        <p:spPr>
          <a:xfrm>
            <a:off x="9025287" y="6624268"/>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https://developer.hashicorp.com/terraform/language/block/variable</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274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indent="-341313">
              <a:lnSpc>
                <a:spcPct val="150000"/>
              </a:lnSpc>
              <a:buFont typeface="Wingdings" panose="05000000000000000000" pitchFamily="2" charset="2"/>
              <a:buChar char="v"/>
            </a:pPr>
            <a:r>
              <a:rPr lang="en-US" sz="2400" b="0" i="0" u="sng" dirty="0">
                <a:solidFill>
                  <a:srgbClr val="000000"/>
                </a:solidFill>
                <a:effectLst/>
                <a:latin typeface="Arial" panose="020B0604020202020204" pitchFamily="34" charset="0"/>
                <a:cs typeface="Arial" panose="020B0604020202020204" pitchFamily="34" charset="0"/>
                <a:hlinkClick r:id="rId3"/>
              </a:rPr>
              <a:t>Output Values</a:t>
            </a:r>
            <a:r>
              <a:rPr lang="en-US" sz="2400" b="0" i="0" dirty="0">
                <a:solidFill>
                  <a:srgbClr val="000000"/>
                </a:solidFill>
                <a:effectLst/>
                <a:latin typeface="Arial" panose="020B0604020202020204" pitchFamily="34" charset="0"/>
                <a:cs typeface="Arial" panose="020B0604020202020204" pitchFamily="34" charset="0"/>
              </a:rPr>
              <a:t> are like return values for a Terraform module.</a:t>
            </a:r>
            <a:r>
              <a:rPr lang="en-US" sz="2400" dirty="0">
                <a:solidFill>
                  <a:srgbClr val="000000"/>
                </a:solidFill>
                <a:latin typeface="Arial" panose="020B0604020202020204" pitchFamily="34" charset="0"/>
                <a:cs typeface="Arial" panose="020B0604020202020204" pitchFamily="34" charset="0"/>
              </a:rPr>
              <a:t>	</a:t>
            </a:r>
          </a:p>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It let’s you expose information about your infrastructure.</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Output Values</a:t>
            </a:r>
          </a:p>
        </p:txBody>
      </p:sp>
      <p:sp>
        <p:nvSpPr>
          <p:cNvPr id="4" name="Rectangle 3">
            <a:extLst>
              <a:ext uri="{FF2B5EF4-FFF2-40B4-BE49-F238E27FC236}">
                <a16:creationId xmlns:a16="http://schemas.microsoft.com/office/drawing/2014/main" id="{06DA5B8F-D00B-E95B-2088-0DD82CBC54CD}"/>
              </a:ext>
            </a:extLst>
          </p:cNvPr>
          <p:cNvSpPr/>
          <p:nvPr/>
        </p:nvSpPr>
        <p:spPr>
          <a:xfrm>
            <a:off x="6736997" y="3066042"/>
            <a:ext cx="5161860" cy="23243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output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basic_instance_ip</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value = openstack_compute_instance_v2.basic.access_ip_v4</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2CC2C917-44E5-6FBD-17EC-D568C9ACEC2A}"/>
              </a:ext>
            </a:extLst>
          </p:cNvPr>
          <p:cNvSpPr/>
          <p:nvPr/>
        </p:nvSpPr>
        <p:spPr>
          <a:xfrm>
            <a:off x="395235" y="3066042"/>
            <a:ext cx="6245851" cy="23243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"basic"</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var.flavors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["central-manager"]</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9C655BF-590A-BE51-469C-6CFBB6C4AE79}"/>
              </a:ext>
            </a:extLst>
          </p:cNvPr>
          <p:cNvSpPr txBox="1"/>
          <p:nvPr/>
        </p:nvSpPr>
        <p:spPr>
          <a:xfrm>
            <a:off x="9067318" y="6623593"/>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https://developer.hashicorp.com/terraform/language/block/output</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666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algn="l"/>
            <a:r>
              <a:rPr lang="en-US" b="1" i="0" dirty="0">
                <a:solidFill>
                  <a:srgbClr val="000000"/>
                </a:solidFill>
                <a:effectLst/>
                <a:latin typeface="Arial" panose="020B0604020202020204" pitchFamily="34" charset="0"/>
                <a:cs typeface="Arial" panose="020B0604020202020204" pitchFamily="34" charset="0"/>
              </a:rPr>
              <a:t>What is Infrastructure as Code?</a:t>
            </a:r>
          </a:p>
        </p:txBody>
      </p:sp>
      <p:sp>
        <p:nvSpPr>
          <p:cNvPr id="9" name="TextBox 8">
            <a:extLst>
              <a:ext uri="{FF2B5EF4-FFF2-40B4-BE49-F238E27FC236}">
                <a16:creationId xmlns:a16="http://schemas.microsoft.com/office/drawing/2014/main" id="{738149C5-08DF-D379-8D9B-AF852DB7DF4D}"/>
              </a:ext>
            </a:extLst>
          </p:cNvPr>
          <p:cNvSpPr txBox="1"/>
          <p:nvPr/>
        </p:nvSpPr>
        <p:spPr>
          <a:xfrm>
            <a:off x="156310" y="2309078"/>
            <a:ext cx="11879380" cy="2239844"/>
          </a:xfrm>
          <a:prstGeom prst="rect">
            <a:avLst/>
          </a:prstGeom>
          <a:noFill/>
        </p:spPr>
        <p:txBody>
          <a:bodyPr wrap="square">
            <a:spAutoFit/>
          </a:bodyPr>
          <a:lstStyle/>
          <a:p>
            <a:pPr algn="ctr">
              <a:lnSpc>
                <a:spcPct val="150000"/>
              </a:lnSpc>
            </a:pPr>
            <a:r>
              <a:rPr lang="en-US" sz="2400" b="0" i="0" dirty="0">
                <a:solidFill>
                  <a:srgbClr val="000000"/>
                </a:solidFill>
                <a:effectLst/>
                <a:latin typeface="Arial" panose="020B0604020202020204" pitchFamily="34" charset="0"/>
                <a:cs typeface="Arial" panose="020B0604020202020204" pitchFamily="34" charset="0"/>
              </a:rPr>
              <a:t>Infrastructure as Code (</a:t>
            </a:r>
            <a:r>
              <a:rPr lang="en-US" sz="2400" b="0" i="0" dirty="0" err="1">
                <a:solidFill>
                  <a:srgbClr val="000000"/>
                </a:solidFill>
                <a:effectLst/>
                <a:latin typeface="Arial" panose="020B0604020202020204" pitchFamily="34" charset="0"/>
                <a:cs typeface="Arial" panose="020B0604020202020204" pitchFamily="34" charset="0"/>
              </a:rPr>
              <a:t>IaC</a:t>
            </a:r>
            <a:r>
              <a:rPr lang="en-US" sz="2400" b="0" i="0" dirty="0">
                <a:solidFill>
                  <a:srgbClr val="000000"/>
                </a:solidFill>
                <a:effectLst/>
                <a:latin typeface="Arial" panose="020B0604020202020204" pitchFamily="34" charset="0"/>
                <a:cs typeface="Arial" panose="020B0604020202020204" pitchFamily="34" charset="0"/>
              </a:rPr>
              <a:t>) is the process of managing and provisioning cloud infrastructure with machine-readable definition files.</a:t>
            </a:r>
          </a:p>
          <a:p>
            <a:pPr algn="ctr">
              <a:lnSpc>
                <a:spcPct val="150000"/>
              </a:lnSpc>
            </a:pPr>
            <a:endParaRPr lang="en-US" sz="2400" b="0" i="0" dirty="0">
              <a:solidFill>
                <a:srgbClr val="000000"/>
              </a:solidFill>
              <a:effectLst/>
              <a:latin typeface="Arial" panose="020B0604020202020204" pitchFamily="34" charset="0"/>
              <a:cs typeface="Arial" panose="020B0604020202020204" pitchFamily="34" charset="0"/>
            </a:endParaRPr>
          </a:p>
          <a:p>
            <a:pPr algn="ctr">
              <a:lnSpc>
                <a:spcPct val="150000"/>
              </a:lnSpc>
            </a:pPr>
            <a:r>
              <a:rPr lang="en-US" sz="2400" b="1" i="0" dirty="0">
                <a:solidFill>
                  <a:srgbClr val="000000"/>
                </a:solidFill>
                <a:effectLst/>
                <a:latin typeface="Arial" panose="020B0604020202020204" pitchFamily="34" charset="0"/>
                <a:cs typeface="Arial" panose="020B0604020202020204" pitchFamily="34" charset="0"/>
              </a:rPr>
              <a:t>Think of it as an executable documentation.</a:t>
            </a:r>
            <a:endParaRPr lang="en-US" sz="2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7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68682"/>
            <a:ext cx="11484346" cy="5260133"/>
          </a:xfrm>
        </p:spPr>
        <p:txBody>
          <a:bodyPr>
            <a:normAutofit/>
          </a:bodyPr>
          <a:lstStyle/>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Two methods:</a:t>
            </a:r>
          </a:p>
          <a:p>
            <a:pPr marL="798513" lvl="1" indent="-341313">
              <a:lnSpc>
                <a:spcPct val="150000"/>
              </a:lnSpc>
              <a:buFont typeface="Wingdings" panose="05000000000000000000" pitchFamily="2" charset="2"/>
              <a:buChar char="v"/>
            </a:pPr>
            <a:r>
              <a:rPr lang="en-US" dirty="0">
                <a:solidFill>
                  <a:srgbClr val="000000"/>
                </a:solidFill>
                <a:latin typeface="Arial" panose="020B0604020202020204" pitchFamily="34" charset="0"/>
                <a:cs typeface="Arial" panose="020B0604020202020204" pitchFamily="34" charset="0"/>
              </a:rPr>
              <a:t>Conditional expression (</a:t>
            </a:r>
            <a:r>
              <a:rPr lang="en-US" i="1" dirty="0">
                <a:solidFill>
                  <a:srgbClr val="000000"/>
                </a:solidFill>
                <a:latin typeface="Arial" panose="020B0604020202020204" pitchFamily="34" charset="0"/>
                <a:cs typeface="Arial" panose="020B0604020202020204" pitchFamily="34" charset="0"/>
              </a:rPr>
              <a:t>CONDITION ? TRUEVALUE:FALSEVALUE</a:t>
            </a:r>
            <a:r>
              <a:rPr lang="en-US" dirty="0">
                <a:solidFill>
                  <a:srgbClr val="000000"/>
                </a:solidFill>
                <a:latin typeface="Arial" panose="020B0604020202020204" pitchFamily="34" charset="0"/>
                <a:cs typeface="Arial" panose="020B0604020202020204" pitchFamily="34" charset="0"/>
              </a:rPr>
              <a:t>).</a:t>
            </a:r>
          </a:p>
          <a:p>
            <a:pPr marL="798513" lvl="1" indent="-341313">
              <a:lnSpc>
                <a:spcPct val="150000"/>
              </a:lnSpc>
              <a:buFont typeface="Wingdings" panose="05000000000000000000" pitchFamily="2" charset="2"/>
              <a:buChar char="v"/>
            </a:pPr>
            <a:r>
              <a:rPr lang="en-US" b="0" i="0" dirty="0">
                <a:solidFill>
                  <a:srgbClr val="000000"/>
                </a:solidFill>
                <a:effectLst/>
                <a:latin typeface="Arial" panose="020B0604020202020204" pitchFamily="34" charset="0"/>
                <a:cs typeface="Arial" panose="020B0604020202020204" pitchFamily="34" charset="0"/>
              </a:rPr>
              <a:t>Depends on (</a:t>
            </a:r>
            <a:r>
              <a:rPr lang="en-US" b="0" i="1" dirty="0" err="1">
                <a:solidFill>
                  <a:srgbClr val="000000"/>
                </a:solidFill>
                <a:effectLst/>
                <a:latin typeface="Arial" panose="020B0604020202020204" pitchFamily="34" charset="0"/>
                <a:cs typeface="Arial" panose="020B0604020202020204" pitchFamily="34" charset="0"/>
              </a:rPr>
              <a:t>depends_on</a:t>
            </a:r>
            <a:r>
              <a:rPr lang="en-US" b="0" i="0" dirty="0">
                <a:solidFill>
                  <a:srgbClr val="000000"/>
                </a:solidFill>
                <a:effectLst/>
                <a:latin typeface="Arial" panose="020B0604020202020204" pitchFamily="34" charset="0"/>
                <a:cs typeface="Arial" panose="020B0604020202020204" pitchFamily="34" charset="0"/>
              </a:rPr>
              <a:t>).</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96805"/>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Conditionals</a:t>
            </a:r>
          </a:p>
        </p:txBody>
      </p:sp>
      <p:sp>
        <p:nvSpPr>
          <p:cNvPr id="4" name="Rectangle 3">
            <a:extLst>
              <a:ext uri="{FF2B5EF4-FFF2-40B4-BE49-F238E27FC236}">
                <a16:creationId xmlns:a16="http://schemas.microsoft.com/office/drawing/2014/main" id="{06DA5B8F-D00B-E95B-2088-0DD82CBC54CD}"/>
              </a:ext>
            </a:extLst>
          </p:cNvPr>
          <p:cNvSpPr/>
          <p:nvPr/>
        </p:nvSpPr>
        <p:spPr>
          <a:xfrm>
            <a:off x="5201097" y="3445627"/>
            <a:ext cx="6595668" cy="281249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"openstack_compute_volume_attach_v2" "attach_1"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openstack_compute_instance_v2.instance_1.id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volume_id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openstack_blockstorage_volume_v3.volumes.0.id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"openstack_compute_volume_attach_v2" "attach_2"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openstack_compute_instance_v2.instance_1.id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volume_id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openstack_blockstorage_volume_v3.volumes.1.id</a:t>
            </a:r>
          </a:p>
          <a:p>
            <a:pPr marL="112713" lvl="4" eaLnBrk="0" fontAlgn="base" hangingPunct="0">
              <a:spcBef>
                <a:spcPct val="0"/>
              </a:spcBef>
              <a:spcAft>
                <a:spcPct val="0"/>
              </a:spcAft>
            </a:pPr>
            <a:r>
              <a:rPr kumimoji="0" lang="en-US" altLang="en-US" sz="16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1"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depends_on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["openstack_compute_volume_attach_v2.attach_1"]</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2CC2C917-44E5-6FBD-17EC-D568C9ACEC2A}"/>
              </a:ext>
            </a:extLst>
          </p:cNvPr>
          <p:cNvSpPr/>
          <p:nvPr/>
        </p:nvSpPr>
        <p:spPr>
          <a:xfrm>
            <a:off x="186129" y="4078676"/>
            <a:ext cx="4692600" cy="174633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t>
            </a:r>
            <a:r>
              <a:rPr lang="en-US" altLang="en-US" sz="1600" b="1" i="1" dirty="0">
                <a:solidFill>
                  <a:schemeClr val="tx1"/>
                </a:solidFill>
                <a:latin typeface="Arial" panose="020B0604020202020204" pitchFamily="34" charset="0"/>
                <a:cs typeface="Arial" panose="020B0604020202020204" pitchFamily="34" charset="0"/>
              </a:rPr>
              <a:t>count = “${</a:t>
            </a:r>
            <a:r>
              <a:rPr lang="en-US" altLang="en-US" sz="1600" b="1" i="1" dirty="0" err="1">
                <a:solidFill>
                  <a:schemeClr val="tx1"/>
                </a:solidFill>
                <a:latin typeface="Arial" panose="020B0604020202020204" pitchFamily="34" charset="0"/>
                <a:cs typeface="Arial" panose="020B0604020202020204" pitchFamily="34" charset="0"/>
              </a:rPr>
              <a:t>var.environment</a:t>
            </a:r>
            <a:r>
              <a:rPr lang="en-US" altLang="en-US" sz="1600" b="1" i="1" dirty="0">
                <a:solidFill>
                  <a:schemeClr val="tx1"/>
                </a:solidFill>
                <a:latin typeface="Arial" panose="020B0604020202020204" pitchFamily="34" charset="0"/>
                <a:cs typeface="Arial" panose="020B0604020202020204" pitchFamily="34" charset="0"/>
              </a:rPr>
              <a:t> == ‘prod’ ? 2:1}”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277CB49-6098-E99D-01CE-4B5194CA06F7}"/>
              </a:ext>
            </a:extLst>
          </p:cNvPr>
          <p:cNvSpPr txBox="1"/>
          <p:nvPr/>
        </p:nvSpPr>
        <p:spPr>
          <a:xfrm>
            <a:off x="8412960" y="6629221"/>
            <a:ext cx="3785136"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https://developer.hashicorp.com/terraform/language/expressions/conditionals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88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Workflow</a:t>
            </a:r>
          </a:p>
        </p:txBody>
      </p:sp>
      <p:pic>
        <p:nvPicPr>
          <p:cNvPr id="9" name="Picture 8">
            <a:extLst>
              <a:ext uri="{FF2B5EF4-FFF2-40B4-BE49-F238E27FC236}">
                <a16:creationId xmlns:a16="http://schemas.microsoft.com/office/drawing/2014/main" id="{DBB66BCA-2F55-B971-C11B-9AF4CC49F4CF}"/>
              </a:ext>
            </a:extLst>
          </p:cNvPr>
          <p:cNvPicPr>
            <a:picLocks noChangeAspect="1"/>
          </p:cNvPicPr>
          <p:nvPr/>
        </p:nvPicPr>
        <p:blipFill>
          <a:blip r:embed="rId3"/>
          <a:stretch>
            <a:fillRect/>
          </a:stretch>
        </p:blipFill>
        <p:spPr>
          <a:xfrm>
            <a:off x="0" y="1862722"/>
            <a:ext cx="12192000" cy="3132555"/>
          </a:xfrm>
          <a:prstGeom prst="rect">
            <a:avLst/>
          </a:prstGeom>
        </p:spPr>
      </p:pic>
      <p:sp>
        <p:nvSpPr>
          <p:cNvPr id="4" name="TextBox 3">
            <a:extLst>
              <a:ext uri="{FF2B5EF4-FFF2-40B4-BE49-F238E27FC236}">
                <a16:creationId xmlns:a16="http://schemas.microsoft.com/office/drawing/2014/main" id="{32641858-E324-C552-17A5-D70AD7273313}"/>
              </a:ext>
            </a:extLst>
          </p:cNvPr>
          <p:cNvSpPr txBox="1"/>
          <p:nvPr/>
        </p:nvSpPr>
        <p:spPr>
          <a:xfrm>
            <a:off x="9063788" y="6617302"/>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https://developer.hashicorp.com/terraform/intro/core-workflow</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065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317605" cy="5260133"/>
          </a:xfrm>
        </p:spPr>
        <p:txBody>
          <a:bodyPr>
            <a:normAutofit/>
          </a:bodyPr>
          <a:lstStyle/>
          <a:p>
            <a:pPr marL="344488" marR="0" lvl="0" indent="-344488"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commands are the same whether you are on Linux or Windows or MacOS.</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4488" marR="0" lvl="0" indent="-344488"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has subcommands that perform different actions.</a:t>
            </a:r>
            <a:endParaRPr kumimoji="0" lang="en-US" altLang="en-US" sz="2400" b="0" i="0" u="none" strike="noStrike" cap="none" normalizeH="0" baseline="0" dirty="0">
              <a:ln>
                <a:noFill/>
              </a:ln>
              <a:solidFill>
                <a:srgbClr val="444444"/>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Command Line</a:t>
            </a:r>
          </a:p>
        </p:txBody>
      </p:sp>
      <p:sp>
        <p:nvSpPr>
          <p:cNvPr id="6" name="Rectangle 5">
            <a:extLst>
              <a:ext uri="{FF2B5EF4-FFF2-40B4-BE49-F238E27FC236}">
                <a16:creationId xmlns:a16="http://schemas.microsoft.com/office/drawing/2014/main" id="{7D263842-24C0-9621-9406-E399B9B79548}"/>
              </a:ext>
            </a:extLst>
          </p:cNvPr>
          <p:cNvSpPr/>
          <p:nvPr/>
        </p:nvSpPr>
        <p:spPr>
          <a:xfrm>
            <a:off x="3593082" y="2567111"/>
            <a:ext cx="5391502" cy="386946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8925" marR="0" lvl="0" indent="-168275" algn="l" defTabSz="914400" rtl="0" eaLnBrk="0" fontAlgn="base" latinLnBrk="0" hangingPunct="0">
              <a:spcBef>
                <a:spcPts val="600"/>
              </a:spcBef>
              <a:spcAft>
                <a:spcPts val="600"/>
              </a:spcAft>
              <a:buClrTx/>
              <a:buSzTx/>
              <a:buFontTx/>
              <a:buNone/>
              <a:tabLst/>
            </a:pPr>
            <a:r>
              <a:rPr kumimoji="0" lang="en-US" altLang="en-US" sz="2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Basic Terraform Commands</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version</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help</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400" b="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endPar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endParaRP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plan</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destroy</a:t>
            </a:r>
          </a:p>
        </p:txBody>
      </p:sp>
      <p:sp>
        <p:nvSpPr>
          <p:cNvPr id="5" name="TextBox 4">
            <a:extLst>
              <a:ext uri="{FF2B5EF4-FFF2-40B4-BE49-F238E27FC236}">
                <a16:creationId xmlns:a16="http://schemas.microsoft.com/office/drawing/2014/main" id="{A48FCC14-C8AC-F228-2081-598A00A463EF}"/>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21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954593"/>
            <a:ext cx="11685313" cy="5715567"/>
          </a:xfrm>
        </p:spPr>
        <p:txBody>
          <a:bodyPr>
            <a:noAutofit/>
          </a:bodyPr>
          <a:lstStyle/>
          <a:p>
            <a:pPr marL="344488" marR="0" lvl="0" indent="-344488" algn="l" defTabSz="914400" rtl="0" eaLnBrk="0" fontAlgn="base" latinLnBrk="0" hangingPunct="0">
              <a:lnSpc>
                <a:spcPct val="100000"/>
              </a:lnSpc>
              <a:spcBef>
                <a:spcPts val="600"/>
              </a:spcBef>
              <a:spcAft>
                <a:spcPts val="600"/>
              </a:spcAft>
              <a:buClrTx/>
              <a:buSzTx/>
              <a:buFont typeface="Wingdings" panose="05000000000000000000" pitchFamily="2" charset="2"/>
              <a:buChar char="v"/>
              <a:tabLst/>
            </a:pPr>
            <a:r>
              <a:rPr kumimoji="0" lang="en-US" altLang="en-US" sz="2200" i="0" u="none" strike="noStrike" cap="none" normalizeH="0" baseline="0" dirty="0">
                <a:ln>
                  <a:noFill/>
                </a:ln>
                <a:solidFill>
                  <a:srgbClr val="444444"/>
                </a:solidFill>
                <a:effectLst/>
                <a:latin typeface="Arial" panose="020B0604020202020204" pitchFamily="34" charset="0"/>
                <a:cs typeface="Arial" panose="020B0604020202020204" pitchFamily="34" charset="0"/>
              </a:rPr>
              <a:t>Initialization Process: </a:t>
            </a:r>
          </a:p>
          <a:p>
            <a:pPr marL="801688" lvl="1" indent="-344488" eaLnBrk="0" fontAlgn="base" hangingPunct="0">
              <a:lnSpc>
                <a:spcPct val="100000"/>
              </a:lnSpc>
              <a:spcBef>
                <a:spcPts val="600"/>
              </a:spcBef>
              <a:spcAft>
                <a:spcPts val="600"/>
              </a:spcAft>
              <a:buFont typeface="Wingdings" panose="05000000000000000000" pitchFamily="2" charset="2"/>
              <a:buChar char="v"/>
            </a:pPr>
            <a:r>
              <a:rPr kumimoji="0" lang="en-US" altLang="en-US" sz="22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20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r>
              <a:rPr kumimoji="0" lang="en-US" altLang="en-US" sz="22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initializes a new or existing Terraform configuration.</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D</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ownloads the necessary providers and modules.</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 Set</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up the working directory for Terraform operations.</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F</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irst command you typically run when starting a new project or working with an existing one.</a:t>
            </a:r>
          </a:p>
          <a:p>
            <a:pPr marL="344488" indent="-344488" eaLnBrk="0" fontAlgn="base" hangingPunct="0">
              <a:lnSpc>
                <a:spcPct val="100000"/>
              </a:lnSpc>
              <a:spcBef>
                <a:spcPts val="600"/>
              </a:spcBef>
              <a:spcAft>
                <a:spcPts val="600"/>
              </a:spcAft>
              <a:buFont typeface="Wingdings" panose="05000000000000000000" pitchFamily="2" charset="2"/>
              <a:buChar char="v"/>
            </a:pPr>
            <a:r>
              <a:rPr kumimoji="0" lang="en-US" altLang="en-US" sz="2200" i="0" u="none" strike="noStrike" cap="none" normalizeH="0" baseline="0" dirty="0">
                <a:ln>
                  <a:noFill/>
                </a:ln>
                <a:solidFill>
                  <a:srgbClr val="444444"/>
                </a:solidFill>
                <a:effectLst/>
                <a:latin typeface="Arial" panose="020B0604020202020204" pitchFamily="34" charset="0"/>
                <a:cs typeface="Arial" panose="020B0604020202020204" pitchFamily="34" charset="0"/>
              </a:rPr>
              <a:t>Backend Configuration:</a:t>
            </a:r>
          </a:p>
          <a:p>
            <a:pPr marL="801688" lvl="1" indent="-344488" eaLnBrk="0" fontAlgn="base" hangingPunct="0">
              <a:lnSpc>
                <a:spcPct val="100000"/>
              </a:lnSpc>
              <a:spcBef>
                <a:spcPts val="600"/>
              </a:spcBef>
              <a:spcAft>
                <a:spcPts val="600"/>
              </a:spcAft>
              <a:buFont typeface="Wingdings" panose="05000000000000000000" pitchFamily="2" charset="2"/>
              <a:buChar char="v"/>
            </a:pPr>
            <a:r>
              <a:rPr kumimoji="0" lang="en-US" altLang="en-US" sz="22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200" b="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is where you define and configure the backend, specifying where Terraform should store its state file. Proper backend configuration is vital for collaboration and state management.</a:t>
            </a:r>
          </a:p>
          <a:p>
            <a:pPr marL="344488"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Lock file generation: </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To coordinate access to the state file if multiple users are working on the same infrastructure.</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a:t>
            </a:r>
            <a:r>
              <a:rPr kumimoji="0" lang="en-US" altLang="en-U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init</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CBF278C-38D9-15CB-9E07-060840C08452}"/>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9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a:t>
            </a:r>
            <a:r>
              <a:rPr kumimoji="0" lang="en-US" altLang="en-U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init</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33C25591-989C-42B8-45AB-B3EEAE704F33}"/>
              </a:ext>
            </a:extLst>
          </p:cNvPr>
          <p:cNvSpPr/>
          <p:nvPr/>
        </p:nvSpPr>
        <p:spPr>
          <a:xfrm>
            <a:off x="873816" y="1210359"/>
            <a:ext cx="10444367" cy="425641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a:t>
            </a:r>
            <a:r>
              <a:rPr kumimoji="0" lang="en-US" altLang="en-US"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init</a:t>
            </a:r>
            <a:endPar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Initializing the backend...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Initializing provider plugins...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Reusing previous version of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the dependency lock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Installing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v1.48.0...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Installed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v1.48.0 (self-signed, key ID 4F80527A391BEFD2)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Partner and community providers are signed by their developers.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you'd like to know more about provider signing, you can read about it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https://www.terraform.io/docs/cli/plugins/signing.html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has been successfully initialized!</a:t>
            </a:r>
          </a:p>
        </p:txBody>
      </p:sp>
      <p:sp>
        <p:nvSpPr>
          <p:cNvPr id="12" name="TextBox 11">
            <a:extLst>
              <a:ext uri="{FF2B5EF4-FFF2-40B4-BE49-F238E27FC236}">
                <a16:creationId xmlns:a16="http://schemas.microsoft.com/office/drawing/2014/main" id="{9EA2D1A9-B467-FF87-86FE-7500AF49189F}"/>
              </a:ext>
            </a:extLst>
          </p:cNvPr>
          <p:cNvSpPr txBox="1"/>
          <p:nvPr/>
        </p:nvSpPr>
        <p:spPr>
          <a:xfrm>
            <a:off x="-1" y="5786372"/>
            <a:ext cx="12192000" cy="110799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fetches all required providers and modules, storing them in the </a:t>
            </a:r>
            <a:r>
              <a:rPr kumimoji="0" lang="en-US" altLang="en-US" sz="22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directory.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you add, change, or update your modules or providers, you will need to rerun the </a:t>
            </a:r>
            <a:r>
              <a:rPr kumimoji="0" lang="en-US" altLang="en-US" sz="2200" b="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r>
              <a:rPr lang="en-US" altLang="en-US" sz="2200" dirty="0">
                <a:solidFill>
                  <a:srgbClr val="000000"/>
                </a:solidFill>
                <a:latin typeface="Arial" panose="020B0604020202020204" pitchFamily="34" charset="0"/>
                <a:cs typeface="Arial" panose="020B0604020202020204" pitchFamily="34" charset="0"/>
              </a:rPr>
              <a:t> command.</a:t>
            </a:r>
            <a:endParaRPr lang="en-US" sz="2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901C760-2869-9267-7FDE-192C254588CE}"/>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81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026367"/>
            <a:ext cx="11317605" cy="5643793"/>
          </a:xfrm>
        </p:spPr>
        <p:txBody>
          <a:bodyPr>
            <a:noAutofit/>
          </a:bodyPr>
          <a:lstStyle/>
          <a:p>
            <a:pPr eaLnBrk="0" fontAlgn="base" hangingPunct="0">
              <a:lnSpc>
                <a:spcPct val="100000"/>
              </a:lnSpc>
              <a:spcBef>
                <a:spcPts val="600"/>
              </a:spcBef>
              <a:spcAft>
                <a:spcPts val="600"/>
              </a:spcAft>
              <a:buFont typeface="Wingdings" panose="05000000000000000000" pitchFamily="2" charset="2"/>
              <a:buChar char="v"/>
            </a:pP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The </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plan</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examines the Terraform configuration, detailing the changes it will make to infrastructure (preview changes).</a:t>
            </a:r>
          </a:p>
          <a:p>
            <a:pPr eaLnBrk="0" fontAlgn="base" hangingPunct="0">
              <a:lnSpc>
                <a:spcPct val="100000"/>
              </a:lnSpc>
              <a:spcBef>
                <a:spcPts val="600"/>
              </a:spcBef>
              <a:spcAft>
                <a:spcPts val="600"/>
              </a:spcAft>
              <a:buFont typeface="Wingdings" panose="05000000000000000000" pitchFamily="2" charset="2"/>
              <a:buChar char="v"/>
            </a:pPr>
            <a:r>
              <a:rPr lang="en-US" altLang="en-US" sz="2400" dirty="0">
                <a:latin typeface="Arial" panose="020B0604020202020204" pitchFamily="34" charset="0"/>
                <a:cs typeface="Arial" panose="020B0604020202020204" pitchFamily="34" charset="0"/>
              </a:rPr>
              <a:t>The </a:t>
            </a: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then executes those planned changes, applying them to create, modify, or destroy resources as needed.</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plan &amp; apply</a:t>
            </a:r>
          </a:p>
        </p:txBody>
      </p:sp>
      <p:sp>
        <p:nvSpPr>
          <p:cNvPr id="4" name="Rectangle 3">
            <a:extLst>
              <a:ext uri="{FF2B5EF4-FFF2-40B4-BE49-F238E27FC236}">
                <a16:creationId xmlns:a16="http://schemas.microsoft.com/office/drawing/2014/main" id="{5C380E7A-5C27-B86B-36FF-A9A0575BEF91}"/>
              </a:ext>
            </a:extLst>
          </p:cNvPr>
          <p:cNvSpPr/>
          <p:nvPr/>
        </p:nvSpPr>
        <p:spPr>
          <a:xfrm>
            <a:off x="1348560" y="2754802"/>
            <a:ext cx="9494879" cy="386946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plan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used the selected providers to generate the following execution plan. Resource actions are indicated with the following symbols: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create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will perform the following 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openstack_compute_keypair_v2.my-cloud-key will be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resource "openstack_compute_keypair_v2" "my-cloud-key"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fingerprint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id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name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clum_key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private_key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public_key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"XXXX"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region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user_id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Plan: 1 to add, 0 to change, 0 to destroy.</a:t>
            </a:r>
          </a:p>
        </p:txBody>
      </p:sp>
      <p:sp>
        <p:nvSpPr>
          <p:cNvPr id="6" name="TextBox 5">
            <a:extLst>
              <a:ext uri="{FF2B5EF4-FFF2-40B4-BE49-F238E27FC236}">
                <a16:creationId xmlns:a16="http://schemas.microsoft.com/office/drawing/2014/main" id="{71AF88C0-36C6-DD6C-23FC-6119DB659DE5}"/>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53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05319"/>
            <a:ext cx="11317605" cy="5564841"/>
          </a:xfrm>
        </p:spPr>
        <p:txBody>
          <a:bodyPr>
            <a:noAutofit/>
          </a:bodyPr>
          <a:lstStyle/>
          <a:p>
            <a:pPr eaLnBrk="0" fontAlgn="base" hangingPunct="0">
              <a:lnSpc>
                <a:spcPct val="100000"/>
              </a:lnSpc>
              <a:spcBef>
                <a:spcPts val="600"/>
              </a:spcBef>
              <a:spcAft>
                <a:spcPts val="600"/>
              </a:spcAft>
              <a:buFont typeface="Wingdings" panose="05000000000000000000" pitchFamily="2" charset="2"/>
              <a:buChar char="v"/>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destroy</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dismantles all resources defined in the Terraform configuration, effectively tearing down the infrastructure. </a:t>
            </a:r>
          </a:p>
          <a:p>
            <a:pPr eaLnBrk="0" fontAlgn="base" hangingPunct="0">
              <a:lnSpc>
                <a:spcPct val="100000"/>
              </a:lnSpc>
              <a:spcBef>
                <a:spcPts val="600"/>
              </a:spcBef>
              <a:spcAft>
                <a:spcPts val="600"/>
              </a:spcAft>
              <a:buFont typeface="Wingdings" panose="05000000000000000000" pitchFamily="2" charset="2"/>
              <a:buChar char="v"/>
            </a:pP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It prompts for confirmation before initiating the removal process and provides a summary of the destroyed resources upon completion.</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destroy</a:t>
            </a:r>
          </a:p>
        </p:txBody>
      </p:sp>
      <p:sp>
        <p:nvSpPr>
          <p:cNvPr id="4" name="Rectangle 3">
            <a:extLst>
              <a:ext uri="{FF2B5EF4-FFF2-40B4-BE49-F238E27FC236}">
                <a16:creationId xmlns:a16="http://schemas.microsoft.com/office/drawing/2014/main" id="{5C380E7A-5C27-B86B-36FF-A9A0575BEF91}"/>
              </a:ext>
            </a:extLst>
          </p:cNvPr>
          <p:cNvSpPr/>
          <p:nvPr/>
        </p:nvSpPr>
        <p:spPr>
          <a:xfrm>
            <a:off x="2172496" y="3309429"/>
            <a:ext cx="7847007" cy="290718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chemeClr val="tx1"/>
                </a:solidFill>
                <a:latin typeface="Arial" panose="020B0604020202020204" pitchFamily="34" charset="0"/>
                <a:cs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destroy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will perform the following 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openstack_compute_instance_v2.example_instance will be destroyed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Plan: 0 to add, 0 to change, 1 to destroy.</a:t>
            </a:r>
          </a:p>
        </p:txBody>
      </p:sp>
      <p:sp>
        <p:nvSpPr>
          <p:cNvPr id="5" name="TextBox 4">
            <a:extLst>
              <a:ext uri="{FF2B5EF4-FFF2-40B4-BE49-F238E27FC236}">
                <a16:creationId xmlns:a16="http://schemas.microsoft.com/office/drawing/2014/main" id="{A6FFA083-09A7-653A-FB7B-CD16879939BE}"/>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116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245996"/>
            <a:ext cx="11317605" cy="5424164"/>
          </a:xfrm>
        </p:spPr>
        <p:txBody>
          <a:bodyPr>
            <a:noAutofit/>
          </a:bodyPr>
          <a:lstStyle/>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40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fmt</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automatically formats Terraform configuration files to adhere to a consistent style, promoting clean and readable code by standardizing indentation, spacing, and syntax.</a:t>
            </a:r>
          </a:p>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graph:</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generates a visual representation of the Terraform resource dependency graph, aiding in understanding and troubleshooting complex infrastructures by illustrating how resources are connected and dependent on each other.</a:t>
            </a:r>
          </a:p>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outputs:</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displays the output values defined in a Terraform configuration, providing a quick way to retrieve and view important information about the deployed infrastructure, such as IP addresses or endpoint URLs.</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others</a:t>
            </a:r>
          </a:p>
        </p:txBody>
      </p:sp>
      <p:sp>
        <p:nvSpPr>
          <p:cNvPr id="4" name="TextBox 3">
            <a:extLst>
              <a:ext uri="{FF2B5EF4-FFF2-40B4-BE49-F238E27FC236}">
                <a16:creationId xmlns:a16="http://schemas.microsoft.com/office/drawing/2014/main" id="{607895EE-B427-ADF2-6E31-6DF81207AEAC}"/>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3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215850"/>
            <a:ext cx="11675265" cy="5454309"/>
          </a:xfrm>
        </p:spPr>
        <p:txBody>
          <a:bodyPr>
            <a:noAutofit/>
          </a:bodyPr>
          <a:lstStyle/>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taint: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marks a resource for recreation during the next </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forcing Terraform to destroy and recreate the specified resource, useful for triggering updates or troubleshooting specific components.</a:t>
            </a:r>
          </a:p>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40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untaint</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removes the taint mark from a resource, allowing it to be managed normally in subsequent </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operations, useful for reverting the forced recreation status applied by terraform taint.</a:t>
            </a:r>
          </a:p>
          <a:p>
            <a:pPr eaLnBrk="0" fontAlgn="base" hangingPunct="0">
              <a:lnSpc>
                <a:spcPct val="100000"/>
              </a:lnSpc>
              <a:spcBef>
                <a:spcPts val="1200"/>
              </a:spcBef>
              <a:spcAft>
                <a:spcPts val="1200"/>
              </a:spcAft>
              <a:buFont typeface="Wingdings" panose="05000000000000000000" pitchFamily="2" charset="2"/>
              <a:buChar char="v"/>
            </a:pPr>
            <a:r>
              <a:rPr lang="en-US" altLang="en-US" sz="2400" i="1" dirty="0">
                <a:solidFill>
                  <a:schemeClr val="accent1">
                    <a:lumMod val="75000"/>
                  </a:schemeClr>
                </a:solidFill>
                <a:latin typeface="Arial" panose="020B0604020202020204" pitchFamily="34" charset="0"/>
                <a:cs typeface="Arial" panose="020B0604020202020204" pitchFamily="34" charset="0"/>
              </a:rPr>
              <a:t>terraform refresh:</a:t>
            </a:r>
            <a:r>
              <a:rPr lang="en-US" altLang="en-US" sz="2400" i="1" dirty="0">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Sometimes infrastructure may be changed outside of </a:t>
            </a:r>
            <a:r>
              <a:rPr kumimoji="0" lang="en-US" altLang="en-US" sz="2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Terraform's</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control. The state file represents the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last known</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state of the infrastructure. If you'd like to check and see if the state file still matches what you built, you can use the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refresh</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command.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Note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that this does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not</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update your infrastructure, it simply updates the state file.</a:t>
            </a:r>
            <a:endParaRPr kumimoji="0" lang="en-US" altLang="en-US" sz="2400" b="0" i="0" u="none" strike="noStrike" cap="none" normalizeH="0" baseline="0" dirty="0">
              <a:ln>
                <a:noFill/>
              </a:ln>
              <a:solidFill>
                <a:srgbClr val="444444"/>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others</a:t>
            </a:r>
          </a:p>
        </p:txBody>
      </p:sp>
      <p:sp>
        <p:nvSpPr>
          <p:cNvPr id="6" name="TextBox 5">
            <a:extLst>
              <a:ext uri="{FF2B5EF4-FFF2-40B4-BE49-F238E27FC236}">
                <a16:creationId xmlns:a16="http://schemas.microsoft.com/office/drawing/2014/main" id="{3D8DB3B1-B3D3-2AD5-A568-FF354D0A54C6}"/>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08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AA45E-1D79-B057-F783-40C7A4AB89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5EE69-C3C6-3F85-6687-A6C4AFD3DC70}"/>
              </a:ext>
            </a:extLst>
          </p:cNvPr>
          <p:cNvSpPr>
            <a:spLocks noGrp="1"/>
          </p:cNvSpPr>
          <p:nvPr>
            <p:ph idx="1"/>
          </p:nvPr>
        </p:nvSpPr>
        <p:spPr>
          <a:xfrm>
            <a:off x="312419" y="1215850"/>
            <a:ext cx="11675265" cy="5454309"/>
          </a:xfrm>
        </p:spPr>
        <p:txBody>
          <a:bodyPr>
            <a:noAutofit/>
          </a:bodyPr>
          <a:lstStyle/>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import: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imports existing resources into Terraform.</a:t>
            </a:r>
          </a:p>
        </p:txBody>
      </p:sp>
      <p:sp>
        <p:nvSpPr>
          <p:cNvPr id="2" name="Title 1">
            <a:extLst>
              <a:ext uri="{FF2B5EF4-FFF2-40B4-BE49-F238E27FC236}">
                <a16:creationId xmlns:a16="http://schemas.microsoft.com/office/drawing/2014/main" id="{83FF258C-DB19-5C51-63FD-EB91D39F95F3}"/>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others</a:t>
            </a:r>
          </a:p>
        </p:txBody>
      </p:sp>
      <p:sp>
        <p:nvSpPr>
          <p:cNvPr id="6" name="TextBox 5">
            <a:extLst>
              <a:ext uri="{FF2B5EF4-FFF2-40B4-BE49-F238E27FC236}">
                <a16:creationId xmlns:a16="http://schemas.microsoft.com/office/drawing/2014/main" id="{B467024D-F769-EB76-2E22-D874415DC3EE}"/>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777198A-95ED-7B0D-13FE-BBA4B860DB99}"/>
              </a:ext>
            </a:extLst>
          </p:cNvPr>
          <p:cNvSpPr/>
          <p:nvPr/>
        </p:nvSpPr>
        <p:spPr>
          <a:xfrm>
            <a:off x="2798165" y="3503797"/>
            <a:ext cx="6595668" cy="101951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a:t>
            </a:r>
            <a:r>
              <a:rPr lang="en-US" altLang="en-US" sz="1600" dirty="0">
                <a:solidFill>
                  <a:schemeClr val="tx1"/>
                </a:solidFill>
                <a:latin typeface="Arial" panose="020B0604020202020204" pitchFamily="34" charset="0"/>
                <a:cs typeface="Arial" panose="020B0604020202020204" pitchFamily="34" charset="0"/>
              </a:rPr>
              <a:t>"openstack_networking_network_v2" "</a:t>
            </a:r>
            <a:r>
              <a:rPr lang="en-US" altLang="en-US" sz="1600" dirty="0" err="1">
                <a:solidFill>
                  <a:schemeClr val="tx1"/>
                </a:solidFill>
                <a:latin typeface="Arial" panose="020B0604020202020204" pitchFamily="34" charset="0"/>
                <a:cs typeface="Arial" panose="020B0604020202020204" pitchFamily="34" charset="0"/>
              </a:rPr>
              <a:t>demo_network</a:t>
            </a:r>
            <a:r>
              <a:rPr lang="en-US" altLang="en-US" sz="1600" dirty="0">
                <a:solidFill>
                  <a:schemeClr val="tx1"/>
                </a:solidFill>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name = "demo-network"</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pic>
        <p:nvPicPr>
          <p:cNvPr id="13" name="Picture 12">
            <a:extLst>
              <a:ext uri="{FF2B5EF4-FFF2-40B4-BE49-F238E27FC236}">
                <a16:creationId xmlns:a16="http://schemas.microsoft.com/office/drawing/2014/main" id="{16449F04-122B-A361-3761-9B1D684A29CC}"/>
              </a:ext>
            </a:extLst>
          </p:cNvPr>
          <p:cNvPicPr>
            <a:picLocks noChangeAspect="1"/>
          </p:cNvPicPr>
          <p:nvPr/>
        </p:nvPicPr>
        <p:blipFill>
          <a:blip r:embed="rId3"/>
          <a:srcRect l="422"/>
          <a:stretch>
            <a:fillRect/>
          </a:stretch>
        </p:blipFill>
        <p:spPr>
          <a:xfrm>
            <a:off x="2389632" y="1965612"/>
            <a:ext cx="7444302" cy="1051651"/>
          </a:xfrm>
          <a:prstGeom prst="rect">
            <a:avLst/>
          </a:prstGeom>
        </p:spPr>
      </p:pic>
      <p:sp>
        <p:nvSpPr>
          <p:cNvPr id="15" name="Rectangle 14">
            <a:extLst>
              <a:ext uri="{FF2B5EF4-FFF2-40B4-BE49-F238E27FC236}">
                <a16:creationId xmlns:a16="http://schemas.microsoft.com/office/drawing/2014/main" id="{8FE807DB-959F-DE97-EE3F-DF4BAF23E055}"/>
              </a:ext>
            </a:extLst>
          </p:cNvPr>
          <p:cNvSpPr/>
          <p:nvPr/>
        </p:nvSpPr>
        <p:spPr>
          <a:xfrm>
            <a:off x="312419" y="4780183"/>
            <a:ext cx="11422381" cy="10195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Courier New" panose="02070309020205020404" pitchFamily="49" charset="0"/>
                <a:cs typeface="Courier New" panose="02070309020205020404" pitchFamily="49" charset="0"/>
              </a:rPr>
              <a:t>terraform import openstack_networking_network_v2.demo_network 2c57a3b7-7e12-4bb0-a0a0-b45c9f2ad8b1</a:t>
            </a:r>
            <a:endParaRPr lang="en-DE" b="1" dirty="0">
              <a:solidFill>
                <a:schemeClr val="accent1"/>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D96D96B-F083-6E0E-0CBB-8852D60738C9}"/>
              </a:ext>
            </a:extLst>
          </p:cNvPr>
          <p:cNvSpPr/>
          <p:nvPr/>
        </p:nvSpPr>
        <p:spPr>
          <a:xfrm>
            <a:off x="384809" y="5799697"/>
            <a:ext cx="11422381" cy="5737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Courier New" panose="02070309020205020404" pitchFamily="49" charset="0"/>
                <a:cs typeface="Courier New" panose="02070309020205020404" pitchFamily="49" charset="0"/>
              </a:rPr>
              <a:t>terraform plan</a:t>
            </a:r>
            <a:endParaRPr lang="en-DE" b="1"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787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317605" cy="5260133"/>
          </a:xfrm>
        </p:spPr>
        <p:txBody>
          <a:bodyPr>
            <a:normAutofit/>
          </a:bodyPr>
          <a:lstStyle/>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Provide a codified workflow to create infrastructure.</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Change and update existing infrastructure.</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Safely test changes in a dry run mode.</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Integrate with application code workflows (CI/CD tools).</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Provide reusable modules for easy sharing and collaboration.</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Enforce security policy and organizational standards.</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Enable collaboration between different teams.</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Infrastructure as Code allows </a:t>
            </a:r>
            <a:r>
              <a:rPr lang="en-US" altLang="en-US" b="1" dirty="0">
                <a:solidFill>
                  <a:srgbClr val="000000"/>
                </a:solidFill>
                <a:latin typeface="Arial" panose="020B0604020202020204" pitchFamily="34" charset="0"/>
                <a:cs typeface="Arial" panose="020B0604020202020204" pitchFamily="34" charset="0"/>
              </a:rPr>
              <a:t>u</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 </a:t>
            </a:r>
            <a:r>
              <a:rPr lang="en-US" altLang="en-US" b="1" dirty="0">
                <a:solidFill>
                  <a:srgbClr val="000000"/>
                </a:solidFill>
                <a:latin typeface="Arial" panose="020B0604020202020204" pitchFamily="34" charset="0"/>
                <a:cs typeface="Arial" panose="020B0604020202020204" pitchFamily="34" charset="0"/>
              </a:rPr>
              <a:t>t</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o...</a:t>
            </a:r>
          </a:p>
        </p:txBody>
      </p:sp>
    </p:spTree>
    <p:extLst>
      <p:ext uri="{BB962C8B-B14F-4D97-AF65-F5344CB8AC3E}">
        <p14:creationId xmlns:p14="http://schemas.microsoft.com/office/powerpoint/2010/main" val="411769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9AA5D9-9B88-D012-5E8F-8508F972BABD}"/>
              </a:ext>
            </a:extLst>
          </p:cNvPr>
          <p:cNvSpPr>
            <a:spLocks noGrp="1"/>
          </p:cNvSpPr>
          <p:nvPr>
            <p:ph type="title"/>
          </p:nvPr>
        </p:nvSpPr>
        <p:spPr>
          <a:xfrm>
            <a:off x="838200" y="2766218"/>
            <a:ext cx="10515600" cy="1325563"/>
          </a:xfrm>
        </p:spPr>
        <p:txBody>
          <a:bodyPr>
            <a:normAutofit/>
          </a:bodyPr>
          <a:lstStyle/>
          <a:p>
            <a:pPr algn="ctr"/>
            <a:r>
              <a:rPr lang="en-US" b="1" dirty="0">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871119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C99B5-5438-52F8-8D00-813D98827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90B25-7FEA-386C-ED13-5C24B5CF5F57}"/>
              </a:ext>
            </a:extLst>
          </p:cNvPr>
          <p:cNvSpPr>
            <a:spLocks noGrp="1"/>
          </p:cNvSpPr>
          <p:nvPr>
            <p:ph idx="1"/>
          </p:nvPr>
        </p:nvSpPr>
        <p:spPr>
          <a:xfrm>
            <a:off x="312419" y="1215850"/>
            <a:ext cx="11675265" cy="5454309"/>
          </a:xfrm>
        </p:spPr>
        <p:txBody>
          <a:bodyPr>
            <a:noAutofit/>
          </a:bodyPr>
          <a:lstStyle/>
          <a:p>
            <a:pPr marL="457200" indent="-457200" eaLnBrk="0" fontAlgn="base" hangingPunct="0">
              <a:lnSpc>
                <a:spcPct val="100000"/>
              </a:lnSpc>
              <a:spcBef>
                <a:spcPts val="1200"/>
              </a:spcBef>
              <a:spcAft>
                <a:spcPts val="1200"/>
              </a:spcAft>
              <a:buFont typeface="+mj-lt"/>
              <a:buAutoNum type="arabicPeriod"/>
            </a:pPr>
            <a:r>
              <a:rPr kumimoji="0" lang="en-US" altLang="en-US" sz="2200" b="0" i="0" u="none" strike="noStrike" cap="none" normalizeH="0" dirty="0">
                <a:ln>
                  <a:noFill/>
                </a:ln>
                <a:effectLst/>
                <a:latin typeface="Arial" panose="020B0604020202020204" pitchFamily="34" charset="0"/>
                <a:cs typeface="Arial" panose="020B0604020202020204" pitchFamily="34" charset="0"/>
              </a:rPr>
              <a:t>Log in to </a:t>
            </a:r>
            <a:r>
              <a:rPr kumimoji="0" lang="en-US" altLang="en-US" sz="2200" b="0" i="0" u="none" strike="noStrike" cap="none" normalizeH="0" dirty="0">
                <a:ln>
                  <a:noFill/>
                </a:ln>
                <a:effectLst/>
                <a:latin typeface="Arial" panose="020B0604020202020204" pitchFamily="34" charset="0"/>
                <a:cs typeface="Arial" panose="020B0604020202020204" pitchFamily="34" charset="0"/>
                <a:hlinkClick r:id="rId2"/>
              </a:rPr>
              <a:t>https://cloud.denbi.de</a:t>
            </a:r>
            <a:r>
              <a:rPr kumimoji="0" lang="en-US" altLang="en-US" sz="2200" b="0" i="0" u="none" strike="noStrike" cap="none" normalizeH="0" dirty="0">
                <a:ln>
                  <a:noFill/>
                </a:ln>
                <a:effectLst/>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Select the </a:t>
            </a:r>
            <a:r>
              <a:rPr lang="en-US" altLang="en-US" sz="2200" b="1" dirty="0">
                <a:latin typeface="Arial" panose="020B0604020202020204" pitchFamily="34" charset="0"/>
                <a:cs typeface="Arial" panose="020B0604020202020204" pitchFamily="34" charset="0"/>
              </a:rPr>
              <a:t>CLUM20251</a:t>
            </a:r>
            <a:r>
              <a:rPr lang="en-US" altLang="en-US" sz="2200" dirty="0">
                <a:latin typeface="Arial" panose="020B0604020202020204" pitchFamily="34" charset="0"/>
                <a:cs typeface="Arial" panose="020B0604020202020204" pitchFamily="34" charset="0"/>
              </a:rPr>
              <a:t> project on the left panel under </a:t>
            </a:r>
            <a:r>
              <a:rPr lang="en-US" altLang="en-US" sz="2200" b="1" dirty="0">
                <a:latin typeface="Arial" panose="020B0604020202020204" pitchFamily="34" charset="0"/>
                <a:cs typeface="Arial" panose="020B0604020202020204" pitchFamily="34" charset="0"/>
              </a:rPr>
              <a:t>Projects</a:t>
            </a:r>
            <a:r>
              <a:rPr lang="en-US" altLang="en-US" sz="2200" dirty="0">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Click on the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Login to OpenStack</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In the left panel of the OpenStack dashboard</a:t>
            </a:r>
          </a:p>
          <a:p>
            <a:pPr marL="914400" lvl="1"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Click on the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Identity</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p>
          <a:p>
            <a:pPr marL="914400" lvl="1"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Click on the </a:t>
            </a:r>
            <a:r>
              <a:rPr lang="en-US" altLang="en-US" sz="2200" b="1" dirty="0">
                <a:latin typeface="Arial" panose="020B0604020202020204" pitchFamily="34" charset="0"/>
                <a:cs typeface="Arial" panose="020B0604020202020204" pitchFamily="34" charset="0"/>
              </a:rPr>
              <a:t>Application Credentials</a:t>
            </a:r>
            <a:r>
              <a:rPr lang="en-US" altLang="en-US" sz="2200" dirty="0">
                <a:latin typeface="Arial" panose="020B0604020202020204" pitchFamily="34" charset="0"/>
                <a:cs typeface="Arial" panose="020B0604020202020204" pitchFamily="34" charset="0"/>
              </a:rPr>
              <a:t>.</a:t>
            </a:r>
          </a:p>
          <a:p>
            <a:pPr marL="914400" lvl="1"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Click on the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Create Application Credentials</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p>
          <a:p>
            <a:pPr marL="914400" lvl="1"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Add a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Name</a:t>
            </a:r>
            <a:r>
              <a:rPr kumimoji="0" lang="en-US" altLang="en-US" sz="2200" i="0" u="none" strike="noStrike" cap="none" normalizeH="0" dirty="0">
                <a:ln>
                  <a:noFill/>
                </a:ln>
                <a:effectLst/>
                <a:latin typeface="Arial" panose="020B0604020202020204" pitchFamily="34" charset="0"/>
                <a:cs typeface="Arial" panose="020B0604020202020204" pitchFamily="34" charset="0"/>
              </a:rPr>
              <a:t> and a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Description</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endParaRPr kumimoji="0" lang="en-US" altLang="en-US" sz="2200" b="1" i="0" u="none" strike="noStrike" cap="none" normalizeH="0" dirty="0">
              <a:ln>
                <a:noFill/>
              </a:ln>
              <a:effectLst/>
              <a:latin typeface="Arial" panose="020B0604020202020204" pitchFamily="34" charset="0"/>
              <a:cs typeface="Arial" panose="020B0604020202020204" pitchFamily="34" charset="0"/>
            </a:endParaRPr>
          </a:p>
          <a:p>
            <a:pPr marL="914400" lvl="1"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Click on the </a:t>
            </a:r>
            <a:r>
              <a:rPr lang="en-US" altLang="en-US" sz="2200" b="1" dirty="0">
                <a:latin typeface="Arial" panose="020B0604020202020204" pitchFamily="34" charset="0"/>
                <a:cs typeface="Arial" panose="020B0604020202020204" pitchFamily="34" charset="0"/>
              </a:rPr>
              <a:t>Create</a:t>
            </a:r>
            <a:r>
              <a:rPr lang="en-US" altLang="en-US" sz="2200" dirty="0">
                <a:latin typeface="Arial" panose="020B0604020202020204" pitchFamily="34" charset="0"/>
                <a:cs typeface="Arial" panose="020B0604020202020204" pitchFamily="34" charset="0"/>
              </a:rPr>
              <a:t> </a:t>
            </a:r>
            <a:r>
              <a:rPr lang="en-US" altLang="en-US" sz="2200" b="1" dirty="0">
                <a:latin typeface="Arial" panose="020B0604020202020204" pitchFamily="34" charset="0"/>
                <a:cs typeface="Arial" panose="020B0604020202020204" pitchFamily="34" charset="0"/>
              </a:rPr>
              <a:t>Application Credential </a:t>
            </a:r>
            <a:r>
              <a:rPr lang="en-US" altLang="en-US" sz="2200" dirty="0">
                <a:latin typeface="Arial" panose="020B0604020202020204" pitchFamily="34" charset="0"/>
                <a:cs typeface="Arial" panose="020B0604020202020204" pitchFamily="34" charset="0"/>
              </a:rPr>
              <a:t>and download the </a:t>
            </a:r>
            <a:r>
              <a:rPr lang="en-US" altLang="en-US" sz="2200" b="1" dirty="0" err="1">
                <a:latin typeface="Arial" panose="020B0604020202020204" pitchFamily="34" charset="0"/>
                <a:cs typeface="Arial" panose="020B0604020202020204" pitchFamily="34" charset="0"/>
              </a:rPr>
              <a:t>openrc</a:t>
            </a:r>
            <a:r>
              <a:rPr lang="en-US" altLang="en-US" sz="2200" b="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file. </a:t>
            </a: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7B6F34-AFCA-E649-BC95-103385747393}"/>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Create</a:t>
            </a:r>
            <a:r>
              <a:rPr kumimoji="0" lang="en-US" altLang="en-US" b="1" i="0" u="none" strike="noStrike" cap="none" normalizeH="0" dirty="0">
                <a:ln>
                  <a:noFill/>
                </a:ln>
                <a:solidFill>
                  <a:srgbClr val="000000"/>
                </a:solidFill>
                <a:effectLst/>
                <a:latin typeface="Arial" panose="020B0604020202020204" pitchFamily="34" charset="0"/>
                <a:cs typeface="Arial" panose="020B0604020202020204" pitchFamily="34" charset="0"/>
              </a:rPr>
              <a:t> OpenStack application credentials</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77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algn="l"/>
            <a:r>
              <a:rPr lang="en-US" b="1" i="0" dirty="0">
                <a:solidFill>
                  <a:srgbClr val="000000"/>
                </a:solidFill>
                <a:effectLst/>
                <a:latin typeface="Arial" panose="020B0604020202020204" pitchFamily="34" charset="0"/>
                <a:cs typeface="Arial" panose="020B0604020202020204" pitchFamily="34" charset="0"/>
              </a:rPr>
              <a:t>Infrastructure as Code Tools</a:t>
            </a:r>
          </a:p>
        </p:txBody>
      </p:sp>
      <p:pic>
        <p:nvPicPr>
          <p:cNvPr id="4" name="Picture 2">
            <a:extLst>
              <a:ext uri="{FF2B5EF4-FFF2-40B4-BE49-F238E27FC236}">
                <a16:creationId xmlns:a16="http://schemas.microsoft.com/office/drawing/2014/main" id="{6EBEEB37-AE06-E429-4637-85DFA2258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297" y="1147680"/>
            <a:ext cx="5822873" cy="39625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55EEA14-F029-133C-B9A8-26A9BEAC127E}"/>
              </a:ext>
            </a:extLst>
          </p:cNvPr>
          <p:cNvSpPr txBox="1"/>
          <p:nvPr/>
        </p:nvSpPr>
        <p:spPr>
          <a:xfrm>
            <a:off x="156309" y="5324741"/>
            <a:ext cx="11879380" cy="830997"/>
          </a:xfrm>
          <a:prstGeom prst="rect">
            <a:avLst/>
          </a:prstGeom>
          <a:noFill/>
        </p:spPr>
        <p:txBody>
          <a:bodyPr wrap="square">
            <a:spAutoFit/>
          </a:bodyPr>
          <a:lstStyle/>
          <a:p>
            <a:pPr algn="ctr"/>
            <a:r>
              <a:rPr lang="en-US" sz="2400" b="0" i="0" dirty="0">
                <a:solidFill>
                  <a:srgbClr val="000000"/>
                </a:solidFill>
                <a:effectLst/>
                <a:latin typeface="Arial" panose="020B0604020202020204" pitchFamily="34" charset="0"/>
                <a:cs typeface="Arial" panose="020B0604020202020204" pitchFamily="34" charset="0"/>
              </a:rPr>
              <a:t>These tools work well for configuring the operating system and application. However, they are not purpose-built for provisioning cloud infrastructure and platform services.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64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r>
              <a:rPr lang="en-US" b="1" dirty="0">
                <a:latin typeface="Arial" panose="020B0604020202020204" pitchFamily="34" charset="0"/>
                <a:cs typeface="Arial" panose="020B0604020202020204" pitchFamily="34" charset="0"/>
              </a:rPr>
              <a:t>What is Terraform</a:t>
            </a:r>
          </a:p>
        </p:txBody>
      </p:sp>
      <p:sp>
        <p:nvSpPr>
          <p:cNvPr id="8" name="Content Placeholder 2">
            <a:extLst>
              <a:ext uri="{FF2B5EF4-FFF2-40B4-BE49-F238E27FC236}">
                <a16:creationId xmlns:a16="http://schemas.microsoft.com/office/drawing/2014/main" id="{AD1516AA-FE30-C3D9-B0FC-C1EE88D0A44C}"/>
              </a:ext>
            </a:extLst>
          </p:cNvPr>
          <p:cNvSpPr txBox="1">
            <a:spLocks/>
          </p:cNvSpPr>
          <p:nvPr/>
        </p:nvSpPr>
        <p:spPr>
          <a:xfrm>
            <a:off x="312420" y="1100724"/>
            <a:ext cx="8103792" cy="5467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indent="-344488" algn="l">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Terraform is an open-source provisioning tool.</a:t>
            </a:r>
          </a:p>
          <a:p>
            <a:pPr marL="344488" indent="-344488" algn="l">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It ships as a single binary, which is written in Go.</a:t>
            </a:r>
          </a:p>
          <a:p>
            <a:pPr marL="344488" indent="-344488" algn="l">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Terraform is cross-platform.</a:t>
            </a:r>
          </a:p>
          <a:p>
            <a:pPr marL="344488" indent="-344488" algn="l">
              <a:lnSpc>
                <a:spcPct val="150000"/>
              </a:lnSpc>
              <a:buFont typeface="Wingdings" panose="05000000000000000000" pitchFamily="2" charset="2"/>
              <a:buChar char="v"/>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Human and machine-readable.</a:t>
            </a:r>
          </a:p>
          <a:p>
            <a:pPr marL="344488" indent="-344488" algn="l">
              <a:lnSpc>
                <a:spcPct val="150000"/>
              </a:lnSpc>
              <a:buFont typeface="Wingdings" panose="05000000000000000000" pitchFamily="2" charset="2"/>
              <a:buChar char="v"/>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Easy to learn, t</a:t>
            </a:r>
            <a:r>
              <a:rPr lang="en-US" altLang="en-US" sz="2400" dirty="0">
                <a:solidFill>
                  <a:srgbClr val="000000"/>
                </a:solidFill>
                <a:latin typeface="Arial" panose="020B0604020202020204" pitchFamily="34" charset="0"/>
                <a:cs typeface="Arial" panose="020B0604020202020204" pitchFamily="34" charset="0"/>
              </a:rPr>
              <a:t>est, share, re-use, automate.</a:t>
            </a:r>
          </a:p>
          <a:p>
            <a:pPr marL="344488" indent="-344488" algn="l">
              <a:lnSpc>
                <a:spcPct val="150000"/>
              </a:lnSpc>
              <a:buFont typeface="Wingdings" panose="05000000000000000000" pitchFamily="2" charset="2"/>
              <a:buChar char="v"/>
            </a:pPr>
            <a:r>
              <a:rPr lang="en-US" altLang="en-US" sz="2400" dirty="0">
                <a:solidFill>
                  <a:srgbClr val="000000"/>
                </a:solidFill>
                <a:latin typeface="Arial" panose="020B0604020202020204" pitchFamily="34" charset="0"/>
                <a:cs typeface="Arial" panose="020B0604020202020204" pitchFamily="34" charset="0"/>
              </a:rPr>
              <a:t>Works on all major cloud providers.</a:t>
            </a:r>
          </a:p>
          <a:p>
            <a:pPr marL="344488" indent="-344488" algn="l">
              <a:lnSpc>
                <a:spcPct val="150000"/>
              </a:lnSpc>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Is declarative and idempotent.</a:t>
            </a:r>
          </a:p>
          <a:p>
            <a:pPr marL="0" indent="0" algn="l">
              <a:lnSpc>
                <a:spcPct val="150000"/>
              </a:lnSpc>
              <a:buNone/>
            </a:pPr>
            <a:endParaRPr lang="en-US" sz="2400" dirty="0">
              <a:latin typeface="Arial" panose="020B0604020202020204" pitchFamily="34" charset="0"/>
              <a:cs typeface="Arial" panose="020B0604020202020204" pitchFamily="34" charset="0"/>
            </a:endParaRPr>
          </a:p>
        </p:txBody>
      </p:sp>
      <p:pic>
        <p:nvPicPr>
          <p:cNvPr id="12" name="Picture 2" descr="Terraform">
            <a:extLst>
              <a:ext uri="{FF2B5EF4-FFF2-40B4-BE49-F238E27FC236}">
                <a16:creationId xmlns:a16="http://schemas.microsoft.com/office/drawing/2014/main" id="{7EB43F56-6512-B875-95FB-00DFBCF63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625" y="912478"/>
            <a:ext cx="4851955" cy="48447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8C0DD0-EA2E-ADA3-CE4E-7A0C1AF8FC37}"/>
              </a:ext>
            </a:extLst>
          </p:cNvPr>
          <p:cNvSpPr txBox="1"/>
          <p:nvPr/>
        </p:nvSpPr>
        <p:spPr>
          <a:xfrm>
            <a:off x="9841728" y="6642556"/>
            <a:ext cx="235027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https://developer.hashicorp.com/terraform/docs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84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r>
              <a:rPr lang="en-US" b="1" dirty="0">
                <a:latin typeface="Arial" panose="020B0604020202020204" pitchFamily="34" charset="0"/>
                <a:cs typeface="Arial" panose="020B0604020202020204" pitchFamily="34" charset="0"/>
              </a:rPr>
              <a:t>Terraform architecture</a:t>
            </a:r>
          </a:p>
        </p:txBody>
      </p:sp>
      <p:pic>
        <p:nvPicPr>
          <p:cNvPr id="10" name="Picture 9">
            <a:extLst>
              <a:ext uri="{FF2B5EF4-FFF2-40B4-BE49-F238E27FC236}">
                <a16:creationId xmlns:a16="http://schemas.microsoft.com/office/drawing/2014/main" id="{B7562CBC-C2FB-83FE-4F79-97C7BECFA910}"/>
              </a:ext>
            </a:extLst>
          </p:cNvPr>
          <p:cNvPicPr>
            <a:picLocks noChangeAspect="1"/>
          </p:cNvPicPr>
          <p:nvPr/>
        </p:nvPicPr>
        <p:blipFill>
          <a:blip r:embed="rId3"/>
          <a:stretch>
            <a:fillRect/>
          </a:stretch>
        </p:blipFill>
        <p:spPr>
          <a:xfrm>
            <a:off x="0" y="896901"/>
            <a:ext cx="12192000" cy="5647003"/>
          </a:xfrm>
          <a:prstGeom prst="rect">
            <a:avLst/>
          </a:prstGeom>
        </p:spPr>
      </p:pic>
    </p:spTree>
    <p:extLst>
      <p:ext uri="{BB962C8B-B14F-4D97-AF65-F5344CB8AC3E}">
        <p14:creationId xmlns:p14="http://schemas.microsoft.com/office/powerpoint/2010/main" val="23347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317605" cy="5260133"/>
          </a:xfrm>
        </p:spPr>
        <p:txBody>
          <a:bodyPr>
            <a:norm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code is based on the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hlinkClick r:id="rId3"/>
              </a:rPr>
              <a:t>HCL2 toolkit</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HCL stands for </a:t>
            </a:r>
            <a:r>
              <a:rPr kumimoji="0" lang="en-US" altLang="en-US" sz="2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HashiCorp</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Configuration Language.</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code, or simply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a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declarative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rgbClr val="000000"/>
                </a:solidFill>
                <a:effectLst/>
                <a:latin typeface="Arial" panose="020B0604020202020204" pitchFamily="34" charset="0"/>
                <a:cs typeface="Arial" panose="020B0604020202020204" pitchFamily="34" charset="0"/>
              </a:rPr>
              <a:t>language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that is specifically designed for provisioning infrastructure on any cloud or platform.</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Configuration Language</a:t>
            </a:r>
          </a:p>
        </p:txBody>
      </p:sp>
      <p:sp>
        <p:nvSpPr>
          <p:cNvPr id="4" name="Rectangle 3">
            <a:extLst>
              <a:ext uri="{FF2B5EF4-FFF2-40B4-BE49-F238E27FC236}">
                <a16:creationId xmlns:a16="http://schemas.microsoft.com/office/drawing/2014/main" id="{E8633711-2B3A-104E-08BA-885F277DFF0F}"/>
              </a:ext>
            </a:extLst>
          </p:cNvPr>
          <p:cNvSpPr/>
          <p:nvPr/>
        </p:nvSpPr>
        <p:spPr>
          <a:xfrm>
            <a:off x="1939386" y="3574305"/>
            <a:ext cx="8313228" cy="309585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"test"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“test-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vm</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“denbi-centos7-j10-2e08aa4bfa33-master</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“m1.tiny”</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key_pair</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“${openstack_compute_keypair_v2.my-cloud-key.name}”</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security_groups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[“default”]</a:t>
            </a:r>
          </a:p>
          <a:p>
            <a:pPr marL="112713" lvl="4"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network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“public”</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276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510443"/>
          </a:xfrm>
        </p:spPr>
        <p:txBody>
          <a:bodyPr>
            <a:no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workspace is simply a folder or directory that contains terraform code.</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files always end in either a </a:t>
            </a:r>
            <a:r>
              <a:rPr kumimoji="0" lang="en-US" altLang="en-US" sz="2400" b="1" i="1"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2400" b="1"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tf</a:t>
            </a:r>
            <a:r>
              <a:rPr kumimoji="0" lang="en-US" altLang="en-US" sz="2400" b="1"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2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tfvars</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or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2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tf.json</a:t>
            </a:r>
            <a:r>
              <a:rPr lang="en-US" altLang="en-US" sz="2400" b="1" dirty="0">
                <a:solidFill>
                  <a:srgbClr val="000000"/>
                </a:solidFill>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extension.</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Most Terraform workspaces contain a minimum of three to four files:</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kumimoji="0" lang="en-US" altLang="en-US" b="1" i="1" u="none" strike="noStrike" cap="none" normalizeH="0" baseline="0" dirty="0">
                <a:ln>
                  <a:noFill/>
                </a:ln>
                <a:solidFill>
                  <a:srgbClr val="000000"/>
                </a:solidFill>
                <a:effectLst/>
                <a:latin typeface="Arial" panose="020B0604020202020204" pitchFamily="34" charset="0"/>
                <a:cs typeface="Arial" panose="020B0604020202020204" pitchFamily="34" charset="0"/>
              </a:rPr>
              <a:t>main.tf</a:t>
            </a:r>
            <a:r>
              <a:rPr kumimoji="0" lang="en-US" altLang="en-US"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Most of your functional code will go here.</a:t>
            </a:r>
            <a:endParaRPr lang="en-US" altLang="en-US" dirty="0">
              <a:solidFill>
                <a:srgbClr val="000000"/>
              </a:solidFill>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kumimoji="0" lang="en-US" altLang="en-US" b="1" i="1" u="none" strike="noStrike" cap="none" normalizeH="0" baseline="0" dirty="0">
                <a:ln>
                  <a:noFill/>
                </a:ln>
                <a:solidFill>
                  <a:srgbClr val="000000"/>
                </a:solidFill>
                <a:effectLst/>
                <a:latin typeface="Arial" panose="020B0604020202020204" pitchFamily="34" charset="0"/>
                <a:cs typeface="Arial" panose="020B0604020202020204" pitchFamily="34" charset="0"/>
              </a:rPr>
              <a:t>variables.tf</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This file is for storing variables.</a:t>
            </a:r>
            <a:endParaRPr lang="en-US" altLang="en-US" dirty="0">
              <a:solidFill>
                <a:srgbClr val="000000"/>
              </a:solidFill>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kumimoji="0" lang="en-US" altLang="en-US" b="1" i="1" u="none" strike="noStrike" cap="none" normalizeH="0" baseline="0" dirty="0">
                <a:ln>
                  <a:noFill/>
                </a:ln>
                <a:solidFill>
                  <a:srgbClr val="000000"/>
                </a:solidFill>
                <a:effectLst/>
                <a:latin typeface="Arial" panose="020B0604020202020204" pitchFamily="34" charset="0"/>
                <a:cs typeface="Arial" panose="020B0604020202020204" pitchFamily="34" charset="0"/>
              </a:rPr>
              <a:t>outputs.tf</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Define what is shown at the end of a Terraform run.</a:t>
            </a:r>
            <a:endParaRPr lang="en-US" altLang="en-US" dirty="0">
              <a:solidFill>
                <a:srgbClr val="000000"/>
              </a:solidFill>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lang="en-US" altLang="en-US" b="1" i="1" dirty="0">
                <a:solidFill>
                  <a:srgbClr val="000000"/>
                </a:solidFill>
                <a:latin typeface="Arial" panose="020B0604020202020204" pitchFamily="34" charset="0"/>
                <a:cs typeface="Arial" panose="020B0604020202020204" pitchFamily="34" charset="0"/>
              </a:rPr>
              <a:t>providers.tf</a:t>
            </a:r>
            <a:r>
              <a:rPr lang="en-US" altLang="en-US" dirty="0">
                <a:latin typeface="Arial" panose="020B0604020202020204" pitchFamily="34" charset="0"/>
                <a:cs typeface="Arial" panose="020B0604020202020204" pitchFamily="34" charset="0"/>
              </a:rPr>
              <a:t> – Cloud plugin configuration.</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Workspaces</a:t>
            </a:r>
          </a:p>
        </p:txBody>
      </p:sp>
    </p:spTree>
    <p:extLst>
      <p:ext uri="{BB962C8B-B14F-4D97-AF65-F5344CB8AC3E}">
        <p14:creationId xmlns:p14="http://schemas.microsoft.com/office/powerpoint/2010/main" val="34241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510443"/>
          </a:xfrm>
        </p:spPr>
        <p:txBody>
          <a:bodyPr>
            <a:no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u="none" strike="noStrike" cap="none" normalizeH="0" baseline="0" dirty="0">
                <a:ln>
                  <a:noFill/>
                </a:ln>
                <a:solidFill>
                  <a:schemeClr val="tx1"/>
                </a:solidFill>
                <a:effectLst/>
                <a:latin typeface="Arial" panose="020B0604020202020204" pitchFamily="34" charset="0"/>
                <a:cs typeface="Arial" panose="020B0604020202020204" pitchFamily="34" charset="0"/>
              </a:rPr>
              <a:t>Modules:</a:t>
            </a:r>
            <a:r>
              <a:rPr kumimoji="0" lang="en-US" altLang="en-US" sz="240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sz="2400" b="0" i="0" dirty="0">
                <a:solidFill>
                  <a:srgbClr val="0F0F0F"/>
                </a:solidFill>
                <a:effectLst/>
                <a:latin typeface="Arial" panose="020B0604020202020204" pitchFamily="34" charset="0"/>
                <a:cs typeface="Arial" panose="020B0604020202020204" pitchFamily="34" charset="0"/>
              </a:rPr>
              <a:t>are reusable, self-contained units of infrastructure code that define a set of resources with well-defined inputs and outputs. </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1" dirty="0">
                <a:solidFill>
                  <a:srgbClr val="0F0F0F"/>
                </a:solidFill>
                <a:latin typeface="Arial" panose="020B0604020202020204" pitchFamily="34" charset="0"/>
                <a:cs typeface="Arial" panose="020B0604020202020204" pitchFamily="34" charset="0"/>
              </a:rPr>
              <a:t>Root module:</a:t>
            </a:r>
            <a:r>
              <a:rPr lang="en-US" sz="2400" dirty="0">
                <a:solidFill>
                  <a:srgbClr val="0F0F0F"/>
                </a:solidFill>
                <a:latin typeface="Arial" panose="020B0604020202020204" pitchFamily="34" charset="0"/>
                <a:cs typeface="Arial" panose="020B0604020202020204" pitchFamily="34" charset="0"/>
              </a:rPr>
              <a:t> </a:t>
            </a:r>
            <a:r>
              <a:rPr lang="en-US" sz="2400" b="0" i="0" dirty="0">
                <a:solidFill>
                  <a:srgbClr val="0F0F0F"/>
                </a:solidFill>
                <a:effectLst/>
                <a:latin typeface="Arial" panose="020B0604020202020204" pitchFamily="34" charset="0"/>
                <a:cs typeface="Arial" panose="020B0604020202020204" pitchFamily="34" charset="0"/>
              </a:rPr>
              <a:t>is the top-level directory in a Terraform configuration, serving as the entry point that coordinates the usage of various modules to create and manage the entire infrastructure.</a:t>
            </a:r>
            <a:endParaRPr kumimoji="0" lang="en-US" altLang="en-US" sz="240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Workspaces</a:t>
            </a:r>
          </a:p>
        </p:txBody>
      </p:sp>
      <p:sp>
        <p:nvSpPr>
          <p:cNvPr id="5" name="TextBox 4">
            <a:extLst>
              <a:ext uri="{FF2B5EF4-FFF2-40B4-BE49-F238E27FC236}">
                <a16:creationId xmlns:a16="http://schemas.microsoft.com/office/drawing/2014/main" id="{102E3E51-6EF7-0DE7-D25A-588BDFAFCAB2}"/>
              </a:ext>
            </a:extLst>
          </p:cNvPr>
          <p:cNvSpPr txBox="1"/>
          <p:nvPr/>
        </p:nvSpPr>
        <p:spPr>
          <a:xfrm>
            <a:off x="9069884" y="6612076"/>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https://developer.hashicorp.com/terraform/language/modules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04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3543</Words>
  <Application>Microsoft Office PowerPoint</Application>
  <PresentationFormat>Widescreen</PresentationFormat>
  <Paragraphs>380</Paragraphs>
  <Slides>31</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Calibri</vt:lpstr>
      <vt:lpstr>Calibri Light</vt:lpstr>
      <vt:lpstr>Courier New</vt:lpstr>
      <vt:lpstr>Google Sans</vt:lpstr>
      <vt:lpstr>inherit</vt:lpstr>
      <vt:lpstr>Söhne</vt:lpstr>
      <vt:lpstr>Wingdings</vt:lpstr>
      <vt:lpstr>Office Theme</vt:lpstr>
      <vt:lpstr>Infrastructure automation with Terraform</vt:lpstr>
      <vt:lpstr>What is Infrastructure as Code?</vt:lpstr>
      <vt:lpstr>Infrastructure as Code allows us to...</vt:lpstr>
      <vt:lpstr>Infrastructure as Code Tools</vt:lpstr>
      <vt:lpstr>What is Terraform</vt:lpstr>
      <vt:lpstr>Terraform architecture</vt:lpstr>
      <vt:lpstr>Terraform Configuration Language</vt:lpstr>
      <vt:lpstr>Terraform Workspaces</vt:lpstr>
      <vt:lpstr>Terraform Workspaces</vt:lpstr>
      <vt:lpstr>Terraform - Providers</vt:lpstr>
      <vt:lpstr>Terraform Version Constraints</vt:lpstr>
      <vt:lpstr>Terraform - Resource</vt:lpstr>
      <vt:lpstr>Terraform – Meta-arguments</vt:lpstr>
      <vt:lpstr>Terraform – Meta-arguments</vt:lpstr>
      <vt:lpstr>Terraform – Data Source</vt:lpstr>
      <vt:lpstr>Terraform - State</vt:lpstr>
      <vt:lpstr>Terraform – Input variable</vt:lpstr>
      <vt:lpstr>Terraform – Input variable types</vt:lpstr>
      <vt:lpstr>Terraform – Output Values</vt:lpstr>
      <vt:lpstr>Terraform – Conditionals</vt:lpstr>
      <vt:lpstr>Terraform Workflow</vt:lpstr>
      <vt:lpstr>Terraform Command Line</vt:lpstr>
      <vt:lpstr>Terraform CLI: init</vt:lpstr>
      <vt:lpstr>Terraform CLI: init</vt:lpstr>
      <vt:lpstr>Terraform CLI: plan &amp; apply</vt:lpstr>
      <vt:lpstr>Terraform CLI: destroy</vt:lpstr>
      <vt:lpstr>Terraform CLI: others</vt:lpstr>
      <vt:lpstr>Terraform CLI: others</vt:lpstr>
      <vt:lpstr>Terraform CLI: others</vt:lpstr>
      <vt:lpstr>Demo</vt:lpstr>
      <vt:lpstr>Create OpenStack application credentials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Kumar Srikakulam</dc:creator>
  <cp:lastModifiedBy>Srikakulam, Sanjay</cp:lastModifiedBy>
  <cp:revision>377</cp:revision>
  <dcterms:created xsi:type="dcterms:W3CDTF">2023-11-21T11:29:41Z</dcterms:created>
  <dcterms:modified xsi:type="dcterms:W3CDTF">2025-10-01T07:16:36Z</dcterms:modified>
</cp:coreProperties>
</file>