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04" r:id="rId2"/>
    <p:sldId id="305" r:id="rId3"/>
    <p:sldId id="306" r:id="rId4"/>
    <p:sldId id="307" r:id="rId5"/>
    <p:sldId id="256" r:id="rId6"/>
    <p:sldId id="322" r:id="rId7"/>
    <p:sldId id="310" r:id="rId8"/>
    <p:sldId id="311" r:id="rId9"/>
    <p:sldId id="321" r:id="rId10"/>
    <p:sldId id="315" r:id="rId11"/>
    <p:sldId id="316" r:id="rId12"/>
    <p:sldId id="312" r:id="rId13"/>
    <p:sldId id="337" r:id="rId14"/>
    <p:sldId id="338" r:id="rId15"/>
    <p:sldId id="313" r:id="rId16"/>
    <p:sldId id="317" r:id="rId17"/>
    <p:sldId id="334" r:id="rId18"/>
    <p:sldId id="332" r:id="rId19"/>
    <p:sldId id="320" r:id="rId20"/>
    <p:sldId id="335" r:id="rId21"/>
    <p:sldId id="323" r:id="rId22"/>
    <p:sldId id="309" r:id="rId23"/>
    <p:sldId id="324" r:id="rId24"/>
    <p:sldId id="325" r:id="rId25"/>
    <p:sldId id="326" r:id="rId26"/>
    <p:sldId id="327" r:id="rId27"/>
    <p:sldId id="328" r:id="rId28"/>
    <p:sldId id="329" r:id="rId29"/>
    <p:sldId id="340" r:id="rId30"/>
    <p:sldId id="331" r:id="rId31"/>
    <p:sldId id="342" r:id="rId32"/>
    <p:sldId id="34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588" autoAdjust="0"/>
  </p:normalViewPr>
  <p:slideViewPr>
    <p:cSldViewPr snapToGrid="0">
      <p:cViewPr varScale="1">
        <p:scale>
          <a:sx n="85" d="100"/>
          <a:sy n="85" d="100"/>
        </p:scale>
        <p:origin x="5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48BAA0-FECE-445A-9B33-C50DC70D45EC}" type="datetimeFigureOut">
              <a:rPr lang="en-US" smtClean="0"/>
              <a:t>9/29/2025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73EFA-F346-4F3C-AEE0-D1CE7CD8E6A2}" type="slidenum">
              <a:rPr lang="en-US" smtClean="0"/>
              <a:t>‹#›</a:t>
            </a:fld>
            <a:endParaRPr lang="en-US"/>
          </a:p>
        </p:txBody>
      </p:sp>
    </p:spTree>
    <p:extLst>
      <p:ext uri="{BB962C8B-B14F-4D97-AF65-F5344CB8AC3E}">
        <p14:creationId xmlns:p14="http://schemas.microsoft.com/office/powerpoint/2010/main" val="934989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hashicorp.com/terraform/language/providers/configuration"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6</a:t>
            </a:fld>
            <a:endParaRPr lang="en-US"/>
          </a:p>
        </p:txBody>
      </p:sp>
    </p:spTree>
    <p:extLst>
      <p:ext uri="{BB962C8B-B14F-4D97-AF65-F5344CB8AC3E}">
        <p14:creationId xmlns:p14="http://schemas.microsoft.com/office/powerpoint/2010/main" val="68219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fetch data from a range of data sources. Dynamically fetching data makes your configuration more flexible. </a:t>
            </a:r>
          </a:p>
        </p:txBody>
      </p:sp>
      <p:sp>
        <p:nvSpPr>
          <p:cNvPr id="4" name="Slide Number Placeholder 3"/>
          <p:cNvSpPr>
            <a:spLocks noGrp="1"/>
          </p:cNvSpPr>
          <p:nvPr>
            <p:ph type="sldNum" sz="quarter" idx="5"/>
          </p:nvPr>
        </p:nvSpPr>
        <p:spPr/>
        <p:txBody>
          <a:bodyPr/>
          <a:lstStyle/>
          <a:p>
            <a:fld id="{10F73EFA-F346-4F3C-AEE0-D1CE7CD8E6A2}" type="slidenum">
              <a:rPr lang="en-US" smtClean="0"/>
              <a:t>15</a:t>
            </a:fld>
            <a:endParaRPr lang="en-US"/>
          </a:p>
        </p:txBody>
      </p:sp>
    </p:spTree>
    <p:extLst>
      <p:ext uri="{BB962C8B-B14F-4D97-AF65-F5344CB8AC3E}">
        <p14:creationId xmlns:p14="http://schemas.microsoft.com/office/powerpoint/2010/main" val="240557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16</a:t>
            </a:fld>
            <a:endParaRPr lang="en-US"/>
          </a:p>
        </p:txBody>
      </p:sp>
    </p:spTree>
    <p:extLst>
      <p:ext uri="{BB962C8B-B14F-4D97-AF65-F5344CB8AC3E}">
        <p14:creationId xmlns:p14="http://schemas.microsoft.com/office/powerpoint/2010/main" val="401862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fontAlgn="base">
              <a:buFont typeface="Arial" panose="020B0604020202020204" pitchFamily="34" charset="0"/>
              <a:buChar char="•"/>
            </a:pPr>
            <a:r>
              <a:rPr lang="en-US" b="0" i="0" dirty="0">
                <a:solidFill>
                  <a:srgbClr val="0C0D0E"/>
                </a:solidFill>
                <a:effectLst/>
                <a:latin typeface="-apple-system"/>
              </a:rPr>
              <a:t>A </a:t>
            </a:r>
            <a:r>
              <a:rPr lang="en-US" b="1" i="0" dirty="0">
                <a:solidFill>
                  <a:srgbClr val="0C0D0E"/>
                </a:solidFill>
                <a:effectLst/>
                <a:latin typeface="inherit"/>
              </a:rPr>
              <a:t>variables.tf</a:t>
            </a:r>
            <a:r>
              <a:rPr lang="en-US" b="0" i="0" dirty="0">
                <a:solidFill>
                  <a:srgbClr val="0C0D0E"/>
                </a:solidFill>
                <a:effectLst/>
                <a:latin typeface="-apple-system"/>
              </a:rPr>
              <a:t> file is used to define the </a:t>
            </a:r>
            <a:r>
              <a:rPr lang="en-US" b="1" i="0" dirty="0">
                <a:solidFill>
                  <a:srgbClr val="0C0D0E"/>
                </a:solidFill>
                <a:effectLst/>
                <a:latin typeface="inherit"/>
              </a:rPr>
              <a:t>variables type</a:t>
            </a:r>
            <a:r>
              <a:rPr lang="en-US" b="0" i="0" dirty="0">
                <a:solidFill>
                  <a:srgbClr val="0C0D0E"/>
                </a:solidFill>
                <a:effectLst/>
                <a:latin typeface="-apple-system"/>
              </a:rPr>
              <a:t> and optionally </a:t>
            </a:r>
            <a:r>
              <a:rPr lang="en-US" b="1" i="0" dirty="0">
                <a:solidFill>
                  <a:srgbClr val="0C0D0E"/>
                </a:solidFill>
                <a:effectLst/>
                <a:latin typeface="inherit"/>
              </a:rPr>
              <a:t>set a default value</a:t>
            </a:r>
            <a:r>
              <a:rPr lang="en-US" b="0" i="0" dirty="0">
                <a:solidFill>
                  <a:srgbClr val="0C0D0E"/>
                </a:solidFill>
                <a:effectLst/>
                <a:latin typeface="-apple-system"/>
              </a:rPr>
              <a:t>.</a:t>
            </a:r>
          </a:p>
          <a:p>
            <a:pPr marL="171450" indent="-171450" algn="l" fontAlgn="base">
              <a:buFont typeface="Arial" panose="020B0604020202020204" pitchFamily="34" charset="0"/>
              <a:buChar char="•"/>
            </a:pPr>
            <a:r>
              <a:rPr lang="en-US" b="0" i="0" dirty="0">
                <a:solidFill>
                  <a:srgbClr val="0C0D0E"/>
                </a:solidFill>
                <a:effectLst/>
                <a:latin typeface="-apple-system"/>
              </a:rPr>
              <a:t>A </a:t>
            </a:r>
            <a:r>
              <a:rPr lang="en-US" b="1" i="0" dirty="0" err="1">
                <a:solidFill>
                  <a:srgbClr val="0C0D0E"/>
                </a:solidFill>
                <a:effectLst/>
                <a:latin typeface="inherit"/>
              </a:rPr>
              <a:t>terraform.tfvars</a:t>
            </a:r>
            <a:r>
              <a:rPr lang="en-US" b="0" i="0" dirty="0">
                <a:solidFill>
                  <a:srgbClr val="0C0D0E"/>
                </a:solidFill>
                <a:effectLst/>
                <a:latin typeface="-apple-system"/>
              </a:rPr>
              <a:t> file is used to </a:t>
            </a:r>
            <a:r>
              <a:rPr lang="en-US" b="1" i="0" dirty="0">
                <a:solidFill>
                  <a:srgbClr val="0C0D0E"/>
                </a:solidFill>
                <a:effectLst/>
                <a:latin typeface="inherit"/>
              </a:rPr>
              <a:t>set the actual values</a:t>
            </a:r>
            <a:r>
              <a:rPr lang="en-US" b="0" i="0" dirty="0">
                <a:solidFill>
                  <a:srgbClr val="0C0D0E"/>
                </a:solidFill>
                <a:effectLst/>
                <a:latin typeface="-apple-system"/>
              </a:rPr>
              <a:t> of the variables.</a:t>
            </a:r>
          </a:p>
          <a:p>
            <a:pPr marL="171450" indent="-171450" algn="l" fontAlgn="base">
              <a:buFont typeface="Arial" panose="020B0604020202020204" pitchFamily="34" charset="0"/>
              <a:buChar char="•"/>
            </a:pPr>
            <a:r>
              <a:rPr lang="en-US" b="0" i="0" dirty="0">
                <a:solidFill>
                  <a:srgbClr val="0C0D0E"/>
                </a:solidFill>
                <a:effectLst/>
                <a:latin typeface="-apple-system"/>
              </a:rPr>
              <a:t>You could set default values for all your variables and not use </a:t>
            </a:r>
            <a:r>
              <a:rPr lang="en-US" b="0" i="0" dirty="0" err="1">
                <a:solidFill>
                  <a:srgbClr val="0C0D0E"/>
                </a:solidFill>
                <a:effectLst/>
                <a:latin typeface="-apple-system"/>
              </a:rPr>
              <a:t>tfvars</a:t>
            </a:r>
            <a:r>
              <a:rPr lang="en-US" b="0" i="0" dirty="0">
                <a:solidFill>
                  <a:srgbClr val="0C0D0E"/>
                </a:solidFill>
                <a:effectLst/>
                <a:latin typeface="-apple-system"/>
              </a:rPr>
              <a:t> files at all.</a:t>
            </a:r>
          </a:p>
        </p:txBody>
      </p:sp>
      <p:sp>
        <p:nvSpPr>
          <p:cNvPr id="4" name="Slide Number Placeholder 3"/>
          <p:cNvSpPr>
            <a:spLocks noGrp="1"/>
          </p:cNvSpPr>
          <p:nvPr>
            <p:ph type="sldNum" sz="quarter" idx="5"/>
          </p:nvPr>
        </p:nvSpPr>
        <p:spPr/>
        <p:txBody>
          <a:bodyPr/>
          <a:lstStyle/>
          <a:p>
            <a:fld id="{10F73EFA-F346-4F3C-AEE0-D1CE7CD8E6A2}" type="slidenum">
              <a:rPr lang="en-US" smtClean="0"/>
              <a:t>17</a:t>
            </a:fld>
            <a:endParaRPr lang="en-US"/>
          </a:p>
        </p:txBody>
      </p:sp>
    </p:spTree>
    <p:extLst>
      <p:ext uri="{BB962C8B-B14F-4D97-AF65-F5344CB8AC3E}">
        <p14:creationId xmlns:p14="http://schemas.microsoft.com/office/powerpoint/2010/main" val="2656359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18</a:t>
            </a:fld>
            <a:endParaRPr lang="en-US"/>
          </a:p>
        </p:txBody>
      </p:sp>
    </p:spTree>
    <p:extLst>
      <p:ext uri="{BB962C8B-B14F-4D97-AF65-F5344CB8AC3E}">
        <p14:creationId xmlns:p14="http://schemas.microsoft.com/office/powerpoint/2010/main" val="2249343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19</a:t>
            </a:fld>
            <a:endParaRPr lang="en-US"/>
          </a:p>
        </p:txBody>
      </p:sp>
    </p:spTree>
    <p:extLst>
      <p:ext uri="{BB962C8B-B14F-4D97-AF65-F5344CB8AC3E}">
        <p14:creationId xmlns:p14="http://schemas.microsoft.com/office/powerpoint/2010/main" val="12331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Calibri" panose="020F0502020204030204" pitchFamily="34" charset="0"/>
              </a:rPr>
              <a:t>Use the </a:t>
            </a:r>
            <a:r>
              <a:rPr lang="en-US" sz="1800" b="0" i="0" u="none" strike="noStrike" baseline="0" dirty="0" err="1">
                <a:solidFill>
                  <a:srgbClr val="000000"/>
                </a:solidFill>
                <a:latin typeface="Calibri" panose="020F0502020204030204" pitchFamily="34" charset="0"/>
              </a:rPr>
              <a:t>depends_on</a:t>
            </a:r>
            <a:r>
              <a:rPr lang="en-US" sz="1800" b="0" i="0" u="none" strike="noStrike" baseline="0" dirty="0">
                <a:solidFill>
                  <a:srgbClr val="000000"/>
                </a:solidFill>
                <a:latin typeface="Calibri" panose="020F0502020204030204" pitchFamily="34" charset="0"/>
              </a:rPr>
              <a:t> meta-argument to handle hidden resource or module dependencies that Terraform can't automatically infer.</a:t>
            </a:r>
          </a:p>
          <a:p>
            <a:r>
              <a:rPr lang="en-US" sz="1800" b="0" i="0" u="none" strike="noStrike" baseline="0" dirty="0">
                <a:solidFill>
                  <a:srgbClr val="000000"/>
                </a:solidFill>
                <a:latin typeface="Calibri" panose="020F0502020204030204" pitchFamily="34" charset="0"/>
              </a:rPr>
              <a:t>Explicitly specifying a dependency is only necessary when a resource or module relies on some other resource's behavior but doesn't access any of that resource's data in its arguments.</a:t>
            </a: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20</a:t>
            </a:fld>
            <a:endParaRPr lang="en-US"/>
          </a:p>
        </p:txBody>
      </p:sp>
    </p:spTree>
    <p:extLst>
      <p:ext uri="{BB962C8B-B14F-4D97-AF65-F5344CB8AC3E}">
        <p14:creationId xmlns:p14="http://schemas.microsoft.com/office/powerpoint/2010/main" val="2418156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21</a:t>
            </a:fld>
            <a:endParaRPr lang="en-US"/>
          </a:p>
        </p:txBody>
      </p:sp>
    </p:spTree>
    <p:extLst>
      <p:ext uri="{BB962C8B-B14F-4D97-AF65-F5344CB8AC3E}">
        <p14:creationId xmlns:p14="http://schemas.microsoft.com/office/powerpoint/2010/main" val="83569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i="0" dirty="0">
                <a:solidFill>
                  <a:srgbClr val="202124"/>
                </a:solidFill>
                <a:effectLst/>
                <a:latin typeface="Google Sans"/>
              </a:rPr>
              <a:t>Declarative</a:t>
            </a:r>
            <a:r>
              <a:rPr lang="en-US" b="0" i="0" dirty="0">
                <a:solidFill>
                  <a:srgbClr val="202124"/>
                </a:solidFill>
                <a:effectLst/>
                <a:latin typeface="Google Sans"/>
              </a:rPr>
              <a:t>, meaning that </a:t>
            </a:r>
            <a:r>
              <a:rPr lang="en-US" b="0" i="0" dirty="0">
                <a:solidFill>
                  <a:srgbClr val="040C28"/>
                </a:solidFill>
                <a:effectLst/>
                <a:latin typeface="Google Sans"/>
              </a:rPr>
              <a:t>they describe the end state of your infrastructure. Y</a:t>
            </a:r>
            <a:r>
              <a:rPr lang="en-US" b="0" i="0" dirty="0">
                <a:solidFill>
                  <a:srgbClr val="202124"/>
                </a:solidFill>
                <a:effectLst/>
                <a:latin typeface="Google Sans"/>
              </a:rPr>
              <a:t>ou do not need to write step-by-step instructions to create resources because Terraform handles the underlying logic.</a:t>
            </a:r>
          </a:p>
          <a:p>
            <a:pPr marL="171450" indent="-171450">
              <a:buFont typeface="Arial" panose="020B0604020202020204" pitchFamily="34" charset="0"/>
              <a:buChar char="•"/>
            </a:pPr>
            <a:r>
              <a:rPr lang="en-US" b="0" i="0" dirty="0">
                <a:solidFill>
                  <a:srgbClr val="040C28"/>
                </a:solidFill>
                <a:effectLst/>
                <a:latin typeface="Google Sans"/>
              </a:rPr>
              <a:t>Declarative tools like Terraform maintain a state file that records the current state of infrastructure</a:t>
            </a:r>
            <a:r>
              <a:rPr lang="en-US" b="0" i="0" dirty="0">
                <a:solidFill>
                  <a:srgbClr val="4D5156"/>
                </a:solidFill>
                <a:effectLst/>
                <a:latin typeface="Google Sans"/>
              </a:rPr>
              <a:t>. This allows them to adjust only what's needed to reach the desired state. On the other hand, imperative tools like Ansible do not maintain state, leading to possible redundancy in operations.</a:t>
            </a: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7</a:t>
            </a:fld>
            <a:endParaRPr lang="en-US"/>
          </a:p>
        </p:txBody>
      </p:sp>
    </p:spTree>
    <p:extLst>
      <p:ext uri="{BB962C8B-B14F-4D97-AF65-F5344CB8AC3E}">
        <p14:creationId xmlns:p14="http://schemas.microsoft.com/office/powerpoint/2010/main" val="742278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0F0F0F"/>
                </a:solidFill>
                <a:effectLst/>
                <a:latin typeface="Söhne"/>
              </a:rPr>
              <a:t>A </a:t>
            </a:r>
            <a:r>
              <a:rPr lang="en-US" b="0" i="0" dirty="0" err="1">
                <a:solidFill>
                  <a:srgbClr val="0F0F0F"/>
                </a:solidFill>
                <a:effectLst/>
                <a:latin typeface="Söhne"/>
              </a:rPr>
              <a:t>tfvars</a:t>
            </a:r>
            <a:r>
              <a:rPr lang="en-US" b="0" i="0" dirty="0">
                <a:solidFill>
                  <a:srgbClr val="0F0F0F"/>
                </a:solidFill>
                <a:effectLst/>
                <a:latin typeface="Söhne"/>
              </a:rPr>
              <a:t> file in Terraform is used to define variable values for a Terraform configuration. It allows you to assign specific values to variables instead of hardcoding them directly in your Terraform code. The </a:t>
            </a:r>
            <a:r>
              <a:rPr lang="en-US" b="0" i="0" dirty="0" err="1">
                <a:solidFill>
                  <a:srgbClr val="0F0F0F"/>
                </a:solidFill>
                <a:effectLst/>
                <a:latin typeface="Söhne"/>
              </a:rPr>
              <a:t>tfvars</a:t>
            </a:r>
            <a:r>
              <a:rPr lang="en-US" b="0" i="0" dirty="0">
                <a:solidFill>
                  <a:srgbClr val="0F0F0F"/>
                </a:solidFill>
                <a:effectLst/>
                <a:latin typeface="Söhne"/>
              </a:rPr>
              <a:t> file typically has a ".</a:t>
            </a:r>
            <a:r>
              <a:rPr lang="en-US" b="0" i="0" dirty="0" err="1">
                <a:solidFill>
                  <a:srgbClr val="0F0F0F"/>
                </a:solidFill>
                <a:effectLst/>
                <a:latin typeface="Söhne"/>
              </a:rPr>
              <a:t>tfvars</a:t>
            </a:r>
            <a:r>
              <a:rPr lang="en-US" b="0" i="0" dirty="0">
                <a:solidFill>
                  <a:srgbClr val="0F0F0F"/>
                </a:solidFill>
                <a:effectLst/>
                <a:latin typeface="Söhne"/>
              </a:rPr>
              <a:t>" extension (e.g., "</a:t>
            </a:r>
            <a:r>
              <a:rPr lang="en-US" b="0" i="0" dirty="0" err="1">
                <a:solidFill>
                  <a:srgbClr val="0F0F0F"/>
                </a:solidFill>
                <a:effectLst/>
                <a:latin typeface="Söhne"/>
              </a:rPr>
              <a:t>variables.tfvars</a:t>
            </a:r>
            <a:r>
              <a:rPr lang="en-US" b="0" i="0" dirty="0">
                <a:solidFill>
                  <a:srgbClr val="0F0F0F"/>
                </a:solidFill>
                <a:effectLst/>
                <a:latin typeface="Söhne"/>
              </a:rPr>
              <a:t>").</a:t>
            </a: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8</a:t>
            </a:fld>
            <a:endParaRPr lang="en-US"/>
          </a:p>
        </p:txBody>
      </p:sp>
    </p:spTree>
    <p:extLst>
      <p:ext uri="{BB962C8B-B14F-4D97-AF65-F5344CB8AC3E}">
        <p14:creationId xmlns:p14="http://schemas.microsoft.com/office/powerpoint/2010/main" val="2738740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9</a:t>
            </a:fld>
            <a:endParaRPr lang="en-US"/>
          </a:p>
        </p:txBody>
      </p:sp>
    </p:spTree>
    <p:extLst>
      <p:ext uri="{BB962C8B-B14F-4D97-AF65-F5344CB8AC3E}">
        <p14:creationId xmlns:p14="http://schemas.microsoft.com/office/powerpoint/2010/main" val="3991282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10</a:t>
            </a:fld>
            <a:endParaRPr lang="en-US"/>
          </a:p>
        </p:txBody>
      </p:sp>
    </p:spTree>
    <p:extLst>
      <p:ext uri="{BB962C8B-B14F-4D97-AF65-F5344CB8AC3E}">
        <p14:creationId xmlns:p14="http://schemas.microsoft.com/office/powerpoint/2010/main" val="1860713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11</a:t>
            </a:fld>
            <a:endParaRPr lang="en-US"/>
          </a:p>
        </p:txBody>
      </p:sp>
    </p:spTree>
    <p:extLst>
      <p:ext uri="{BB962C8B-B14F-4D97-AF65-F5344CB8AC3E}">
        <p14:creationId xmlns:p14="http://schemas.microsoft.com/office/powerpoint/2010/main" val="3223016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12</a:t>
            </a:fld>
            <a:endParaRPr lang="en-US"/>
          </a:p>
        </p:txBody>
      </p:sp>
    </p:spTree>
    <p:extLst>
      <p:ext uri="{BB962C8B-B14F-4D97-AF65-F5344CB8AC3E}">
        <p14:creationId xmlns:p14="http://schemas.microsoft.com/office/powerpoint/2010/main" val="351056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B3D45"/>
                </a:solidFill>
                <a:effectLst/>
                <a:latin typeface="-apple-system"/>
              </a:rPr>
              <a:t>If your instances are almost identical, </a:t>
            </a:r>
            <a:r>
              <a:rPr lang="en-US" i="1" dirty="0"/>
              <a:t>count</a:t>
            </a:r>
            <a:r>
              <a:rPr lang="en-US" b="0" i="0" dirty="0">
                <a:solidFill>
                  <a:srgbClr val="3B3D45"/>
                </a:solidFill>
                <a:effectLst/>
                <a:latin typeface="-apple-system"/>
              </a:rPr>
              <a:t> is appropriate. If some of their arguments need distinct values that can't be directly derived from an integer, it's safer to use </a:t>
            </a:r>
            <a:r>
              <a:rPr lang="en-US" i="1" dirty="0" err="1"/>
              <a:t>for_each</a:t>
            </a:r>
            <a:r>
              <a:rPr lang="en-US" b="0" i="0" dirty="0">
                <a:solidFill>
                  <a:srgbClr val="3B3D45"/>
                </a:solidFill>
                <a:effectLst/>
                <a:latin typeface="-apple-system"/>
              </a:rPr>
              <a:t>. You can’t use both </a:t>
            </a:r>
            <a:r>
              <a:rPr lang="en-US" b="0" i="1" dirty="0">
                <a:solidFill>
                  <a:srgbClr val="3B3D45"/>
                </a:solidFill>
                <a:effectLst/>
                <a:latin typeface="-apple-system"/>
              </a:rPr>
              <a:t>count</a:t>
            </a:r>
            <a:r>
              <a:rPr lang="en-US" b="0" i="0" dirty="0">
                <a:solidFill>
                  <a:srgbClr val="3B3D45"/>
                </a:solidFill>
                <a:effectLst/>
                <a:latin typeface="-apple-system"/>
              </a:rPr>
              <a:t> and </a:t>
            </a:r>
            <a:r>
              <a:rPr lang="en-US" b="0" i="1" dirty="0" err="1">
                <a:solidFill>
                  <a:srgbClr val="3B3D45"/>
                </a:solidFill>
                <a:effectLst/>
                <a:latin typeface="-apple-system"/>
              </a:rPr>
              <a:t>for_each</a:t>
            </a:r>
            <a:r>
              <a:rPr lang="en-US" b="0" i="0" dirty="0">
                <a:solidFill>
                  <a:srgbClr val="3B3D45"/>
                </a:solidFill>
                <a:effectLst/>
                <a:latin typeface="-apple-system"/>
              </a:rPr>
              <a:t> together.</a:t>
            </a:r>
          </a:p>
          <a:p>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13</a:t>
            </a:fld>
            <a:endParaRPr lang="en-US"/>
          </a:p>
        </p:txBody>
      </p:sp>
    </p:spTree>
    <p:extLst>
      <p:ext uri="{BB962C8B-B14F-4D97-AF65-F5344CB8AC3E}">
        <p14:creationId xmlns:p14="http://schemas.microsoft.com/office/powerpoint/2010/main" val="3282308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B3D45"/>
                </a:solidFill>
                <a:effectLst/>
                <a:latin typeface="-apple-system"/>
              </a:rPr>
              <a:t>The </a:t>
            </a:r>
            <a:r>
              <a:rPr lang="en-US" dirty="0"/>
              <a:t>provider</a:t>
            </a:r>
            <a:r>
              <a:rPr lang="en-US" b="0" i="0" dirty="0">
                <a:solidFill>
                  <a:srgbClr val="3B3D45"/>
                </a:solidFill>
                <a:effectLst/>
                <a:latin typeface="-apple-system"/>
              </a:rPr>
              <a:t> meta-argument specifies which provider configuration to use for a resource, overriding </a:t>
            </a:r>
            <a:r>
              <a:rPr lang="en-US" b="0" i="0" dirty="0" err="1">
                <a:solidFill>
                  <a:srgbClr val="3B3D45"/>
                </a:solidFill>
                <a:effectLst/>
                <a:latin typeface="-apple-system"/>
              </a:rPr>
              <a:t>Terraform's</a:t>
            </a:r>
            <a:r>
              <a:rPr lang="en-US" b="0" i="0" dirty="0">
                <a:solidFill>
                  <a:srgbClr val="3B3D45"/>
                </a:solidFill>
                <a:effectLst/>
                <a:latin typeface="-apple-system"/>
              </a:rPr>
              <a:t> default behavior of selecting one based on the resource type name. Its value should be an unquoted </a:t>
            </a:r>
            <a:r>
              <a:rPr lang="en-US" dirty="0"/>
              <a:t>&lt;PROVIDER&gt;.&lt;ALIAS&gt;</a:t>
            </a:r>
            <a:r>
              <a:rPr lang="en-US" b="0" i="0" dirty="0">
                <a:solidFill>
                  <a:srgbClr val="3B3D45"/>
                </a:solidFill>
                <a:effectLst/>
                <a:latin typeface="-apple-system"/>
              </a:rPr>
              <a:t> reference.</a:t>
            </a:r>
          </a:p>
          <a:p>
            <a:endParaRPr lang="en-US" b="0" i="0" dirty="0">
              <a:solidFill>
                <a:srgbClr val="3B3D45"/>
              </a:solidFill>
              <a:effectLst/>
              <a:latin typeface="-apple-system"/>
            </a:endParaRPr>
          </a:p>
          <a:p>
            <a:r>
              <a:rPr lang="en-US" b="0" i="0" dirty="0">
                <a:solidFill>
                  <a:srgbClr val="3B3D45"/>
                </a:solidFill>
                <a:effectLst/>
                <a:latin typeface="-apple-system"/>
              </a:rPr>
              <a:t>As described in </a:t>
            </a:r>
            <a:r>
              <a:rPr lang="en-US" b="0" i="0" u="sng" dirty="0">
                <a:effectLst/>
                <a:latin typeface="-apple-system"/>
                <a:hlinkClick r:id="rId3"/>
              </a:rPr>
              <a:t>Provider Configuration</a:t>
            </a:r>
            <a:r>
              <a:rPr lang="en-US" b="0" i="0" dirty="0">
                <a:solidFill>
                  <a:srgbClr val="3B3D45"/>
                </a:solidFill>
                <a:effectLst/>
                <a:latin typeface="-apple-system"/>
              </a:rPr>
              <a:t>, you can optionally create multiple configurations for a single provider (usually to manage resources in different regions of multi-region services). Each provider can have one default configuration, and any number of alternate configurations that include an extra name segment (or "alias").</a:t>
            </a:r>
            <a:endParaRPr lang="en-US" dirty="0"/>
          </a:p>
        </p:txBody>
      </p:sp>
      <p:sp>
        <p:nvSpPr>
          <p:cNvPr id="4" name="Slide Number Placeholder 3"/>
          <p:cNvSpPr>
            <a:spLocks noGrp="1"/>
          </p:cNvSpPr>
          <p:nvPr>
            <p:ph type="sldNum" sz="quarter" idx="5"/>
          </p:nvPr>
        </p:nvSpPr>
        <p:spPr/>
        <p:txBody>
          <a:bodyPr/>
          <a:lstStyle/>
          <a:p>
            <a:fld id="{10F73EFA-F346-4F3C-AEE0-D1CE7CD8E6A2}" type="slidenum">
              <a:rPr lang="en-US" smtClean="0"/>
              <a:t>14</a:t>
            </a:fld>
            <a:endParaRPr lang="en-US"/>
          </a:p>
        </p:txBody>
      </p:sp>
    </p:spTree>
    <p:extLst>
      <p:ext uri="{BB962C8B-B14F-4D97-AF65-F5344CB8AC3E}">
        <p14:creationId xmlns:p14="http://schemas.microsoft.com/office/powerpoint/2010/main" val="40212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1A2-AC5F-2FD0-246B-FE769F0A43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5BE02C-C105-31BC-674F-917C5FB66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7782D8-8BEA-0370-2A63-B15887A94DBD}"/>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5" name="Footer Placeholder 4">
            <a:extLst>
              <a:ext uri="{FF2B5EF4-FFF2-40B4-BE49-F238E27FC236}">
                <a16:creationId xmlns:a16="http://schemas.microsoft.com/office/drawing/2014/main" id="{228A02B3-F103-C7AB-7763-5850CA513A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2F0FB-929E-F1DF-A480-334E10824526}"/>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1959857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A8A5-0EC1-1C36-02B3-04D2BA73BF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50BC19-6B46-E7EC-0CF2-5AAE95B78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76E01-D4DF-FE6C-6F1D-706C8281F615}"/>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5" name="Footer Placeholder 4">
            <a:extLst>
              <a:ext uri="{FF2B5EF4-FFF2-40B4-BE49-F238E27FC236}">
                <a16:creationId xmlns:a16="http://schemas.microsoft.com/office/drawing/2014/main" id="{11641B6A-354F-4192-EE4F-2CA317679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10CF1-9E94-EB81-8803-5BF1C34F737A}"/>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4097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C5F74B-EA87-5721-A19E-C6119101E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05913B-7BB9-15EF-C08B-51F6A1E9FB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9294C-D85C-F28E-C6F5-DA2F1ADEA31A}"/>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5" name="Footer Placeholder 4">
            <a:extLst>
              <a:ext uri="{FF2B5EF4-FFF2-40B4-BE49-F238E27FC236}">
                <a16:creationId xmlns:a16="http://schemas.microsoft.com/office/drawing/2014/main" id="{E3F755AF-A522-CC98-23CF-80ED0DA54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B42D8-FBAF-8306-E328-C634CB4C2859}"/>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144948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DE40-BA67-2CAD-C041-2129F34651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455DB5-7554-49CE-DB7C-291462D0B7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E0D6B8-D725-8270-2510-5521866C5C1C}"/>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5" name="Footer Placeholder 4">
            <a:extLst>
              <a:ext uri="{FF2B5EF4-FFF2-40B4-BE49-F238E27FC236}">
                <a16:creationId xmlns:a16="http://schemas.microsoft.com/office/drawing/2014/main" id="{CBB87990-E361-704D-977E-2B15B42AA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F6E66-7739-4491-92C4-530A43451DFA}"/>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12578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B5E8-61B7-A5D0-86B0-760CCFAD8C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CF3A9E-1085-B856-F01C-41F6174E74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F97E91-28DD-C37F-9A0A-956DB8FD1F55}"/>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5" name="Footer Placeholder 4">
            <a:extLst>
              <a:ext uri="{FF2B5EF4-FFF2-40B4-BE49-F238E27FC236}">
                <a16:creationId xmlns:a16="http://schemas.microsoft.com/office/drawing/2014/main" id="{B8A75B94-FF87-B135-1979-A78A784F7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4094-ED85-7A47-AD4E-61ADE12A8011}"/>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114750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8360-4AA2-7D26-8704-698A4D66EC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03B665-C0F4-2758-BACD-8A1DF09E5B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DD6C37-572C-674F-9F09-065AC2FFF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6B6F87-3FB9-3241-D75A-03D2B969F3B3}"/>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6" name="Footer Placeholder 5">
            <a:extLst>
              <a:ext uri="{FF2B5EF4-FFF2-40B4-BE49-F238E27FC236}">
                <a16:creationId xmlns:a16="http://schemas.microsoft.com/office/drawing/2014/main" id="{33A9EFD1-DD4D-6011-BCD5-429635BAB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968DA8-044C-448A-73FE-56F27A629ADB}"/>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127939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847F1-949D-DEE6-B57D-387B37E527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E77837-B0F0-600A-759A-08217D1A0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DCE2EE-9B3A-A7D3-D808-1B4FFA540C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B9D572-9190-8151-E641-2C7506C78B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1CFB29-1EE4-D966-C125-496F9B0122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8637CA-AE78-E3A0-E261-FF111F261CDC}"/>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8" name="Footer Placeholder 7">
            <a:extLst>
              <a:ext uri="{FF2B5EF4-FFF2-40B4-BE49-F238E27FC236}">
                <a16:creationId xmlns:a16="http://schemas.microsoft.com/office/drawing/2014/main" id="{EA9C9DC3-F7D3-639B-9635-B719C5A237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83B276-11DD-6F26-9906-5ED406A6A850}"/>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284478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DCC1D-4C64-2A56-1EBE-F71CDB4C36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ADA493-CE90-A664-1978-F90BA2CFD819}"/>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4" name="Footer Placeholder 3">
            <a:extLst>
              <a:ext uri="{FF2B5EF4-FFF2-40B4-BE49-F238E27FC236}">
                <a16:creationId xmlns:a16="http://schemas.microsoft.com/office/drawing/2014/main" id="{7357C99A-E566-949C-7963-90F6398F5E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5A45C8-8784-1AB3-7276-333C14B40186}"/>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134936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B38F87-7D90-001D-C081-AA36012CEF2C}"/>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3" name="Footer Placeholder 2">
            <a:extLst>
              <a:ext uri="{FF2B5EF4-FFF2-40B4-BE49-F238E27FC236}">
                <a16:creationId xmlns:a16="http://schemas.microsoft.com/office/drawing/2014/main" id="{0E853589-0699-CA6F-3B61-97AD52F40B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FBD049-455D-34B6-9E3D-8CF8755171AF}"/>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904193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736A-1EFB-F718-8B0F-F06945112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CC9331-DC4C-BB28-9D6C-4C7F36C9E8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5E0547-A542-ACEB-F7F5-63C7789E8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B6C48D-B6C3-EB48-A933-E04524F80240}"/>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6" name="Footer Placeholder 5">
            <a:extLst>
              <a:ext uri="{FF2B5EF4-FFF2-40B4-BE49-F238E27FC236}">
                <a16:creationId xmlns:a16="http://schemas.microsoft.com/office/drawing/2014/main" id="{20C6207C-7D25-98D2-C639-CE20D83B3D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27CC1-9AF4-386D-FE25-DBDD53F4457F}"/>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1447715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F904-5E15-215B-A6D6-4A122C0DF8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05FAE0-49D3-5729-4055-4EBE4A52E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492187-1DC2-DDA9-6B17-D1A3FBE05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8E77A-8770-9027-B755-96E05F50BFD8}"/>
              </a:ext>
            </a:extLst>
          </p:cNvPr>
          <p:cNvSpPr>
            <a:spLocks noGrp="1"/>
          </p:cNvSpPr>
          <p:nvPr>
            <p:ph type="dt" sz="half" idx="10"/>
          </p:nvPr>
        </p:nvSpPr>
        <p:spPr/>
        <p:txBody>
          <a:bodyPr/>
          <a:lstStyle/>
          <a:p>
            <a:fld id="{2BA478E7-9628-401D-9B77-9727A0048E7E}" type="datetimeFigureOut">
              <a:rPr lang="en-US" smtClean="0"/>
              <a:t>9/29/2025</a:t>
            </a:fld>
            <a:endParaRPr lang="en-US"/>
          </a:p>
        </p:txBody>
      </p:sp>
      <p:sp>
        <p:nvSpPr>
          <p:cNvPr id="6" name="Footer Placeholder 5">
            <a:extLst>
              <a:ext uri="{FF2B5EF4-FFF2-40B4-BE49-F238E27FC236}">
                <a16:creationId xmlns:a16="http://schemas.microsoft.com/office/drawing/2014/main" id="{46D89C06-3927-6628-8D7E-AAE085F5D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F8DA4A-1D72-13A4-A62C-5180FC83CB0E}"/>
              </a:ext>
            </a:extLst>
          </p:cNvPr>
          <p:cNvSpPr>
            <a:spLocks noGrp="1"/>
          </p:cNvSpPr>
          <p:nvPr>
            <p:ph type="sldNum" sz="quarter" idx="12"/>
          </p:nvPr>
        </p:nvSpPr>
        <p:spPr/>
        <p:txBody>
          <a:bodyPr/>
          <a:lstStyle/>
          <a:p>
            <a:fld id="{D46026C3-1B6B-43DF-9C84-16E812D15218}" type="slidenum">
              <a:rPr lang="en-US" smtClean="0"/>
              <a:t>‹#›</a:t>
            </a:fld>
            <a:endParaRPr lang="en-US"/>
          </a:p>
        </p:txBody>
      </p:sp>
    </p:spTree>
    <p:extLst>
      <p:ext uri="{BB962C8B-B14F-4D97-AF65-F5344CB8AC3E}">
        <p14:creationId xmlns:p14="http://schemas.microsoft.com/office/powerpoint/2010/main" val="4026797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44695D-2C95-0CB0-2E3A-CB70BFF8D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F3B373-4E79-412A-0C66-2659DCCA2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A30EA-E9E0-1CCF-7292-31B1B0C78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478E7-9628-401D-9B77-9727A0048E7E}" type="datetimeFigureOut">
              <a:rPr lang="en-US" smtClean="0"/>
              <a:t>9/29/2025</a:t>
            </a:fld>
            <a:endParaRPr lang="en-US"/>
          </a:p>
        </p:txBody>
      </p:sp>
      <p:sp>
        <p:nvSpPr>
          <p:cNvPr id="5" name="Footer Placeholder 4">
            <a:extLst>
              <a:ext uri="{FF2B5EF4-FFF2-40B4-BE49-F238E27FC236}">
                <a16:creationId xmlns:a16="http://schemas.microsoft.com/office/drawing/2014/main" id="{9B9BD858-C428-37CA-FDD3-B17382FBD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305C0A-93D6-6C9D-1E05-4FA048AB46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026C3-1B6B-43DF-9C84-16E812D15218}" type="slidenum">
              <a:rPr lang="en-US" smtClean="0"/>
              <a:t>‹#›</a:t>
            </a:fld>
            <a:endParaRPr lang="en-US"/>
          </a:p>
        </p:txBody>
      </p:sp>
    </p:spTree>
    <p:extLst>
      <p:ext uri="{BB962C8B-B14F-4D97-AF65-F5344CB8AC3E}">
        <p14:creationId xmlns:p14="http://schemas.microsoft.com/office/powerpoint/2010/main" val="3979739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inyurl.com/terraformclu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registry.terraform.io/providers/terraform-provider-openstack/openstack/latest/docs"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hashicorp.com/terraform/language/expressions/version-constraint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hashicorp.com/terraform/language/resourc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hashicorp.com/terraform/language/meta-argument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hashicorp.com/terraform/language/meta-argument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hashicorp.com/terraform/language/data-sourc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developer.hashicorp.com/terraform/language/state" TargetMode="External"/><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hashicorp.com/terraform/language/values/variabl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eveloper.hashicorp.com/terraform/language/block/variabl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eveloper.hashicorp.com/terraform/language/block/variabl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hashicorp.com/terraform/language/values/output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eveloper.hashicorp.com/terraform/language/block/outpu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hashicorp.com/terraform/language/expressions/conditional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developer.hashicorp.com/terraform/intro/core-workflow"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hashicorp.com/terraform/cli/command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hashicorp.com/terraform/cli/command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eveloper.hashicorp.com/terraform/cli/command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hashicorp.com/terraform/cli/command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hashicorp.com/terraform/cli/command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eveloper.hashicorp.com/terraform/cli/command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hashicorp.com/terraform/cli/command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eveloper.hashicorp.com/terraform/cli/comman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loud.denbi.d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cloud.denbi.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hashicorp.com/terraform/doc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hashicorp/hc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hashicorp.com/terraform/language/modu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AB5B-8E66-3F6B-ED19-95D04E504B57}"/>
              </a:ext>
            </a:extLst>
          </p:cNvPr>
          <p:cNvSpPr>
            <a:spLocks noGrp="1"/>
          </p:cNvSpPr>
          <p:nvPr>
            <p:ph type="ctrTitle"/>
          </p:nvPr>
        </p:nvSpPr>
        <p:spPr>
          <a:xfrm>
            <a:off x="1066800" y="1788502"/>
            <a:ext cx="10058400" cy="1793839"/>
          </a:xfrm>
        </p:spPr>
        <p:txBody>
          <a:bodyPr>
            <a:noAutofit/>
          </a:bodyPr>
          <a:lstStyle/>
          <a:p>
            <a:r>
              <a:rPr lang="en-US" dirty="0">
                <a:solidFill>
                  <a:srgbClr val="0F0F0F"/>
                </a:solidFill>
                <a:latin typeface="Arial" panose="020B0604020202020204" pitchFamily="34" charset="0"/>
                <a:cs typeface="Arial" panose="020B0604020202020204" pitchFamily="34" charset="0"/>
              </a:rPr>
              <a:t>I</a:t>
            </a:r>
            <a:r>
              <a:rPr lang="en-US" b="0" i="0" dirty="0">
                <a:solidFill>
                  <a:srgbClr val="0F0F0F"/>
                </a:solidFill>
                <a:effectLst/>
                <a:latin typeface="Arial" panose="020B0604020202020204" pitchFamily="34" charset="0"/>
                <a:cs typeface="Arial" panose="020B0604020202020204" pitchFamily="34" charset="0"/>
              </a:rPr>
              <a:t>nfrastructure automation with Terraform</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D141F52-8C5E-5493-0960-ABED58977514}"/>
              </a:ext>
            </a:extLst>
          </p:cNvPr>
          <p:cNvSpPr txBox="1"/>
          <p:nvPr/>
        </p:nvSpPr>
        <p:spPr>
          <a:xfrm>
            <a:off x="582168" y="4117706"/>
            <a:ext cx="11027664" cy="553998"/>
          </a:xfrm>
          <a:prstGeom prst="rect">
            <a:avLst/>
          </a:prstGeom>
          <a:noFill/>
        </p:spPr>
        <p:txBody>
          <a:bodyPr wrap="square">
            <a:spAutoFit/>
          </a:bodyPr>
          <a:lstStyle/>
          <a:p>
            <a:pPr algn="ctr"/>
            <a:r>
              <a:rPr lang="en-US" sz="3000" i="1" dirty="0">
                <a:latin typeface="Arial" panose="020B0604020202020204" pitchFamily="34" charset="0"/>
                <a:cs typeface="Arial" panose="020B0604020202020204" pitchFamily="34" charset="0"/>
                <a:hlinkClick r:id="rId2"/>
              </a:rPr>
              <a:t>https://tinyurl.com/terraformclum</a:t>
            </a:r>
            <a:endParaRPr lang="en-US" sz="3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8871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180870" y="1159717"/>
            <a:ext cx="5586883" cy="5260133"/>
          </a:xfrm>
        </p:spPr>
        <p:txBody>
          <a:bodyPr>
            <a:norm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2400" b="0" i="0" dirty="0">
                <a:solidFill>
                  <a:srgbClr val="333333"/>
                </a:solidFill>
                <a:effectLst/>
                <a:latin typeface="Arial" panose="020B0604020202020204" pitchFamily="34" charset="0"/>
                <a:cs typeface="Arial" panose="020B0604020202020204" pitchFamily="34" charset="0"/>
              </a:rPr>
              <a:t>A plugin to interact with the APIs of the service and access its related resources.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Terraform core program requires at least one provider to build anything.</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You can manually configure which version(s) of a provider you would like to use. </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Providers</a:t>
            </a:r>
          </a:p>
        </p:txBody>
      </p:sp>
      <p:sp>
        <p:nvSpPr>
          <p:cNvPr id="4" name="Rectangle 3">
            <a:extLst>
              <a:ext uri="{FF2B5EF4-FFF2-40B4-BE49-F238E27FC236}">
                <a16:creationId xmlns:a16="http://schemas.microsoft.com/office/drawing/2014/main" id="{F0D3EBD9-4789-11A5-010C-2BF8FE1A3F2F}"/>
              </a:ext>
            </a:extLst>
          </p:cNvPr>
          <p:cNvSpPr/>
          <p:nvPr/>
        </p:nvSpPr>
        <p:spPr>
          <a:xfrm>
            <a:off x="5864048" y="1159717"/>
            <a:ext cx="6245851" cy="412058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Define required providers</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terraform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required_version</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"&gt;= 0.14.0"</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required_providers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1" i="1" u="none" strike="noStrike" cap="none" normalizeH="0" baseline="0" dirty="0" err="1">
                <a:ln>
                  <a:noFill/>
                </a:ln>
                <a:solidFill>
                  <a:schemeClr val="accent1">
                    <a:lumMod val="75000"/>
                  </a:schemeClr>
                </a:solidFill>
                <a:effectLst/>
                <a:latin typeface="Arial" panose="020B0604020202020204" pitchFamily="34" charset="0"/>
                <a:cs typeface="Arial" panose="020B0604020202020204" pitchFamily="34" charset="0"/>
              </a:rPr>
              <a:t>openstack</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source  = "terraform-provider-</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openstack</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openstack</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version = "~&gt; </a:t>
            </a:r>
            <a:r>
              <a:rPr lang="en-US" altLang="en-US" dirty="0">
                <a:solidFill>
                  <a:schemeClr val="tx1"/>
                </a:solidFill>
                <a:latin typeface="Arial" panose="020B0604020202020204" pitchFamily="34" charset="0"/>
                <a:cs typeface="Arial" panose="020B0604020202020204" pitchFamily="34" charset="0"/>
              </a:rPr>
              <a:t>3.3.2</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1" i="1" u="none" strike="noStrike" cap="none" normalizeH="0" baseline="0" dirty="0" err="1">
                <a:ln>
                  <a:noFill/>
                </a:ln>
                <a:solidFill>
                  <a:schemeClr val="accent1">
                    <a:lumMod val="75000"/>
                  </a:schemeClr>
                </a:solidFill>
                <a:effectLst/>
                <a:latin typeface="Arial" panose="020B0604020202020204" pitchFamily="34" charset="0"/>
                <a:cs typeface="Arial" panose="020B0604020202020204" pitchFamily="34" charset="0"/>
              </a:rPr>
              <a:t>aws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source  =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hashicorp</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aws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version = "~&gt; 3.0"</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3472B9C9-0AD2-542C-2FD9-4C8F00962E16}"/>
              </a:ext>
            </a:extLst>
          </p:cNvPr>
          <p:cNvPicPr>
            <a:picLocks noChangeAspect="1"/>
          </p:cNvPicPr>
          <p:nvPr/>
        </p:nvPicPr>
        <p:blipFill>
          <a:blip r:embed="rId3"/>
          <a:stretch>
            <a:fillRect/>
          </a:stretch>
        </p:blipFill>
        <p:spPr>
          <a:xfrm>
            <a:off x="8532573" y="5414382"/>
            <a:ext cx="2954945" cy="488351"/>
          </a:xfrm>
          <a:prstGeom prst="rect">
            <a:avLst/>
          </a:prstGeom>
        </p:spPr>
      </p:pic>
      <p:pic>
        <p:nvPicPr>
          <p:cNvPr id="8" name="Picture 7">
            <a:extLst>
              <a:ext uri="{FF2B5EF4-FFF2-40B4-BE49-F238E27FC236}">
                <a16:creationId xmlns:a16="http://schemas.microsoft.com/office/drawing/2014/main" id="{6F32E139-E88D-C84B-5EC4-70BD8A6FC8C3}"/>
              </a:ext>
            </a:extLst>
          </p:cNvPr>
          <p:cNvPicPr>
            <a:picLocks noChangeAspect="1"/>
          </p:cNvPicPr>
          <p:nvPr/>
        </p:nvPicPr>
        <p:blipFill>
          <a:blip r:embed="rId4"/>
          <a:stretch>
            <a:fillRect/>
          </a:stretch>
        </p:blipFill>
        <p:spPr>
          <a:xfrm>
            <a:off x="8140512" y="6035466"/>
            <a:ext cx="3739068" cy="488351"/>
          </a:xfrm>
          <a:prstGeom prst="rect">
            <a:avLst/>
          </a:prstGeom>
        </p:spPr>
      </p:pic>
      <p:pic>
        <p:nvPicPr>
          <p:cNvPr id="10" name="Picture 9" descr="A logo with a square and a square in the middle&#10;&#10;AI-generated content may be incorrect.">
            <a:extLst>
              <a:ext uri="{FF2B5EF4-FFF2-40B4-BE49-F238E27FC236}">
                <a16:creationId xmlns:a16="http://schemas.microsoft.com/office/drawing/2014/main" id="{A65E4735-5868-5BBE-A8FF-73ED188E2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2481" y="5462915"/>
            <a:ext cx="810159" cy="391284"/>
          </a:xfrm>
          <a:prstGeom prst="rect">
            <a:avLst/>
          </a:prstGeom>
        </p:spPr>
      </p:pic>
      <p:sp>
        <p:nvSpPr>
          <p:cNvPr id="12" name="TextBox 11">
            <a:extLst>
              <a:ext uri="{FF2B5EF4-FFF2-40B4-BE49-F238E27FC236}">
                <a16:creationId xmlns:a16="http://schemas.microsoft.com/office/drawing/2014/main" id="{9E38998C-CA4E-9F2E-61C1-9E4F14E4EE25}"/>
              </a:ext>
            </a:extLst>
          </p:cNvPr>
          <p:cNvSpPr txBox="1"/>
          <p:nvPr/>
        </p:nvSpPr>
        <p:spPr>
          <a:xfrm>
            <a:off x="7835788" y="6619175"/>
            <a:ext cx="4331228"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6"/>
              </a:rPr>
              <a:t>https://registry.terraform.io/providers/terraform-provider-openstack/openstack/latest/docs</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181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484346" cy="5260133"/>
          </a:xfrm>
        </p:spPr>
        <p:txBody>
          <a:bodyPr>
            <a:normAutofit/>
          </a:bodyPr>
          <a:lstStyle/>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Anywhere that Terraform lets you specify a range of acceptable versions for something, it expects a specially formatted string known as a version constraint.</a:t>
            </a:r>
          </a:p>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Version constraints are used when configuring:</a:t>
            </a:r>
          </a:p>
          <a:p>
            <a:pPr marL="798513" lvl="1" indent="-341313" eaLnBrk="0" fontAlgn="base" hangingPunct="0">
              <a:lnSpc>
                <a:spcPct val="150000"/>
              </a:lnSpc>
              <a:spcBef>
                <a:spcPct val="0"/>
              </a:spcBef>
              <a:spcAft>
                <a:spcPct val="0"/>
              </a:spcAft>
              <a:buFont typeface="Wingdings" panose="05000000000000000000" pitchFamily="2" charset="2"/>
              <a:buChar char="v"/>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Modules.</a:t>
            </a:r>
          </a:p>
          <a:p>
            <a:pPr marL="798513" lvl="1" indent="-341313" eaLnBrk="0" fontAlgn="base" hangingPunct="0">
              <a:lnSpc>
                <a:spcPct val="150000"/>
              </a:lnSpc>
              <a:spcBef>
                <a:spcPct val="0"/>
              </a:spcBef>
              <a:spcAft>
                <a:spcPct val="0"/>
              </a:spcAft>
              <a:buFont typeface="Wingdings" panose="05000000000000000000" pitchFamily="2" charset="2"/>
              <a:buChar char="v"/>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Provider requirements.</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Version Constraints</a:t>
            </a:r>
          </a:p>
        </p:txBody>
      </p:sp>
      <p:sp>
        <p:nvSpPr>
          <p:cNvPr id="4" name="Rectangle 3">
            <a:extLst>
              <a:ext uri="{FF2B5EF4-FFF2-40B4-BE49-F238E27FC236}">
                <a16:creationId xmlns:a16="http://schemas.microsoft.com/office/drawing/2014/main" id="{F0D3EBD9-4789-11A5-010C-2BF8FE1A3F2F}"/>
              </a:ext>
            </a:extLst>
          </p:cNvPr>
          <p:cNvSpPr/>
          <p:nvPr/>
        </p:nvSpPr>
        <p:spPr>
          <a:xfrm>
            <a:off x="563546" y="4280735"/>
            <a:ext cx="11064907" cy="211451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98463" lvl="4" indent="-285750" eaLnBrk="0" fontAlgn="base" hangingPunct="0">
              <a:spcBef>
                <a:spcPct val="0"/>
              </a:spcBef>
              <a:spcAft>
                <a:spcPct val="0"/>
              </a:spcAft>
              <a:buFont typeface="Wingdings" panose="05000000000000000000" pitchFamily="2" charset="2"/>
              <a:buChar char="v"/>
            </a:pPr>
            <a:r>
              <a:rPr kumimoji="0" lang="en-US" altLang="en-US" b="1" i="1"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Match exact version number e.g., “1.0.0”, “=1.0.0”</a:t>
            </a:r>
          </a:p>
          <a:p>
            <a:pPr marL="398463" lvl="4" indent="-285750" eaLnBrk="0" fontAlgn="base" hangingPunct="0">
              <a:spcBef>
                <a:spcPct val="0"/>
              </a:spcBef>
              <a:spcAft>
                <a:spcPct val="0"/>
              </a:spcAft>
              <a:buFont typeface="Wingdings" panose="05000000000000000000" pitchFamily="2" charset="2"/>
              <a:buChar char="v"/>
            </a:pPr>
            <a:r>
              <a:rPr lang="en-US" altLang="en-US" b="1" i="1" dirty="0">
                <a:solidFill>
                  <a:schemeClr val="tx1"/>
                </a:solidFill>
                <a:latin typeface="Arial" panose="020B0604020202020204" pitchFamily="34" charset="0"/>
                <a:cs typeface="Arial" panose="020B0604020202020204" pitchFamily="34" charset="0"/>
              </a:rPr>
              <a:t>!=:</a:t>
            </a:r>
            <a:r>
              <a:rPr lang="en-US" altLang="en-US" dirty="0">
                <a:solidFill>
                  <a:schemeClr val="tx1"/>
                </a:solidFill>
                <a:latin typeface="Arial" panose="020B0604020202020204" pitchFamily="34" charset="0"/>
                <a:cs typeface="Arial" panose="020B0604020202020204" pitchFamily="34" charset="0"/>
              </a:rPr>
              <a:t> Excludes an exact version number e.g., “!= 1.0.0”</a:t>
            </a:r>
          </a:p>
          <a:p>
            <a:pPr marL="398463" lvl="4" indent="-285750" eaLnBrk="0" fontAlgn="base" hangingPunct="0">
              <a:spcBef>
                <a:spcPct val="0"/>
              </a:spcBef>
              <a:spcAft>
                <a:spcPct val="0"/>
              </a:spcAft>
              <a:buFont typeface="Wingdings" panose="05000000000000000000" pitchFamily="2" charset="2"/>
              <a:buChar char="v"/>
            </a:pPr>
            <a:r>
              <a:rPr kumimoji="0" lang="en-US" altLang="en-US" b="1" i="1" u="none" strike="noStrike" cap="none" normalizeH="0" baseline="0" dirty="0">
                <a:ln>
                  <a:noFill/>
                </a:ln>
                <a:solidFill>
                  <a:schemeClr val="tx1"/>
                </a:solidFill>
                <a:effectLst/>
                <a:latin typeface="Arial" panose="020B0604020202020204" pitchFamily="34" charset="0"/>
                <a:cs typeface="Arial" panose="020B0604020202020204" pitchFamily="34" charset="0"/>
              </a:rPr>
              <a:t>&gt;, &gt;=, &lt;, &lt;=: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Compare against a specific version e.g., “&gt;= 1.0.0”</a:t>
            </a:r>
          </a:p>
          <a:p>
            <a:pPr marL="398463" lvl="4" indent="-285750" eaLnBrk="0" fontAlgn="base" hangingPunct="0">
              <a:spcBef>
                <a:spcPct val="0"/>
              </a:spcBef>
              <a:spcAft>
                <a:spcPct val="0"/>
              </a:spcAft>
              <a:buFont typeface="Wingdings" panose="05000000000000000000" pitchFamily="2" charset="2"/>
              <a:buChar char="v"/>
            </a:pPr>
            <a:r>
              <a:rPr lang="en-US" altLang="en-US" b="1" i="1" dirty="0">
                <a:solidFill>
                  <a:schemeClr val="tx1"/>
                </a:solidFill>
                <a:latin typeface="Arial" panose="020B0604020202020204" pitchFamily="34" charset="0"/>
                <a:cs typeface="Arial" panose="020B0604020202020204" pitchFamily="34" charset="0"/>
              </a:rPr>
              <a:t>~&gt;:</a:t>
            </a:r>
            <a:r>
              <a:rPr lang="en-US" altLang="en-US" dirty="0">
                <a:solidFill>
                  <a:schemeClr val="tx1"/>
                </a:solidFill>
                <a:latin typeface="Arial" panose="020B0604020202020204" pitchFamily="34" charset="0"/>
                <a:cs typeface="Arial" panose="020B0604020202020204" pitchFamily="34" charset="0"/>
              </a:rPr>
              <a:t> Allow only for the rightmost version (last number) to increment e.g., “~&gt; 1.0.0” will allow “1.0.5” but not “1.1.0”</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41E6421-BC91-5CD2-BA39-43927E2DF344}"/>
              </a:ext>
            </a:extLst>
          </p:cNvPr>
          <p:cNvSpPr txBox="1"/>
          <p:nvPr/>
        </p:nvSpPr>
        <p:spPr>
          <a:xfrm>
            <a:off x="8013151" y="6649950"/>
            <a:ext cx="4163650" cy="195858"/>
          </a:xfrm>
          <a:prstGeom prst="rect">
            <a:avLst/>
          </a:prstGeom>
          <a:noFill/>
        </p:spPr>
        <p:txBody>
          <a:bodyPr wrap="square">
            <a:spAutoFit/>
          </a:bodyPr>
          <a:lstStyle/>
          <a:p>
            <a:r>
              <a:rPr lang="en-US" sz="800" dirty="0">
                <a:latin typeface="Arial" panose="020B0604020202020204" pitchFamily="34" charset="0"/>
                <a:cs typeface="Arial" panose="020B0604020202020204" pitchFamily="34" charset="0"/>
                <a:hlinkClick r:id="rId3"/>
              </a:rPr>
              <a:t>https://developer.hashicorp.com/terraform/language/expressions/version-constraints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952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484346" cy="5260133"/>
          </a:xfrm>
        </p:spPr>
        <p:txBody>
          <a:bodyPr>
            <a:normAutofit/>
          </a:bodyPr>
          <a:lstStyle/>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2400" b="0" i="0" dirty="0">
                <a:solidFill>
                  <a:srgbClr val="333333"/>
                </a:solidFill>
                <a:effectLst/>
                <a:latin typeface="Arial" panose="020B0604020202020204" pitchFamily="34" charset="0"/>
                <a:cs typeface="Arial" panose="020B0604020202020204" pitchFamily="34" charset="0"/>
              </a:rPr>
              <a:t>It refers to a block of one or more infrastructure objects (compute instances, virtual networks, etc.), which are used in configuring and managing the infrastructure.</a:t>
            </a:r>
          </a:p>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endParaRPr lang="en-US" altLang="en-US" sz="2400" dirty="0">
              <a:solidFill>
                <a:srgbClr val="000000"/>
              </a:solidFill>
              <a:latin typeface="Arial" panose="020B0604020202020204" pitchFamily="34" charset="0"/>
              <a:cs typeface="Arial" panose="020B0604020202020204" pitchFamily="34" charset="0"/>
            </a:endParaRPr>
          </a:p>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endParaRPr lang="en-US" altLang="en-US" sz="2400" dirty="0">
              <a:solidFill>
                <a:srgbClr val="00000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Resource</a:t>
            </a:r>
          </a:p>
        </p:txBody>
      </p:sp>
      <p:sp>
        <p:nvSpPr>
          <p:cNvPr id="4" name="Rectangle 3">
            <a:extLst>
              <a:ext uri="{FF2B5EF4-FFF2-40B4-BE49-F238E27FC236}">
                <a16:creationId xmlns:a16="http://schemas.microsoft.com/office/drawing/2014/main" id="{10D14C5E-C444-5A98-9ACF-78EBEE8B06F8}"/>
              </a:ext>
            </a:extLst>
          </p:cNvPr>
          <p:cNvSpPr/>
          <p:nvPr/>
        </p:nvSpPr>
        <p:spPr>
          <a:xfrm>
            <a:off x="221118" y="3701857"/>
            <a:ext cx="8313228" cy="309585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"openstack_compute_instance_v2" "test"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“test-</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vm</a:t>
            </a:r>
            <a:r>
              <a:rPr lang="en-US" altLang="en-US" dirty="0">
                <a:solidFill>
                  <a:schemeClr val="tx1"/>
                </a:solidFill>
                <a:latin typeface="Arial" panose="020B060402020202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image_name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“denbi-centos7-j10-2e08aa4bfa33-master</a:t>
            </a:r>
            <a:r>
              <a:rPr lang="en-US" altLang="en-US" dirty="0">
                <a:solidFill>
                  <a:schemeClr val="tx1"/>
                </a:solidFill>
                <a:latin typeface="Arial" panose="020B060402020202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flavor_name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“m1.tiny”</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key_pair</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“${openstack_compute_keypair_v2.my-cloud-key.name}”</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security_groups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[“default”]</a:t>
            </a:r>
          </a:p>
          <a:p>
            <a:pPr marL="112713" lvl="4"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network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“public”</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
        <p:nvSpPr>
          <p:cNvPr id="5" name="Rectangle 4">
            <a:extLst>
              <a:ext uri="{FF2B5EF4-FFF2-40B4-BE49-F238E27FC236}">
                <a16:creationId xmlns:a16="http://schemas.microsoft.com/office/drawing/2014/main" id="{6514149A-6C4E-031E-4E81-59753A3BF860}"/>
              </a:ext>
            </a:extLst>
          </p:cNvPr>
          <p:cNvSpPr/>
          <p:nvPr/>
        </p:nvSpPr>
        <p:spPr>
          <a:xfrm>
            <a:off x="2428836" y="3039378"/>
            <a:ext cx="1121096" cy="397203"/>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75000"/>
                  </a:schemeClr>
                </a:solidFill>
                <a:latin typeface="Arial" panose="020B0604020202020204" pitchFamily="34" charset="0"/>
                <a:cs typeface="Arial" panose="020B0604020202020204" pitchFamily="34" charset="0"/>
              </a:rPr>
              <a:t>Type</a:t>
            </a:r>
          </a:p>
        </p:txBody>
      </p:sp>
      <p:sp>
        <p:nvSpPr>
          <p:cNvPr id="6" name="Rectangle 5">
            <a:extLst>
              <a:ext uri="{FF2B5EF4-FFF2-40B4-BE49-F238E27FC236}">
                <a16:creationId xmlns:a16="http://schemas.microsoft.com/office/drawing/2014/main" id="{3EA8372B-C3BF-07A9-3E40-EFB14E6DCA16}"/>
              </a:ext>
            </a:extLst>
          </p:cNvPr>
          <p:cNvSpPr/>
          <p:nvPr/>
        </p:nvSpPr>
        <p:spPr>
          <a:xfrm>
            <a:off x="4644986" y="3039378"/>
            <a:ext cx="1121096" cy="397203"/>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75000"/>
                  </a:schemeClr>
                </a:solidFill>
                <a:latin typeface="Arial" panose="020B0604020202020204" pitchFamily="34" charset="0"/>
                <a:cs typeface="Arial" panose="020B0604020202020204" pitchFamily="34" charset="0"/>
              </a:rPr>
              <a:t>Name</a:t>
            </a:r>
          </a:p>
        </p:txBody>
      </p:sp>
      <p:cxnSp>
        <p:nvCxnSpPr>
          <p:cNvPr id="12" name="Straight Arrow Connector 11">
            <a:extLst>
              <a:ext uri="{FF2B5EF4-FFF2-40B4-BE49-F238E27FC236}">
                <a16:creationId xmlns:a16="http://schemas.microsoft.com/office/drawing/2014/main" id="{BAC6D896-A7AB-335F-F5A7-D413FECF1903}"/>
              </a:ext>
            </a:extLst>
          </p:cNvPr>
          <p:cNvCxnSpPr>
            <a:cxnSpLocks/>
            <a:stCxn id="5" idx="2"/>
          </p:cNvCxnSpPr>
          <p:nvPr/>
        </p:nvCxnSpPr>
        <p:spPr>
          <a:xfrm>
            <a:off x="2989384" y="3436581"/>
            <a:ext cx="0" cy="3702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06B7D39-1046-DF4A-68B4-9288BD50E721}"/>
              </a:ext>
            </a:extLst>
          </p:cNvPr>
          <p:cNvCxnSpPr>
            <a:cxnSpLocks/>
            <a:stCxn id="6" idx="2"/>
          </p:cNvCxnSpPr>
          <p:nvPr/>
        </p:nvCxnSpPr>
        <p:spPr>
          <a:xfrm>
            <a:off x="5205534" y="3436581"/>
            <a:ext cx="0" cy="3702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7A4F844-AB77-7B12-4BF3-F02893B3BCC8}"/>
              </a:ext>
            </a:extLst>
          </p:cNvPr>
          <p:cNvSpPr txBox="1"/>
          <p:nvPr/>
        </p:nvSpPr>
        <p:spPr>
          <a:xfrm>
            <a:off x="8625647" y="3701857"/>
            <a:ext cx="3415948" cy="2031325"/>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resource:</a:t>
            </a:r>
            <a:r>
              <a:rPr lang="en-US" dirty="0">
                <a:latin typeface="Arial" panose="020B0604020202020204" pitchFamily="34" charset="0"/>
                <a:cs typeface="Arial" panose="020B0604020202020204" pitchFamily="34" charset="0"/>
              </a:rPr>
              <a:t> Top-level keyword</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type:</a:t>
            </a:r>
            <a:r>
              <a:rPr lang="en-US" dirty="0">
                <a:latin typeface="Arial" panose="020B0604020202020204" pitchFamily="34" charset="0"/>
                <a:cs typeface="Arial" panose="020B0604020202020204" pitchFamily="34" charset="0"/>
              </a:rPr>
              <a:t> Type of resource, e.g., </a:t>
            </a:r>
            <a:r>
              <a:rPr lang="en-US" i="1" dirty="0">
                <a:latin typeface="Arial" panose="020B0604020202020204" pitchFamily="34" charset="0"/>
                <a:cs typeface="Arial" panose="020B0604020202020204" pitchFamily="34" charset="0"/>
              </a:rPr>
              <a:t>openstack_compute_instance_v2</a:t>
            </a:r>
            <a:br>
              <a:rPr lang="en-US" dirty="0">
                <a:latin typeface="Arial" panose="020B0604020202020204" pitchFamily="34" charset="0"/>
                <a:cs typeface="Arial" panose="020B0604020202020204" pitchFamily="34" charset="0"/>
              </a:rPr>
            </a:br>
            <a:r>
              <a:rPr lang="en-US" b="1" i="1" dirty="0">
                <a:latin typeface="Arial" panose="020B0604020202020204" pitchFamily="34" charset="0"/>
                <a:cs typeface="Arial" panose="020B0604020202020204" pitchFamily="34" charset="0"/>
              </a:rPr>
              <a:t>name:</a:t>
            </a:r>
            <a:r>
              <a:rPr lang="en-US" dirty="0">
                <a:latin typeface="Arial" panose="020B0604020202020204" pitchFamily="34" charset="0"/>
                <a:cs typeface="Arial" panose="020B0604020202020204" pitchFamily="34" charset="0"/>
              </a:rPr>
              <a:t> Arbitrary name to refer to this resource. Used internally by Terraform.</a:t>
            </a:r>
          </a:p>
        </p:txBody>
      </p:sp>
      <p:sp>
        <p:nvSpPr>
          <p:cNvPr id="8" name="TextBox 7">
            <a:extLst>
              <a:ext uri="{FF2B5EF4-FFF2-40B4-BE49-F238E27FC236}">
                <a16:creationId xmlns:a16="http://schemas.microsoft.com/office/drawing/2014/main" id="{04603360-39F8-DBAB-37B3-B5E2A1B857D1}"/>
              </a:ext>
            </a:extLst>
          </p:cNvPr>
          <p:cNvSpPr txBox="1"/>
          <p:nvPr/>
        </p:nvSpPr>
        <p:spPr>
          <a:xfrm>
            <a:off x="9063788" y="6619516"/>
            <a:ext cx="3128212"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3"/>
              </a:rPr>
              <a:t>https://developer.hashicorp.com/terraform/language/resources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298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484346" cy="5260133"/>
          </a:xfrm>
        </p:spPr>
        <p:txBody>
          <a:bodyPr>
            <a:normAutofit/>
          </a:bodyPr>
          <a:lstStyle/>
          <a:p>
            <a:pPr marL="341313" indent="-341313">
              <a:lnSpc>
                <a:spcPct val="150000"/>
              </a:lnSpc>
              <a:buFont typeface="Wingdings" panose="05000000000000000000" pitchFamily="2" charset="2"/>
              <a:buChar char="v"/>
            </a:pPr>
            <a:r>
              <a:rPr lang="en-US" sz="2400" b="0" i="0" dirty="0">
                <a:solidFill>
                  <a:srgbClr val="000000"/>
                </a:solidFill>
                <a:effectLst/>
                <a:latin typeface="Arial" panose="020B0604020202020204" pitchFamily="34" charset="0"/>
                <a:cs typeface="Arial" panose="020B0604020202020204" pitchFamily="34" charset="0"/>
              </a:rPr>
              <a:t>Meta-</a:t>
            </a:r>
            <a:r>
              <a:rPr lang="en-US" sz="2400" b="0" i="0" dirty="0" err="1">
                <a:solidFill>
                  <a:srgbClr val="000000"/>
                </a:solidFill>
                <a:effectLst/>
                <a:latin typeface="Arial" panose="020B0604020202020204" pitchFamily="34" charset="0"/>
                <a:cs typeface="Arial" panose="020B0604020202020204" pitchFamily="34" charset="0"/>
              </a:rPr>
              <a:t>Aguments</a:t>
            </a:r>
            <a:endParaRPr lang="en-US" sz="2400" b="0" i="0" dirty="0">
              <a:solidFill>
                <a:srgbClr val="000000"/>
              </a:solidFill>
              <a:effectLst/>
              <a:latin typeface="Arial" panose="020B0604020202020204" pitchFamily="34" charset="0"/>
              <a:cs typeface="Arial" panose="020B0604020202020204" pitchFamily="34" charset="0"/>
            </a:endParaRPr>
          </a:p>
          <a:p>
            <a:pPr marL="798513" lvl="1" indent="-341313">
              <a:lnSpc>
                <a:spcPct val="150000"/>
              </a:lnSpc>
              <a:buFont typeface="Wingdings" panose="05000000000000000000" pitchFamily="2" charset="2"/>
              <a:buChar char="v"/>
            </a:pPr>
            <a:r>
              <a:rPr lang="en-US" dirty="0" err="1">
                <a:solidFill>
                  <a:srgbClr val="000000"/>
                </a:solidFill>
                <a:latin typeface="Arial" panose="020B0604020202020204" pitchFamily="34" charset="0"/>
                <a:cs typeface="Arial" panose="020B0604020202020204" pitchFamily="34" charset="0"/>
              </a:rPr>
              <a:t>depends_on</a:t>
            </a:r>
            <a:endParaRPr lang="en-US" dirty="0">
              <a:solidFill>
                <a:srgbClr val="000000"/>
              </a:solidFill>
              <a:latin typeface="Arial" panose="020B0604020202020204" pitchFamily="34" charset="0"/>
              <a:cs typeface="Arial" panose="020B0604020202020204" pitchFamily="34" charset="0"/>
            </a:endParaRPr>
          </a:p>
          <a:p>
            <a:pPr marL="798513" lvl="1" indent="-341313">
              <a:lnSpc>
                <a:spcPct val="150000"/>
              </a:lnSpc>
              <a:buFont typeface="Wingdings" panose="05000000000000000000" pitchFamily="2" charset="2"/>
              <a:buChar char="v"/>
            </a:pPr>
            <a:r>
              <a:rPr lang="en-US" b="0" i="0" dirty="0">
                <a:solidFill>
                  <a:srgbClr val="000000"/>
                </a:solidFill>
                <a:effectLst/>
                <a:latin typeface="Arial" panose="020B0604020202020204" pitchFamily="34" charset="0"/>
                <a:cs typeface="Arial" panose="020B0604020202020204" pitchFamily="34" charset="0"/>
              </a:rPr>
              <a:t>count</a:t>
            </a:r>
          </a:p>
          <a:p>
            <a:pPr marL="798513" lvl="1" indent="-341313">
              <a:lnSpc>
                <a:spcPct val="150000"/>
              </a:lnSpc>
              <a:buFont typeface="Wingdings" panose="05000000000000000000" pitchFamily="2" charset="2"/>
              <a:buChar char="v"/>
            </a:pPr>
            <a:r>
              <a:rPr lang="en-US" b="0" i="0" dirty="0" err="1">
                <a:solidFill>
                  <a:srgbClr val="000000"/>
                </a:solidFill>
                <a:effectLst/>
                <a:latin typeface="Arial" panose="020B0604020202020204" pitchFamily="34" charset="0"/>
                <a:cs typeface="Arial" panose="020B0604020202020204" pitchFamily="34" charset="0"/>
              </a:rPr>
              <a:t>for_each</a:t>
            </a:r>
            <a:endParaRPr lang="en-US" b="0" i="0" dirty="0">
              <a:solidFill>
                <a:srgbClr val="000000"/>
              </a:solidFill>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Meta-arguments</a:t>
            </a:r>
          </a:p>
        </p:txBody>
      </p:sp>
      <p:sp>
        <p:nvSpPr>
          <p:cNvPr id="4" name="Rectangle 3">
            <a:extLst>
              <a:ext uri="{FF2B5EF4-FFF2-40B4-BE49-F238E27FC236}">
                <a16:creationId xmlns:a16="http://schemas.microsoft.com/office/drawing/2014/main" id="{06DA5B8F-D00B-E95B-2088-0DD82CBC54CD}"/>
              </a:ext>
            </a:extLst>
          </p:cNvPr>
          <p:cNvSpPr/>
          <p:nvPr/>
        </p:nvSpPr>
        <p:spPr>
          <a:xfrm>
            <a:off x="5903615" y="1451940"/>
            <a:ext cx="6164456" cy="158757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"openstack_compute_instance_v2" "basic"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compute_node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_${</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count.index</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image_id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data.openstack_images_image_v2.ubuntu.id</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flavor_name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"m1.tiny"</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count              = 10</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
        <p:nvSpPr>
          <p:cNvPr id="6" name="Rectangle 5">
            <a:extLst>
              <a:ext uri="{FF2B5EF4-FFF2-40B4-BE49-F238E27FC236}">
                <a16:creationId xmlns:a16="http://schemas.microsoft.com/office/drawing/2014/main" id="{7F5E087A-5A75-3902-C9A1-88474CA43145}"/>
              </a:ext>
            </a:extLst>
          </p:cNvPr>
          <p:cNvSpPr/>
          <p:nvPr/>
        </p:nvSpPr>
        <p:spPr>
          <a:xfrm>
            <a:off x="5903615" y="3496972"/>
            <a:ext cx="6164456" cy="232437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"openstack_compute_instance_v2" "basic"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for_each</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manager     = "m1.large"</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worker      = "m1.xxlarge"</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each.key</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image_id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data.openstack_images_image_v2.ubuntu.id</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flavor_name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each.value</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C19F3130-8D05-C321-6301-7337F2D4BC0C}"/>
              </a:ext>
            </a:extLst>
          </p:cNvPr>
          <p:cNvSpPr txBox="1"/>
          <p:nvPr/>
        </p:nvSpPr>
        <p:spPr>
          <a:xfrm>
            <a:off x="8750967" y="6629979"/>
            <a:ext cx="3441033"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3"/>
              </a:rPr>
              <a:t>https://developer.hashicorp.com/terraform/language/meta-arguments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841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484346" cy="5260133"/>
          </a:xfrm>
        </p:spPr>
        <p:txBody>
          <a:bodyPr>
            <a:normAutofit/>
          </a:bodyPr>
          <a:lstStyle/>
          <a:p>
            <a:pPr marL="341313" indent="-341313">
              <a:lnSpc>
                <a:spcPct val="150000"/>
              </a:lnSpc>
              <a:buFont typeface="Wingdings" panose="05000000000000000000" pitchFamily="2" charset="2"/>
              <a:buChar char="v"/>
            </a:pPr>
            <a:r>
              <a:rPr lang="en-US" sz="2400" b="0" i="0" dirty="0">
                <a:solidFill>
                  <a:srgbClr val="000000"/>
                </a:solidFill>
                <a:effectLst/>
                <a:latin typeface="Arial" panose="020B0604020202020204" pitchFamily="34" charset="0"/>
                <a:cs typeface="Arial" panose="020B0604020202020204" pitchFamily="34" charset="0"/>
              </a:rPr>
              <a:t>Meta-</a:t>
            </a:r>
            <a:r>
              <a:rPr lang="en-US" sz="2400" b="0" i="0" dirty="0" err="1">
                <a:solidFill>
                  <a:srgbClr val="000000"/>
                </a:solidFill>
                <a:effectLst/>
                <a:latin typeface="Arial" panose="020B0604020202020204" pitchFamily="34" charset="0"/>
                <a:cs typeface="Arial" panose="020B0604020202020204" pitchFamily="34" charset="0"/>
              </a:rPr>
              <a:t>Aguments</a:t>
            </a:r>
            <a:endParaRPr lang="en-US" sz="2400" b="0" i="0" dirty="0">
              <a:solidFill>
                <a:srgbClr val="000000"/>
              </a:solidFill>
              <a:effectLst/>
              <a:latin typeface="Arial" panose="020B0604020202020204" pitchFamily="34" charset="0"/>
              <a:cs typeface="Arial" panose="020B0604020202020204" pitchFamily="34" charset="0"/>
            </a:endParaRPr>
          </a:p>
          <a:p>
            <a:pPr marL="798513" lvl="1" indent="-341313">
              <a:lnSpc>
                <a:spcPct val="150000"/>
              </a:lnSpc>
              <a:buFont typeface="Wingdings" panose="05000000000000000000" pitchFamily="2" charset="2"/>
              <a:buChar char="v"/>
            </a:pPr>
            <a:r>
              <a:rPr lang="en-US" dirty="0" err="1">
                <a:solidFill>
                  <a:srgbClr val="000000"/>
                </a:solidFill>
                <a:latin typeface="Arial" panose="020B0604020202020204" pitchFamily="34" charset="0"/>
                <a:cs typeface="Arial" panose="020B0604020202020204" pitchFamily="34" charset="0"/>
              </a:rPr>
              <a:t>depends_on</a:t>
            </a:r>
            <a:endParaRPr lang="en-US" dirty="0">
              <a:solidFill>
                <a:srgbClr val="000000"/>
              </a:solidFill>
              <a:latin typeface="Arial" panose="020B0604020202020204" pitchFamily="34" charset="0"/>
              <a:cs typeface="Arial" panose="020B0604020202020204" pitchFamily="34" charset="0"/>
            </a:endParaRPr>
          </a:p>
          <a:p>
            <a:pPr marL="798513" lvl="1" indent="-341313">
              <a:lnSpc>
                <a:spcPct val="150000"/>
              </a:lnSpc>
              <a:buFont typeface="Wingdings" panose="05000000000000000000" pitchFamily="2" charset="2"/>
              <a:buChar char="v"/>
            </a:pPr>
            <a:r>
              <a:rPr lang="en-US" b="0" i="0" dirty="0">
                <a:solidFill>
                  <a:srgbClr val="000000"/>
                </a:solidFill>
                <a:effectLst/>
                <a:latin typeface="Arial" panose="020B0604020202020204" pitchFamily="34" charset="0"/>
                <a:cs typeface="Arial" panose="020B0604020202020204" pitchFamily="34" charset="0"/>
              </a:rPr>
              <a:t>count</a:t>
            </a:r>
          </a:p>
          <a:p>
            <a:pPr marL="798513" lvl="1" indent="-341313">
              <a:lnSpc>
                <a:spcPct val="150000"/>
              </a:lnSpc>
              <a:buFont typeface="Wingdings" panose="05000000000000000000" pitchFamily="2" charset="2"/>
              <a:buChar char="v"/>
            </a:pPr>
            <a:r>
              <a:rPr lang="en-US" b="0" i="0" dirty="0" err="1">
                <a:solidFill>
                  <a:srgbClr val="000000"/>
                </a:solidFill>
                <a:effectLst/>
                <a:latin typeface="Arial" panose="020B0604020202020204" pitchFamily="34" charset="0"/>
                <a:cs typeface="Arial" panose="020B0604020202020204" pitchFamily="34" charset="0"/>
              </a:rPr>
              <a:t>for_each</a:t>
            </a:r>
            <a:endParaRPr lang="en-US" b="0" i="0" dirty="0">
              <a:solidFill>
                <a:srgbClr val="000000"/>
              </a:solidFill>
              <a:effectLst/>
              <a:latin typeface="Arial" panose="020B0604020202020204" pitchFamily="34" charset="0"/>
              <a:cs typeface="Arial" panose="020B0604020202020204" pitchFamily="34" charset="0"/>
            </a:endParaRPr>
          </a:p>
          <a:p>
            <a:pPr marL="798513" lvl="1" indent="-341313">
              <a:lnSpc>
                <a:spcPct val="150000"/>
              </a:lnSpc>
              <a:buFont typeface="Wingdings" panose="05000000000000000000" pitchFamily="2" charset="2"/>
              <a:buChar char="v"/>
            </a:pPr>
            <a:r>
              <a:rPr lang="en-US" dirty="0">
                <a:solidFill>
                  <a:srgbClr val="000000"/>
                </a:solidFill>
                <a:latin typeface="Arial" panose="020B0604020202020204" pitchFamily="34" charset="0"/>
                <a:cs typeface="Arial" panose="020B0604020202020204" pitchFamily="34" charset="0"/>
              </a:rPr>
              <a:t>provider</a:t>
            </a:r>
          </a:p>
          <a:p>
            <a:pPr marL="457200" lvl="1" indent="0">
              <a:lnSpc>
                <a:spcPct val="150000"/>
              </a:lnSpc>
              <a:buNone/>
            </a:pPr>
            <a:endParaRPr lang="en-US" b="0" i="0" dirty="0">
              <a:solidFill>
                <a:srgbClr val="000000"/>
              </a:solidFill>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Meta-arguments</a:t>
            </a:r>
          </a:p>
        </p:txBody>
      </p:sp>
      <p:sp>
        <p:nvSpPr>
          <p:cNvPr id="4" name="Rectangle 3">
            <a:extLst>
              <a:ext uri="{FF2B5EF4-FFF2-40B4-BE49-F238E27FC236}">
                <a16:creationId xmlns:a16="http://schemas.microsoft.com/office/drawing/2014/main" id="{06DA5B8F-D00B-E95B-2088-0DD82CBC54CD}"/>
              </a:ext>
            </a:extLst>
          </p:cNvPr>
          <p:cNvSpPr/>
          <p:nvPr/>
        </p:nvSpPr>
        <p:spPr>
          <a:xfrm>
            <a:off x="5883519" y="1305828"/>
            <a:ext cx="6164456" cy="496791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default configuration</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provider "google" {</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region = "us-central1"</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endParaRPr lang="en-US" altLang="en-US" sz="1600" dirty="0">
              <a:solidFill>
                <a:schemeClr val="tx1"/>
              </a:solidFill>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alternate configuration, whose alias is "</a:t>
            </a:r>
            <a:r>
              <a:rPr lang="en-US" altLang="en-US" sz="1600" dirty="0" err="1">
                <a:solidFill>
                  <a:schemeClr val="tx1"/>
                </a:solidFill>
                <a:latin typeface="Arial" panose="020B0604020202020204" pitchFamily="34" charset="0"/>
                <a:cs typeface="Arial" panose="020B0604020202020204" pitchFamily="34" charset="0"/>
              </a:rPr>
              <a:t>europe</a:t>
            </a:r>
            <a:r>
              <a:rPr lang="en-US" altLang="en-US" sz="1600" dirty="0">
                <a:solidFill>
                  <a:schemeClr val="tx1"/>
                </a:solidFill>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provider "google" {</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alias  = "</a:t>
            </a:r>
            <a:r>
              <a:rPr lang="en-US" altLang="en-US" sz="1600" dirty="0" err="1">
                <a:solidFill>
                  <a:schemeClr val="tx1"/>
                </a:solidFill>
                <a:latin typeface="Arial" panose="020B0604020202020204" pitchFamily="34" charset="0"/>
                <a:cs typeface="Arial" panose="020B0604020202020204" pitchFamily="34" charset="0"/>
              </a:rPr>
              <a:t>europe</a:t>
            </a:r>
            <a:r>
              <a:rPr lang="en-US" altLang="en-US" sz="1600" dirty="0">
                <a:solidFill>
                  <a:schemeClr val="tx1"/>
                </a:solidFill>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region = "europe-west1"</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endParaRPr lang="en-US" altLang="en-US" sz="1600" dirty="0">
              <a:solidFill>
                <a:schemeClr val="tx1"/>
              </a:solidFill>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resource "</a:t>
            </a:r>
            <a:r>
              <a:rPr lang="en-US" altLang="en-US" sz="1600" dirty="0" err="1">
                <a:solidFill>
                  <a:schemeClr val="tx1"/>
                </a:solidFill>
                <a:latin typeface="Arial" panose="020B0604020202020204" pitchFamily="34" charset="0"/>
                <a:cs typeface="Arial" panose="020B0604020202020204" pitchFamily="34" charset="0"/>
              </a:rPr>
              <a:t>google_compute_instance</a:t>
            </a:r>
            <a:r>
              <a:rPr lang="en-US" altLang="en-US" sz="1600" dirty="0">
                <a:solidFill>
                  <a:schemeClr val="tx1"/>
                </a:solidFill>
                <a:latin typeface="Arial" panose="020B0604020202020204" pitchFamily="34" charset="0"/>
                <a:cs typeface="Arial" panose="020B0604020202020204" pitchFamily="34" charset="0"/>
              </a:rPr>
              <a:t>" "example" {</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 This "provider" meta-argument selects the google provider</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 configuration whose alias is "</a:t>
            </a:r>
            <a:r>
              <a:rPr lang="en-US" altLang="en-US" sz="1600" dirty="0" err="1">
                <a:solidFill>
                  <a:schemeClr val="tx1"/>
                </a:solidFill>
                <a:latin typeface="Arial" panose="020B0604020202020204" pitchFamily="34" charset="0"/>
                <a:cs typeface="Arial" panose="020B0604020202020204" pitchFamily="34" charset="0"/>
              </a:rPr>
              <a:t>europe</a:t>
            </a:r>
            <a:r>
              <a:rPr lang="en-US" altLang="en-US" sz="1600" dirty="0">
                <a:solidFill>
                  <a:schemeClr val="tx1"/>
                </a:solidFill>
                <a:latin typeface="Arial" panose="020B0604020202020204" pitchFamily="34" charset="0"/>
                <a:cs typeface="Arial" panose="020B0604020202020204" pitchFamily="34" charset="0"/>
              </a:rPr>
              <a:t>", rather than the</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 default configuration.</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provider = </a:t>
            </a:r>
            <a:r>
              <a:rPr lang="en-US" altLang="en-US" sz="1600" dirty="0" err="1">
                <a:solidFill>
                  <a:schemeClr val="tx1"/>
                </a:solidFill>
                <a:latin typeface="Arial" panose="020B0604020202020204" pitchFamily="34" charset="0"/>
                <a:cs typeface="Arial" panose="020B0604020202020204" pitchFamily="34" charset="0"/>
              </a:rPr>
              <a:t>google.europe</a:t>
            </a:r>
            <a:endParaRPr lang="en-US" altLang="en-US" sz="1600" dirty="0">
              <a:solidFill>
                <a:schemeClr val="tx1"/>
              </a:solidFill>
              <a:latin typeface="Arial" panose="020B0604020202020204" pitchFamily="34" charset="0"/>
              <a:cs typeface="Arial" panose="020B0604020202020204" pitchFamily="34" charset="0"/>
            </a:endParaRPr>
          </a:p>
          <a:p>
            <a:pPr marL="112713" lvl="4" eaLnBrk="0" fontAlgn="base" hangingPunct="0">
              <a:spcBef>
                <a:spcPct val="0"/>
              </a:spcBef>
              <a:spcAft>
                <a:spcPct val="0"/>
              </a:spcAft>
            </a:pPr>
            <a:endParaRPr lang="en-US" altLang="en-US" sz="1600" dirty="0">
              <a:solidFill>
                <a:schemeClr val="tx1"/>
              </a:solidFill>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 ...</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3B0BA9D-278A-D6BD-E3AE-D93D91FD7460}"/>
              </a:ext>
            </a:extLst>
          </p:cNvPr>
          <p:cNvSpPr txBox="1"/>
          <p:nvPr/>
        </p:nvSpPr>
        <p:spPr>
          <a:xfrm>
            <a:off x="8750967" y="6629979"/>
            <a:ext cx="3441033"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3"/>
              </a:rPr>
              <a:t>https://developer.hashicorp.com/terraform/language/meta-arguments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6143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785796" cy="5260133"/>
          </a:xfrm>
        </p:spPr>
        <p:txBody>
          <a:bodyPr>
            <a:normAutofit/>
          </a:bodyPr>
          <a:lstStyle/>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2400" b="0" i="0" dirty="0">
                <a:solidFill>
                  <a:srgbClr val="333333"/>
                </a:solidFill>
                <a:effectLst/>
                <a:latin typeface="Arial" panose="020B0604020202020204" pitchFamily="34" charset="0"/>
                <a:cs typeface="Arial" panose="020B0604020202020204" pitchFamily="34" charset="0"/>
              </a:rPr>
              <a:t>Implemented by providers to return information on external objects to terraform.</a:t>
            </a:r>
          </a:p>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All data sources are “read-only” and have a list of returned attributes.</a:t>
            </a:r>
          </a:p>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altLang="en-US" sz="2400" dirty="0">
                <a:latin typeface="Arial" panose="020B0604020202020204" pitchFamily="34" charset="0"/>
                <a:cs typeface="Arial" panose="020B0604020202020204" pitchFamily="34" charset="0"/>
              </a:rPr>
              <a:t>Each data instance will export one or more attributes, which can be used in other resources as </a:t>
            </a:r>
            <a:r>
              <a:rPr lang="en-US" altLang="en-US" sz="2400" b="1" i="1" dirty="0">
                <a:latin typeface="Arial" panose="020B0604020202020204" pitchFamily="34" charset="0"/>
                <a:cs typeface="Arial" panose="020B0604020202020204" pitchFamily="34" charset="0"/>
              </a:rPr>
              <a:t>data.&lt;TYPE&gt;.&lt;NAME&gt;.&lt;ATTRIBUTE&gt;</a:t>
            </a:r>
            <a:r>
              <a:rPr lang="en-US" altLang="en-US" sz="2400" i="1" dirty="0">
                <a:latin typeface="Arial" panose="020B0604020202020204" pitchFamily="34" charset="0"/>
                <a:cs typeface="Arial" panose="020B0604020202020204" pitchFamily="34" charset="0"/>
              </a:rPr>
              <a:t>.</a:t>
            </a:r>
          </a:p>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endParaRPr kumimoji="0" lang="en-US" altLang="en-US" sz="2400" b="1"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Data Source</a:t>
            </a:r>
          </a:p>
        </p:txBody>
      </p:sp>
      <p:sp>
        <p:nvSpPr>
          <p:cNvPr id="5" name="Rectangle 4">
            <a:extLst>
              <a:ext uri="{FF2B5EF4-FFF2-40B4-BE49-F238E27FC236}">
                <a16:creationId xmlns:a16="http://schemas.microsoft.com/office/drawing/2014/main" id="{16549A7D-1ABB-ABA6-4589-DFCB3C18A95B}"/>
              </a:ext>
            </a:extLst>
          </p:cNvPr>
          <p:cNvSpPr/>
          <p:nvPr/>
        </p:nvSpPr>
        <p:spPr>
          <a:xfrm>
            <a:off x="1939386" y="3666745"/>
            <a:ext cx="8313228" cy="281249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"openstack_images_image_v2" "ubuntu"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"Ubuntu 16.04"</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most_recent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true</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endParaRPr lang="en-US" altLang="en-US" sz="1600" dirty="0">
              <a:solidFill>
                <a:schemeClr val="tx1"/>
              </a:solidFill>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"openstack_compute_instance_v2" "basic"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"basic"</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image_id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data.openstack_images_image_v2.ubuntu.id</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E859B873-37B3-0E92-D2EF-B9DE47E23211}"/>
              </a:ext>
            </a:extLst>
          </p:cNvPr>
          <p:cNvSpPr txBox="1"/>
          <p:nvPr/>
        </p:nvSpPr>
        <p:spPr>
          <a:xfrm>
            <a:off x="8744871" y="6624268"/>
            <a:ext cx="3441033"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3"/>
              </a:rPr>
              <a:t>https://developer.hashicorp.com/terraform/language/data-sources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3543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484346" cy="5260133"/>
          </a:xfrm>
        </p:spPr>
        <p:txBody>
          <a:bodyPr>
            <a:noAutofit/>
          </a:bodyPr>
          <a:lstStyle/>
          <a:p>
            <a:pPr marL="341313" indent="-341313" algn="l" fontAlgn="base">
              <a:lnSpc>
                <a:spcPct val="150000"/>
              </a:lnSpc>
              <a:buFont typeface="Wingdings" panose="05000000000000000000" pitchFamily="2" charset="2"/>
              <a:buChar char="v"/>
            </a:pPr>
            <a:r>
              <a:rPr lang="en-US" sz="2200" dirty="0">
                <a:solidFill>
                  <a:srgbClr val="333333"/>
                </a:solidFill>
                <a:latin typeface="Arial" panose="020B0604020202020204" pitchFamily="34" charset="0"/>
                <a:cs typeface="Arial" panose="020B0604020202020204" pitchFamily="34" charset="0"/>
              </a:rPr>
              <a:t>Terraform is a stateful application.</a:t>
            </a:r>
          </a:p>
          <a:p>
            <a:pPr marL="341313" indent="-341313" algn="l" fontAlgn="base">
              <a:lnSpc>
                <a:spcPct val="150000"/>
              </a:lnSpc>
              <a:buFont typeface="Wingdings" panose="05000000000000000000" pitchFamily="2" charset="2"/>
              <a:buChar char="v"/>
            </a:pPr>
            <a:r>
              <a:rPr lang="en-US" sz="2200" dirty="0">
                <a:solidFill>
                  <a:srgbClr val="333333"/>
                </a:solidFill>
                <a:latin typeface="Arial" panose="020B0604020202020204" pitchFamily="34" charset="0"/>
                <a:cs typeface="Arial" panose="020B0604020202020204" pitchFamily="34" charset="0"/>
              </a:rPr>
              <a:t>It keeps track of everything</a:t>
            </a:r>
            <a:r>
              <a:rPr lang="en-US" sz="2200" b="0" i="0" dirty="0">
                <a:effectLst/>
                <a:latin typeface="Arial" panose="020B0604020202020204" pitchFamily="34" charset="0"/>
                <a:cs typeface="Arial" panose="020B0604020202020204" pitchFamily="34" charset="0"/>
              </a:rPr>
              <a:t> that was created.</a:t>
            </a:r>
          </a:p>
          <a:p>
            <a:pPr marL="341313" indent="-341313" fontAlgn="base">
              <a:lnSpc>
                <a:spcPct val="150000"/>
              </a:lnSpc>
              <a:buFont typeface="Wingdings" panose="05000000000000000000" pitchFamily="2" charset="2"/>
              <a:buChar char="v"/>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state file is </a:t>
            </a:r>
            <a:r>
              <a:rPr kumimoji="0" lang="en-US" altLang="en-US" sz="2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Terraform's</a:t>
            </a: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source of record for everything it knows about.</a:t>
            </a:r>
            <a:endParaRPr lang="en-US" sz="2200" b="0" i="0" dirty="0">
              <a:effectLst/>
              <a:latin typeface="Arial" panose="020B0604020202020204" pitchFamily="34" charset="0"/>
              <a:cs typeface="Arial" panose="020B0604020202020204" pitchFamily="34" charset="0"/>
            </a:endParaRPr>
          </a:p>
          <a:p>
            <a:pPr marL="341313" indent="-341313" algn="l" fontAlgn="base">
              <a:lnSpc>
                <a:spcPct val="150000"/>
              </a:lnSpc>
              <a:buFont typeface="Wingdings" panose="05000000000000000000" pitchFamily="2" charset="2"/>
              <a:buChar char="v"/>
            </a:pPr>
            <a:r>
              <a:rPr lang="en-US" sz="2200" b="0" i="0" dirty="0">
                <a:effectLst/>
                <a:latin typeface="Arial" panose="020B0604020202020204" pitchFamily="34" charset="0"/>
                <a:cs typeface="Arial" panose="020B0604020202020204" pitchFamily="34" charset="0"/>
              </a:rPr>
              <a:t>State files also contain sensitive information. </a:t>
            </a:r>
          </a:p>
          <a:p>
            <a:pPr marL="341313" indent="-341313" fontAlgn="base">
              <a:lnSpc>
                <a:spcPct val="150000"/>
              </a:lnSpc>
              <a:buFont typeface="Wingdings" panose="05000000000000000000" pitchFamily="2" charset="2"/>
              <a:buChar char="v"/>
            </a:pPr>
            <a:r>
              <a:rPr lang="en-US" sz="2200" dirty="0">
                <a:solidFill>
                  <a:srgbClr val="333333"/>
                </a:solidFill>
                <a:latin typeface="Arial" panose="020B0604020202020204" pitchFamily="34" charset="0"/>
                <a:cs typeface="Arial" panose="020B0604020202020204" pitchFamily="34" charset="0"/>
              </a:rPr>
              <a:t>It’s a JSON-formatted file.</a:t>
            </a:r>
          </a:p>
          <a:p>
            <a:pPr marL="341313" indent="-341313" algn="l" fontAlgn="base">
              <a:lnSpc>
                <a:spcPct val="150000"/>
              </a:lnSpc>
              <a:buFont typeface="Wingdings" panose="05000000000000000000" pitchFamily="2" charset="2"/>
              <a:buChar char="v"/>
            </a:pPr>
            <a:r>
              <a:rPr lang="en-US" sz="2200" dirty="0">
                <a:latin typeface="Arial" panose="020B0604020202020204" pitchFamily="34" charset="0"/>
                <a:cs typeface="Arial" panose="020B0604020202020204" pitchFamily="34" charset="0"/>
              </a:rPr>
              <a:t>Local / Remote.</a:t>
            </a:r>
          </a:p>
          <a:p>
            <a:pPr marL="798513" lvl="1" indent="-341313" fontAlgn="base">
              <a:lnSpc>
                <a:spcPct val="150000"/>
              </a:lnSpc>
              <a:buFont typeface="Wingdings" panose="05000000000000000000" pitchFamily="2" charset="2"/>
              <a:buChar char="v"/>
            </a:pPr>
            <a:r>
              <a:rPr lang="en-US" sz="2200" dirty="0">
                <a:latin typeface="Arial" panose="020B0604020202020204" pitchFamily="34" charset="0"/>
                <a:cs typeface="Arial" panose="020B0604020202020204" pitchFamily="34" charset="0"/>
              </a:rPr>
              <a:t>T</a:t>
            </a:r>
            <a:r>
              <a:rPr lang="en-US" sz="2200" b="0" i="0" dirty="0">
                <a:effectLst/>
                <a:latin typeface="Arial" panose="020B0604020202020204" pitchFamily="34" charset="0"/>
                <a:cs typeface="Arial" panose="020B0604020202020204" pitchFamily="34" charset="0"/>
              </a:rPr>
              <a:t>o store and retrieve state files remotely, Terraform uses the concept of a backend module to specify a bucket, key, and region to store the state information.</a:t>
            </a:r>
            <a:endParaRPr lang="en-US" sz="2200" dirty="0">
              <a:solidFill>
                <a:srgbClr val="333333"/>
              </a:solidFill>
              <a:latin typeface="Arial" panose="020B0604020202020204" pitchFamily="34" charset="0"/>
              <a:cs typeface="Arial" panose="020B0604020202020204" pitchFamily="34" charset="0"/>
            </a:endParaRPr>
          </a:p>
          <a:p>
            <a:pPr marL="341313" indent="-341313" fontAlgn="base">
              <a:lnSpc>
                <a:spcPct val="150000"/>
              </a:lnSpc>
              <a:buFont typeface="Wingdings" panose="05000000000000000000" pitchFamily="2" charset="2"/>
              <a:buChar char="v"/>
            </a:pPr>
            <a:r>
              <a:rPr lang="en-US" sz="2200" b="0" i="0" dirty="0">
                <a:solidFill>
                  <a:srgbClr val="333333"/>
                </a:solidFill>
                <a:effectLst/>
                <a:latin typeface="Arial" panose="020B0604020202020204" pitchFamily="34" charset="0"/>
                <a:cs typeface="Arial" panose="020B0604020202020204" pitchFamily="34" charset="0"/>
              </a:rPr>
              <a:t>There is also a backup of the previous state.</a:t>
            </a:r>
            <a:endParaRPr lang="en-US" sz="2200" b="0" i="0" dirty="0">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State</a:t>
            </a:r>
          </a:p>
        </p:txBody>
      </p:sp>
      <p:grpSp>
        <p:nvGrpSpPr>
          <p:cNvPr id="18" name="Group 17">
            <a:extLst>
              <a:ext uri="{FF2B5EF4-FFF2-40B4-BE49-F238E27FC236}">
                <a16:creationId xmlns:a16="http://schemas.microsoft.com/office/drawing/2014/main" id="{3438F485-D3EA-ED11-9700-E93AF68542BF}"/>
              </a:ext>
            </a:extLst>
          </p:cNvPr>
          <p:cNvGrpSpPr/>
          <p:nvPr/>
        </p:nvGrpSpPr>
        <p:grpSpPr>
          <a:xfrm>
            <a:off x="10504175" y="607103"/>
            <a:ext cx="1660724" cy="1776357"/>
            <a:chOff x="10504175" y="607103"/>
            <a:chExt cx="1660724" cy="1776357"/>
          </a:xfrm>
        </p:grpSpPr>
        <p:grpSp>
          <p:nvGrpSpPr>
            <p:cNvPr id="15" name="Group 14">
              <a:extLst>
                <a:ext uri="{FF2B5EF4-FFF2-40B4-BE49-F238E27FC236}">
                  <a16:creationId xmlns:a16="http://schemas.microsoft.com/office/drawing/2014/main" id="{333247B1-4EF4-F11C-428E-7135365CE759}"/>
                </a:ext>
              </a:extLst>
            </p:cNvPr>
            <p:cNvGrpSpPr/>
            <p:nvPr/>
          </p:nvGrpSpPr>
          <p:grpSpPr>
            <a:xfrm>
              <a:off x="10504175" y="607103"/>
              <a:ext cx="1619915" cy="1619915"/>
              <a:chOff x="10259665" y="536765"/>
              <a:chExt cx="1619915" cy="1619915"/>
            </a:xfrm>
          </p:grpSpPr>
          <p:grpSp>
            <p:nvGrpSpPr>
              <p:cNvPr id="14" name="Group 13">
                <a:extLst>
                  <a:ext uri="{FF2B5EF4-FFF2-40B4-BE49-F238E27FC236}">
                    <a16:creationId xmlns:a16="http://schemas.microsoft.com/office/drawing/2014/main" id="{EC33ADD9-EFDD-DD57-7168-51F9C747F046}"/>
                  </a:ext>
                </a:extLst>
              </p:cNvPr>
              <p:cNvGrpSpPr/>
              <p:nvPr/>
            </p:nvGrpSpPr>
            <p:grpSpPr>
              <a:xfrm>
                <a:off x="10746662" y="1187243"/>
                <a:ext cx="532166" cy="567772"/>
                <a:chOff x="10746662" y="1187243"/>
                <a:chExt cx="532166" cy="567772"/>
              </a:xfrm>
            </p:grpSpPr>
            <p:sp>
              <p:nvSpPr>
                <p:cNvPr id="9" name="Left Brace 8">
                  <a:extLst>
                    <a:ext uri="{FF2B5EF4-FFF2-40B4-BE49-F238E27FC236}">
                      <a16:creationId xmlns:a16="http://schemas.microsoft.com/office/drawing/2014/main" id="{FF862216-8D12-C47A-87DC-5698EE38B925}"/>
                    </a:ext>
                  </a:extLst>
                </p:cNvPr>
                <p:cNvSpPr/>
                <p:nvPr/>
              </p:nvSpPr>
              <p:spPr>
                <a:xfrm>
                  <a:off x="10746662" y="1187243"/>
                  <a:ext cx="155448" cy="567771"/>
                </a:xfrm>
                <a:prstGeom prst="lef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33893D83-D277-3F14-BD7F-CB0D3BC3B20E}"/>
                    </a:ext>
                  </a:extLst>
                </p:cNvPr>
                <p:cNvSpPr/>
                <p:nvPr/>
              </p:nvSpPr>
              <p:spPr>
                <a:xfrm rot="10800000">
                  <a:off x="11123380" y="1187244"/>
                  <a:ext cx="155448" cy="567771"/>
                </a:xfrm>
                <a:prstGeom prst="lef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grpSp>
          <p:pic>
            <p:nvPicPr>
              <p:cNvPr id="12" name="Graphic 11" descr="Paper outline">
                <a:extLst>
                  <a:ext uri="{FF2B5EF4-FFF2-40B4-BE49-F238E27FC236}">
                    <a16:creationId xmlns:a16="http://schemas.microsoft.com/office/drawing/2014/main" id="{DD3268AC-BC97-87A8-B4CA-F56E2839EC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59665" y="536765"/>
                <a:ext cx="1619915" cy="1619915"/>
              </a:xfrm>
              <a:prstGeom prst="rect">
                <a:avLst/>
              </a:prstGeom>
            </p:spPr>
          </p:pic>
        </p:grpSp>
        <p:sp>
          <p:nvSpPr>
            <p:cNvPr id="17" name="TextBox 16">
              <a:extLst>
                <a:ext uri="{FF2B5EF4-FFF2-40B4-BE49-F238E27FC236}">
                  <a16:creationId xmlns:a16="http://schemas.microsoft.com/office/drawing/2014/main" id="{5BEA5C00-555A-B616-6820-357AB1F8CAFB}"/>
                </a:ext>
              </a:extLst>
            </p:cNvPr>
            <p:cNvSpPr txBox="1"/>
            <p:nvPr/>
          </p:nvSpPr>
          <p:spPr>
            <a:xfrm>
              <a:off x="10560074" y="2075683"/>
              <a:ext cx="1604825" cy="307777"/>
            </a:xfrm>
            <a:prstGeom prst="rect">
              <a:avLst/>
            </a:prstGeom>
            <a:noFill/>
          </p:spPr>
          <p:txBody>
            <a:bodyPr wrap="square">
              <a:spAutoFit/>
            </a:bodyPr>
            <a:lstStyle/>
            <a:p>
              <a:r>
                <a:rPr lang="en-US" sz="1400" b="1" i="1" dirty="0" err="1">
                  <a:latin typeface="Arial" panose="020B0604020202020204" pitchFamily="34" charset="0"/>
                  <a:cs typeface="Arial" panose="020B0604020202020204" pitchFamily="34" charset="0"/>
                </a:rPr>
                <a:t>terraform.tfstate</a:t>
              </a:r>
              <a:endParaRPr lang="en-US" sz="1400" b="1" i="1" dirty="0">
                <a:latin typeface="Arial" panose="020B0604020202020204" pitchFamily="34" charset="0"/>
                <a:cs typeface="Arial" panose="020B0604020202020204" pitchFamily="34" charset="0"/>
              </a:endParaRPr>
            </a:p>
          </p:txBody>
        </p:sp>
      </p:grpSp>
      <p:sp>
        <p:nvSpPr>
          <p:cNvPr id="5" name="TextBox 4">
            <a:extLst>
              <a:ext uri="{FF2B5EF4-FFF2-40B4-BE49-F238E27FC236}">
                <a16:creationId xmlns:a16="http://schemas.microsoft.com/office/drawing/2014/main" id="{A3F5CACA-1E39-33C9-A886-9ABD09693511}"/>
              </a:ext>
            </a:extLst>
          </p:cNvPr>
          <p:cNvSpPr txBox="1"/>
          <p:nvPr/>
        </p:nvSpPr>
        <p:spPr>
          <a:xfrm>
            <a:off x="9280261" y="6624268"/>
            <a:ext cx="2843829"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5"/>
              </a:rPr>
              <a:t>https://developer.hashicorp.com/terraform/language/state</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82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484346" cy="5260133"/>
          </a:xfrm>
        </p:spPr>
        <p:txBody>
          <a:bodyPr>
            <a:noAutofit/>
          </a:bodyPr>
          <a:lstStyle/>
          <a:p>
            <a:pPr>
              <a:lnSpc>
                <a:spcPct val="120000"/>
              </a:lnSpc>
              <a:spcBef>
                <a:spcPts val="600"/>
              </a:spcBef>
              <a:spcAft>
                <a:spcPts val="600"/>
              </a:spcAft>
              <a:buFont typeface="Wingdings" panose="05000000000000000000" pitchFamily="2" charset="2"/>
              <a:buChar char="v"/>
            </a:pPr>
            <a:r>
              <a:rPr lang="en-US" sz="2200" b="0" i="0" u="sng" dirty="0">
                <a:solidFill>
                  <a:srgbClr val="000000"/>
                </a:solidFill>
                <a:effectLst/>
                <a:latin typeface="Arial" panose="020B0604020202020204" pitchFamily="34" charset="0"/>
                <a:cs typeface="Arial" panose="020B0604020202020204" pitchFamily="34" charset="0"/>
                <a:hlinkClick r:id="rId3"/>
              </a:rPr>
              <a:t>Input Variables</a:t>
            </a:r>
            <a:r>
              <a:rPr lang="en-US" sz="2200" b="0" i="0" dirty="0">
                <a:solidFill>
                  <a:srgbClr val="000000"/>
                </a:solidFill>
                <a:effectLst/>
                <a:latin typeface="Arial" panose="020B0604020202020204" pitchFamily="34" charset="0"/>
                <a:cs typeface="Arial" panose="020B0604020202020204" pitchFamily="34" charset="0"/>
              </a:rPr>
              <a:t> serve as parameters for a Terraform module, so users can customize behavior without editing the source.</a:t>
            </a:r>
          </a:p>
          <a:p>
            <a:pPr marR="0" lvl="0" algn="l" defTabSz="914400" rtl="0" eaLnBrk="0" fontAlgn="base" latinLnBrk="0" hangingPunct="0">
              <a:lnSpc>
                <a:spcPct val="120000"/>
              </a:lnSpc>
              <a:spcBef>
                <a:spcPts val="600"/>
              </a:spcBef>
              <a:spcAft>
                <a:spcPts val="600"/>
              </a:spcAft>
              <a:buClrTx/>
              <a:buSzTx/>
              <a:buFont typeface="Wingdings" panose="05000000000000000000" pitchFamily="2" charset="2"/>
              <a:buChar char="v"/>
              <a:tabLst/>
            </a:pPr>
            <a:r>
              <a:rPr lang="en-US" altLang="en-US" sz="2200" dirty="0">
                <a:solidFill>
                  <a:srgbClr val="000000"/>
                </a:solidFill>
                <a:latin typeface="Arial" panose="020B0604020202020204" pitchFamily="34" charset="0"/>
                <a:cs typeface="Arial" panose="020B0604020202020204" pitchFamily="34" charset="0"/>
              </a:rPr>
              <a:t>V</a:t>
            </a: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ariables are placed in a file called </a:t>
            </a:r>
            <a:r>
              <a:rPr kumimoji="0" lang="en-US" altLang="en-US" sz="2200" b="1" i="1" u="none" strike="noStrike" cap="none" normalizeH="0" baseline="0" dirty="0">
                <a:ln>
                  <a:noFill/>
                </a:ln>
                <a:solidFill>
                  <a:srgbClr val="000000"/>
                </a:solidFill>
                <a:effectLst/>
                <a:latin typeface="Arial" panose="020B0604020202020204" pitchFamily="34" charset="0"/>
                <a:cs typeface="Arial" panose="020B0604020202020204" pitchFamily="34" charset="0"/>
              </a:rPr>
              <a:t>variables.tf</a:t>
            </a: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Variables can have default settings.</a:t>
            </a:r>
          </a:p>
          <a:p>
            <a:pPr>
              <a:lnSpc>
                <a:spcPct val="120000"/>
              </a:lnSpc>
              <a:spcBef>
                <a:spcPts val="600"/>
              </a:spcBef>
              <a:spcAft>
                <a:spcPts val="600"/>
              </a:spcAft>
              <a:buFont typeface="Wingdings" panose="05000000000000000000" pitchFamily="2" charset="2"/>
              <a:buChar char="v"/>
            </a:pPr>
            <a:r>
              <a:rPr lang="en-US" sz="2200" dirty="0">
                <a:solidFill>
                  <a:schemeClr val="tx1"/>
                </a:solidFill>
                <a:latin typeface="Arial" panose="020B0604020202020204" pitchFamily="34" charset="0"/>
                <a:cs typeface="Arial" panose="020B0604020202020204" pitchFamily="34" charset="0"/>
              </a:rPr>
              <a:t>Variable block has 5 optional arguments.</a:t>
            </a:r>
          </a:p>
          <a:p>
            <a:pPr lvl="1">
              <a:lnSpc>
                <a:spcPct val="120000"/>
              </a:lnSpc>
              <a:spcBef>
                <a:spcPts val="600"/>
              </a:spcBef>
              <a:spcAft>
                <a:spcPts val="600"/>
              </a:spcAft>
              <a:buFont typeface="Wingdings" panose="05000000000000000000" pitchFamily="2" charset="2"/>
              <a:buChar char="v"/>
            </a:pPr>
            <a:r>
              <a:rPr lang="en-US" sz="2200" dirty="0">
                <a:solidFill>
                  <a:schemeClr val="accent1">
                    <a:lumMod val="75000"/>
                  </a:schemeClr>
                </a:solidFill>
                <a:latin typeface="Arial" panose="020B0604020202020204" pitchFamily="34" charset="0"/>
                <a:cs typeface="Arial" panose="020B0604020202020204" pitchFamily="34" charset="0"/>
              </a:rPr>
              <a:t>default: </a:t>
            </a:r>
            <a:r>
              <a:rPr lang="en-US" sz="2200" dirty="0">
                <a:solidFill>
                  <a:schemeClr val="tx1"/>
                </a:solidFill>
                <a:latin typeface="Arial" panose="020B0604020202020204" pitchFamily="34" charset="0"/>
                <a:cs typeface="Arial" panose="020B0604020202020204" pitchFamily="34" charset="0"/>
              </a:rPr>
              <a:t>A default value which then makes the variable optional.</a:t>
            </a:r>
          </a:p>
          <a:p>
            <a:pPr lvl="1">
              <a:lnSpc>
                <a:spcPct val="120000"/>
              </a:lnSpc>
              <a:spcBef>
                <a:spcPts val="600"/>
              </a:spcBef>
              <a:spcAft>
                <a:spcPts val="600"/>
              </a:spcAft>
              <a:buFont typeface="Wingdings" panose="05000000000000000000" pitchFamily="2" charset="2"/>
              <a:buChar char="v"/>
            </a:pPr>
            <a:r>
              <a:rPr lang="en-US" sz="2200" dirty="0">
                <a:solidFill>
                  <a:schemeClr val="accent1">
                    <a:lumMod val="75000"/>
                  </a:schemeClr>
                </a:solidFill>
                <a:latin typeface="Arial" panose="020B0604020202020204" pitchFamily="34" charset="0"/>
                <a:cs typeface="Arial" panose="020B0604020202020204" pitchFamily="34" charset="0"/>
              </a:rPr>
              <a:t>type:</a:t>
            </a:r>
            <a:r>
              <a:rPr lang="en-US" sz="2200" dirty="0">
                <a:solidFill>
                  <a:schemeClr val="tx1"/>
                </a:solidFill>
                <a:latin typeface="Arial" panose="020B0604020202020204" pitchFamily="34" charset="0"/>
                <a:cs typeface="Arial" panose="020B0604020202020204" pitchFamily="34" charset="0"/>
              </a:rPr>
              <a:t> The argument specifies what value types are accepted for the variable.</a:t>
            </a:r>
          </a:p>
          <a:p>
            <a:pPr lvl="1">
              <a:lnSpc>
                <a:spcPct val="120000"/>
              </a:lnSpc>
              <a:spcBef>
                <a:spcPts val="600"/>
              </a:spcBef>
              <a:spcAft>
                <a:spcPts val="600"/>
              </a:spcAft>
              <a:buFont typeface="Wingdings" panose="05000000000000000000" pitchFamily="2" charset="2"/>
              <a:buChar char="v"/>
            </a:pPr>
            <a:r>
              <a:rPr lang="en-US" sz="2200" dirty="0">
                <a:solidFill>
                  <a:schemeClr val="accent1">
                    <a:lumMod val="75000"/>
                  </a:schemeClr>
                </a:solidFill>
                <a:latin typeface="Arial" panose="020B0604020202020204" pitchFamily="34" charset="0"/>
                <a:cs typeface="Arial" panose="020B0604020202020204" pitchFamily="34" charset="0"/>
              </a:rPr>
              <a:t>description:</a:t>
            </a:r>
            <a:r>
              <a:rPr lang="en-US" sz="2200" dirty="0">
                <a:solidFill>
                  <a:schemeClr val="tx1"/>
                </a:solidFill>
                <a:latin typeface="Arial" panose="020B0604020202020204" pitchFamily="34" charset="0"/>
                <a:cs typeface="Arial" panose="020B0604020202020204" pitchFamily="34" charset="0"/>
              </a:rPr>
              <a:t> Specifies the input variables documentation.</a:t>
            </a:r>
          </a:p>
          <a:p>
            <a:pPr lvl="1">
              <a:lnSpc>
                <a:spcPct val="120000"/>
              </a:lnSpc>
              <a:spcBef>
                <a:spcPts val="600"/>
              </a:spcBef>
              <a:spcAft>
                <a:spcPts val="600"/>
              </a:spcAft>
              <a:buFont typeface="Wingdings" panose="05000000000000000000" pitchFamily="2" charset="2"/>
              <a:buChar char="v"/>
            </a:pPr>
            <a:r>
              <a:rPr lang="en-US" sz="2200" dirty="0">
                <a:solidFill>
                  <a:schemeClr val="accent1">
                    <a:lumMod val="75000"/>
                  </a:schemeClr>
                </a:solidFill>
                <a:latin typeface="Arial" panose="020B0604020202020204" pitchFamily="34" charset="0"/>
                <a:cs typeface="Arial" panose="020B0604020202020204" pitchFamily="34" charset="0"/>
              </a:rPr>
              <a:t>validation:</a:t>
            </a:r>
            <a:r>
              <a:rPr lang="en-US" sz="2200" dirty="0">
                <a:solidFill>
                  <a:schemeClr val="tx1"/>
                </a:solidFill>
                <a:latin typeface="Arial" panose="020B0604020202020204" pitchFamily="34" charset="0"/>
                <a:cs typeface="Arial" panose="020B0604020202020204" pitchFamily="34" charset="0"/>
              </a:rPr>
              <a:t> A block to define validation rules, usually in addition to type constraints.</a:t>
            </a:r>
          </a:p>
          <a:p>
            <a:pPr lvl="1">
              <a:lnSpc>
                <a:spcPct val="120000"/>
              </a:lnSpc>
              <a:spcBef>
                <a:spcPts val="600"/>
              </a:spcBef>
              <a:spcAft>
                <a:spcPts val="600"/>
              </a:spcAft>
              <a:buFont typeface="Wingdings" panose="05000000000000000000" pitchFamily="2" charset="2"/>
              <a:buChar char="v"/>
            </a:pPr>
            <a:r>
              <a:rPr lang="en-US" sz="2200" dirty="0">
                <a:solidFill>
                  <a:schemeClr val="accent1">
                    <a:lumMod val="75000"/>
                  </a:schemeClr>
                </a:solidFill>
                <a:latin typeface="Arial" panose="020B0604020202020204" pitchFamily="34" charset="0"/>
                <a:cs typeface="Arial" panose="020B0604020202020204" pitchFamily="34" charset="0"/>
              </a:rPr>
              <a:t>sensitive:</a:t>
            </a:r>
            <a:r>
              <a:rPr lang="en-US" sz="2200" dirty="0">
                <a:solidFill>
                  <a:schemeClr val="tx1"/>
                </a:solidFill>
                <a:latin typeface="Arial" panose="020B0604020202020204" pitchFamily="34" charset="0"/>
                <a:cs typeface="Arial" panose="020B0604020202020204" pitchFamily="34" charset="0"/>
              </a:rPr>
              <a:t> Limits Terraform UI output when the variable is configured.</a:t>
            </a:r>
            <a:endParaRPr lang="en-US" sz="2200" dirty="0">
              <a:solidFill>
                <a:schemeClr val="accent1">
                  <a:lumMod val="75000"/>
                </a:schemeClr>
              </a:solidFill>
              <a:latin typeface="Arial" panose="020B0604020202020204" pitchFamily="34" charset="0"/>
              <a:cs typeface="Arial" panose="020B0604020202020204" pitchFamily="34" charset="0"/>
            </a:endParaRPr>
          </a:p>
          <a:p>
            <a:pPr marR="0" lvl="0" algn="l" defTabSz="914400" rtl="0" eaLnBrk="0" fontAlgn="base" latinLnBrk="0" hangingPunct="0">
              <a:lnSpc>
                <a:spcPct val="120000"/>
              </a:lnSpc>
              <a:spcBef>
                <a:spcPts val="600"/>
              </a:spcBef>
              <a:spcAft>
                <a:spcPts val="600"/>
              </a:spcAft>
              <a:buClrTx/>
              <a:buSzTx/>
              <a:buFont typeface="Wingdings" panose="05000000000000000000" pitchFamily="2" charset="2"/>
              <a:buChar char="v"/>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If you omit the default, the user will be prompted to enter a value.</a:t>
            </a:r>
            <a:endParaRPr lang="en-US" sz="2200" b="0" i="0" dirty="0">
              <a:solidFill>
                <a:srgbClr val="000000"/>
              </a:solidFill>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Input variable</a:t>
            </a:r>
          </a:p>
        </p:txBody>
      </p:sp>
      <p:sp>
        <p:nvSpPr>
          <p:cNvPr id="5" name="TextBox 4">
            <a:extLst>
              <a:ext uri="{FF2B5EF4-FFF2-40B4-BE49-F238E27FC236}">
                <a16:creationId xmlns:a16="http://schemas.microsoft.com/office/drawing/2014/main" id="{19D1EE5A-85DA-093E-073D-C5F031CAE200}"/>
              </a:ext>
            </a:extLst>
          </p:cNvPr>
          <p:cNvSpPr txBox="1"/>
          <p:nvPr/>
        </p:nvSpPr>
        <p:spPr>
          <a:xfrm>
            <a:off x="8750967" y="6636460"/>
            <a:ext cx="3441033"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4"/>
              </a:rPr>
              <a:t>https://developer.hashicorp.com/terraform/language/block/variable</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852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34F65F-A866-C841-436A-80552BD9A42A}"/>
              </a:ext>
            </a:extLst>
          </p:cNvPr>
          <p:cNvPicPr>
            <a:picLocks noGrp="1" noChangeAspect="1"/>
          </p:cNvPicPr>
          <p:nvPr>
            <p:ph idx="1"/>
          </p:nvPr>
        </p:nvPicPr>
        <p:blipFill>
          <a:blip r:embed="rId3"/>
          <a:stretch>
            <a:fillRect/>
          </a:stretch>
        </p:blipFill>
        <p:spPr>
          <a:xfrm>
            <a:off x="876011" y="917536"/>
            <a:ext cx="10439977" cy="2079865"/>
          </a:xfrm>
        </p:spPr>
      </p:pic>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Input variable</a:t>
            </a:r>
            <a:r>
              <a:rPr kumimoji="0" lang="en-US" altLang="en-US" b="1" i="0" u="none" strike="noStrike" cap="none" normalizeH="0" dirty="0">
                <a:ln>
                  <a:noFill/>
                </a:ln>
                <a:solidFill>
                  <a:srgbClr val="000000"/>
                </a:solidFill>
                <a:effectLst/>
                <a:latin typeface="Arial" panose="020B0604020202020204" pitchFamily="34" charset="0"/>
                <a:cs typeface="Arial" panose="020B0604020202020204" pitchFamily="34" charset="0"/>
              </a:rPr>
              <a:t> types</a:t>
            </a:r>
            <a:endPar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95310A8-6ADC-C83B-7B9E-30DD2774C9EE}"/>
              </a:ext>
            </a:extLst>
          </p:cNvPr>
          <p:cNvSpPr/>
          <p:nvPr/>
        </p:nvSpPr>
        <p:spPr>
          <a:xfrm>
            <a:off x="876011" y="2854305"/>
            <a:ext cx="3185024" cy="2113067"/>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variable "flavors" {</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type = map</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default = {</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"central-manager" = m1.medium</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"worker1"         = m1.medium</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"worker2"         = m1.xlarge</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"worker3"         = m1.small</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
        <p:nvSpPr>
          <p:cNvPr id="8" name="Rectangle 7">
            <a:extLst>
              <a:ext uri="{FF2B5EF4-FFF2-40B4-BE49-F238E27FC236}">
                <a16:creationId xmlns:a16="http://schemas.microsoft.com/office/drawing/2014/main" id="{F138DB2D-C8B9-F83A-B03A-413B45663187}"/>
              </a:ext>
            </a:extLst>
          </p:cNvPr>
          <p:cNvSpPr/>
          <p:nvPr/>
        </p:nvSpPr>
        <p:spPr>
          <a:xfrm>
            <a:off x="3256976" y="5146675"/>
            <a:ext cx="5678046" cy="158757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"openstack_compute_instance_v2" "basic" {</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"basic"</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image_id</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data.openstack_images_image_v2.ubuntu.id</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flavor_name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var.flavors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["central-manager"]</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6613751C-D5CC-6D8D-BBDA-C868752A7979}"/>
              </a:ext>
            </a:extLst>
          </p:cNvPr>
          <p:cNvSpPr/>
          <p:nvPr/>
        </p:nvSpPr>
        <p:spPr>
          <a:xfrm>
            <a:off x="4503488" y="2854306"/>
            <a:ext cx="3185024" cy="2113067"/>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variable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cidr_block</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type = string</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description = "CIDR block for the network"</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default = "10.0.0.0/24"</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
        <p:nvSpPr>
          <p:cNvPr id="11" name="Rectangle 10">
            <a:extLst>
              <a:ext uri="{FF2B5EF4-FFF2-40B4-BE49-F238E27FC236}">
                <a16:creationId xmlns:a16="http://schemas.microsoft.com/office/drawing/2014/main" id="{9994A67B-D856-DCEF-72DF-FF0C95490638}"/>
              </a:ext>
            </a:extLst>
          </p:cNvPr>
          <p:cNvSpPr/>
          <p:nvPr/>
        </p:nvSpPr>
        <p:spPr>
          <a:xfrm>
            <a:off x="8130964" y="2854305"/>
            <a:ext cx="3185024" cy="2113067"/>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variable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number_of_vms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type = number</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description = "Demo for the number"</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default = 5</a:t>
            </a:r>
          </a:p>
          <a:p>
            <a:pPr marL="112713" lvl="4"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F6E020AB-A4A1-8544-5496-AE88B2C0ADA1}"/>
              </a:ext>
            </a:extLst>
          </p:cNvPr>
          <p:cNvSpPr txBox="1"/>
          <p:nvPr/>
        </p:nvSpPr>
        <p:spPr>
          <a:xfrm>
            <a:off x="9025287" y="6624268"/>
            <a:ext cx="3441033"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4"/>
              </a:rPr>
              <a:t>https://developer.hashicorp.com/terraform/language/block/variable</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274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484346" cy="5260133"/>
          </a:xfrm>
        </p:spPr>
        <p:txBody>
          <a:bodyPr>
            <a:normAutofit/>
          </a:bodyPr>
          <a:lstStyle/>
          <a:p>
            <a:pPr marL="341313" indent="-341313">
              <a:lnSpc>
                <a:spcPct val="150000"/>
              </a:lnSpc>
              <a:buFont typeface="Wingdings" panose="05000000000000000000" pitchFamily="2" charset="2"/>
              <a:buChar char="v"/>
            </a:pPr>
            <a:r>
              <a:rPr lang="en-US" sz="2400" b="0" i="0" u="sng" dirty="0">
                <a:solidFill>
                  <a:srgbClr val="000000"/>
                </a:solidFill>
                <a:effectLst/>
                <a:latin typeface="Arial" panose="020B0604020202020204" pitchFamily="34" charset="0"/>
                <a:cs typeface="Arial" panose="020B0604020202020204" pitchFamily="34" charset="0"/>
                <a:hlinkClick r:id="rId3"/>
              </a:rPr>
              <a:t>Output Values</a:t>
            </a:r>
            <a:r>
              <a:rPr lang="en-US" sz="2400" b="0" i="0" dirty="0">
                <a:solidFill>
                  <a:srgbClr val="000000"/>
                </a:solidFill>
                <a:effectLst/>
                <a:latin typeface="Arial" panose="020B0604020202020204" pitchFamily="34" charset="0"/>
                <a:cs typeface="Arial" panose="020B0604020202020204" pitchFamily="34" charset="0"/>
              </a:rPr>
              <a:t> are like return values for a Terraform module.</a:t>
            </a:r>
            <a:r>
              <a:rPr lang="en-US" sz="2400" dirty="0">
                <a:solidFill>
                  <a:srgbClr val="000000"/>
                </a:solidFill>
                <a:latin typeface="Arial" panose="020B0604020202020204" pitchFamily="34" charset="0"/>
                <a:cs typeface="Arial" panose="020B0604020202020204" pitchFamily="34" charset="0"/>
              </a:rPr>
              <a:t>	</a:t>
            </a:r>
          </a:p>
          <a:p>
            <a:pPr marL="341313" indent="-341313">
              <a:lnSpc>
                <a:spcPct val="150000"/>
              </a:lnSpc>
              <a:buFont typeface="Wingdings" panose="05000000000000000000" pitchFamily="2" charset="2"/>
              <a:buChar char="v"/>
            </a:pPr>
            <a:r>
              <a:rPr lang="en-US" sz="2400" b="0" i="0" dirty="0">
                <a:solidFill>
                  <a:srgbClr val="000000"/>
                </a:solidFill>
                <a:effectLst/>
                <a:latin typeface="Arial" panose="020B0604020202020204" pitchFamily="34" charset="0"/>
                <a:cs typeface="Arial" panose="020B0604020202020204" pitchFamily="34" charset="0"/>
              </a:rPr>
              <a:t>It let’s you expose information about your infrastructure.</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Output Values</a:t>
            </a:r>
          </a:p>
        </p:txBody>
      </p:sp>
      <p:sp>
        <p:nvSpPr>
          <p:cNvPr id="4" name="Rectangle 3">
            <a:extLst>
              <a:ext uri="{FF2B5EF4-FFF2-40B4-BE49-F238E27FC236}">
                <a16:creationId xmlns:a16="http://schemas.microsoft.com/office/drawing/2014/main" id="{06DA5B8F-D00B-E95B-2088-0DD82CBC54CD}"/>
              </a:ext>
            </a:extLst>
          </p:cNvPr>
          <p:cNvSpPr/>
          <p:nvPr/>
        </p:nvSpPr>
        <p:spPr>
          <a:xfrm>
            <a:off x="6736997" y="3066042"/>
            <a:ext cx="5161860" cy="232437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output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basic_instance_ip</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value = openstack_compute_instance_v2.basic.access_ip_v4</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
        <p:nvSpPr>
          <p:cNvPr id="5" name="Rectangle 4">
            <a:extLst>
              <a:ext uri="{FF2B5EF4-FFF2-40B4-BE49-F238E27FC236}">
                <a16:creationId xmlns:a16="http://schemas.microsoft.com/office/drawing/2014/main" id="{2CC2C917-44E5-6FBD-17EC-D568C9ACEC2A}"/>
              </a:ext>
            </a:extLst>
          </p:cNvPr>
          <p:cNvSpPr/>
          <p:nvPr/>
        </p:nvSpPr>
        <p:spPr>
          <a:xfrm>
            <a:off x="395235" y="3066042"/>
            <a:ext cx="6245851" cy="232437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"openstack_compute_instance_v2" "basic"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"basic"</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image_id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data.openstack_images_image_v2.ubuntu.id</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flavor_name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var.flavors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["central-manager"]</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9C655BF-590A-BE51-469C-6CFBB6C4AE79}"/>
              </a:ext>
            </a:extLst>
          </p:cNvPr>
          <p:cNvSpPr txBox="1"/>
          <p:nvPr/>
        </p:nvSpPr>
        <p:spPr>
          <a:xfrm>
            <a:off x="9067318" y="6623593"/>
            <a:ext cx="3128212"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4"/>
              </a:rPr>
              <a:t>https://developer.hashicorp.com/terraform/language/block/output</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6668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algn="l"/>
            <a:r>
              <a:rPr lang="en-US" b="1" i="0" dirty="0">
                <a:solidFill>
                  <a:srgbClr val="000000"/>
                </a:solidFill>
                <a:effectLst/>
                <a:latin typeface="Arial" panose="020B0604020202020204" pitchFamily="34" charset="0"/>
                <a:cs typeface="Arial" panose="020B0604020202020204" pitchFamily="34" charset="0"/>
              </a:rPr>
              <a:t>What is Infrastructure as Code?</a:t>
            </a:r>
          </a:p>
        </p:txBody>
      </p:sp>
      <p:sp>
        <p:nvSpPr>
          <p:cNvPr id="9" name="TextBox 8">
            <a:extLst>
              <a:ext uri="{FF2B5EF4-FFF2-40B4-BE49-F238E27FC236}">
                <a16:creationId xmlns:a16="http://schemas.microsoft.com/office/drawing/2014/main" id="{738149C5-08DF-D379-8D9B-AF852DB7DF4D}"/>
              </a:ext>
            </a:extLst>
          </p:cNvPr>
          <p:cNvSpPr txBox="1"/>
          <p:nvPr/>
        </p:nvSpPr>
        <p:spPr>
          <a:xfrm>
            <a:off x="156310" y="2309078"/>
            <a:ext cx="11879380" cy="2239844"/>
          </a:xfrm>
          <a:prstGeom prst="rect">
            <a:avLst/>
          </a:prstGeom>
          <a:noFill/>
        </p:spPr>
        <p:txBody>
          <a:bodyPr wrap="square">
            <a:spAutoFit/>
          </a:bodyPr>
          <a:lstStyle/>
          <a:p>
            <a:pPr algn="ctr">
              <a:lnSpc>
                <a:spcPct val="150000"/>
              </a:lnSpc>
            </a:pPr>
            <a:r>
              <a:rPr lang="en-US" sz="2400" b="0" i="0" dirty="0">
                <a:solidFill>
                  <a:srgbClr val="000000"/>
                </a:solidFill>
                <a:effectLst/>
                <a:latin typeface="Arial" panose="020B0604020202020204" pitchFamily="34" charset="0"/>
                <a:cs typeface="Arial" panose="020B0604020202020204" pitchFamily="34" charset="0"/>
              </a:rPr>
              <a:t>Infrastructure as Code (</a:t>
            </a:r>
            <a:r>
              <a:rPr lang="en-US" sz="2400" b="0" i="0" dirty="0" err="1">
                <a:solidFill>
                  <a:srgbClr val="000000"/>
                </a:solidFill>
                <a:effectLst/>
                <a:latin typeface="Arial" panose="020B0604020202020204" pitchFamily="34" charset="0"/>
                <a:cs typeface="Arial" panose="020B0604020202020204" pitchFamily="34" charset="0"/>
              </a:rPr>
              <a:t>IaC</a:t>
            </a:r>
            <a:r>
              <a:rPr lang="en-US" sz="2400" b="0" i="0" dirty="0">
                <a:solidFill>
                  <a:srgbClr val="000000"/>
                </a:solidFill>
                <a:effectLst/>
                <a:latin typeface="Arial" panose="020B0604020202020204" pitchFamily="34" charset="0"/>
                <a:cs typeface="Arial" panose="020B0604020202020204" pitchFamily="34" charset="0"/>
              </a:rPr>
              <a:t>) </a:t>
            </a:r>
            <a:r>
              <a:rPr lang="en-US" sz="2400" dirty="0"/>
              <a:t>is the practice of managing and provisioning infrastructure through machine-readable configuration files, rather than through manual processes.</a:t>
            </a:r>
          </a:p>
          <a:p>
            <a:pPr algn="ctr">
              <a:lnSpc>
                <a:spcPct val="150000"/>
              </a:lnSpc>
            </a:pPr>
            <a:endParaRPr lang="en-US" sz="2400" b="0" i="0" dirty="0">
              <a:solidFill>
                <a:srgbClr val="000000"/>
              </a:solidFill>
              <a:effectLst/>
              <a:latin typeface="Arial" panose="020B0604020202020204" pitchFamily="34" charset="0"/>
              <a:cs typeface="Arial" panose="020B0604020202020204" pitchFamily="34" charset="0"/>
            </a:endParaRPr>
          </a:p>
          <a:p>
            <a:pPr algn="ctr">
              <a:lnSpc>
                <a:spcPct val="150000"/>
              </a:lnSpc>
            </a:pPr>
            <a:r>
              <a:rPr lang="en-US" sz="2400" b="1" i="0" dirty="0">
                <a:solidFill>
                  <a:srgbClr val="000000"/>
                </a:solidFill>
                <a:effectLst/>
                <a:latin typeface="Arial" panose="020B0604020202020204" pitchFamily="34" charset="0"/>
                <a:cs typeface="Arial" panose="020B0604020202020204" pitchFamily="34" charset="0"/>
              </a:rPr>
              <a:t>Think of it as executable documentation.</a:t>
            </a:r>
            <a:endParaRPr lang="en-US" sz="24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97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68682"/>
            <a:ext cx="11484346" cy="5260133"/>
          </a:xfrm>
        </p:spPr>
        <p:txBody>
          <a:bodyPr>
            <a:normAutofit/>
          </a:bodyPr>
          <a:lstStyle/>
          <a:p>
            <a:pPr marL="341313" indent="-341313">
              <a:lnSpc>
                <a:spcPct val="150000"/>
              </a:lnSpc>
              <a:buFont typeface="Wingdings" panose="05000000000000000000" pitchFamily="2" charset="2"/>
              <a:buChar char="v"/>
            </a:pPr>
            <a:r>
              <a:rPr lang="en-US" sz="2400" b="0" i="0" dirty="0">
                <a:solidFill>
                  <a:srgbClr val="000000"/>
                </a:solidFill>
                <a:effectLst/>
                <a:latin typeface="Arial" panose="020B0604020202020204" pitchFamily="34" charset="0"/>
                <a:cs typeface="Arial" panose="020B0604020202020204" pitchFamily="34" charset="0"/>
              </a:rPr>
              <a:t>Two methods:</a:t>
            </a:r>
          </a:p>
          <a:p>
            <a:pPr marL="798513" lvl="1" indent="-341313">
              <a:lnSpc>
                <a:spcPct val="150000"/>
              </a:lnSpc>
              <a:buFont typeface="Wingdings" panose="05000000000000000000" pitchFamily="2" charset="2"/>
              <a:buChar char="v"/>
            </a:pPr>
            <a:r>
              <a:rPr lang="en-US" dirty="0">
                <a:solidFill>
                  <a:srgbClr val="000000"/>
                </a:solidFill>
                <a:latin typeface="Arial" panose="020B0604020202020204" pitchFamily="34" charset="0"/>
                <a:cs typeface="Arial" panose="020B0604020202020204" pitchFamily="34" charset="0"/>
              </a:rPr>
              <a:t>Conditional expression (</a:t>
            </a:r>
            <a:r>
              <a:rPr lang="en-US" i="1" dirty="0">
                <a:solidFill>
                  <a:srgbClr val="000000"/>
                </a:solidFill>
                <a:latin typeface="Arial" panose="020B0604020202020204" pitchFamily="34" charset="0"/>
                <a:cs typeface="Arial" panose="020B0604020202020204" pitchFamily="34" charset="0"/>
              </a:rPr>
              <a:t>CONDITION ? TRUEVALUE:FALSEVALUE</a:t>
            </a:r>
            <a:r>
              <a:rPr lang="en-US" dirty="0">
                <a:solidFill>
                  <a:srgbClr val="000000"/>
                </a:solidFill>
                <a:latin typeface="Arial" panose="020B0604020202020204" pitchFamily="34" charset="0"/>
                <a:cs typeface="Arial" panose="020B0604020202020204" pitchFamily="34" charset="0"/>
              </a:rPr>
              <a:t>).</a:t>
            </a:r>
          </a:p>
          <a:p>
            <a:pPr marL="798513" lvl="1" indent="-341313">
              <a:lnSpc>
                <a:spcPct val="150000"/>
              </a:lnSpc>
              <a:buFont typeface="Wingdings" panose="05000000000000000000" pitchFamily="2" charset="2"/>
              <a:buChar char="v"/>
            </a:pPr>
            <a:r>
              <a:rPr lang="en-US" b="0" i="0" dirty="0">
                <a:solidFill>
                  <a:srgbClr val="000000"/>
                </a:solidFill>
                <a:effectLst/>
                <a:latin typeface="Arial" panose="020B0604020202020204" pitchFamily="34" charset="0"/>
                <a:cs typeface="Arial" panose="020B0604020202020204" pitchFamily="34" charset="0"/>
              </a:rPr>
              <a:t>Depends on (</a:t>
            </a:r>
            <a:r>
              <a:rPr lang="en-US" b="0" i="1" dirty="0" err="1">
                <a:solidFill>
                  <a:srgbClr val="000000"/>
                </a:solidFill>
                <a:effectLst/>
                <a:latin typeface="Arial" panose="020B0604020202020204" pitchFamily="34" charset="0"/>
                <a:cs typeface="Arial" panose="020B0604020202020204" pitchFamily="34" charset="0"/>
              </a:rPr>
              <a:t>depends_on</a:t>
            </a:r>
            <a:r>
              <a:rPr lang="en-US" b="0" i="0" dirty="0">
                <a:solidFill>
                  <a:srgbClr val="000000"/>
                </a:solidFill>
                <a:effectLst/>
                <a:latin typeface="Arial" panose="020B0604020202020204" pitchFamily="34" charset="0"/>
                <a:cs typeface="Arial" panose="020B0604020202020204" pitchFamily="34" charset="0"/>
              </a:rPr>
              <a:t>).</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96805"/>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 Conditionals</a:t>
            </a:r>
          </a:p>
        </p:txBody>
      </p:sp>
      <p:sp>
        <p:nvSpPr>
          <p:cNvPr id="4" name="Rectangle 3">
            <a:extLst>
              <a:ext uri="{FF2B5EF4-FFF2-40B4-BE49-F238E27FC236}">
                <a16:creationId xmlns:a16="http://schemas.microsoft.com/office/drawing/2014/main" id="{06DA5B8F-D00B-E95B-2088-0DD82CBC54CD}"/>
              </a:ext>
            </a:extLst>
          </p:cNvPr>
          <p:cNvSpPr/>
          <p:nvPr/>
        </p:nvSpPr>
        <p:spPr>
          <a:xfrm>
            <a:off x="5201097" y="3445627"/>
            <a:ext cx="6595668" cy="281249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"openstack_compute_volume_attach_v2" "attach_1"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instance_id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openstack_compute_instance_v2.instance_1.id</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volume_id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openstack_blockstorage_volume_v3.volumes.0.id</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"openstack_compute_volume_attach_v2" "attach_2"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instance_id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openstack_compute_instance_v2.instance_1.id</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volume_id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openstack_blockstorage_volume_v3.volumes.1.id</a:t>
            </a:r>
          </a:p>
          <a:p>
            <a:pPr marL="112713" lvl="4" eaLnBrk="0" fontAlgn="base" hangingPunct="0">
              <a:spcBef>
                <a:spcPct val="0"/>
              </a:spcBef>
              <a:spcAft>
                <a:spcPct val="0"/>
              </a:spcAft>
            </a:pPr>
            <a:r>
              <a:rPr kumimoji="0" lang="en-US" altLang="en-US" sz="16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1" i="1" u="none" strike="noStrike" cap="none" normalizeH="0" baseline="0" dirty="0" err="1">
                <a:ln>
                  <a:noFill/>
                </a:ln>
                <a:solidFill>
                  <a:schemeClr val="tx1"/>
                </a:solidFill>
                <a:effectLst/>
                <a:latin typeface="Arial" panose="020B0604020202020204" pitchFamily="34" charset="0"/>
                <a:cs typeface="Arial" panose="020B0604020202020204" pitchFamily="34" charset="0"/>
              </a:rPr>
              <a:t>depends_on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["openstack_compute_volume_attach_v2.attach_1"]</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
        <p:nvSpPr>
          <p:cNvPr id="5" name="Rectangle 4">
            <a:extLst>
              <a:ext uri="{FF2B5EF4-FFF2-40B4-BE49-F238E27FC236}">
                <a16:creationId xmlns:a16="http://schemas.microsoft.com/office/drawing/2014/main" id="{2CC2C917-44E5-6FBD-17EC-D568C9ACEC2A}"/>
              </a:ext>
            </a:extLst>
          </p:cNvPr>
          <p:cNvSpPr/>
          <p:nvPr/>
        </p:nvSpPr>
        <p:spPr>
          <a:xfrm>
            <a:off x="186129" y="4078676"/>
            <a:ext cx="4692600" cy="174633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"openstack_compute_instance_v2" "basic" {</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a:t>
            </a:r>
            <a:r>
              <a:rPr lang="en-US" altLang="en-US" sz="1600" b="1" i="1" dirty="0">
                <a:solidFill>
                  <a:schemeClr val="tx1"/>
                </a:solidFill>
                <a:latin typeface="Arial" panose="020B0604020202020204" pitchFamily="34" charset="0"/>
                <a:cs typeface="Arial" panose="020B0604020202020204" pitchFamily="34" charset="0"/>
              </a:rPr>
              <a:t>count = “${</a:t>
            </a:r>
            <a:r>
              <a:rPr lang="en-US" altLang="en-US" sz="1600" b="1" i="1" dirty="0" err="1">
                <a:solidFill>
                  <a:schemeClr val="tx1"/>
                </a:solidFill>
                <a:latin typeface="Arial" panose="020B0604020202020204" pitchFamily="34" charset="0"/>
                <a:cs typeface="Arial" panose="020B0604020202020204" pitchFamily="34" charset="0"/>
              </a:rPr>
              <a:t>var.environment</a:t>
            </a:r>
            <a:r>
              <a:rPr lang="en-US" altLang="en-US" sz="1600" b="1" i="1" dirty="0">
                <a:solidFill>
                  <a:schemeClr val="tx1"/>
                </a:solidFill>
                <a:latin typeface="Arial" panose="020B0604020202020204" pitchFamily="34" charset="0"/>
                <a:cs typeface="Arial" panose="020B0604020202020204" pitchFamily="34" charset="0"/>
              </a:rPr>
              <a:t> == ‘prod’ ? 2:1}”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112713" lvl="4"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277CB49-6098-E99D-01CE-4B5194CA06F7}"/>
              </a:ext>
            </a:extLst>
          </p:cNvPr>
          <p:cNvSpPr txBox="1"/>
          <p:nvPr/>
        </p:nvSpPr>
        <p:spPr>
          <a:xfrm>
            <a:off x="8412960" y="6629221"/>
            <a:ext cx="3785136"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3"/>
              </a:rPr>
              <a:t>https://developer.hashicorp.com/terraform/language/expressions/conditionals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988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Workflow</a:t>
            </a:r>
          </a:p>
        </p:txBody>
      </p:sp>
      <p:pic>
        <p:nvPicPr>
          <p:cNvPr id="9" name="Picture 8">
            <a:extLst>
              <a:ext uri="{FF2B5EF4-FFF2-40B4-BE49-F238E27FC236}">
                <a16:creationId xmlns:a16="http://schemas.microsoft.com/office/drawing/2014/main" id="{DBB66BCA-2F55-B971-C11B-9AF4CC49F4CF}"/>
              </a:ext>
            </a:extLst>
          </p:cNvPr>
          <p:cNvPicPr>
            <a:picLocks noChangeAspect="1"/>
          </p:cNvPicPr>
          <p:nvPr/>
        </p:nvPicPr>
        <p:blipFill>
          <a:blip r:embed="rId3"/>
          <a:stretch>
            <a:fillRect/>
          </a:stretch>
        </p:blipFill>
        <p:spPr>
          <a:xfrm>
            <a:off x="0" y="1862722"/>
            <a:ext cx="12192000" cy="3132555"/>
          </a:xfrm>
          <a:prstGeom prst="rect">
            <a:avLst/>
          </a:prstGeom>
        </p:spPr>
      </p:pic>
      <p:sp>
        <p:nvSpPr>
          <p:cNvPr id="4" name="TextBox 3">
            <a:extLst>
              <a:ext uri="{FF2B5EF4-FFF2-40B4-BE49-F238E27FC236}">
                <a16:creationId xmlns:a16="http://schemas.microsoft.com/office/drawing/2014/main" id="{32641858-E324-C552-17A5-D70AD7273313}"/>
              </a:ext>
            </a:extLst>
          </p:cNvPr>
          <p:cNvSpPr txBox="1"/>
          <p:nvPr/>
        </p:nvSpPr>
        <p:spPr>
          <a:xfrm>
            <a:off x="9063788" y="6617302"/>
            <a:ext cx="3128212"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4"/>
              </a:rPr>
              <a:t>https://developer.hashicorp.com/terraform/intro/core-workflow</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0657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317605" cy="5260133"/>
          </a:xfrm>
        </p:spPr>
        <p:txBody>
          <a:bodyPr>
            <a:normAutofit/>
          </a:bodyPr>
          <a:lstStyle/>
          <a:p>
            <a:pPr marL="344488" marR="0" lvl="0" indent="-344488"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commands are the same whether you are on Linux or Windows or MacOS.</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4488" marR="0" lvl="0" indent="-344488"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has subcommands that perform different actions.</a:t>
            </a:r>
            <a:endParaRPr kumimoji="0" lang="en-US" altLang="en-US" sz="2400" b="0" i="0" u="none" strike="noStrike" cap="none" normalizeH="0" baseline="0" dirty="0">
              <a:ln>
                <a:noFill/>
              </a:ln>
              <a:solidFill>
                <a:srgbClr val="444444"/>
              </a:solidFill>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Command Line</a:t>
            </a:r>
          </a:p>
        </p:txBody>
      </p:sp>
      <p:sp>
        <p:nvSpPr>
          <p:cNvPr id="6" name="Rectangle 5">
            <a:extLst>
              <a:ext uri="{FF2B5EF4-FFF2-40B4-BE49-F238E27FC236}">
                <a16:creationId xmlns:a16="http://schemas.microsoft.com/office/drawing/2014/main" id="{7D263842-24C0-9621-9406-E399B9B79548}"/>
              </a:ext>
            </a:extLst>
          </p:cNvPr>
          <p:cNvSpPr/>
          <p:nvPr/>
        </p:nvSpPr>
        <p:spPr>
          <a:xfrm>
            <a:off x="3593082" y="2567111"/>
            <a:ext cx="5391502" cy="386946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8925" marR="0" lvl="0" indent="-168275" algn="l" defTabSz="914400" rtl="0" eaLnBrk="0" fontAlgn="base" latinLnBrk="0" hangingPunct="0">
              <a:spcBef>
                <a:spcPts val="600"/>
              </a:spcBef>
              <a:spcAft>
                <a:spcPts val="600"/>
              </a:spcAft>
              <a:buClrTx/>
              <a:buSzTx/>
              <a:buFontTx/>
              <a:buNone/>
              <a:tabLst/>
            </a:pPr>
            <a:r>
              <a:rPr kumimoji="0" lang="en-US" altLang="en-US" sz="24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 Basic Terraform Commands</a:t>
            </a:r>
          </a:p>
          <a:p>
            <a:pPr marL="288925" marR="0" lvl="0" indent="-168275" algn="l" defTabSz="914400" rtl="0" eaLnBrk="0" fontAlgn="base" latinLnBrk="0" hangingPunct="0">
              <a:spcBef>
                <a:spcPts val="600"/>
              </a:spcBef>
              <a:spcAft>
                <a:spcPts val="600"/>
              </a:spcAft>
              <a:buClrTx/>
              <a:buSzTx/>
              <a:buFontTx/>
              <a:buNone/>
              <a:tabLst/>
            </a:pPr>
            <a:r>
              <a:rPr kumimoji="0" lang="en-US" altLang="en-US" sz="24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version</a:t>
            </a:r>
          </a:p>
          <a:p>
            <a:pPr marL="288925" marR="0" lvl="0" indent="-168275" algn="l" defTabSz="914400" rtl="0" eaLnBrk="0" fontAlgn="base" latinLnBrk="0" hangingPunct="0">
              <a:spcBef>
                <a:spcPts val="600"/>
              </a:spcBef>
              <a:spcAft>
                <a:spcPts val="600"/>
              </a:spcAft>
              <a:buClrTx/>
              <a:buSzTx/>
              <a:buFontTx/>
              <a:buNone/>
              <a:tabLst/>
            </a:pPr>
            <a:r>
              <a:rPr kumimoji="0" lang="en-US" altLang="en-US" sz="24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help</a:t>
            </a:r>
          </a:p>
          <a:p>
            <a:pPr marL="288925" marR="0" lvl="0" indent="-168275" algn="l" defTabSz="914400" rtl="0" eaLnBrk="0" fontAlgn="base" latinLnBrk="0" hangingPunct="0">
              <a:spcBef>
                <a:spcPts val="600"/>
              </a:spcBef>
              <a:spcAft>
                <a:spcPts val="600"/>
              </a:spcAft>
              <a:buClrTx/>
              <a:buSzTx/>
              <a:buFontTx/>
              <a:buNone/>
              <a:tabLst/>
            </a:pPr>
            <a:r>
              <a:rPr kumimoji="0" lang="en-US" altLang="en-US" sz="24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a:t>
            </a:r>
            <a:r>
              <a:rPr kumimoji="0" lang="en-US" altLang="en-US" sz="2400" b="0" i="1" u="none" strike="noStrike" cap="none" normalizeH="0" baseline="0" dirty="0" err="1">
                <a:ln>
                  <a:noFill/>
                </a:ln>
                <a:solidFill>
                  <a:schemeClr val="accent1">
                    <a:lumMod val="75000"/>
                  </a:schemeClr>
                </a:solidFill>
                <a:effectLst/>
                <a:latin typeface="Arial" panose="020B0604020202020204" pitchFamily="34" charset="0"/>
                <a:cs typeface="Arial" panose="020B0604020202020204" pitchFamily="34" charset="0"/>
              </a:rPr>
              <a:t>init</a:t>
            </a:r>
            <a:endParaRPr kumimoji="0" lang="en-US" altLang="en-US" sz="24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endParaRPr>
          </a:p>
          <a:p>
            <a:pPr marL="288925" marR="0" lvl="0" indent="-168275" algn="l" defTabSz="914400" rtl="0" eaLnBrk="0" fontAlgn="base" latinLnBrk="0" hangingPunct="0">
              <a:spcBef>
                <a:spcPts val="600"/>
              </a:spcBef>
              <a:spcAft>
                <a:spcPts val="600"/>
              </a:spcAft>
              <a:buClrTx/>
              <a:buSzTx/>
              <a:buFontTx/>
              <a:buNone/>
              <a:tabLst/>
            </a:pPr>
            <a:r>
              <a:rPr kumimoji="0" lang="en-US" altLang="en-US" sz="24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plan</a:t>
            </a:r>
          </a:p>
          <a:p>
            <a:pPr marL="288925" marR="0" lvl="0" indent="-168275" algn="l" defTabSz="914400" rtl="0" eaLnBrk="0" fontAlgn="base" latinLnBrk="0" hangingPunct="0">
              <a:spcBef>
                <a:spcPts val="600"/>
              </a:spcBef>
              <a:spcAft>
                <a:spcPts val="600"/>
              </a:spcAft>
              <a:buClrTx/>
              <a:buSzTx/>
              <a:buFontTx/>
              <a:buNone/>
              <a:tabLst/>
            </a:pPr>
            <a:r>
              <a:rPr kumimoji="0" lang="en-US" altLang="en-US" sz="24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apply</a:t>
            </a:r>
          </a:p>
          <a:p>
            <a:pPr marL="288925" marR="0" lvl="0" indent="-168275" algn="l" defTabSz="914400" rtl="0" eaLnBrk="0" fontAlgn="base" latinLnBrk="0" hangingPunct="0">
              <a:spcBef>
                <a:spcPts val="600"/>
              </a:spcBef>
              <a:spcAft>
                <a:spcPts val="600"/>
              </a:spcAft>
              <a:buClrTx/>
              <a:buSzTx/>
              <a:buFontTx/>
              <a:buNone/>
              <a:tabLst/>
            </a:pPr>
            <a:r>
              <a:rPr kumimoji="0" lang="en-US" altLang="en-US" sz="24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destroy</a:t>
            </a:r>
          </a:p>
        </p:txBody>
      </p:sp>
      <p:sp>
        <p:nvSpPr>
          <p:cNvPr id="5" name="TextBox 4">
            <a:extLst>
              <a:ext uri="{FF2B5EF4-FFF2-40B4-BE49-F238E27FC236}">
                <a16:creationId xmlns:a16="http://schemas.microsoft.com/office/drawing/2014/main" id="{A48FCC14-C8AC-F228-2081-598A00A463EF}"/>
              </a:ext>
            </a:extLst>
          </p:cNvPr>
          <p:cNvSpPr txBox="1"/>
          <p:nvPr/>
        </p:nvSpPr>
        <p:spPr>
          <a:xfrm>
            <a:off x="9335979" y="6630364"/>
            <a:ext cx="2843829"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2"/>
              </a:rPr>
              <a:t>https://developer.hashicorp.com/terraform/cli/commands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8215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954593"/>
            <a:ext cx="11685313" cy="5715567"/>
          </a:xfrm>
        </p:spPr>
        <p:txBody>
          <a:bodyPr>
            <a:noAutofit/>
          </a:bodyPr>
          <a:lstStyle/>
          <a:p>
            <a:pPr marL="344488" marR="0" lvl="0" indent="-344488" algn="l" defTabSz="914400" rtl="0" eaLnBrk="0" fontAlgn="base" latinLnBrk="0" hangingPunct="0">
              <a:lnSpc>
                <a:spcPct val="100000"/>
              </a:lnSpc>
              <a:spcBef>
                <a:spcPts val="600"/>
              </a:spcBef>
              <a:spcAft>
                <a:spcPts val="600"/>
              </a:spcAft>
              <a:buClrTx/>
              <a:buSzTx/>
              <a:buFont typeface="Wingdings" panose="05000000000000000000" pitchFamily="2" charset="2"/>
              <a:buChar char="v"/>
              <a:tabLst/>
            </a:pPr>
            <a:r>
              <a:rPr kumimoji="0" lang="en-US" altLang="en-US" sz="2200" i="0" u="none" strike="noStrike" cap="none" normalizeH="0" baseline="0" dirty="0">
                <a:ln>
                  <a:noFill/>
                </a:ln>
                <a:solidFill>
                  <a:srgbClr val="444444"/>
                </a:solidFill>
                <a:effectLst/>
                <a:latin typeface="Arial" panose="020B0604020202020204" pitchFamily="34" charset="0"/>
                <a:cs typeface="Arial" panose="020B0604020202020204" pitchFamily="34" charset="0"/>
              </a:rPr>
              <a:t>Initialization Process: </a:t>
            </a:r>
          </a:p>
          <a:p>
            <a:pPr marL="801688" lvl="1" indent="-344488" eaLnBrk="0" fontAlgn="base" hangingPunct="0">
              <a:lnSpc>
                <a:spcPct val="100000"/>
              </a:lnSpc>
              <a:spcBef>
                <a:spcPts val="600"/>
              </a:spcBef>
              <a:spcAft>
                <a:spcPts val="600"/>
              </a:spcAft>
              <a:buFont typeface="Wingdings" panose="05000000000000000000" pitchFamily="2" charset="2"/>
              <a:buChar char="v"/>
            </a:pPr>
            <a:r>
              <a:rPr kumimoji="0" lang="en-US" altLang="en-US" sz="22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a:t>
            </a:r>
            <a:r>
              <a:rPr kumimoji="0" lang="en-US" altLang="en-US" sz="2200" i="1" u="none" strike="noStrike" cap="none" normalizeH="0" baseline="0" dirty="0" err="1">
                <a:ln>
                  <a:noFill/>
                </a:ln>
                <a:solidFill>
                  <a:schemeClr val="accent1">
                    <a:lumMod val="75000"/>
                  </a:schemeClr>
                </a:solidFill>
                <a:effectLst/>
                <a:latin typeface="Arial" panose="020B0604020202020204" pitchFamily="34" charset="0"/>
                <a:cs typeface="Arial" panose="020B0604020202020204" pitchFamily="34" charset="0"/>
              </a:rPr>
              <a:t>init</a:t>
            </a:r>
            <a:r>
              <a:rPr kumimoji="0" lang="en-US" altLang="en-US" sz="22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 </a:t>
            </a:r>
            <a:r>
              <a:rPr kumimoji="0" lang="en-US" altLang="en-US" sz="22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initializes a new or existing Terraform configuration.</a:t>
            </a:r>
          </a:p>
          <a:p>
            <a:pPr marL="801688" lvl="1" indent="-344488" eaLnBrk="0" fontAlgn="base" hangingPunct="0">
              <a:lnSpc>
                <a:spcPct val="100000"/>
              </a:lnSpc>
              <a:spcBef>
                <a:spcPts val="600"/>
              </a:spcBef>
              <a:spcAft>
                <a:spcPts val="600"/>
              </a:spcAft>
              <a:buFont typeface="Wingdings" panose="05000000000000000000" pitchFamily="2" charset="2"/>
              <a:buChar char="v"/>
            </a:pPr>
            <a:r>
              <a:rPr lang="en-US" altLang="en-US" sz="2200" dirty="0">
                <a:solidFill>
                  <a:srgbClr val="444444"/>
                </a:solidFill>
                <a:latin typeface="Arial" panose="020B0604020202020204" pitchFamily="34" charset="0"/>
                <a:cs typeface="Arial" panose="020B0604020202020204" pitchFamily="34" charset="0"/>
              </a:rPr>
              <a:t>D</a:t>
            </a:r>
            <a:r>
              <a:rPr kumimoji="0" lang="en-US" altLang="en-US" sz="22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ownloads the necessary providers and modules.</a:t>
            </a:r>
          </a:p>
          <a:p>
            <a:pPr marL="801688" lvl="1" indent="-344488" eaLnBrk="0" fontAlgn="base" hangingPunct="0">
              <a:lnSpc>
                <a:spcPct val="100000"/>
              </a:lnSpc>
              <a:spcBef>
                <a:spcPts val="600"/>
              </a:spcBef>
              <a:spcAft>
                <a:spcPts val="600"/>
              </a:spcAft>
              <a:buFont typeface="Wingdings" panose="05000000000000000000" pitchFamily="2" charset="2"/>
              <a:buChar char="v"/>
            </a:pPr>
            <a:r>
              <a:rPr lang="en-US" altLang="en-US" sz="2200" dirty="0">
                <a:solidFill>
                  <a:srgbClr val="444444"/>
                </a:solidFill>
                <a:latin typeface="Arial" panose="020B0604020202020204" pitchFamily="34" charset="0"/>
                <a:cs typeface="Arial" panose="020B0604020202020204" pitchFamily="34" charset="0"/>
              </a:rPr>
              <a:t> Set</a:t>
            </a:r>
            <a:r>
              <a:rPr kumimoji="0" lang="en-US" altLang="en-US" sz="22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 up the working directory for Terraform operations.</a:t>
            </a:r>
          </a:p>
          <a:p>
            <a:pPr marL="801688" lvl="1" indent="-344488" eaLnBrk="0" fontAlgn="base" hangingPunct="0">
              <a:lnSpc>
                <a:spcPct val="100000"/>
              </a:lnSpc>
              <a:spcBef>
                <a:spcPts val="600"/>
              </a:spcBef>
              <a:spcAft>
                <a:spcPts val="600"/>
              </a:spcAft>
              <a:buFont typeface="Wingdings" panose="05000000000000000000" pitchFamily="2" charset="2"/>
              <a:buChar char="v"/>
            </a:pPr>
            <a:r>
              <a:rPr lang="en-US" altLang="en-US" sz="2200" dirty="0">
                <a:solidFill>
                  <a:srgbClr val="444444"/>
                </a:solidFill>
                <a:latin typeface="Arial" panose="020B0604020202020204" pitchFamily="34" charset="0"/>
                <a:cs typeface="Arial" panose="020B0604020202020204" pitchFamily="34" charset="0"/>
              </a:rPr>
              <a:t>F</a:t>
            </a:r>
            <a:r>
              <a:rPr kumimoji="0" lang="en-US" altLang="en-US" sz="22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irst command you typically run when starting a new project or working with an existing one.</a:t>
            </a:r>
          </a:p>
          <a:p>
            <a:pPr marL="344488" indent="-344488" eaLnBrk="0" fontAlgn="base" hangingPunct="0">
              <a:lnSpc>
                <a:spcPct val="100000"/>
              </a:lnSpc>
              <a:spcBef>
                <a:spcPts val="600"/>
              </a:spcBef>
              <a:spcAft>
                <a:spcPts val="600"/>
              </a:spcAft>
              <a:buFont typeface="Wingdings" panose="05000000000000000000" pitchFamily="2" charset="2"/>
              <a:buChar char="v"/>
            </a:pPr>
            <a:r>
              <a:rPr kumimoji="0" lang="en-US" altLang="en-US" sz="2200" i="0" u="none" strike="noStrike" cap="none" normalizeH="0" baseline="0" dirty="0">
                <a:ln>
                  <a:noFill/>
                </a:ln>
                <a:solidFill>
                  <a:srgbClr val="444444"/>
                </a:solidFill>
                <a:effectLst/>
                <a:latin typeface="Arial" panose="020B0604020202020204" pitchFamily="34" charset="0"/>
                <a:cs typeface="Arial" panose="020B0604020202020204" pitchFamily="34" charset="0"/>
              </a:rPr>
              <a:t>Backend Configuration:</a:t>
            </a:r>
          </a:p>
          <a:p>
            <a:pPr marL="801688" lvl="1" indent="-344488" eaLnBrk="0" fontAlgn="base" hangingPunct="0">
              <a:lnSpc>
                <a:spcPct val="100000"/>
              </a:lnSpc>
              <a:spcBef>
                <a:spcPts val="600"/>
              </a:spcBef>
              <a:spcAft>
                <a:spcPts val="600"/>
              </a:spcAft>
              <a:buFont typeface="Wingdings" panose="05000000000000000000" pitchFamily="2" charset="2"/>
              <a:buChar char="v"/>
            </a:pPr>
            <a:r>
              <a:rPr kumimoji="0" lang="en-US" altLang="en-US" sz="22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a:t>
            </a:r>
            <a:r>
              <a:rPr kumimoji="0" lang="en-US" altLang="en-US" sz="2200" b="0" i="1" u="none" strike="noStrike" cap="none" normalizeH="0" baseline="0" dirty="0" err="1">
                <a:ln>
                  <a:noFill/>
                </a:ln>
                <a:solidFill>
                  <a:schemeClr val="accent1">
                    <a:lumMod val="75000"/>
                  </a:schemeClr>
                </a:solidFill>
                <a:effectLst/>
                <a:latin typeface="Arial" panose="020B0604020202020204" pitchFamily="34" charset="0"/>
                <a:cs typeface="Arial" panose="020B0604020202020204" pitchFamily="34" charset="0"/>
              </a:rPr>
              <a:t>init</a:t>
            </a:r>
            <a:r>
              <a:rPr kumimoji="0" lang="en-US" altLang="en-US" sz="22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 is where you define and configure the backend, specifying where Terraform should store its state file. Proper backend configuration is vital for collaboration and state management.</a:t>
            </a:r>
          </a:p>
          <a:p>
            <a:pPr marL="344488" indent="-344488" eaLnBrk="0" fontAlgn="base" hangingPunct="0">
              <a:lnSpc>
                <a:spcPct val="100000"/>
              </a:lnSpc>
              <a:spcBef>
                <a:spcPts val="600"/>
              </a:spcBef>
              <a:spcAft>
                <a:spcPts val="600"/>
              </a:spcAft>
              <a:buFont typeface="Wingdings" panose="05000000000000000000" pitchFamily="2" charset="2"/>
              <a:buChar char="v"/>
            </a:pPr>
            <a:r>
              <a:rPr lang="en-US" altLang="en-US" sz="2200" dirty="0">
                <a:solidFill>
                  <a:srgbClr val="444444"/>
                </a:solidFill>
                <a:latin typeface="Arial" panose="020B0604020202020204" pitchFamily="34" charset="0"/>
                <a:cs typeface="Arial" panose="020B0604020202020204" pitchFamily="34" charset="0"/>
              </a:rPr>
              <a:t>Lock file generation: </a:t>
            </a:r>
          </a:p>
          <a:p>
            <a:pPr marL="801688" lvl="1" indent="-344488" eaLnBrk="0" fontAlgn="base" hangingPunct="0">
              <a:lnSpc>
                <a:spcPct val="100000"/>
              </a:lnSpc>
              <a:spcBef>
                <a:spcPts val="600"/>
              </a:spcBef>
              <a:spcAft>
                <a:spcPts val="600"/>
              </a:spcAft>
              <a:buFont typeface="Wingdings" panose="05000000000000000000" pitchFamily="2" charset="2"/>
              <a:buChar char="v"/>
            </a:pPr>
            <a:r>
              <a:rPr lang="en-US" altLang="en-US" sz="2200" dirty="0">
                <a:solidFill>
                  <a:srgbClr val="444444"/>
                </a:solidFill>
                <a:latin typeface="Arial" panose="020B0604020202020204" pitchFamily="34" charset="0"/>
                <a:cs typeface="Arial" panose="020B0604020202020204" pitchFamily="34" charset="0"/>
              </a:rPr>
              <a:t>To coordinate access to the state file if multiple users are working on the same infrastructure.</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CLI: </a:t>
            </a:r>
            <a:r>
              <a:rPr kumimoji="0" lang="en-US" altLang="en-US"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init</a:t>
            </a:r>
            <a:endPar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CBF278C-38D9-15CB-9E07-060840C08452}"/>
              </a:ext>
            </a:extLst>
          </p:cNvPr>
          <p:cNvSpPr txBox="1"/>
          <p:nvPr/>
        </p:nvSpPr>
        <p:spPr>
          <a:xfrm>
            <a:off x="9335979" y="6630364"/>
            <a:ext cx="2843829"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2"/>
              </a:rPr>
              <a:t>https://developer.hashicorp.com/terraform/cli/commands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097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CLI: </a:t>
            </a:r>
            <a:r>
              <a:rPr kumimoji="0" lang="en-US" altLang="en-US"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init</a:t>
            </a:r>
            <a:endPar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33C25591-989C-42B8-45AB-B3EEAE704F33}"/>
              </a:ext>
            </a:extLst>
          </p:cNvPr>
          <p:cNvSpPr/>
          <p:nvPr/>
        </p:nvSpPr>
        <p:spPr>
          <a:xfrm>
            <a:off x="873816" y="1210359"/>
            <a:ext cx="10444367" cy="425641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1" u="none" strike="noStrike" cap="none" normalizeH="0" baseline="0" dirty="0">
                <a:ln>
                  <a:noFill/>
                </a:ln>
                <a:solidFill>
                  <a:schemeClr val="tx1"/>
                </a:solidFill>
                <a:effectLst/>
                <a:latin typeface="Arial" panose="020B0604020202020204" pitchFamily="34" charset="0"/>
                <a:cs typeface="Arial" panose="020B0604020202020204" pitchFamily="34" charset="0"/>
              </a:rPr>
              <a:t>terraform </a:t>
            </a:r>
            <a:r>
              <a:rPr kumimoji="0" lang="en-US" altLang="en-US" b="0" i="1" u="none" strike="noStrike" cap="none" normalizeH="0" baseline="0" dirty="0" err="1">
                <a:ln>
                  <a:noFill/>
                </a:ln>
                <a:solidFill>
                  <a:schemeClr val="tx1"/>
                </a:solidFill>
                <a:effectLst/>
                <a:latin typeface="Arial" panose="020B0604020202020204" pitchFamily="34" charset="0"/>
                <a:cs typeface="Arial" panose="020B0604020202020204" pitchFamily="34" charset="0"/>
              </a:rPr>
              <a:t>init</a:t>
            </a:r>
            <a:endParaRPr kumimoji="0" lang="en-US" altLang="en-US"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Initializing the backend...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Initializing provider plugins...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Reusing previous version of terraform-provider-</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openstack</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openstack</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from the dependency lock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Installing terraform-provider-</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openstack</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openstack</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v1.48.0...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Installed terraform-provider-</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openstack</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openstack</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v1.48.0 (self-signed, key ID 4F80527A391BEFD2)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Partner and community providers are signed by their developers.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you'd like to know more about provider signing, you can read about it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https://www.terraform.io/docs/cli/plugins/signing.html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Terraform has been successfully initialized!</a:t>
            </a:r>
          </a:p>
        </p:txBody>
      </p:sp>
      <p:sp>
        <p:nvSpPr>
          <p:cNvPr id="12" name="TextBox 11">
            <a:extLst>
              <a:ext uri="{FF2B5EF4-FFF2-40B4-BE49-F238E27FC236}">
                <a16:creationId xmlns:a16="http://schemas.microsoft.com/office/drawing/2014/main" id="{9EA2D1A9-B467-FF87-86FE-7500AF49189F}"/>
              </a:ext>
            </a:extLst>
          </p:cNvPr>
          <p:cNvSpPr txBox="1"/>
          <p:nvPr/>
        </p:nvSpPr>
        <p:spPr>
          <a:xfrm>
            <a:off x="-1" y="5786372"/>
            <a:ext cx="12192000" cy="1107996"/>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fetches all required providers and modules, storing them in the </a:t>
            </a:r>
            <a:r>
              <a:rPr kumimoji="0" lang="en-US" altLang="en-US" sz="22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a:t>
            </a: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directory.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If you add, change, or update your modules or providers, you will need to rerun the </a:t>
            </a:r>
            <a:r>
              <a:rPr kumimoji="0" lang="en-US" altLang="en-US" sz="2200" b="0" i="1" u="none" strike="noStrike" cap="none" normalizeH="0" baseline="0" dirty="0" err="1">
                <a:ln>
                  <a:noFill/>
                </a:ln>
                <a:solidFill>
                  <a:schemeClr val="accent1">
                    <a:lumMod val="75000"/>
                  </a:schemeClr>
                </a:solidFill>
                <a:effectLst/>
                <a:latin typeface="Arial" panose="020B0604020202020204" pitchFamily="34" charset="0"/>
                <a:cs typeface="Arial" panose="020B0604020202020204" pitchFamily="34" charset="0"/>
              </a:rPr>
              <a:t>init</a:t>
            </a:r>
            <a:r>
              <a:rPr lang="en-US" altLang="en-US" sz="2200" dirty="0">
                <a:solidFill>
                  <a:srgbClr val="000000"/>
                </a:solidFill>
                <a:latin typeface="Arial" panose="020B0604020202020204" pitchFamily="34" charset="0"/>
                <a:cs typeface="Arial" panose="020B0604020202020204" pitchFamily="34" charset="0"/>
              </a:rPr>
              <a:t> command.</a:t>
            </a:r>
            <a:endParaRPr lang="en-US" sz="22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901C760-2869-9267-7FDE-192C254588CE}"/>
              </a:ext>
            </a:extLst>
          </p:cNvPr>
          <p:cNvSpPr txBox="1"/>
          <p:nvPr/>
        </p:nvSpPr>
        <p:spPr>
          <a:xfrm>
            <a:off x="9335979" y="6630364"/>
            <a:ext cx="2843829"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2"/>
              </a:rPr>
              <a:t>https://developer.hashicorp.com/terraform/cli/commands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0818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026367"/>
            <a:ext cx="11317605" cy="5643793"/>
          </a:xfrm>
        </p:spPr>
        <p:txBody>
          <a:bodyPr>
            <a:noAutofit/>
          </a:bodyPr>
          <a:lstStyle/>
          <a:p>
            <a:pPr eaLnBrk="0" fontAlgn="base" hangingPunct="0">
              <a:lnSpc>
                <a:spcPct val="100000"/>
              </a:lnSpc>
              <a:spcBef>
                <a:spcPts val="600"/>
              </a:spcBef>
              <a:spcAft>
                <a:spcPts val="600"/>
              </a:spcAft>
              <a:buFont typeface="Wingdings" panose="05000000000000000000" pitchFamily="2" charset="2"/>
              <a:buChar char="v"/>
            </a:pP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 The </a:t>
            </a: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plan</a:t>
            </a:r>
            <a:r>
              <a:rPr kumimoji="0" lang="en-US" altLang="en-US" sz="2400" b="0"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examines the Terraform configuration, detailing the changes it will make to infrastructure (preview changes).</a:t>
            </a:r>
          </a:p>
          <a:p>
            <a:pPr eaLnBrk="0" fontAlgn="base" hangingPunct="0">
              <a:lnSpc>
                <a:spcPct val="100000"/>
              </a:lnSpc>
              <a:spcBef>
                <a:spcPts val="600"/>
              </a:spcBef>
              <a:spcAft>
                <a:spcPts val="600"/>
              </a:spcAft>
              <a:buFont typeface="Wingdings" panose="05000000000000000000" pitchFamily="2" charset="2"/>
              <a:buChar char="v"/>
            </a:pPr>
            <a:r>
              <a:rPr lang="en-US" altLang="en-US" sz="2400" dirty="0">
                <a:latin typeface="Arial" panose="020B0604020202020204" pitchFamily="34" charset="0"/>
                <a:cs typeface="Arial" panose="020B0604020202020204" pitchFamily="34" charset="0"/>
              </a:rPr>
              <a:t>The </a:t>
            </a:r>
            <a:r>
              <a:rPr kumimoji="0" lang="en-US" altLang="en-US" sz="24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apply</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 then executes those planned changes, applying them to create, modify, or destroy resources as needed.</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CLI: plan &amp; apply</a:t>
            </a:r>
          </a:p>
        </p:txBody>
      </p:sp>
      <p:sp>
        <p:nvSpPr>
          <p:cNvPr id="4" name="Rectangle 3">
            <a:extLst>
              <a:ext uri="{FF2B5EF4-FFF2-40B4-BE49-F238E27FC236}">
                <a16:creationId xmlns:a16="http://schemas.microsoft.com/office/drawing/2014/main" id="{5C380E7A-5C27-B86B-36FF-A9A0575BEF91}"/>
              </a:ext>
            </a:extLst>
          </p:cNvPr>
          <p:cNvSpPr/>
          <p:nvPr/>
        </p:nvSpPr>
        <p:spPr>
          <a:xfrm>
            <a:off x="1348560" y="2754802"/>
            <a:ext cx="9494879" cy="386946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terraform plan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Terraform used the selected providers to generate the following execution plan. Resource actions are indicated with the following symbols: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create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Terraform will perform the following actions: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openstack_compute_keypair_v2.my-cloud-key will be created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resource "openstack_compute_keypair_v2" "my-cloud-key"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fingerprint = (known after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id          = (known after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name        =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clum_key</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private_key</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(known after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public_key</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"XXXX"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region      = (known after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user_id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(known after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Plan: 1 to add, 0 to change, 0 to destroy.</a:t>
            </a:r>
          </a:p>
        </p:txBody>
      </p:sp>
      <p:sp>
        <p:nvSpPr>
          <p:cNvPr id="6" name="TextBox 5">
            <a:extLst>
              <a:ext uri="{FF2B5EF4-FFF2-40B4-BE49-F238E27FC236}">
                <a16:creationId xmlns:a16="http://schemas.microsoft.com/office/drawing/2014/main" id="{71AF88C0-36C6-DD6C-23FC-6119DB659DE5}"/>
              </a:ext>
            </a:extLst>
          </p:cNvPr>
          <p:cNvSpPr txBox="1"/>
          <p:nvPr/>
        </p:nvSpPr>
        <p:spPr>
          <a:xfrm>
            <a:off x="9335979" y="6630364"/>
            <a:ext cx="2843829"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2"/>
              </a:rPr>
              <a:t>https://developer.hashicorp.com/terraform/cli/commands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853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05319"/>
            <a:ext cx="11317605" cy="5564841"/>
          </a:xfrm>
        </p:spPr>
        <p:txBody>
          <a:bodyPr>
            <a:noAutofit/>
          </a:bodyPr>
          <a:lstStyle/>
          <a:p>
            <a:pPr eaLnBrk="0" fontAlgn="base" hangingPunct="0">
              <a:lnSpc>
                <a:spcPct val="100000"/>
              </a:lnSpc>
              <a:spcBef>
                <a:spcPts val="600"/>
              </a:spcBef>
              <a:spcAft>
                <a:spcPts val="600"/>
              </a:spcAft>
              <a:buFont typeface="Wingdings" panose="05000000000000000000" pitchFamily="2" charset="2"/>
              <a:buChar char="v"/>
            </a:pPr>
            <a:r>
              <a:rPr kumimoji="0" lang="en-US" altLang="en-US" sz="2400" b="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destroy</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 dismantles all resources defined in the Terraform configuration, effectively tearing down the infrastructure. </a:t>
            </a:r>
          </a:p>
          <a:p>
            <a:pPr eaLnBrk="0" fontAlgn="base" hangingPunct="0">
              <a:lnSpc>
                <a:spcPct val="100000"/>
              </a:lnSpc>
              <a:spcBef>
                <a:spcPts val="600"/>
              </a:spcBef>
              <a:spcAft>
                <a:spcPts val="600"/>
              </a:spcAft>
              <a:buFont typeface="Wingdings" panose="05000000000000000000" pitchFamily="2" charset="2"/>
              <a:buChar char="v"/>
            </a:pP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It prompts for confirmation before initiating the removal process and provides a summary of the destroyed resources upon completion.</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CLI: destroy</a:t>
            </a:r>
          </a:p>
        </p:txBody>
      </p:sp>
      <p:sp>
        <p:nvSpPr>
          <p:cNvPr id="4" name="Rectangle 3">
            <a:extLst>
              <a:ext uri="{FF2B5EF4-FFF2-40B4-BE49-F238E27FC236}">
                <a16:creationId xmlns:a16="http://schemas.microsoft.com/office/drawing/2014/main" id="{5C380E7A-5C27-B86B-36FF-A9A0575BEF91}"/>
              </a:ext>
            </a:extLst>
          </p:cNvPr>
          <p:cNvSpPr/>
          <p:nvPr/>
        </p:nvSpPr>
        <p:spPr>
          <a:xfrm>
            <a:off x="2172496" y="3309429"/>
            <a:ext cx="7847007" cy="290718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chemeClr val="tx1"/>
                </a:solidFill>
                <a:latin typeface="Arial" panose="020B0604020202020204" pitchFamily="34" charset="0"/>
                <a:cs typeface="Arial" panose="020B0604020202020204" pitchFamily="34" charset="0"/>
              </a:rPr>
              <a:t>$ </a:t>
            </a:r>
            <a:r>
              <a:rPr kumimoji="0" lang="en-US" altLang="en-US" b="0" i="1" u="none" strike="noStrike" cap="none" normalizeH="0" baseline="0" dirty="0">
                <a:ln>
                  <a:noFill/>
                </a:ln>
                <a:solidFill>
                  <a:schemeClr val="tx1"/>
                </a:solidFill>
                <a:effectLst/>
                <a:latin typeface="Arial" panose="020B0604020202020204" pitchFamily="34" charset="0"/>
                <a:cs typeface="Arial" panose="020B0604020202020204" pitchFamily="34" charset="0"/>
              </a:rPr>
              <a:t>terraform destroy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Terraform will perform the following actions: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openstack_compute_instance_v2.example_instance will be destroyed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Plan: 0 to add, 0 to change, 1 to destroy.</a:t>
            </a:r>
          </a:p>
        </p:txBody>
      </p:sp>
      <p:sp>
        <p:nvSpPr>
          <p:cNvPr id="5" name="TextBox 4">
            <a:extLst>
              <a:ext uri="{FF2B5EF4-FFF2-40B4-BE49-F238E27FC236}">
                <a16:creationId xmlns:a16="http://schemas.microsoft.com/office/drawing/2014/main" id="{A6FFA083-09A7-653A-FB7B-CD16879939BE}"/>
              </a:ext>
            </a:extLst>
          </p:cNvPr>
          <p:cNvSpPr txBox="1"/>
          <p:nvPr/>
        </p:nvSpPr>
        <p:spPr>
          <a:xfrm>
            <a:off x="9335979" y="6630364"/>
            <a:ext cx="2843829"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2"/>
              </a:rPr>
              <a:t>https://developer.hashicorp.com/terraform/cli/commands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5116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245996"/>
            <a:ext cx="11317605" cy="5424164"/>
          </a:xfrm>
        </p:spPr>
        <p:txBody>
          <a:bodyPr>
            <a:noAutofit/>
          </a:bodyPr>
          <a:lstStyle/>
          <a:p>
            <a:pPr eaLnBrk="0" fontAlgn="base" hangingPunct="0">
              <a:lnSpc>
                <a:spcPct val="100000"/>
              </a:lnSpc>
              <a:spcBef>
                <a:spcPts val="1200"/>
              </a:spcBef>
              <a:spcAft>
                <a:spcPts val="1200"/>
              </a:spcAft>
              <a:buFont typeface="Wingdings" panose="05000000000000000000" pitchFamily="2" charset="2"/>
              <a:buChar char="v"/>
            </a:pP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a:t>
            </a:r>
            <a:r>
              <a:rPr kumimoji="0" lang="en-US" altLang="en-US" sz="2400" i="1" u="none" strike="noStrike" cap="none" normalizeH="0" baseline="0" dirty="0" err="1">
                <a:ln>
                  <a:noFill/>
                </a:ln>
                <a:solidFill>
                  <a:schemeClr val="accent1">
                    <a:lumMod val="75000"/>
                  </a:schemeClr>
                </a:solidFill>
                <a:effectLst/>
                <a:latin typeface="Arial" panose="020B0604020202020204" pitchFamily="34" charset="0"/>
                <a:cs typeface="Arial" panose="020B0604020202020204" pitchFamily="34" charset="0"/>
              </a:rPr>
              <a:t>fmt</a:t>
            </a: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a:t>
            </a:r>
            <a:r>
              <a:rPr kumimoji="0" lang="en-US" altLang="en-US" sz="2400" u="none" strike="noStrike" cap="none" normalizeH="0" baseline="0" dirty="0">
                <a:ln>
                  <a:noFill/>
                </a:ln>
                <a:effectLst/>
                <a:latin typeface="Arial" panose="020B0604020202020204" pitchFamily="34" charset="0"/>
                <a:cs typeface="Arial" panose="020B0604020202020204" pitchFamily="34" charset="0"/>
              </a:rPr>
              <a:t> automatically formats Terraform configuration files to adhere to a consistent style, promoting clean and readable code by standardizing indentation, spacing, and syntax.</a:t>
            </a:r>
          </a:p>
          <a:p>
            <a:pPr eaLnBrk="0" fontAlgn="base" hangingPunct="0">
              <a:lnSpc>
                <a:spcPct val="100000"/>
              </a:lnSpc>
              <a:spcBef>
                <a:spcPts val="1200"/>
              </a:spcBef>
              <a:spcAft>
                <a:spcPts val="1200"/>
              </a:spcAft>
              <a:buFont typeface="Wingdings" panose="05000000000000000000" pitchFamily="2" charset="2"/>
              <a:buChar char="v"/>
            </a:pP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graph:</a:t>
            </a:r>
            <a:r>
              <a:rPr kumimoji="0" lang="en-US" altLang="en-US" sz="2400" u="none" strike="noStrike" cap="none" normalizeH="0" baseline="0" dirty="0">
                <a:ln>
                  <a:noFill/>
                </a:ln>
                <a:effectLst/>
                <a:latin typeface="Arial" panose="020B0604020202020204" pitchFamily="34" charset="0"/>
                <a:cs typeface="Arial" panose="020B0604020202020204" pitchFamily="34" charset="0"/>
              </a:rPr>
              <a:t> generates a visual representation of the Terraform resource dependency graph, aiding in understanding and troubleshooting complex infrastructures by illustrating how resources are connected and dependent on each other.</a:t>
            </a:r>
          </a:p>
          <a:p>
            <a:pPr eaLnBrk="0" fontAlgn="base" hangingPunct="0">
              <a:lnSpc>
                <a:spcPct val="100000"/>
              </a:lnSpc>
              <a:spcBef>
                <a:spcPts val="1200"/>
              </a:spcBef>
              <a:spcAft>
                <a:spcPts val="1200"/>
              </a:spcAft>
              <a:buFont typeface="Wingdings" panose="05000000000000000000" pitchFamily="2" charset="2"/>
              <a:buChar char="v"/>
            </a:pP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outputs:</a:t>
            </a:r>
            <a:r>
              <a:rPr kumimoji="0" lang="en-US" altLang="en-US" sz="2400" u="none" strike="noStrike" cap="none" normalizeH="0" baseline="0" dirty="0">
                <a:ln>
                  <a:noFill/>
                </a:ln>
                <a:effectLst/>
                <a:latin typeface="Arial" panose="020B0604020202020204" pitchFamily="34" charset="0"/>
                <a:cs typeface="Arial" panose="020B0604020202020204" pitchFamily="34" charset="0"/>
              </a:rPr>
              <a:t> displays the output values defined in a Terraform configuration, providing a quick way to retrieve and view important information about the deployed infrastructure, such as IP addresses or endpoint URLs.</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CLI: others</a:t>
            </a:r>
          </a:p>
        </p:txBody>
      </p:sp>
      <p:sp>
        <p:nvSpPr>
          <p:cNvPr id="4" name="TextBox 3">
            <a:extLst>
              <a:ext uri="{FF2B5EF4-FFF2-40B4-BE49-F238E27FC236}">
                <a16:creationId xmlns:a16="http://schemas.microsoft.com/office/drawing/2014/main" id="{607895EE-B427-ADF2-6E31-6DF81207AEAC}"/>
              </a:ext>
            </a:extLst>
          </p:cNvPr>
          <p:cNvSpPr txBox="1"/>
          <p:nvPr/>
        </p:nvSpPr>
        <p:spPr>
          <a:xfrm>
            <a:off x="9335979" y="6630364"/>
            <a:ext cx="2843829"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2"/>
              </a:rPr>
              <a:t>https://developer.hashicorp.com/terraform/cli/commands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731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215850"/>
            <a:ext cx="11675265" cy="5454309"/>
          </a:xfrm>
        </p:spPr>
        <p:txBody>
          <a:bodyPr>
            <a:noAutofit/>
          </a:bodyPr>
          <a:lstStyle/>
          <a:p>
            <a:pPr eaLnBrk="0" fontAlgn="base" hangingPunct="0">
              <a:lnSpc>
                <a:spcPct val="100000"/>
              </a:lnSpc>
              <a:spcBef>
                <a:spcPts val="1200"/>
              </a:spcBef>
              <a:spcAft>
                <a:spcPts val="1200"/>
              </a:spcAft>
              <a:buFont typeface="Wingdings" panose="05000000000000000000" pitchFamily="2" charset="2"/>
              <a:buChar char="v"/>
            </a:pP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taint:</a:t>
            </a:r>
            <a:r>
              <a:rPr kumimoji="0" lang="en-US" altLang="en-US" sz="2400" u="none" strike="noStrike" cap="none" normalizeH="0" baseline="0" dirty="0">
                <a:ln>
                  <a:noFill/>
                </a:ln>
                <a:effectLst/>
                <a:latin typeface="Arial" panose="020B0604020202020204" pitchFamily="34" charset="0"/>
                <a:cs typeface="Arial" panose="020B0604020202020204" pitchFamily="34" charset="0"/>
              </a:rPr>
              <a:t> marks a resource for recreation during the next </a:t>
            </a: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apply</a:t>
            </a:r>
            <a:r>
              <a:rPr kumimoji="0" lang="en-US" altLang="en-US" sz="2400" u="none" strike="noStrike" cap="none" normalizeH="0" baseline="0" dirty="0">
                <a:ln>
                  <a:noFill/>
                </a:ln>
                <a:effectLst/>
                <a:latin typeface="Arial" panose="020B0604020202020204" pitchFamily="34" charset="0"/>
                <a:cs typeface="Arial" panose="020B0604020202020204" pitchFamily="34" charset="0"/>
              </a:rPr>
              <a:t>, forcing Terraform to destroy and recreate the specified resource, useful for triggering updates or troubleshooting specific components.</a:t>
            </a:r>
          </a:p>
          <a:p>
            <a:pPr eaLnBrk="0" fontAlgn="base" hangingPunct="0">
              <a:lnSpc>
                <a:spcPct val="100000"/>
              </a:lnSpc>
              <a:spcBef>
                <a:spcPts val="1200"/>
              </a:spcBef>
              <a:spcAft>
                <a:spcPts val="1200"/>
              </a:spcAft>
              <a:buFont typeface="Wingdings" panose="05000000000000000000" pitchFamily="2" charset="2"/>
              <a:buChar char="v"/>
            </a:pP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a:t>
            </a:r>
            <a:r>
              <a:rPr kumimoji="0" lang="en-US" altLang="en-US" sz="2400" i="1" u="none" strike="noStrike" cap="none" normalizeH="0" baseline="0" dirty="0" err="1">
                <a:ln>
                  <a:noFill/>
                </a:ln>
                <a:solidFill>
                  <a:schemeClr val="accent1">
                    <a:lumMod val="75000"/>
                  </a:schemeClr>
                </a:solidFill>
                <a:effectLst/>
                <a:latin typeface="Arial" panose="020B0604020202020204" pitchFamily="34" charset="0"/>
                <a:cs typeface="Arial" panose="020B0604020202020204" pitchFamily="34" charset="0"/>
              </a:rPr>
              <a:t>untaint</a:t>
            </a: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a:t>
            </a:r>
            <a:r>
              <a:rPr kumimoji="0" lang="en-US" altLang="en-US" sz="2400" u="none" strike="noStrike" cap="none" normalizeH="0" baseline="0" dirty="0">
                <a:ln>
                  <a:noFill/>
                </a:ln>
                <a:effectLst/>
                <a:latin typeface="Arial" panose="020B0604020202020204" pitchFamily="34" charset="0"/>
                <a:cs typeface="Arial" panose="020B0604020202020204" pitchFamily="34" charset="0"/>
              </a:rPr>
              <a:t> removes the taint mark from a resource, allowing it to be managed normally in subsequent </a:t>
            </a: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apply</a:t>
            </a:r>
            <a:r>
              <a:rPr kumimoji="0" lang="en-US" altLang="en-US" sz="2400" u="none" strike="noStrike" cap="none" normalizeH="0" baseline="0" dirty="0">
                <a:ln>
                  <a:noFill/>
                </a:ln>
                <a:effectLst/>
                <a:latin typeface="Arial" panose="020B0604020202020204" pitchFamily="34" charset="0"/>
                <a:cs typeface="Arial" panose="020B0604020202020204" pitchFamily="34" charset="0"/>
              </a:rPr>
              <a:t> operations, useful for reverting the forced recreation status applied by terraform taint.</a:t>
            </a:r>
          </a:p>
          <a:p>
            <a:pPr eaLnBrk="0" fontAlgn="base" hangingPunct="0">
              <a:lnSpc>
                <a:spcPct val="100000"/>
              </a:lnSpc>
              <a:spcBef>
                <a:spcPts val="1200"/>
              </a:spcBef>
              <a:spcAft>
                <a:spcPts val="1200"/>
              </a:spcAft>
              <a:buFont typeface="Wingdings" panose="05000000000000000000" pitchFamily="2" charset="2"/>
              <a:buChar char="v"/>
            </a:pPr>
            <a:r>
              <a:rPr lang="en-US" altLang="en-US" sz="2400" i="1" dirty="0">
                <a:solidFill>
                  <a:schemeClr val="accent1">
                    <a:lumMod val="75000"/>
                  </a:schemeClr>
                </a:solidFill>
                <a:latin typeface="Arial" panose="020B0604020202020204" pitchFamily="34" charset="0"/>
                <a:cs typeface="Arial" panose="020B0604020202020204" pitchFamily="34" charset="0"/>
              </a:rPr>
              <a:t>terraform refresh:</a:t>
            </a:r>
            <a:r>
              <a:rPr lang="en-US" altLang="en-US" sz="2400" i="1" dirty="0">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Sometimes infrastructure may be changed outside of </a:t>
            </a:r>
            <a:r>
              <a:rPr kumimoji="0" lang="en-US" altLang="en-US" sz="24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Terraform's</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control. The state file represents the </a:t>
            </a:r>
            <a:r>
              <a:rPr kumimoji="0" lang="en-US" altLang="en-US" sz="24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last known</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state of the infrastructure. If you'd like to check and see if the state file still matches what you built, you can use the </a:t>
            </a: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refresh</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command. </a:t>
            </a:r>
            <a:r>
              <a:rPr kumimoji="0" lang="en-US" altLang="en-US" sz="24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Note</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that this does </a:t>
            </a:r>
            <a:r>
              <a:rPr kumimoji="0" lang="en-US" altLang="en-US" sz="24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not</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update your infrastructure, it simply updates the state file.</a:t>
            </a:r>
            <a:endParaRPr kumimoji="0" lang="en-US" altLang="en-US" sz="2400" b="0" i="0" u="none" strike="noStrike" cap="none" normalizeH="0" baseline="0" dirty="0">
              <a:ln>
                <a:noFill/>
              </a:ln>
              <a:solidFill>
                <a:srgbClr val="444444"/>
              </a:solidFill>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CLI: others</a:t>
            </a:r>
          </a:p>
        </p:txBody>
      </p:sp>
      <p:sp>
        <p:nvSpPr>
          <p:cNvPr id="6" name="TextBox 5">
            <a:extLst>
              <a:ext uri="{FF2B5EF4-FFF2-40B4-BE49-F238E27FC236}">
                <a16:creationId xmlns:a16="http://schemas.microsoft.com/office/drawing/2014/main" id="{3D8DB3B1-B3D3-2AD5-A568-FF354D0A54C6}"/>
              </a:ext>
            </a:extLst>
          </p:cNvPr>
          <p:cNvSpPr txBox="1"/>
          <p:nvPr/>
        </p:nvSpPr>
        <p:spPr>
          <a:xfrm>
            <a:off x="9335979" y="6630364"/>
            <a:ext cx="2843829"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2"/>
              </a:rPr>
              <a:t>https://developer.hashicorp.com/terraform/cli/commands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408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AA45E-1D79-B057-F783-40C7A4AB89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5EE69-C3C6-3F85-6687-A6C4AFD3DC70}"/>
              </a:ext>
            </a:extLst>
          </p:cNvPr>
          <p:cNvSpPr>
            <a:spLocks noGrp="1"/>
          </p:cNvSpPr>
          <p:nvPr>
            <p:ph idx="1"/>
          </p:nvPr>
        </p:nvSpPr>
        <p:spPr>
          <a:xfrm>
            <a:off x="312419" y="1215850"/>
            <a:ext cx="11675265" cy="5454309"/>
          </a:xfrm>
        </p:spPr>
        <p:txBody>
          <a:bodyPr>
            <a:noAutofit/>
          </a:bodyPr>
          <a:lstStyle/>
          <a:p>
            <a:pPr eaLnBrk="0" fontAlgn="base" hangingPunct="0">
              <a:lnSpc>
                <a:spcPct val="100000"/>
              </a:lnSpc>
              <a:spcBef>
                <a:spcPts val="1200"/>
              </a:spcBef>
              <a:spcAft>
                <a:spcPts val="1200"/>
              </a:spcAft>
              <a:buFont typeface="Wingdings" panose="05000000000000000000" pitchFamily="2" charset="2"/>
              <a:buChar char="v"/>
            </a:pPr>
            <a:r>
              <a:rPr kumimoji="0" lang="en-US" altLang="en-US" sz="2400" i="1"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terraform import:</a:t>
            </a:r>
            <a:r>
              <a:rPr kumimoji="0" lang="en-US" altLang="en-US" sz="2400" u="none" strike="noStrike" cap="none" normalizeH="0" baseline="0" dirty="0">
                <a:ln>
                  <a:noFill/>
                </a:ln>
                <a:effectLst/>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imports existing resources into Terraform.</a:t>
            </a:r>
          </a:p>
        </p:txBody>
      </p:sp>
      <p:sp>
        <p:nvSpPr>
          <p:cNvPr id="2" name="Title 1">
            <a:extLst>
              <a:ext uri="{FF2B5EF4-FFF2-40B4-BE49-F238E27FC236}">
                <a16:creationId xmlns:a16="http://schemas.microsoft.com/office/drawing/2014/main" id="{83FF258C-DB19-5C51-63FD-EB91D39F95F3}"/>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CLI: others</a:t>
            </a:r>
          </a:p>
        </p:txBody>
      </p:sp>
      <p:sp>
        <p:nvSpPr>
          <p:cNvPr id="6" name="TextBox 5">
            <a:extLst>
              <a:ext uri="{FF2B5EF4-FFF2-40B4-BE49-F238E27FC236}">
                <a16:creationId xmlns:a16="http://schemas.microsoft.com/office/drawing/2014/main" id="{B467024D-F769-EB76-2E22-D874415DC3EE}"/>
              </a:ext>
            </a:extLst>
          </p:cNvPr>
          <p:cNvSpPr txBox="1"/>
          <p:nvPr/>
        </p:nvSpPr>
        <p:spPr>
          <a:xfrm>
            <a:off x="9335979" y="6630364"/>
            <a:ext cx="2843829"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2"/>
              </a:rPr>
              <a:t>https://developer.hashicorp.com/terraform/cli/commands</a:t>
            </a:r>
            <a:endParaRPr lang="en-DE" sz="8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6777198A-95ED-7B0D-13FE-BBA4B860DB99}"/>
              </a:ext>
            </a:extLst>
          </p:cNvPr>
          <p:cNvSpPr/>
          <p:nvPr/>
        </p:nvSpPr>
        <p:spPr>
          <a:xfrm>
            <a:off x="2798165" y="3503797"/>
            <a:ext cx="6595668" cy="101951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a:t>
            </a:r>
            <a:r>
              <a:rPr lang="en-US" altLang="en-US" sz="1600" dirty="0">
                <a:solidFill>
                  <a:schemeClr val="tx1"/>
                </a:solidFill>
                <a:latin typeface="Arial" panose="020B0604020202020204" pitchFamily="34" charset="0"/>
                <a:cs typeface="Arial" panose="020B0604020202020204" pitchFamily="34" charset="0"/>
              </a:rPr>
              <a:t>"openstack_networking_network_v2" "</a:t>
            </a:r>
            <a:r>
              <a:rPr lang="en-US" altLang="en-US" sz="1600" dirty="0" err="1">
                <a:solidFill>
                  <a:schemeClr val="tx1"/>
                </a:solidFill>
                <a:latin typeface="Arial" panose="020B0604020202020204" pitchFamily="34" charset="0"/>
                <a:cs typeface="Arial" panose="020B0604020202020204" pitchFamily="34" charset="0"/>
              </a:rPr>
              <a:t>demo_network</a:t>
            </a:r>
            <a:r>
              <a:rPr lang="en-US" altLang="en-US" sz="1600" dirty="0">
                <a:solidFill>
                  <a:schemeClr val="tx1"/>
                </a:solidFill>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lang="en-US" altLang="en-US" sz="1600" dirty="0">
                <a:solidFill>
                  <a:schemeClr val="tx1"/>
                </a:solidFill>
                <a:latin typeface="Arial" panose="020B0604020202020204" pitchFamily="34" charset="0"/>
                <a:cs typeface="Arial" panose="020B0604020202020204" pitchFamily="34" charset="0"/>
              </a:rPr>
              <a:t>  name = "demo-network"</a:t>
            </a:r>
          </a:p>
          <a:p>
            <a:pPr marL="112713" lvl="4"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pic>
        <p:nvPicPr>
          <p:cNvPr id="13" name="Picture 12">
            <a:extLst>
              <a:ext uri="{FF2B5EF4-FFF2-40B4-BE49-F238E27FC236}">
                <a16:creationId xmlns:a16="http://schemas.microsoft.com/office/drawing/2014/main" id="{16449F04-122B-A361-3761-9B1D684A29CC}"/>
              </a:ext>
            </a:extLst>
          </p:cNvPr>
          <p:cNvPicPr>
            <a:picLocks noChangeAspect="1"/>
          </p:cNvPicPr>
          <p:nvPr/>
        </p:nvPicPr>
        <p:blipFill>
          <a:blip r:embed="rId3"/>
          <a:srcRect l="422"/>
          <a:stretch>
            <a:fillRect/>
          </a:stretch>
        </p:blipFill>
        <p:spPr>
          <a:xfrm>
            <a:off x="2389632" y="1965612"/>
            <a:ext cx="7444302" cy="1051651"/>
          </a:xfrm>
          <a:prstGeom prst="rect">
            <a:avLst/>
          </a:prstGeom>
        </p:spPr>
      </p:pic>
      <p:sp>
        <p:nvSpPr>
          <p:cNvPr id="15" name="Rectangle 14">
            <a:extLst>
              <a:ext uri="{FF2B5EF4-FFF2-40B4-BE49-F238E27FC236}">
                <a16:creationId xmlns:a16="http://schemas.microsoft.com/office/drawing/2014/main" id="{8FE807DB-959F-DE97-EE3F-DF4BAF23E055}"/>
              </a:ext>
            </a:extLst>
          </p:cNvPr>
          <p:cNvSpPr/>
          <p:nvPr/>
        </p:nvSpPr>
        <p:spPr>
          <a:xfrm>
            <a:off x="312419" y="4780183"/>
            <a:ext cx="11422381" cy="10195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latin typeface="Courier New" panose="02070309020205020404" pitchFamily="49" charset="0"/>
                <a:cs typeface="Courier New" panose="02070309020205020404" pitchFamily="49" charset="0"/>
              </a:rPr>
              <a:t>terraform import openstack_networking_network_v2.demo_network 2c57a3b7-7e12-4bb0-a0a0-b45c9f2ad8b1</a:t>
            </a:r>
            <a:endParaRPr lang="en-DE" b="1" dirty="0">
              <a:solidFill>
                <a:schemeClr val="accent1"/>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2D96D96B-F083-6E0E-0CBB-8852D60738C9}"/>
              </a:ext>
            </a:extLst>
          </p:cNvPr>
          <p:cNvSpPr/>
          <p:nvPr/>
        </p:nvSpPr>
        <p:spPr>
          <a:xfrm>
            <a:off x="384809" y="5799697"/>
            <a:ext cx="11422381" cy="5737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latin typeface="Courier New" panose="02070309020205020404" pitchFamily="49" charset="0"/>
                <a:cs typeface="Courier New" panose="02070309020205020404" pitchFamily="49" charset="0"/>
              </a:rPr>
              <a:t>terraform plan</a:t>
            </a:r>
            <a:endParaRPr lang="en-DE" b="1" dirty="0">
              <a:solidFill>
                <a:schemeClr val="accent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2787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317605" cy="5260133"/>
          </a:xfrm>
        </p:spPr>
        <p:txBody>
          <a:bodyPr>
            <a:normAutofit/>
          </a:bodyPr>
          <a:lstStyle/>
          <a:p>
            <a:pPr marL="400050" marR="0" lvl="0" indent="-4000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Provide a codified workflow to create infrastructure.</a:t>
            </a:r>
          </a:p>
          <a:p>
            <a:pPr marL="400050" marR="0" lvl="0" indent="-4000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Change and update existing infrastructure.</a:t>
            </a:r>
          </a:p>
          <a:p>
            <a:pPr marL="400050" marR="0" lvl="0" indent="-4000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Safely test changes in a dry run mode.</a:t>
            </a:r>
          </a:p>
          <a:p>
            <a:pPr marL="400050" marR="0" lvl="0" indent="-4000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Integrate with application code workflows (CI/CD tools).</a:t>
            </a:r>
          </a:p>
          <a:p>
            <a:pPr marL="400050" marR="0" lvl="0" indent="-4000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Provide reusable modules for easy sharing and collaboration.</a:t>
            </a:r>
          </a:p>
          <a:p>
            <a:pPr marL="400050" marR="0" lvl="0" indent="-4000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Enforce security policy and organizational standards.</a:t>
            </a:r>
          </a:p>
          <a:p>
            <a:pPr marL="400050" marR="0" lvl="0" indent="-4000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Enable collaboration between different teams.</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IaC</a:t>
            </a: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allows </a:t>
            </a:r>
            <a:r>
              <a:rPr lang="en-US" altLang="en-US" b="1" dirty="0">
                <a:solidFill>
                  <a:srgbClr val="000000"/>
                </a:solidFill>
                <a:latin typeface="Arial" panose="020B0604020202020204" pitchFamily="34" charset="0"/>
                <a:cs typeface="Arial" panose="020B0604020202020204" pitchFamily="34" charset="0"/>
              </a:rPr>
              <a:t>u</a:t>
            </a: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 </a:t>
            </a:r>
            <a:r>
              <a:rPr lang="en-US" altLang="en-US" b="1" dirty="0">
                <a:solidFill>
                  <a:srgbClr val="000000"/>
                </a:solidFill>
                <a:latin typeface="Arial" panose="020B0604020202020204" pitchFamily="34" charset="0"/>
                <a:cs typeface="Arial" panose="020B0604020202020204" pitchFamily="34" charset="0"/>
              </a:rPr>
              <a:t>t</a:t>
            </a: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o...</a:t>
            </a:r>
          </a:p>
        </p:txBody>
      </p:sp>
    </p:spTree>
    <p:extLst>
      <p:ext uri="{BB962C8B-B14F-4D97-AF65-F5344CB8AC3E}">
        <p14:creationId xmlns:p14="http://schemas.microsoft.com/office/powerpoint/2010/main" val="4117693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9AA5D9-9B88-D012-5E8F-8508F972BABD}"/>
              </a:ext>
            </a:extLst>
          </p:cNvPr>
          <p:cNvSpPr>
            <a:spLocks noGrp="1"/>
          </p:cNvSpPr>
          <p:nvPr>
            <p:ph type="title"/>
          </p:nvPr>
        </p:nvSpPr>
        <p:spPr>
          <a:xfrm>
            <a:off x="838200" y="2766218"/>
            <a:ext cx="10515600" cy="1325563"/>
          </a:xfrm>
        </p:spPr>
        <p:txBody>
          <a:bodyPr>
            <a:normAutofit/>
          </a:bodyPr>
          <a:lstStyle/>
          <a:p>
            <a:pPr algn="ctr"/>
            <a:r>
              <a:rPr lang="en-US" b="1" dirty="0">
                <a:latin typeface="Arial" panose="020B0604020202020204" pitchFamily="34" charset="0"/>
                <a:cs typeface="Arial" panose="020B0604020202020204" pitchFamily="34" charset="0"/>
              </a:rPr>
              <a:t>Demo</a:t>
            </a:r>
          </a:p>
        </p:txBody>
      </p:sp>
    </p:spTree>
    <p:extLst>
      <p:ext uri="{BB962C8B-B14F-4D97-AF65-F5344CB8AC3E}">
        <p14:creationId xmlns:p14="http://schemas.microsoft.com/office/powerpoint/2010/main" val="871119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C99B5-5438-52F8-8D00-813D988271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C90B25-7FEA-386C-ED13-5C24B5CF5F57}"/>
              </a:ext>
            </a:extLst>
          </p:cNvPr>
          <p:cNvSpPr>
            <a:spLocks noGrp="1"/>
          </p:cNvSpPr>
          <p:nvPr>
            <p:ph idx="1"/>
          </p:nvPr>
        </p:nvSpPr>
        <p:spPr>
          <a:xfrm>
            <a:off x="312420" y="1215850"/>
            <a:ext cx="7187204" cy="5454309"/>
          </a:xfrm>
        </p:spPr>
        <p:txBody>
          <a:bodyPr>
            <a:noAutofit/>
          </a:bodyPr>
          <a:lstStyle/>
          <a:p>
            <a:pPr marL="457200" indent="-457200" eaLnBrk="0" fontAlgn="base" hangingPunct="0">
              <a:lnSpc>
                <a:spcPct val="100000"/>
              </a:lnSpc>
              <a:spcBef>
                <a:spcPts val="1200"/>
              </a:spcBef>
              <a:spcAft>
                <a:spcPts val="1200"/>
              </a:spcAft>
              <a:buFont typeface="+mj-lt"/>
              <a:buAutoNum type="arabicPeriod"/>
            </a:pPr>
            <a:r>
              <a:rPr kumimoji="0" lang="en-US" altLang="en-US" sz="2200" b="0" i="0" u="none" strike="noStrike" cap="none" normalizeH="0" dirty="0">
                <a:ln>
                  <a:noFill/>
                </a:ln>
                <a:effectLst/>
                <a:latin typeface="Arial" panose="020B0604020202020204" pitchFamily="34" charset="0"/>
                <a:cs typeface="Arial" panose="020B0604020202020204" pitchFamily="34" charset="0"/>
              </a:rPr>
              <a:t>Log in to </a:t>
            </a:r>
            <a:r>
              <a:rPr kumimoji="0" lang="en-US" altLang="en-US" sz="2200" b="0" i="0" u="none" strike="noStrike" cap="none" normalizeH="0" dirty="0">
                <a:ln>
                  <a:noFill/>
                </a:ln>
                <a:effectLst/>
                <a:latin typeface="Arial" panose="020B0604020202020204" pitchFamily="34" charset="0"/>
                <a:cs typeface="Arial" panose="020B0604020202020204" pitchFamily="34" charset="0"/>
                <a:hlinkClick r:id="rId2"/>
              </a:rPr>
              <a:t>https://cloud.denbi.de</a:t>
            </a:r>
            <a:r>
              <a:rPr kumimoji="0" lang="en-US" altLang="en-US" sz="2200" b="0" i="0" u="none" strike="noStrike" cap="none" normalizeH="0" dirty="0">
                <a:ln>
                  <a:noFill/>
                </a:ln>
                <a:effectLst/>
                <a:latin typeface="Arial" panose="020B0604020202020204" pitchFamily="34" charset="0"/>
                <a:cs typeface="Arial" panose="020B0604020202020204" pitchFamily="34" charset="0"/>
              </a:rPr>
              <a:t>.</a:t>
            </a:r>
          </a:p>
          <a:p>
            <a:pPr marL="457200" indent="-457200" eaLnBrk="0" fontAlgn="base" hangingPunct="0">
              <a:lnSpc>
                <a:spcPct val="100000"/>
              </a:lnSpc>
              <a:spcBef>
                <a:spcPts val="1200"/>
              </a:spcBef>
              <a:spcAft>
                <a:spcPts val="1200"/>
              </a:spcAft>
              <a:buFont typeface="+mj-lt"/>
              <a:buAutoNum type="arabicPeriod"/>
            </a:pPr>
            <a:r>
              <a:rPr lang="en-US" altLang="en-US" sz="2200" dirty="0">
                <a:latin typeface="Arial" panose="020B0604020202020204" pitchFamily="34" charset="0"/>
                <a:cs typeface="Arial" panose="020B0604020202020204" pitchFamily="34" charset="0"/>
              </a:rPr>
              <a:t>Go to </a:t>
            </a:r>
            <a:r>
              <a:rPr lang="en-US" altLang="en-US" sz="2200" b="1" dirty="0">
                <a:latin typeface="Arial" panose="020B0604020202020204" pitchFamily="34" charset="0"/>
                <a:cs typeface="Arial" panose="020B0604020202020204" pitchFamily="34" charset="0"/>
              </a:rPr>
              <a:t>Profile</a:t>
            </a:r>
            <a:r>
              <a:rPr lang="en-US" altLang="en-US" sz="2200" dirty="0">
                <a:latin typeface="Arial" panose="020B0604020202020204" pitchFamily="34" charset="0"/>
                <a:cs typeface="Arial" panose="020B0604020202020204" pitchFamily="34" charset="0"/>
              </a:rPr>
              <a:t> (left panel).</a:t>
            </a:r>
          </a:p>
          <a:p>
            <a:pPr marL="457200" indent="-457200" eaLnBrk="0" fontAlgn="base" hangingPunct="0">
              <a:lnSpc>
                <a:spcPct val="100000"/>
              </a:lnSpc>
              <a:spcBef>
                <a:spcPts val="1200"/>
              </a:spcBef>
              <a:spcAft>
                <a:spcPts val="1200"/>
              </a:spcAft>
              <a:buFont typeface="+mj-lt"/>
              <a:buAutoNum type="arabicPeriod"/>
            </a:pPr>
            <a:r>
              <a:rPr lang="en-US" altLang="en-US" sz="2200" dirty="0">
                <a:latin typeface="Arial" panose="020B0604020202020204" pitchFamily="34" charset="0"/>
                <a:cs typeface="Arial" panose="020B0604020202020204" pitchFamily="34" charset="0"/>
              </a:rPr>
              <a:t>Click on </a:t>
            </a:r>
            <a:r>
              <a:rPr lang="en-US" altLang="en-US" sz="2200" b="1" dirty="0">
                <a:latin typeface="Arial" panose="020B0604020202020204" pitchFamily="34" charset="0"/>
                <a:cs typeface="Arial" panose="020B0604020202020204" pitchFamily="34" charset="0"/>
              </a:rPr>
              <a:t>Generate Key</a:t>
            </a:r>
            <a:r>
              <a:rPr lang="en-US" altLang="en-US" sz="2200" dirty="0">
                <a:latin typeface="Arial" panose="020B0604020202020204" pitchFamily="34" charset="0"/>
                <a:cs typeface="Arial" panose="020B0604020202020204" pitchFamily="34" charset="0"/>
              </a:rPr>
              <a:t>.</a:t>
            </a:r>
          </a:p>
          <a:p>
            <a:pPr marL="457200" indent="-457200" eaLnBrk="0" fontAlgn="base" hangingPunct="0">
              <a:lnSpc>
                <a:spcPct val="100000"/>
              </a:lnSpc>
              <a:spcBef>
                <a:spcPts val="1200"/>
              </a:spcBef>
              <a:spcAft>
                <a:spcPts val="1200"/>
              </a:spcAft>
              <a:buFont typeface="+mj-lt"/>
              <a:buAutoNum type="arabicPeriod"/>
            </a:pPr>
            <a:r>
              <a:rPr lang="en-US" altLang="en-US" sz="2200" dirty="0">
                <a:latin typeface="Arial" panose="020B0604020202020204" pitchFamily="34" charset="0"/>
                <a:cs typeface="Arial" panose="020B0604020202020204" pitchFamily="34" charset="0"/>
              </a:rPr>
              <a:t>Tick the checkbox and click </a:t>
            </a:r>
            <a:r>
              <a:rPr lang="en-US" altLang="en-US" sz="2200" b="1" dirty="0">
                <a:latin typeface="Arial" panose="020B0604020202020204" pitchFamily="34" charset="0"/>
                <a:cs typeface="Arial" panose="020B0604020202020204" pitchFamily="34" charset="0"/>
              </a:rPr>
              <a:t>Set</a:t>
            </a:r>
            <a:r>
              <a:rPr lang="en-US" altLang="en-US" sz="2200" dirty="0">
                <a:latin typeface="Arial" panose="020B0604020202020204" pitchFamily="34" charset="0"/>
                <a:cs typeface="Arial" panose="020B0604020202020204" pitchFamily="34" charset="0"/>
              </a:rPr>
              <a:t>.</a:t>
            </a:r>
          </a:p>
          <a:p>
            <a:pPr marL="457200" indent="-457200" eaLnBrk="0" fontAlgn="base" hangingPunct="0">
              <a:lnSpc>
                <a:spcPct val="100000"/>
              </a:lnSpc>
              <a:spcBef>
                <a:spcPts val="1200"/>
              </a:spcBef>
              <a:spcAft>
                <a:spcPts val="1200"/>
              </a:spcAft>
              <a:buFont typeface="+mj-lt"/>
              <a:buAutoNum type="arabicPeriod"/>
            </a:pPr>
            <a:r>
              <a:rPr lang="en-US" altLang="en-US" sz="2200" b="1" dirty="0">
                <a:latin typeface="Arial" panose="020B0604020202020204" pitchFamily="34" charset="0"/>
                <a:cs typeface="Arial" panose="020B0604020202020204" pitchFamily="34" charset="0"/>
              </a:rPr>
              <a:t>Download</a:t>
            </a:r>
            <a:r>
              <a:rPr lang="en-US" altLang="en-US" sz="2200" dirty="0">
                <a:latin typeface="Arial" panose="020B0604020202020204" pitchFamily="34" charset="0"/>
                <a:cs typeface="Arial" panose="020B0604020202020204" pitchFamily="34" charset="0"/>
              </a:rPr>
              <a:t> the private key and keep it safe (</a:t>
            </a:r>
            <a:r>
              <a:rPr lang="en-US" altLang="en-US" sz="2200" b="1" i="1" dirty="0">
                <a:latin typeface="Arial" panose="020B0604020202020204" pitchFamily="34" charset="0"/>
                <a:cs typeface="Arial" panose="020B0604020202020204" pitchFamily="34" charset="0"/>
              </a:rPr>
              <a:t>Not</a:t>
            </a:r>
            <a:r>
              <a:rPr lang="en-US" altLang="en-US" sz="2200" i="1" dirty="0">
                <a:latin typeface="Arial" panose="020B0604020202020204" pitchFamily="34" charset="0"/>
                <a:cs typeface="Arial" panose="020B0604020202020204" pitchFamily="34" charset="0"/>
              </a:rPr>
              <a:t> on GitHub or other public sites ;-) ). </a:t>
            </a:r>
            <a:endParaRPr lang="en-US" altLang="en-US" sz="2200" dirty="0">
              <a:latin typeface="Arial" panose="020B0604020202020204" pitchFamily="34" charset="0"/>
              <a:cs typeface="Arial" panose="020B0604020202020204" pitchFamily="34" charset="0"/>
            </a:endParaRPr>
          </a:p>
          <a:p>
            <a:pPr marL="457200" indent="-457200" eaLnBrk="0" fontAlgn="base" hangingPunct="0">
              <a:lnSpc>
                <a:spcPct val="100000"/>
              </a:lnSpc>
              <a:spcBef>
                <a:spcPts val="1200"/>
              </a:spcBef>
              <a:spcAft>
                <a:spcPts val="1200"/>
              </a:spcAft>
              <a:buFont typeface="+mj-lt"/>
              <a:buAutoNum type="arabicPeriod"/>
            </a:pPr>
            <a:endParaRPr kumimoji="0" lang="en-US" altLang="en-US" sz="2200" b="0" i="0" u="none" strike="noStrike" cap="none" normalizeH="0" dirty="0">
              <a:ln>
                <a:noFill/>
              </a:ln>
              <a:effectLst/>
              <a:latin typeface="Arial" panose="020B0604020202020204" pitchFamily="34" charset="0"/>
              <a:cs typeface="Arial" panose="020B0604020202020204" pitchFamily="34" charset="0"/>
            </a:endParaRPr>
          </a:p>
          <a:p>
            <a:pPr marL="457200" indent="-457200" eaLnBrk="0" fontAlgn="base" hangingPunct="0">
              <a:lnSpc>
                <a:spcPct val="100000"/>
              </a:lnSpc>
              <a:spcBef>
                <a:spcPts val="1200"/>
              </a:spcBef>
              <a:spcAft>
                <a:spcPts val="1200"/>
              </a:spcAft>
              <a:buFont typeface="+mj-lt"/>
              <a:buAutoNum type="arabicPeriod"/>
            </a:pPr>
            <a:endParaRPr kumimoji="0" lang="en-US" altLang="en-US" sz="2200" b="0" i="0" u="none" strike="noStrike" cap="none" normalizeH="0" dirty="0">
              <a:ln>
                <a:noFill/>
              </a:ln>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BB7B6F34-AFCA-E649-BC95-103385747393}"/>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Generate SSH keys</a:t>
            </a:r>
          </a:p>
        </p:txBody>
      </p:sp>
      <p:pic>
        <p:nvPicPr>
          <p:cNvPr id="5" name="Picture 4">
            <a:extLst>
              <a:ext uri="{FF2B5EF4-FFF2-40B4-BE49-F238E27FC236}">
                <a16:creationId xmlns:a16="http://schemas.microsoft.com/office/drawing/2014/main" id="{D18F905F-4C19-355B-2FCF-EADBE3773EF6}"/>
              </a:ext>
            </a:extLst>
          </p:cNvPr>
          <p:cNvPicPr>
            <a:picLocks noChangeAspect="1"/>
          </p:cNvPicPr>
          <p:nvPr/>
        </p:nvPicPr>
        <p:blipFill>
          <a:blip r:embed="rId3"/>
          <a:stretch>
            <a:fillRect/>
          </a:stretch>
        </p:blipFill>
        <p:spPr>
          <a:xfrm>
            <a:off x="7745506" y="100836"/>
            <a:ext cx="4258235" cy="6656328"/>
          </a:xfrm>
          <a:prstGeom prst="rect">
            <a:avLst/>
          </a:prstGeom>
        </p:spPr>
      </p:pic>
      <p:cxnSp>
        <p:nvCxnSpPr>
          <p:cNvPr id="8" name="Straight Arrow Connector 7">
            <a:extLst>
              <a:ext uri="{FF2B5EF4-FFF2-40B4-BE49-F238E27FC236}">
                <a16:creationId xmlns:a16="http://schemas.microsoft.com/office/drawing/2014/main" id="{D1670D67-525E-590B-A1CC-CEC3B7D96816}"/>
              </a:ext>
            </a:extLst>
          </p:cNvPr>
          <p:cNvCxnSpPr/>
          <p:nvPr/>
        </p:nvCxnSpPr>
        <p:spPr>
          <a:xfrm flipV="1">
            <a:off x="7412542" y="1461248"/>
            <a:ext cx="537882" cy="215153"/>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DDEE4024-0F89-A4CC-C960-BC21B23ACCFB}"/>
              </a:ext>
            </a:extLst>
          </p:cNvPr>
          <p:cNvCxnSpPr>
            <a:cxnSpLocks/>
          </p:cNvCxnSpPr>
          <p:nvPr/>
        </p:nvCxnSpPr>
        <p:spPr>
          <a:xfrm flipH="1" flipV="1">
            <a:off x="10434918" y="5669044"/>
            <a:ext cx="905435" cy="561426"/>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81777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92FD2-E535-04BF-580C-D7C6E40EDB9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2D0D0-7F7E-84BF-1710-418814D33715}"/>
              </a:ext>
            </a:extLst>
          </p:cNvPr>
          <p:cNvSpPr>
            <a:spLocks noGrp="1"/>
          </p:cNvSpPr>
          <p:nvPr>
            <p:ph idx="1"/>
          </p:nvPr>
        </p:nvSpPr>
        <p:spPr>
          <a:xfrm>
            <a:off x="312419" y="1215850"/>
            <a:ext cx="11675265" cy="5454309"/>
          </a:xfrm>
        </p:spPr>
        <p:txBody>
          <a:bodyPr>
            <a:noAutofit/>
          </a:bodyPr>
          <a:lstStyle/>
          <a:p>
            <a:pPr marL="457200" indent="-457200" eaLnBrk="0" fontAlgn="base" hangingPunct="0">
              <a:lnSpc>
                <a:spcPct val="100000"/>
              </a:lnSpc>
              <a:spcBef>
                <a:spcPts val="1200"/>
              </a:spcBef>
              <a:spcAft>
                <a:spcPts val="1200"/>
              </a:spcAft>
              <a:buFont typeface="+mj-lt"/>
              <a:buAutoNum type="arabicPeriod"/>
            </a:pPr>
            <a:r>
              <a:rPr kumimoji="0" lang="en-US" altLang="en-US" sz="2200" b="0" i="0" u="none" strike="noStrike" cap="none" normalizeH="0" dirty="0">
                <a:ln>
                  <a:noFill/>
                </a:ln>
                <a:effectLst/>
                <a:latin typeface="Arial" panose="020B0604020202020204" pitchFamily="34" charset="0"/>
                <a:cs typeface="Arial" panose="020B0604020202020204" pitchFamily="34" charset="0"/>
              </a:rPr>
              <a:t>Log in to </a:t>
            </a:r>
            <a:r>
              <a:rPr kumimoji="0" lang="en-US" altLang="en-US" sz="2200" b="0" i="0" u="none" strike="noStrike" cap="none" normalizeH="0" dirty="0">
                <a:ln>
                  <a:noFill/>
                </a:ln>
                <a:effectLst/>
                <a:latin typeface="Arial" panose="020B0604020202020204" pitchFamily="34" charset="0"/>
                <a:cs typeface="Arial" panose="020B0604020202020204" pitchFamily="34" charset="0"/>
                <a:hlinkClick r:id="rId2"/>
              </a:rPr>
              <a:t>https://cloud.denbi.de</a:t>
            </a:r>
            <a:r>
              <a:rPr kumimoji="0" lang="en-US" altLang="en-US" sz="2200" b="0" i="0" u="none" strike="noStrike" cap="none" normalizeH="0" dirty="0">
                <a:ln>
                  <a:noFill/>
                </a:ln>
                <a:effectLst/>
                <a:latin typeface="Arial" panose="020B0604020202020204" pitchFamily="34" charset="0"/>
                <a:cs typeface="Arial" panose="020B0604020202020204" pitchFamily="34" charset="0"/>
              </a:rPr>
              <a:t>.</a:t>
            </a:r>
          </a:p>
          <a:p>
            <a:pPr marL="457200" indent="-457200" eaLnBrk="0" fontAlgn="base" hangingPunct="0">
              <a:lnSpc>
                <a:spcPct val="100000"/>
              </a:lnSpc>
              <a:spcBef>
                <a:spcPts val="1200"/>
              </a:spcBef>
              <a:spcAft>
                <a:spcPts val="1200"/>
              </a:spcAft>
              <a:buFont typeface="+mj-lt"/>
              <a:buAutoNum type="arabicPeriod"/>
            </a:pPr>
            <a:r>
              <a:rPr lang="en-US" altLang="en-US" sz="2200" dirty="0">
                <a:latin typeface="Arial" panose="020B0604020202020204" pitchFamily="34" charset="0"/>
                <a:cs typeface="Arial" panose="020B0604020202020204" pitchFamily="34" charset="0"/>
              </a:rPr>
              <a:t>Select the </a:t>
            </a:r>
            <a:r>
              <a:rPr lang="en-US" altLang="en-US" sz="2200" b="1" dirty="0">
                <a:latin typeface="Arial" panose="020B0604020202020204" pitchFamily="34" charset="0"/>
                <a:cs typeface="Arial" panose="020B0604020202020204" pitchFamily="34" charset="0"/>
              </a:rPr>
              <a:t>CLUM20251</a:t>
            </a:r>
            <a:r>
              <a:rPr lang="en-US" altLang="en-US" sz="2200" dirty="0">
                <a:latin typeface="Arial" panose="020B0604020202020204" pitchFamily="34" charset="0"/>
                <a:cs typeface="Arial" panose="020B0604020202020204" pitchFamily="34" charset="0"/>
              </a:rPr>
              <a:t> project on the left panel under </a:t>
            </a:r>
            <a:r>
              <a:rPr lang="en-US" altLang="en-US" sz="2200" b="1" dirty="0">
                <a:latin typeface="Arial" panose="020B0604020202020204" pitchFamily="34" charset="0"/>
                <a:cs typeface="Arial" panose="020B0604020202020204" pitchFamily="34" charset="0"/>
              </a:rPr>
              <a:t>Projects</a:t>
            </a:r>
            <a:r>
              <a:rPr lang="en-US" altLang="en-US" sz="2200" dirty="0">
                <a:latin typeface="Arial" panose="020B0604020202020204" pitchFamily="34" charset="0"/>
                <a:cs typeface="Arial" panose="020B0604020202020204" pitchFamily="34" charset="0"/>
              </a:rPr>
              <a:t>.</a:t>
            </a:r>
          </a:p>
          <a:p>
            <a:pPr marL="457200" indent="-457200" eaLnBrk="0" fontAlgn="base" hangingPunct="0">
              <a:lnSpc>
                <a:spcPct val="100000"/>
              </a:lnSpc>
              <a:spcBef>
                <a:spcPts val="1200"/>
              </a:spcBef>
              <a:spcAft>
                <a:spcPts val="1200"/>
              </a:spcAft>
              <a:buFont typeface="+mj-lt"/>
              <a:buAutoNum type="arabicPeriod"/>
            </a:pPr>
            <a:r>
              <a:rPr kumimoji="0" lang="en-US" altLang="en-US" sz="2200" i="0" u="none" strike="noStrike" cap="none" normalizeH="0" dirty="0">
                <a:ln>
                  <a:noFill/>
                </a:ln>
                <a:effectLst/>
                <a:latin typeface="Arial" panose="020B0604020202020204" pitchFamily="34" charset="0"/>
                <a:cs typeface="Arial" panose="020B0604020202020204" pitchFamily="34" charset="0"/>
              </a:rPr>
              <a:t>Click on the </a:t>
            </a:r>
            <a:r>
              <a:rPr kumimoji="0" lang="en-US" altLang="en-US" sz="2200" b="1" i="0" u="none" strike="noStrike" cap="none" normalizeH="0" dirty="0">
                <a:ln>
                  <a:noFill/>
                </a:ln>
                <a:effectLst/>
                <a:latin typeface="Arial" panose="020B0604020202020204" pitchFamily="34" charset="0"/>
                <a:cs typeface="Arial" panose="020B0604020202020204" pitchFamily="34" charset="0"/>
              </a:rPr>
              <a:t>Login to OpenStack</a:t>
            </a:r>
            <a:r>
              <a:rPr kumimoji="0" lang="en-US" altLang="en-US" sz="2200" i="0" u="none" strike="noStrike" cap="none" normalizeH="0" dirty="0">
                <a:ln>
                  <a:noFill/>
                </a:ln>
                <a:effectLst/>
                <a:latin typeface="Arial" panose="020B0604020202020204" pitchFamily="34" charset="0"/>
                <a:cs typeface="Arial" panose="020B0604020202020204" pitchFamily="34" charset="0"/>
              </a:rPr>
              <a:t>.</a:t>
            </a:r>
          </a:p>
          <a:p>
            <a:pPr marL="457200" indent="-457200" eaLnBrk="0" fontAlgn="base" hangingPunct="0">
              <a:lnSpc>
                <a:spcPct val="100000"/>
              </a:lnSpc>
              <a:spcBef>
                <a:spcPts val="1200"/>
              </a:spcBef>
              <a:spcAft>
                <a:spcPts val="1200"/>
              </a:spcAft>
              <a:buFont typeface="+mj-lt"/>
              <a:buAutoNum type="arabicPeriod"/>
            </a:pPr>
            <a:r>
              <a:rPr lang="en-US" altLang="en-US" sz="2200" dirty="0">
                <a:latin typeface="Arial" panose="020B0604020202020204" pitchFamily="34" charset="0"/>
                <a:cs typeface="Arial" panose="020B0604020202020204" pitchFamily="34" charset="0"/>
              </a:rPr>
              <a:t>In the left panel of the OpenStack dashboard</a:t>
            </a:r>
          </a:p>
          <a:p>
            <a:pPr marL="914400" lvl="1" indent="-457200" eaLnBrk="0" fontAlgn="base" hangingPunct="0">
              <a:lnSpc>
                <a:spcPct val="100000"/>
              </a:lnSpc>
              <a:spcBef>
                <a:spcPts val="1200"/>
              </a:spcBef>
              <a:spcAft>
                <a:spcPts val="1200"/>
              </a:spcAft>
              <a:buFont typeface="+mj-lt"/>
              <a:buAutoNum type="arabicPeriod"/>
            </a:pPr>
            <a:r>
              <a:rPr kumimoji="0" lang="en-US" altLang="en-US" sz="2200" i="0" u="none" strike="noStrike" cap="none" normalizeH="0" dirty="0">
                <a:ln>
                  <a:noFill/>
                </a:ln>
                <a:effectLst/>
                <a:latin typeface="Arial" panose="020B0604020202020204" pitchFamily="34" charset="0"/>
                <a:cs typeface="Arial" panose="020B0604020202020204" pitchFamily="34" charset="0"/>
              </a:rPr>
              <a:t>Click on the </a:t>
            </a:r>
            <a:r>
              <a:rPr kumimoji="0" lang="en-US" altLang="en-US" sz="2200" b="1" i="0" u="none" strike="noStrike" cap="none" normalizeH="0" dirty="0">
                <a:ln>
                  <a:noFill/>
                </a:ln>
                <a:effectLst/>
                <a:latin typeface="Arial" panose="020B0604020202020204" pitchFamily="34" charset="0"/>
                <a:cs typeface="Arial" panose="020B0604020202020204" pitchFamily="34" charset="0"/>
              </a:rPr>
              <a:t>Identity</a:t>
            </a:r>
            <a:r>
              <a:rPr kumimoji="0" lang="en-US" altLang="en-US" sz="2200" i="0" u="none" strike="noStrike" cap="none" normalizeH="0" dirty="0">
                <a:ln>
                  <a:noFill/>
                </a:ln>
                <a:effectLst/>
                <a:latin typeface="Arial" panose="020B0604020202020204" pitchFamily="34" charset="0"/>
                <a:cs typeface="Arial" panose="020B0604020202020204" pitchFamily="34" charset="0"/>
              </a:rPr>
              <a:t>.</a:t>
            </a:r>
          </a:p>
          <a:p>
            <a:pPr marL="914400" lvl="1" indent="-457200" eaLnBrk="0" fontAlgn="base" hangingPunct="0">
              <a:lnSpc>
                <a:spcPct val="100000"/>
              </a:lnSpc>
              <a:spcBef>
                <a:spcPts val="1200"/>
              </a:spcBef>
              <a:spcAft>
                <a:spcPts val="1200"/>
              </a:spcAft>
              <a:buFont typeface="+mj-lt"/>
              <a:buAutoNum type="arabicPeriod"/>
            </a:pPr>
            <a:r>
              <a:rPr lang="en-US" altLang="en-US" sz="2200" dirty="0">
                <a:latin typeface="Arial" panose="020B0604020202020204" pitchFamily="34" charset="0"/>
                <a:cs typeface="Arial" panose="020B0604020202020204" pitchFamily="34" charset="0"/>
              </a:rPr>
              <a:t>Click on the </a:t>
            </a:r>
            <a:r>
              <a:rPr lang="en-US" altLang="en-US" sz="2200" b="1" dirty="0">
                <a:latin typeface="Arial" panose="020B0604020202020204" pitchFamily="34" charset="0"/>
                <a:cs typeface="Arial" panose="020B0604020202020204" pitchFamily="34" charset="0"/>
              </a:rPr>
              <a:t>Application Credentials</a:t>
            </a:r>
            <a:r>
              <a:rPr lang="en-US" altLang="en-US" sz="2200" dirty="0">
                <a:latin typeface="Arial" panose="020B0604020202020204" pitchFamily="34" charset="0"/>
                <a:cs typeface="Arial" panose="020B0604020202020204" pitchFamily="34" charset="0"/>
              </a:rPr>
              <a:t>.</a:t>
            </a:r>
          </a:p>
          <a:p>
            <a:pPr marL="914400" lvl="1" indent="-457200" eaLnBrk="0" fontAlgn="base" hangingPunct="0">
              <a:lnSpc>
                <a:spcPct val="100000"/>
              </a:lnSpc>
              <a:spcBef>
                <a:spcPts val="1200"/>
              </a:spcBef>
              <a:spcAft>
                <a:spcPts val="1200"/>
              </a:spcAft>
              <a:buFont typeface="+mj-lt"/>
              <a:buAutoNum type="arabicPeriod"/>
            </a:pPr>
            <a:r>
              <a:rPr kumimoji="0" lang="en-US" altLang="en-US" sz="2200" i="0" u="none" strike="noStrike" cap="none" normalizeH="0" dirty="0">
                <a:ln>
                  <a:noFill/>
                </a:ln>
                <a:effectLst/>
                <a:latin typeface="Arial" panose="020B0604020202020204" pitchFamily="34" charset="0"/>
                <a:cs typeface="Arial" panose="020B0604020202020204" pitchFamily="34" charset="0"/>
              </a:rPr>
              <a:t>Click on the </a:t>
            </a:r>
            <a:r>
              <a:rPr kumimoji="0" lang="en-US" altLang="en-US" sz="2200" b="1" i="0" u="none" strike="noStrike" cap="none" normalizeH="0" dirty="0">
                <a:ln>
                  <a:noFill/>
                </a:ln>
                <a:effectLst/>
                <a:latin typeface="Arial" panose="020B0604020202020204" pitchFamily="34" charset="0"/>
                <a:cs typeface="Arial" panose="020B0604020202020204" pitchFamily="34" charset="0"/>
              </a:rPr>
              <a:t>Create Application Credentials</a:t>
            </a:r>
            <a:r>
              <a:rPr kumimoji="0" lang="en-US" altLang="en-US" sz="2200" i="0" u="none" strike="noStrike" cap="none" normalizeH="0" dirty="0">
                <a:ln>
                  <a:noFill/>
                </a:ln>
                <a:effectLst/>
                <a:latin typeface="Arial" panose="020B0604020202020204" pitchFamily="34" charset="0"/>
                <a:cs typeface="Arial" panose="020B0604020202020204" pitchFamily="34" charset="0"/>
              </a:rPr>
              <a:t>.</a:t>
            </a:r>
          </a:p>
          <a:p>
            <a:pPr marL="914400" lvl="1" indent="-457200" eaLnBrk="0" fontAlgn="base" hangingPunct="0">
              <a:lnSpc>
                <a:spcPct val="100000"/>
              </a:lnSpc>
              <a:spcBef>
                <a:spcPts val="1200"/>
              </a:spcBef>
              <a:spcAft>
                <a:spcPts val="1200"/>
              </a:spcAft>
              <a:buFont typeface="+mj-lt"/>
              <a:buAutoNum type="arabicPeriod"/>
            </a:pPr>
            <a:r>
              <a:rPr kumimoji="0" lang="en-US" altLang="en-US" sz="2200" i="0" u="none" strike="noStrike" cap="none" normalizeH="0" dirty="0">
                <a:ln>
                  <a:noFill/>
                </a:ln>
                <a:effectLst/>
                <a:latin typeface="Arial" panose="020B0604020202020204" pitchFamily="34" charset="0"/>
                <a:cs typeface="Arial" panose="020B0604020202020204" pitchFamily="34" charset="0"/>
              </a:rPr>
              <a:t>Add a </a:t>
            </a:r>
            <a:r>
              <a:rPr kumimoji="0" lang="en-US" altLang="en-US" sz="2200" b="1" i="0" u="none" strike="noStrike" cap="none" normalizeH="0" dirty="0">
                <a:ln>
                  <a:noFill/>
                </a:ln>
                <a:effectLst/>
                <a:latin typeface="Arial" panose="020B0604020202020204" pitchFamily="34" charset="0"/>
                <a:cs typeface="Arial" panose="020B0604020202020204" pitchFamily="34" charset="0"/>
              </a:rPr>
              <a:t>Name</a:t>
            </a:r>
            <a:r>
              <a:rPr kumimoji="0" lang="en-US" altLang="en-US" sz="2200" i="0" u="none" strike="noStrike" cap="none" normalizeH="0" dirty="0">
                <a:ln>
                  <a:noFill/>
                </a:ln>
                <a:effectLst/>
                <a:latin typeface="Arial" panose="020B0604020202020204" pitchFamily="34" charset="0"/>
                <a:cs typeface="Arial" panose="020B0604020202020204" pitchFamily="34" charset="0"/>
              </a:rPr>
              <a:t> and a </a:t>
            </a:r>
            <a:r>
              <a:rPr kumimoji="0" lang="en-US" altLang="en-US" sz="2200" b="1" i="0" u="none" strike="noStrike" cap="none" normalizeH="0" dirty="0">
                <a:ln>
                  <a:noFill/>
                </a:ln>
                <a:effectLst/>
                <a:latin typeface="Arial" panose="020B0604020202020204" pitchFamily="34" charset="0"/>
                <a:cs typeface="Arial" panose="020B0604020202020204" pitchFamily="34" charset="0"/>
              </a:rPr>
              <a:t>Description</a:t>
            </a:r>
            <a:r>
              <a:rPr kumimoji="0" lang="en-US" altLang="en-US" sz="2200" i="0" u="none" strike="noStrike" cap="none" normalizeH="0" dirty="0">
                <a:ln>
                  <a:noFill/>
                </a:ln>
                <a:effectLst/>
                <a:latin typeface="Arial" panose="020B0604020202020204" pitchFamily="34" charset="0"/>
                <a:cs typeface="Arial" panose="020B0604020202020204" pitchFamily="34" charset="0"/>
              </a:rPr>
              <a:t>.</a:t>
            </a:r>
            <a:endParaRPr kumimoji="0" lang="en-US" altLang="en-US" sz="2200" b="1" i="0" u="none" strike="noStrike" cap="none" normalizeH="0" dirty="0">
              <a:ln>
                <a:noFill/>
              </a:ln>
              <a:effectLst/>
              <a:latin typeface="Arial" panose="020B0604020202020204" pitchFamily="34" charset="0"/>
              <a:cs typeface="Arial" panose="020B0604020202020204" pitchFamily="34" charset="0"/>
            </a:endParaRPr>
          </a:p>
          <a:p>
            <a:pPr marL="914400" lvl="1" indent="-457200" eaLnBrk="0" fontAlgn="base" hangingPunct="0">
              <a:lnSpc>
                <a:spcPct val="100000"/>
              </a:lnSpc>
              <a:spcBef>
                <a:spcPts val="1200"/>
              </a:spcBef>
              <a:spcAft>
                <a:spcPts val="1200"/>
              </a:spcAft>
              <a:buFont typeface="+mj-lt"/>
              <a:buAutoNum type="arabicPeriod"/>
            </a:pPr>
            <a:r>
              <a:rPr lang="en-US" altLang="en-US" sz="2200" dirty="0">
                <a:latin typeface="Arial" panose="020B0604020202020204" pitchFamily="34" charset="0"/>
                <a:cs typeface="Arial" panose="020B0604020202020204" pitchFamily="34" charset="0"/>
              </a:rPr>
              <a:t>Click on the </a:t>
            </a:r>
            <a:r>
              <a:rPr lang="en-US" altLang="en-US" sz="2200" b="1" dirty="0">
                <a:latin typeface="Arial" panose="020B0604020202020204" pitchFamily="34" charset="0"/>
                <a:cs typeface="Arial" panose="020B0604020202020204" pitchFamily="34" charset="0"/>
              </a:rPr>
              <a:t>Create</a:t>
            </a:r>
            <a:r>
              <a:rPr lang="en-US" altLang="en-US" sz="2200" dirty="0">
                <a:latin typeface="Arial" panose="020B0604020202020204" pitchFamily="34" charset="0"/>
                <a:cs typeface="Arial" panose="020B0604020202020204" pitchFamily="34" charset="0"/>
              </a:rPr>
              <a:t> </a:t>
            </a:r>
            <a:r>
              <a:rPr lang="en-US" altLang="en-US" sz="2200" b="1" dirty="0">
                <a:latin typeface="Arial" panose="020B0604020202020204" pitchFamily="34" charset="0"/>
                <a:cs typeface="Arial" panose="020B0604020202020204" pitchFamily="34" charset="0"/>
              </a:rPr>
              <a:t>Application Credential </a:t>
            </a:r>
            <a:r>
              <a:rPr lang="en-US" altLang="en-US" sz="2200" dirty="0">
                <a:latin typeface="Arial" panose="020B0604020202020204" pitchFamily="34" charset="0"/>
                <a:cs typeface="Arial" panose="020B0604020202020204" pitchFamily="34" charset="0"/>
              </a:rPr>
              <a:t>and download the </a:t>
            </a:r>
            <a:r>
              <a:rPr lang="en-US" altLang="en-US" sz="2200" b="1" dirty="0" err="1">
                <a:latin typeface="Arial" panose="020B0604020202020204" pitchFamily="34" charset="0"/>
                <a:cs typeface="Arial" panose="020B0604020202020204" pitchFamily="34" charset="0"/>
              </a:rPr>
              <a:t>openrc</a:t>
            </a:r>
            <a:r>
              <a:rPr lang="en-US" altLang="en-US" sz="2200" b="1" dirty="0">
                <a:latin typeface="Arial" panose="020B0604020202020204" pitchFamily="34" charset="0"/>
                <a:cs typeface="Arial" panose="020B0604020202020204" pitchFamily="34" charset="0"/>
              </a:rPr>
              <a:t> </a:t>
            </a:r>
            <a:r>
              <a:rPr lang="en-US" altLang="en-US" sz="2200" dirty="0">
                <a:latin typeface="Arial" panose="020B0604020202020204" pitchFamily="34" charset="0"/>
                <a:cs typeface="Arial" panose="020B0604020202020204" pitchFamily="34" charset="0"/>
              </a:rPr>
              <a:t>file. </a:t>
            </a:r>
            <a:endParaRPr kumimoji="0" lang="en-US" altLang="en-US" sz="22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29BECACE-5239-D8BF-AA38-573C2DC05D28}"/>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Create</a:t>
            </a:r>
            <a:r>
              <a:rPr kumimoji="0" lang="en-US" altLang="en-US" b="1" i="0" u="none" strike="noStrike" cap="none" normalizeH="0" dirty="0">
                <a:ln>
                  <a:noFill/>
                </a:ln>
                <a:solidFill>
                  <a:srgbClr val="000000"/>
                </a:solidFill>
                <a:effectLst/>
                <a:latin typeface="Arial" panose="020B0604020202020204" pitchFamily="34" charset="0"/>
                <a:cs typeface="Arial" panose="020B0604020202020204" pitchFamily="34" charset="0"/>
              </a:rPr>
              <a:t> OpenStack application credentials</a:t>
            </a:r>
            <a:endPar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762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algn="l"/>
            <a:r>
              <a:rPr lang="en-US" b="1" i="0" dirty="0" err="1">
                <a:solidFill>
                  <a:srgbClr val="000000"/>
                </a:solidFill>
                <a:effectLst/>
                <a:latin typeface="Arial" panose="020B0604020202020204" pitchFamily="34" charset="0"/>
                <a:cs typeface="Arial" panose="020B0604020202020204" pitchFamily="34" charset="0"/>
              </a:rPr>
              <a:t>IaC</a:t>
            </a:r>
            <a:r>
              <a:rPr lang="en-US" b="1" i="0" dirty="0">
                <a:solidFill>
                  <a:srgbClr val="000000"/>
                </a:solidFill>
                <a:effectLst/>
                <a:latin typeface="Arial" panose="020B0604020202020204" pitchFamily="34" charset="0"/>
                <a:cs typeface="Arial" panose="020B0604020202020204" pitchFamily="34" charset="0"/>
              </a:rPr>
              <a:t> Tools</a:t>
            </a:r>
          </a:p>
        </p:txBody>
      </p:sp>
      <p:pic>
        <p:nvPicPr>
          <p:cNvPr id="4" name="Picture 2">
            <a:extLst>
              <a:ext uri="{FF2B5EF4-FFF2-40B4-BE49-F238E27FC236}">
                <a16:creationId xmlns:a16="http://schemas.microsoft.com/office/drawing/2014/main" id="{6EBEEB37-AE06-E429-4637-85DFA2258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297" y="1147680"/>
            <a:ext cx="5822873" cy="39625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55EEA14-F029-133C-B9A8-26A9BEAC127E}"/>
              </a:ext>
            </a:extLst>
          </p:cNvPr>
          <p:cNvSpPr txBox="1"/>
          <p:nvPr/>
        </p:nvSpPr>
        <p:spPr>
          <a:xfrm>
            <a:off x="156309" y="5324741"/>
            <a:ext cx="11879380" cy="830997"/>
          </a:xfrm>
          <a:prstGeom prst="rect">
            <a:avLst/>
          </a:prstGeom>
          <a:noFill/>
        </p:spPr>
        <p:txBody>
          <a:bodyPr wrap="square">
            <a:spAutoFit/>
          </a:bodyPr>
          <a:lstStyle/>
          <a:p>
            <a:pPr algn="ctr"/>
            <a:r>
              <a:rPr lang="en-US" sz="2400" b="0" i="0" dirty="0">
                <a:solidFill>
                  <a:srgbClr val="000000"/>
                </a:solidFill>
                <a:effectLst/>
                <a:latin typeface="Arial" panose="020B0604020202020204" pitchFamily="34" charset="0"/>
                <a:cs typeface="Arial" panose="020B0604020202020204" pitchFamily="34" charset="0"/>
              </a:rPr>
              <a:t>These tools work well for configuring the operating system and application. However, they are not purpose-built for provisioning cloud infrastructure and platform services.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4641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r>
              <a:rPr lang="en-US" b="1" dirty="0">
                <a:latin typeface="Arial" panose="020B0604020202020204" pitchFamily="34" charset="0"/>
                <a:cs typeface="Arial" panose="020B0604020202020204" pitchFamily="34" charset="0"/>
              </a:rPr>
              <a:t>What is Terraform</a:t>
            </a:r>
          </a:p>
        </p:txBody>
      </p:sp>
      <p:sp>
        <p:nvSpPr>
          <p:cNvPr id="8" name="Content Placeholder 2">
            <a:extLst>
              <a:ext uri="{FF2B5EF4-FFF2-40B4-BE49-F238E27FC236}">
                <a16:creationId xmlns:a16="http://schemas.microsoft.com/office/drawing/2014/main" id="{AD1516AA-FE30-C3D9-B0FC-C1EE88D0A44C}"/>
              </a:ext>
            </a:extLst>
          </p:cNvPr>
          <p:cNvSpPr txBox="1">
            <a:spLocks/>
          </p:cNvSpPr>
          <p:nvPr/>
        </p:nvSpPr>
        <p:spPr>
          <a:xfrm>
            <a:off x="312420" y="1100724"/>
            <a:ext cx="8103792" cy="5467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4488" indent="-344488" algn="l">
              <a:lnSpc>
                <a:spcPct val="150000"/>
              </a:lnSpc>
              <a:buFont typeface="Wingdings" panose="05000000000000000000" pitchFamily="2" charset="2"/>
              <a:buChar char="v"/>
            </a:pPr>
            <a:r>
              <a:rPr lang="en-US" sz="2400" b="0" i="0" dirty="0">
                <a:solidFill>
                  <a:srgbClr val="000000"/>
                </a:solidFill>
                <a:effectLst/>
                <a:latin typeface="Arial" panose="020B0604020202020204" pitchFamily="34" charset="0"/>
                <a:cs typeface="Arial" panose="020B0604020202020204" pitchFamily="34" charset="0"/>
              </a:rPr>
              <a:t>Terraform is an infrastructure provisioning tool.</a:t>
            </a:r>
          </a:p>
          <a:p>
            <a:pPr marL="344488" indent="-344488" algn="l">
              <a:lnSpc>
                <a:spcPct val="150000"/>
              </a:lnSpc>
              <a:buFont typeface="Wingdings" panose="05000000000000000000" pitchFamily="2" charset="2"/>
              <a:buChar char="v"/>
            </a:pPr>
            <a:r>
              <a:rPr lang="en-US" sz="2400" b="0" i="0" dirty="0">
                <a:solidFill>
                  <a:srgbClr val="000000"/>
                </a:solidFill>
                <a:effectLst/>
                <a:latin typeface="Arial" panose="020B0604020202020204" pitchFamily="34" charset="0"/>
                <a:cs typeface="Arial" panose="020B0604020202020204" pitchFamily="34" charset="0"/>
              </a:rPr>
              <a:t>It ships as a single binary, which is written in Go.</a:t>
            </a:r>
          </a:p>
          <a:p>
            <a:pPr marL="344488" indent="-344488" algn="l">
              <a:lnSpc>
                <a:spcPct val="150000"/>
              </a:lnSpc>
              <a:buFont typeface="Wingdings" panose="05000000000000000000" pitchFamily="2" charset="2"/>
              <a:buChar char="v"/>
            </a:pPr>
            <a:r>
              <a:rPr lang="en-US" sz="2400" b="0" i="0" dirty="0">
                <a:solidFill>
                  <a:srgbClr val="000000"/>
                </a:solidFill>
                <a:effectLst/>
                <a:latin typeface="Arial" panose="020B0604020202020204" pitchFamily="34" charset="0"/>
                <a:cs typeface="Arial" panose="020B0604020202020204" pitchFamily="34" charset="0"/>
              </a:rPr>
              <a:t>Terraform is cross-platform.</a:t>
            </a:r>
          </a:p>
          <a:p>
            <a:pPr marL="344488" indent="-344488" algn="l">
              <a:lnSpc>
                <a:spcPct val="150000"/>
              </a:lnSpc>
              <a:buFont typeface="Wingdings" panose="05000000000000000000" pitchFamily="2" charset="2"/>
              <a:buChar char="v"/>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Human and machine-readable.</a:t>
            </a:r>
          </a:p>
          <a:p>
            <a:pPr marL="344488" indent="-344488" algn="l">
              <a:lnSpc>
                <a:spcPct val="150000"/>
              </a:lnSpc>
              <a:buFont typeface="Wingdings" panose="05000000000000000000" pitchFamily="2" charset="2"/>
              <a:buChar char="v"/>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Easy to learn, t</a:t>
            </a:r>
            <a:r>
              <a:rPr lang="en-US" altLang="en-US" sz="2400" dirty="0">
                <a:solidFill>
                  <a:srgbClr val="000000"/>
                </a:solidFill>
                <a:latin typeface="Arial" panose="020B0604020202020204" pitchFamily="34" charset="0"/>
                <a:cs typeface="Arial" panose="020B0604020202020204" pitchFamily="34" charset="0"/>
              </a:rPr>
              <a:t>est, share, re-use, automate.</a:t>
            </a:r>
          </a:p>
          <a:p>
            <a:pPr marL="344488" indent="-344488" algn="l">
              <a:lnSpc>
                <a:spcPct val="150000"/>
              </a:lnSpc>
              <a:buFont typeface="Wingdings" panose="05000000000000000000" pitchFamily="2" charset="2"/>
              <a:buChar char="v"/>
            </a:pPr>
            <a:r>
              <a:rPr lang="en-US" altLang="en-US" sz="2400" dirty="0">
                <a:solidFill>
                  <a:srgbClr val="000000"/>
                </a:solidFill>
                <a:latin typeface="Arial" panose="020B0604020202020204" pitchFamily="34" charset="0"/>
                <a:cs typeface="Arial" panose="020B0604020202020204" pitchFamily="34" charset="0"/>
              </a:rPr>
              <a:t>Works on all major cloud providers.</a:t>
            </a:r>
          </a:p>
          <a:p>
            <a:pPr marL="344488" indent="-344488" algn="l">
              <a:lnSpc>
                <a:spcPct val="150000"/>
              </a:lnSpc>
              <a:buFont typeface="Wingdings" panose="05000000000000000000" pitchFamily="2" charset="2"/>
              <a:buChar char="v"/>
            </a:pPr>
            <a:r>
              <a:rPr lang="en-US" sz="2400" dirty="0">
                <a:solidFill>
                  <a:srgbClr val="000000"/>
                </a:solidFill>
                <a:latin typeface="Arial" panose="020B0604020202020204" pitchFamily="34" charset="0"/>
                <a:cs typeface="Arial" panose="020B0604020202020204" pitchFamily="34" charset="0"/>
              </a:rPr>
              <a:t>Is </a:t>
            </a:r>
            <a:r>
              <a:rPr lang="en-US" sz="2400" b="1" dirty="0">
                <a:solidFill>
                  <a:srgbClr val="000000"/>
                </a:solidFill>
                <a:latin typeface="Arial" panose="020B0604020202020204" pitchFamily="34" charset="0"/>
                <a:cs typeface="Arial" panose="020B0604020202020204" pitchFamily="34" charset="0"/>
              </a:rPr>
              <a:t>declarative</a:t>
            </a:r>
            <a:r>
              <a:rPr lang="en-US" sz="2400" dirty="0">
                <a:solidFill>
                  <a:srgbClr val="000000"/>
                </a:solidFill>
                <a:latin typeface="Arial" panose="020B0604020202020204" pitchFamily="34" charset="0"/>
                <a:cs typeface="Arial" panose="020B0604020202020204" pitchFamily="34" charset="0"/>
              </a:rPr>
              <a:t> and </a:t>
            </a:r>
            <a:r>
              <a:rPr lang="en-US" sz="2400" b="1" dirty="0">
                <a:solidFill>
                  <a:srgbClr val="000000"/>
                </a:solidFill>
                <a:latin typeface="Arial" panose="020B0604020202020204" pitchFamily="34" charset="0"/>
                <a:cs typeface="Arial" panose="020B0604020202020204" pitchFamily="34" charset="0"/>
              </a:rPr>
              <a:t>idempotent</a:t>
            </a:r>
            <a:r>
              <a:rPr lang="en-US" sz="2400" dirty="0">
                <a:solidFill>
                  <a:srgbClr val="000000"/>
                </a:solidFill>
                <a:latin typeface="Arial" panose="020B0604020202020204" pitchFamily="34" charset="0"/>
                <a:cs typeface="Arial" panose="020B0604020202020204" pitchFamily="34" charset="0"/>
              </a:rPr>
              <a:t>.</a:t>
            </a:r>
          </a:p>
          <a:p>
            <a:pPr marL="0" indent="0" algn="l">
              <a:lnSpc>
                <a:spcPct val="150000"/>
              </a:lnSpc>
              <a:buNone/>
            </a:pPr>
            <a:endParaRPr lang="en-US" sz="2400" dirty="0">
              <a:latin typeface="Arial" panose="020B0604020202020204" pitchFamily="34" charset="0"/>
              <a:cs typeface="Arial" panose="020B0604020202020204" pitchFamily="34" charset="0"/>
            </a:endParaRPr>
          </a:p>
        </p:txBody>
      </p:sp>
      <p:pic>
        <p:nvPicPr>
          <p:cNvPr id="12" name="Picture 2" descr="Terraform">
            <a:extLst>
              <a:ext uri="{FF2B5EF4-FFF2-40B4-BE49-F238E27FC236}">
                <a16:creationId xmlns:a16="http://schemas.microsoft.com/office/drawing/2014/main" id="{7EB43F56-6512-B875-95FB-00DFBCF63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625" y="912478"/>
            <a:ext cx="4851955" cy="48447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8C0DD0-EA2E-ADA3-CE4E-7A0C1AF8FC37}"/>
              </a:ext>
            </a:extLst>
          </p:cNvPr>
          <p:cNvSpPr txBox="1"/>
          <p:nvPr/>
        </p:nvSpPr>
        <p:spPr>
          <a:xfrm>
            <a:off x="9841728" y="6642556"/>
            <a:ext cx="2350272"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3"/>
              </a:rPr>
              <a:t>https://developer.hashicorp.com/terraform/docs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0840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r>
              <a:rPr lang="en-US" b="1" dirty="0">
                <a:latin typeface="Arial" panose="020B0604020202020204" pitchFamily="34" charset="0"/>
                <a:cs typeface="Arial" panose="020B0604020202020204" pitchFamily="34" charset="0"/>
              </a:rPr>
              <a:t>Terraform architecture</a:t>
            </a:r>
          </a:p>
        </p:txBody>
      </p:sp>
      <p:pic>
        <p:nvPicPr>
          <p:cNvPr id="10" name="Picture 9">
            <a:extLst>
              <a:ext uri="{FF2B5EF4-FFF2-40B4-BE49-F238E27FC236}">
                <a16:creationId xmlns:a16="http://schemas.microsoft.com/office/drawing/2014/main" id="{B7562CBC-C2FB-83FE-4F79-97C7BECFA910}"/>
              </a:ext>
            </a:extLst>
          </p:cNvPr>
          <p:cNvPicPr>
            <a:picLocks noChangeAspect="1"/>
          </p:cNvPicPr>
          <p:nvPr/>
        </p:nvPicPr>
        <p:blipFill>
          <a:blip r:embed="rId3"/>
          <a:stretch>
            <a:fillRect/>
          </a:stretch>
        </p:blipFill>
        <p:spPr>
          <a:xfrm>
            <a:off x="0" y="896901"/>
            <a:ext cx="12192000" cy="5647003"/>
          </a:xfrm>
          <a:prstGeom prst="rect">
            <a:avLst/>
          </a:prstGeom>
        </p:spPr>
      </p:pic>
    </p:spTree>
    <p:extLst>
      <p:ext uri="{BB962C8B-B14F-4D97-AF65-F5344CB8AC3E}">
        <p14:creationId xmlns:p14="http://schemas.microsoft.com/office/powerpoint/2010/main" val="233476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317605" cy="5260133"/>
          </a:xfrm>
        </p:spPr>
        <p:txBody>
          <a:bodyPr>
            <a:norm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code is based on the </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hlinkClick r:id="rId3"/>
              </a:rPr>
              <a:t>HCL2 toolkit</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HCL stands for </a:t>
            </a:r>
            <a:r>
              <a:rPr kumimoji="0" lang="en-US" altLang="en-US" sz="24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HashiCorp</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Configuration Language.</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code, or simply </a:t>
            </a:r>
            <a:r>
              <a:rPr kumimoji="0" lang="en-US" altLang="en-US" sz="24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is a </a:t>
            </a: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declarative</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400" i="0" u="none" strike="noStrike" cap="none" normalizeH="0" baseline="0" dirty="0">
                <a:ln>
                  <a:noFill/>
                </a:ln>
                <a:solidFill>
                  <a:srgbClr val="000000"/>
                </a:solidFill>
                <a:effectLst/>
                <a:latin typeface="Arial" panose="020B0604020202020204" pitchFamily="34" charset="0"/>
                <a:cs typeface="Arial" panose="020B0604020202020204" pitchFamily="34" charset="0"/>
              </a:rPr>
              <a:t>language</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that is specifically designed for provisioning infrastructure on any cloud or platform.</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Configuration Language</a:t>
            </a:r>
          </a:p>
        </p:txBody>
      </p:sp>
      <p:sp>
        <p:nvSpPr>
          <p:cNvPr id="4" name="Rectangle 3">
            <a:extLst>
              <a:ext uri="{FF2B5EF4-FFF2-40B4-BE49-F238E27FC236}">
                <a16:creationId xmlns:a16="http://schemas.microsoft.com/office/drawing/2014/main" id="{E8633711-2B3A-104E-08BA-885F277DFF0F}"/>
              </a:ext>
            </a:extLst>
          </p:cNvPr>
          <p:cNvSpPr/>
          <p:nvPr/>
        </p:nvSpPr>
        <p:spPr>
          <a:xfrm>
            <a:off x="1939386" y="3574305"/>
            <a:ext cx="8313228" cy="309585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resource "openstack_compute_instance_v2" "test"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“test-</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vm</a:t>
            </a:r>
            <a:r>
              <a:rPr lang="en-US" altLang="en-US" dirty="0">
                <a:solidFill>
                  <a:schemeClr val="tx1"/>
                </a:solidFill>
                <a:latin typeface="Arial" panose="020B060402020202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image_name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“denbi-centos7-j10-2e08aa4bfa33-master</a:t>
            </a:r>
            <a:r>
              <a:rPr lang="en-US" altLang="en-US" dirty="0">
                <a:solidFill>
                  <a:schemeClr val="tx1"/>
                </a:solidFill>
                <a:latin typeface="Arial" panose="020B060402020202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flavor_name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“m1.tiny”</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key_pair</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“${openstack_compute_keypair_v2.my-cloud-key.name}”</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security_groups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[“default”]</a:t>
            </a:r>
          </a:p>
          <a:p>
            <a:pPr marL="112713" lvl="4"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network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 “public”</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112713" lvl="4"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276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484346" cy="5510443"/>
          </a:xfrm>
        </p:spPr>
        <p:txBody>
          <a:bodyPr>
            <a:noAutofit/>
          </a:bodyPr>
          <a:lstStyle/>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workspace is simply a folder or directory that contains terraform code.</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files always end in either a </a:t>
            </a:r>
            <a:r>
              <a:rPr kumimoji="0" lang="en-US" altLang="en-US" sz="2400" b="1" i="1"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r>
              <a:rPr kumimoji="0" lang="en-US" altLang="en-US" sz="2400" b="1" i="1" u="none" strike="noStrike" cap="none" normalizeH="0" baseline="0" dirty="0" err="1">
                <a:ln>
                  <a:noFill/>
                </a:ln>
                <a:solidFill>
                  <a:srgbClr val="000000"/>
                </a:solidFill>
                <a:effectLst/>
                <a:latin typeface="Arial" panose="020B0604020202020204" pitchFamily="34" charset="0"/>
                <a:cs typeface="Arial" panose="020B0604020202020204" pitchFamily="34" charset="0"/>
              </a:rPr>
              <a:t>tf</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r>
              <a:rPr kumimoji="0" lang="en-US" altLang="en-US" sz="24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tfvars</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or </a:t>
            </a: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r>
              <a:rPr kumimoji="0" lang="en-US" altLang="en-US" sz="24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tf.json</a:t>
            </a:r>
            <a:r>
              <a:rPr lang="en-US" altLang="en-US" sz="2400" b="1" dirty="0">
                <a:solidFill>
                  <a:srgbClr val="000000"/>
                </a:solidFill>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extension.</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Most Terraform workspaces contain a minimum of three to four files:</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1" eaLnBrk="0" fontAlgn="base" hangingPunct="0">
              <a:lnSpc>
                <a:spcPct val="150000"/>
              </a:lnSpc>
              <a:spcBef>
                <a:spcPct val="0"/>
              </a:spcBef>
              <a:spcAft>
                <a:spcPct val="0"/>
              </a:spcAft>
            </a:pPr>
            <a:r>
              <a:rPr kumimoji="0" lang="en-US" altLang="en-US" b="1" i="1" u="none" strike="noStrike" cap="none" normalizeH="0" baseline="0" dirty="0">
                <a:ln>
                  <a:noFill/>
                </a:ln>
                <a:solidFill>
                  <a:srgbClr val="000000"/>
                </a:solidFill>
                <a:effectLst/>
                <a:latin typeface="Arial" panose="020B0604020202020204" pitchFamily="34" charset="0"/>
                <a:cs typeface="Arial" panose="020B0604020202020204" pitchFamily="34" charset="0"/>
              </a:rPr>
              <a:t>main.tf</a:t>
            </a:r>
            <a:r>
              <a:rPr kumimoji="0" lang="en-US" altLang="en-US" b="0" i="1"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Most of your functional code will go here.</a:t>
            </a:r>
            <a:endParaRPr lang="en-US" altLang="en-US" dirty="0">
              <a:solidFill>
                <a:srgbClr val="000000"/>
              </a:solidFill>
              <a:latin typeface="Arial" panose="020B0604020202020204" pitchFamily="34" charset="0"/>
              <a:cs typeface="Arial" panose="020B0604020202020204" pitchFamily="34" charset="0"/>
            </a:endParaRPr>
          </a:p>
          <a:p>
            <a:pPr lvl="1" eaLnBrk="0" fontAlgn="base" hangingPunct="0">
              <a:lnSpc>
                <a:spcPct val="150000"/>
              </a:lnSpc>
              <a:spcBef>
                <a:spcPct val="0"/>
              </a:spcBef>
              <a:spcAft>
                <a:spcPct val="0"/>
              </a:spcAft>
            </a:pPr>
            <a:r>
              <a:rPr kumimoji="0" lang="en-US" altLang="en-US" b="1" i="1" u="none" strike="noStrike" cap="none" normalizeH="0" baseline="0" dirty="0">
                <a:ln>
                  <a:noFill/>
                </a:ln>
                <a:solidFill>
                  <a:srgbClr val="000000"/>
                </a:solidFill>
                <a:effectLst/>
                <a:latin typeface="Arial" panose="020B0604020202020204" pitchFamily="34" charset="0"/>
                <a:cs typeface="Arial" panose="020B0604020202020204" pitchFamily="34" charset="0"/>
              </a:rPr>
              <a:t>variables.tf</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This file is for storing variables.</a:t>
            </a:r>
            <a:endParaRPr lang="en-US" altLang="en-US" dirty="0">
              <a:solidFill>
                <a:srgbClr val="000000"/>
              </a:solidFill>
              <a:latin typeface="Arial" panose="020B0604020202020204" pitchFamily="34" charset="0"/>
              <a:cs typeface="Arial" panose="020B0604020202020204" pitchFamily="34" charset="0"/>
            </a:endParaRPr>
          </a:p>
          <a:p>
            <a:pPr lvl="1" eaLnBrk="0" fontAlgn="base" hangingPunct="0">
              <a:lnSpc>
                <a:spcPct val="150000"/>
              </a:lnSpc>
              <a:spcBef>
                <a:spcPct val="0"/>
              </a:spcBef>
              <a:spcAft>
                <a:spcPct val="0"/>
              </a:spcAft>
            </a:pPr>
            <a:r>
              <a:rPr kumimoji="0" lang="en-US" altLang="en-US" b="1" i="1" u="none" strike="noStrike" cap="none" normalizeH="0" baseline="0" dirty="0">
                <a:ln>
                  <a:noFill/>
                </a:ln>
                <a:solidFill>
                  <a:srgbClr val="000000"/>
                </a:solidFill>
                <a:effectLst/>
                <a:latin typeface="Arial" panose="020B0604020202020204" pitchFamily="34" charset="0"/>
                <a:cs typeface="Arial" panose="020B0604020202020204" pitchFamily="34" charset="0"/>
              </a:rPr>
              <a:t>outputs.tf</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Define what is shown at the end of a Terraform run.</a:t>
            </a:r>
            <a:endParaRPr lang="en-US" altLang="en-US" dirty="0">
              <a:solidFill>
                <a:srgbClr val="000000"/>
              </a:solidFill>
              <a:latin typeface="Arial" panose="020B0604020202020204" pitchFamily="34" charset="0"/>
              <a:cs typeface="Arial" panose="020B0604020202020204" pitchFamily="34" charset="0"/>
            </a:endParaRPr>
          </a:p>
          <a:p>
            <a:pPr lvl="1" eaLnBrk="0" fontAlgn="base" hangingPunct="0">
              <a:lnSpc>
                <a:spcPct val="150000"/>
              </a:lnSpc>
              <a:spcBef>
                <a:spcPct val="0"/>
              </a:spcBef>
              <a:spcAft>
                <a:spcPct val="0"/>
              </a:spcAft>
            </a:pPr>
            <a:r>
              <a:rPr lang="en-US" altLang="en-US" b="1" i="1" dirty="0">
                <a:solidFill>
                  <a:srgbClr val="000000"/>
                </a:solidFill>
                <a:latin typeface="Arial" panose="020B0604020202020204" pitchFamily="34" charset="0"/>
                <a:cs typeface="Arial" panose="020B0604020202020204" pitchFamily="34" charset="0"/>
              </a:rPr>
              <a:t>providers.tf</a:t>
            </a:r>
            <a:r>
              <a:rPr lang="en-US" altLang="en-US" dirty="0">
                <a:latin typeface="Arial" panose="020B0604020202020204" pitchFamily="34" charset="0"/>
                <a:cs typeface="Arial" panose="020B0604020202020204" pitchFamily="34" charset="0"/>
              </a:rPr>
              <a:t> – Cloud plugin configuration.</a:t>
            </a: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Workspaces</a:t>
            </a:r>
          </a:p>
        </p:txBody>
      </p:sp>
    </p:spTree>
    <p:extLst>
      <p:ext uri="{BB962C8B-B14F-4D97-AF65-F5344CB8AC3E}">
        <p14:creationId xmlns:p14="http://schemas.microsoft.com/office/powerpoint/2010/main" val="342414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F31-D0C1-7D1A-DF05-68BBE1F84CC5}"/>
              </a:ext>
            </a:extLst>
          </p:cNvPr>
          <p:cNvSpPr>
            <a:spLocks noGrp="1"/>
          </p:cNvSpPr>
          <p:nvPr>
            <p:ph idx="1"/>
          </p:nvPr>
        </p:nvSpPr>
        <p:spPr>
          <a:xfrm>
            <a:off x="312419" y="1159717"/>
            <a:ext cx="11484346" cy="5510443"/>
          </a:xfrm>
        </p:spPr>
        <p:txBody>
          <a:bodyPr>
            <a:noAutofit/>
          </a:bodyPr>
          <a:lstStyle/>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1" u="none" strike="noStrike" cap="none" normalizeH="0" baseline="0" dirty="0">
                <a:ln>
                  <a:noFill/>
                </a:ln>
                <a:solidFill>
                  <a:schemeClr val="tx1"/>
                </a:solidFill>
                <a:effectLst/>
                <a:latin typeface="Arial" panose="020B0604020202020204" pitchFamily="34" charset="0"/>
                <a:cs typeface="Arial" panose="020B0604020202020204" pitchFamily="34" charset="0"/>
              </a:rPr>
              <a:t>Modules:</a:t>
            </a:r>
            <a:r>
              <a:rPr kumimoji="0" lang="en-US" altLang="en-US" sz="240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lang="en-US" sz="2400" b="0" i="0" dirty="0">
                <a:solidFill>
                  <a:srgbClr val="0F0F0F"/>
                </a:solidFill>
                <a:effectLst/>
                <a:latin typeface="Arial" panose="020B0604020202020204" pitchFamily="34" charset="0"/>
                <a:cs typeface="Arial" panose="020B0604020202020204" pitchFamily="34" charset="0"/>
              </a:rPr>
              <a:t>are reusable, self-contained units of infrastructure code that define a set of resources with well-defined inputs and outputs. </a:t>
            </a:r>
          </a:p>
          <a:p>
            <a:pPr marL="341313" marR="0" lvl="0" indent="-341313"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2400" b="1" dirty="0">
                <a:solidFill>
                  <a:srgbClr val="0F0F0F"/>
                </a:solidFill>
                <a:latin typeface="Arial" panose="020B0604020202020204" pitchFamily="34" charset="0"/>
                <a:cs typeface="Arial" panose="020B0604020202020204" pitchFamily="34" charset="0"/>
              </a:rPr>
              <a:t>Root module:</a:t>
            </a:r>
            <a:r>
              <a:rPr lang="en-US" sz="2400" dirty="0">
                <a:solidFill>
                  <a:srgbClr val="0F0F0F"/>
                </a:solidFill>
                <a:latin typeface="Arial" panose="020B0604020202020204" pitchFamily="34" charset="0"/>
                <a:cs typeface="Arial" panose="020B0604020202020204" pitchFamily="34" charset="0"/>
              </a:rPr>
              <a:t> </a:t>
            </a:r>
            <a:r>
              <a:rPr lang="en-US" sz="2400" b="0" i="0" dirty="0">
                <a:solidFill>
                  <a:srgbClr val="0F0F0F"/>
                </a:solidFill>
                <a:effectLst/>
                <a:latin typeface="Arial" panose="020B0604020202020204" pitchFamily="34" charset="0"/>
                <a:cs typeface="Arial" panose="020B0604020202020204" pitchFamily="34" charset="0"/>
              </a:rPr>
              <a:t>is the top-level directory in a Terraform configuration, serving as the entry point that coordinates the usage of various modules to create and manage the entire infrastructure.</a:t>
            </a:r>
            <a:endParaRPr kumimoji="0" lang="en-US" altLang="en-US" sz="240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24BDB68-73F6-2666-9018-7F07E0A1E8FE}"/>
              </a:ext>
            </a:extLst>
          </p:cNvPr>
          <p:cNvSpPr>
            <a:spLocks noGrp="1"/>
          </p:cNvSpPr>
          <p:nvPr>
            <p:ph type="title"/>
          </p:nvPr>
        </p:nvSpPr>
        <p:spPr>
          <a:xfrm>
            <a:off x="312420" y="187840"/>
            <a:ext cx="11567160" cy="8385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Terraform Workspaces</a:t>
            </a:r>
          </a:p>
        </p:txBody>
      </p:sp>
      <p:sp>
        <p:nvSpPr>
          <p:cNvPr id="5" name="TextBox 4">
            <a:extLst>
              <a:ext uri="{FF2B5EF4-FFF2-40B4-BE49-F238E27FC236}">
                <a16:creationId xmlns:a16="http://schemas.microsoft.com/office/drawing/2014/main" id="{102E3E51-6EF7-0DE7-D25A-588BDFAFCAB2}"/>
              </a:ext>
            </a:extLst>
          </p:cNvPr>
          <p:cNvSpPr txBox="1"/>
          <p:nvPr/>
        </p:nvSpPr>
        <p:spPr>
          <a:xfrm>
            <a:off x="9069884" y="6612076"/>
            <a:ext cx="3128212" cy="215444"/>
          </a:xfrm>
          <a:prstGeom prst="rect">
            <a:avLst/>
          </a:prstGeom>
          <a:noFill/>
        </p:spPr>
        <p:txBody>
          <a:bodyPr wrap="square">
            <a:spAutoFit/>
          </a:bodyPr>
          <a:lstStyle/>
          <a:p>
            <a:r>
              <a:rPr lang="en-DE" sz="800" dirty="0">
                <a:latin typeface="Arial" panose="020B0604020202020204" pitchFamily="34" charset="0"/>
                <a:cs typeface="Arial" panose="020B0604020202020204" pitchFamily="34" charset="0"/>
                <a:hlinkClick r:id="rId3"/>
              </a:rPr>
              <a:t>https://developer.hashicorp.com/terraform/language/modules</a:t>
            </a:r>
            <a:endParaRPr lang="en-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904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3594</Words>
  <Application>Microsoft Office PowerPoint</Application>
  <PresentationFormat>Widescreen</PresentationFormat>
  <Paragraphs>386</Paragraphs>
  <Slides>32</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-apple-system</vt:lpstr>
      <vt:lpstr>Arial</vt:lpstr>
      <vt:lpstr>Calibri</vt:lpstr>
      <vt:lpstr>Calibri Light</vt:lpstr>
      <vt:lpstr>Courier New</vt:lpstr>
      <vt:lpstr>Google Sans</vt:lpstr>
      <vt:lpstr>inherit</vt:lpstr>
      <vt:lpstr>Söhne</vt:lpstr>
      <vt:lpstr>Wingdings</vt:lpstr>
      <vt:lpstr>Office Theme</vt:lpstr>
      <vt:lpstr>Infrastructure automation with Terraform</vt:lpstr>
      <vt:lpstr>What is Infrastructure as Code?</vt:lpstr>
      <vt:lpstr>IaC allows us to...</vt:lpstr>
      <vt:lpstr>IaC Tools</vt:lpstr>
      <vt:lpstr>What is Terraform</vt:lpstr>
      <vt:lpstr>Terraform architecture</vt:lpstr>
      <vt:lpstr>Terraform Configuration Language</vt:lpstr>
      <vt:lpstr>Terraform Workspaces</vt:lpstr>
      <vt:lpstr>Terraform Workspaces</vt:lpstr>
      <vt:lpstr>Terraform - Providers</vt:lpstr>
      <vt:lpstr>Terraform Version Constraints</vt:lpstr>
      <vt:lpstr>Terraform - Resource</vt:lpstr>
      <vt:lpstr>Terraform – Meta-arguments</vt:lpstr>
      <vt:lpstr>Terraform – Meta-arguments</vt:lpstr>
      <vt:lpstr>Terraform – Data Source</vt:lpstr>
      <vt:lpstr>Terraform - State</vt:lpstr>
      <vt:lpstr>Terraform – Input variable</vt:lpstr>
      <vt:lpstr>Terraform – Input variable types</vt:lpstr>
      <vt:lpstr>Terraform – Output Values</vt:lpstr>
      <vt:lpstr>Terraform – Conditionals</vt:lpstr>
      <vt:lpstr>Terraform Workflow</vt:lpstr>
      <vt:lpstr>Terraform Command Line</vt:lpstr>
      <vt:lpstr>Terraform CLI: init</vt:lpstr>
      <vt:lpstr>Terraform CLI: init</vt:lpstr>
      <vt:lpstr>Terraform CLI: plan &amp; apply</vt:lpstr>
      <vt:lpstr>Terraform CLI: destroy</vt:lpstr>
      <vt:lpstr>Terraform CLI: others</vt:lpstr>
      <vt:lpstr>Terraform CLI: others</vt:lpstr>
      <vt:lpstr>Terraform CLI: others</vt:lpstr>
      <vt:lpstr>Demo</vt:lpstr>
      <vt:lpstr>Generate SSH keys</vt:lpstr>
      <vt:lpstr>Create OpenStack application credentials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Kumar Srikakulam</dc:creator>
  <cp:lastModifiedBy>Srikakulam, Sanjay</cp:lastModifiedBy>
  <cp:revision>387</cp:revision>
  <dcterms:created xsi:type="dcterms:W3CDTF">2023-11-21T11:29:41Z</dcterms:created>
  <dcterms:modified xsi:type="dcterms:W3CDTF">2025-10-01T12:22:38Z</dcterms:modified>
</cp:coreProperties>
</file>