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  <Relationship Id='rId55' Target='slides/slide50.xml' Type='http://schemas.openxmlformats.org/officeDocument/2006/relationships/slide' />
  <Relationship Id='rId56' Target='slides/slide51.xml' Type='http://schemas.openxmlformats.org/officeDocument/2006/relationships/slide' />
  <Relationship Id='rId57' Target='slides/slide52.xml' Type='http://schemas.openxmlformats.org/officeDocument/2006/relationships/slide' />
  <Relationship Id='rId58' Target='slides/slide53.xml' Type='http://schemas.openxmlformats.org/officeDocument/2006/relationships/slide' />
  <Relationship Id='rId59' Target='slides/slide54.xml' Type='http://schemas.openxmlformats.org/officeDocument/2006/relationships/slide' />
  <Relationship Id='rId60' Target='slides/slide55.xml' Type='http://schemas.openxmlformats.org/officeDocument/2006/relationships/slide' />
  <Relationship Id='rId61' Target='slides/slide56.xml' Type='http://schemas.openxmlformats.org/officeDocument/2006/relationships/slide' />
  <Relationship Id='rId62' Target='slides/slide57.xml' Type='http://schemas.openxmlformats.org/officeDocument/2006/relationships/slide' />
  <Relationship Id='rId63' Target='slides/slide5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njay_18_February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5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5' Target='../media/image49.png' Type='http://schemas.openxmlformats.org/officeDocument/2006/relationships/image' />
</Relationships>

</file>

<file path=ppt/slides/_rels/slide5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6' Target='../media/image50.png' Type='http://schemas.openxmlformats.org/officeDocument/2006/relationships/image' />
</Relationships>

</file>

<file path=ppt/slides/_rels/slide5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7' Target='../media/image51.png' Type='http://schemas.openxmlformats.org/officeDocument/2006/relationships/image' />
</Relationships>

</file>

<file path=ppt/slides/_rels/slide5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8' Target='../media/image52.png' Type='http://schemas.openxmlformats.org/officeDocument/2006/relationships/image' />
</Relationships>

</file>

<file path=ppt/slides/_rels/slide5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9' Target='../media/image53.png' Type='http://schemas.openxmlformats.org/officeDocument/2006/relationships/image' />
</Relationships>

</file>

<file path=ppt/slides/_rels/slide5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0' Target='../media/image54.png' Type='http://schemas.openxmlformats.org/officeDocument/2006/relationships/image' />
</Relationships>

</file>

<file path=ppt/slides/_rels/slide5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1' Target='../media/image55.png' Type='http://schemas.openxmlformats.org/officeDocument/2006/relationships/image' />
</Relationships>

</file>

<file path=ppt/slides/_rels/slide5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2' Target='../media/image56.png' Type='http://schemas.openxmlformats.org/officeDocument/2006/relationships/image' />
</Relationships>

</file>

<file path=ppt/slides/_rels/slide5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3' Target='../media/image57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C37F39-58FF-4723-9EC2-D8E312D0CD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sanjay_18_February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9E6AF2-7902-4899-A0AE-1F5557CBC7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3/13/2022 6:30:18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 Average Income for gender wise martial status" id="10" name="slide10">
            <a:extLst>
              <a:ext uri="{FF2B5EF4-FFF2-40B4-BE49-F238E27FC236}">
                <a16:creationId xmlns:a16="http://schemas.microsoft.com/office/drawing/2014/main" id="{34F9C004-4353-4117-BFE2-0236CF628E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631"/>
            <a:ext cx="12192000" cy="18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Income For Areawise" id="11" name="slide11">
            <a:extLst>
              <a:ext uri="{FF2B5EF4-FFF2-40B4-BE49-F238E27FC236}">
                <a16:creationId xmlns:a16="http://schemas.microsoft.com/office/drawing/2014/main" id="{78AE9E1D-6A35-45BE-B111-1B567A9268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81012"/>
            <a:ext cx="31623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Occupation vs count" id="12" name="slide12">
            <a:extLst>
              <a:ext uri="{FF2B5EF4-FFF2-40B4-BE49-F238E27FC236}">
                <a16:creationId xmlns:a16="http://schemas.microsoft.com/office/drawing/2014/main" id="{CF8DAB0A-4C0F-4C30-A5B5-FF92B1D187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747712"/>
            <a:ext cx="6381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Education  vs count" id="13" name="slide13">
            <a:extLst>
              <a:ext uri="{FF2B5EF4-FFF2-40B4-BE49-F238E27FC236}">
                <a16:creationId xmlns:a16="http://schemas.microsoft.com/office/drawing/2014/main" id="{6FB0A9AC-55A6-4560-8259-0223F82190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747712"/>
            <a:ext cx="6381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Education vs Gender" id="14" name="slide14">
            <a:extLst>
              <a:ext uri="{FF2B5EF4-FFF2-40B4-BE49-F238E27FC236}">
                <a16:creationId xmlns:a16="http://schemas.microsoft.com/office/drawing/2014/main" id="{B1E8ACFA-2EE2-42AF-A347-FB6308E9D5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93"/>
            <a:ext cx="12192000" cy="52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Occupation vs Gender" id="15" name="slide15">
            <a:extLst>
              <a:ext uri="{FF2B5EF4-FFF2-40B4-BE49-F238E27FC236}">
                <a16:creationId xmlns:a16="http://schemas.microsoft.com/office/drawing/2014/main" id="{46AB7DF5-2836-49B0-8E6C-30597927C2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Gender vs Average Income" id="16" name="slide16">
            <a:extLst>
              <a:ext uri="{FF2B5EF4-FFF2-40B4-BE49-F238E27FC236}">
                <a16:creationId xmlns:a16="http://schemas.microsoft.com/office/drawing/2014/main" id="{64F65199-748E-446C-A06E-3B6FF8D2F6A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for Car type  across gender vs Average Income" id="17" name="slide17">
            <a:extLst>
              <a:ext uri="{FF2B5EF4-FFF2-40B4-BE49-F238E27FC236}">
                <a16:creationId xmlns:a16="http://schemas.microsoft.com/office/drawing/2014/main" id="{3956D5F1-AD04-4D39-9B50-06B7D3FE6A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52475"/>
            <a:ext cx="94202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Education Count" id="18" name="slide18">
            <a:extLst>
              <a:ext uri="{FF2B5EF4-FFF2-40B4-BE49-F238E27FC236}">
                <a16:creationId xmlns:a16="http://schemas.microsoft.com/office/drawing/2014/main" id="{75060692-3F85-4C5A-9075-5CABA4EA10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911"/>
            <a:ext cx="12192000" cy="2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 for Occupation &amp;amp; Claim Amt" id="19" name="slide19">
            <a:extLst>
              <a:ext uri="{FF2B5EF4-FFF2-40B4-BE49-F238E27FC236}">
                <a16:creationId xmlns:a16="http://schemas.microsoft.com/office/drawing/2014/main" id="{1CDA4948-9227-466E-AD93-EEF4940C7B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 table - Income for Gender vs Education " id="2" name="slide2">
            <a:extLst>
              <a:ext uri="{FF2B5EF4-FFF2-40B4-BE49-F238E27FC236}">
                <a16:creationId xmlns:a16="http://schemas.microsoft.com/office/drawing/2014/main" id="{DEB84799-12D5-45A1-A0CC-C80F854D8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86000"/>
            <a:ext cx="3352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 for Education &amp;amp; Claim Amount" id="20" name="slide20">
            <a:extLst>
              <a:ext uri="{FF2B5EF4-FFF2-40B4-BE49-F238E27FC236}">
                <a16:creationId xmlns:a16="http://schemas.microsoft.com/office/drawing/2014/main" id="{1651D393-CDBE-453E-8D8F-98176C5A19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Claim Frequency" id="21" name="slide21">
            <a:extLst>
              <a:ext uri="{FF2B5EF4-FFF2-40B4-BE49-F238E27FC236}">
                <a16:creationId xmlns:a16="http://schemas.microsoft.com/office/drawing/2014/main" id="{E70C53A4-7465-4868-9D2C-EF87F5191C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income" id="22" name="slide22">
            <a:extLst>
              <a:ext uri="{FF2B5EF4-FFF2-40B4-BE49-F238E27FC236}">
                <a16:creationId xmlns:a16="http://schemas.microsoft.com/office/drawing/2014/main" id="{3DF03E8F-0013-43E3-B0D3-E927F4D5128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Car Age" id="23" name="slide23">
            <a:extLst>
              <a:ext uri="{FF2B5EF4-FFF2-40B4-BE49-F238E27FC236}">
                <a16:creationId xmlns:a16="http://schemas.microsoft.com/office/drawing/2014/main" id="{0F73B47F-7102-48E8-83DA-301CE8E0D2A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claim frequency with occupation" id="24" name="slide24">
            <a:extLst>
              <a:ext uri="{FF2B5EF4-FFF2-40B4-BE49-F238E27FC236}">
                <a16:creationId xmlns:a16="http://schemas.microsoft.com/office/drawing/2014/main" id="{D42C1E81-C92C-45E9-A10A-6DD3058663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claim frequency with Education" id="25" name="slide25">
            <a:extLst>
              <a:ext uri="{FF2B5EF4-FFF2-40B4-BE49-F238E27FC236}">
                <a16:creationId xmlns:a16="http://schemas.microsoft.com/office/drawing/2014/main" id="{182A908A-C6D5-468B-B112-05142C4631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chart for Bluebook vs car type " id="26" name="slide26">
            <a:extLst>
              <a:ext uri="{FF2B5EF4-FFF2-40B4-BE49-F238E27FC236}">
                <a16:creationId xmlns:a16="http://schemas.microsoft.com/office/drawing/2014/main" id="{4A2D8B7A-A72C-4E7E-BC67-403BB2754FA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041"/>
            <a:ext cx="12192000" cy="5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 for work experience with different occupation" id="27" name="slide27">
            <a:extLst>
              <a:ext uri="{FF2B5EF4-FFF2-40B4-BE49-F238E27FC236}">
                <a16:creationId xmlns:a16="http://schemas.microsoft.com/office/drawing/2014/main" id="{5CFA5B31-F1E5-44C5-B9E6-D8267B3EDDA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747712"/>
            <a:ext cx="6505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chart for work experience with different education in urbancity" id="28" name="slide28">
            <a:extLst>
              <a:ext uri="{FF2B5EF4-FFF2-40B4-BE49-F238E27FC236}">
                <a16:creationId xmlns:a16="http://schemas.microsoft.com/office/drawing/2014/main" id="{0AF75134-3FF5-4997-B622-928DDE50B3C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80962"/>
            <a:ext cx="30765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chart for Occupations vs Gender" id="29" name="slide29">
            <a:extLst>
              <a:ext uri="{FF2B5EF4-FFF2-40B4-BE49-F238E27FC236}">
                <a16:creationId xmlns:a16="http://schemas.microsoft.com/office/drawing/2014/main" id="{5163E8E9-D18D-41A1-B4B4-3865532355F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78"/>
            <a:ext cx="12192000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 table - Income for Gender vs Occupation" id="3" name="slide3">
            <a:extLst>
              <a:ext uri="{FF2B5EF4-FFF2-40B4-BE49-F238E27FC236}">
                <a16:creationId xmlns:a16="http://schemas.microsoft.com/office/drawing/2014/main" id="{350C1C81-0BB5-4064-8D08-272C2218E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90750"/>
            <a:ext cx="3352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cloud for car type &amp;amp; income" id="30" name="slide30">
            <a:extLst>
              <a:ext uri="{FF2B5EF4-FFF2-40B4-BE49-F238E27FC236}">
                <a16:creationId xmlns:a16="http://schemas.microsoft.com/office/drawing/2014/main" id="{8C73D292-A8B0-472D-8520-4684FDDCC6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52475"/>
            <a:ext cx="94202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cloud for Occupation &amp;amp; Bluebook" id="31" name="slide31">
            <a:extLst>
              <a:ext uri="{FF2B5EF4-FFF2-40B4-BE49-F238E27FC236}">
                <a16:creationId xmlns:a16="http://schemas.microsoft.com/office/drawing/2014/main" id="{FDC1EEA4-7C73-40E3-8791-C87C07BF427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52475"/>
            <a:ext cx="94202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Total claim made for different occupation" id="32" name="slide32">
            <a:extLst>
              <a:ext uri="{FF2B5EF4-FFF2-40B4-BE49-F238E27FC236}">
                <a16:creationId xmlns:a16="http://schemas.microsoft.com/office/drawing/2014/main" id="{C309F2C1-739F-492A-9ED5-C402A2143EC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747712"/>
            <a:ext cx="66389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 for car use vs travel time in urbancity" id="33" name="slide33">
            <a:extLst>
              <a:ext uri="{FF2B5EF4-FFF2-40B4-BE49-F238E27FC236}">
                <a16:creationId xmlns:a16="http://schemas.microsoft.com/office/drawing/2014/main" id="{32550A9F-9826-4B78-A8EB-622C40CBCB4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18"/>
            <a:ext cx="12192000" cy="52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claim frequency across urbanicity" id="34" name="slide34">
            <a:extLst>
              <a:ext uri="{FF2B5EF4-FFF2-40B4-BE49-F238E27FC236}">
                <a16:creationId xmlns:a16="http://schemas.microsoft.com/office/drawing/2014/main" id="{9958167C-DBEB-4ADD-89A7-044F86F67DC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le chart for kids driving" id="35" name="slide35">
            <a:extLst>
              <a:ext uri="{FF2B5EF4-FFF2-40B4-BE49-F238E27FC236}">
                <a16:creationId xmlns:a16="http://schemas.microsoft.com/office/drawing/2014/main" id="{02039C6D-4185-4D02-9D02-71A2B281E6A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747712"/>
            <a:ext cx="6381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series:Income by monh &amp;amp; year" id="36" name="slide36">
            <a:extLst>
              <a:ext uri="{FF2B5EF4-FFF2-40B4-BE49-F238E27FC236}">
                <a16:creationId xmlns:a16="http://schemas.microsoft.com/office/drawing/2014/main" id="{86D41CFE-0ACC-4EBE-9DAF-6A60A905A0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387"/>
            <a:ext cx="12192000" cy="51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llet graph for claim amount &amp;amp; old claim across occupation " id="37" name="slide37">
            <a:extLst>
              <a:ext uri="{FF2B5EF4-FFF2-40B4-BE49-F238E27FC236}">
                <a16:creationId xmlns:a16="http://schemas.microsoft.com/office/drawing/2014/main" id="{4E425023-0D8A-42FB-913B-63AFD4A732C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60"/>
            <a:ext cx="12192000" cy="52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claim amount across gender" id="38" name="slide38">
            <a:extLst>
              <a:ext uri="{FF2B5EF4-FFF2-40B4-BE49-F238E27FC236}">
                <a16:creationId xmlns:a16="http://schemas.microsoft.com/office/drawing/2014/main" id="{393CCFAA-262E-4EC9-A304-F8EFDF3E02F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481012"/>
            <a:ext cx="3209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claim amount across work experience" id="39" name="slide39">
            <a:extLst>
              <a:ext uri="{FF2B5EF4-FFF2-40B4-BE49-F238E27FC236}">
                <a16:creationId xmlns:a16="http://schemas.microsoft.com/office/drawing/2014/main" id="{12755AA8-42BC-44B1-9C7E-15291AA225F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614362"/>
            <a:ext cx="4352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Urbancity vs Income" id="4" name="slide4">
            <a:extLst>
              <a:ext uri="{FF2B5EF4-FFF2-40B4-BE49-F238E27FC236}">
                <a16:creationId xmlns:a16="http://schemas.microsoft.com/office/drawing/2014/main" id="{E6FBBAE2-BBD4-44A4-B524-ED4687D55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: Top customers for claim amount" id="40" name="slide40">
            <a:extLst>
              <a:ext uri="{FF2B5EF4-FFF2-40B4-BE49-F238E27FC236}">
                <a16:creationId xmlns:a16="http://schemas.microsoft.com/office/drawing/2014/main" id="{869C4599-D6A0-43A0-8640-14EA1A43FC3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909"/>
            <a:ext cx="12192000" cy="2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top customers claim frequency" id="41" name="slide41">
            <a:extLst>
              <a:ext uri="{FF2B5EF4-FFF2-40B4-BE49-F238E27FC236}">
                <a16:creationId xmlns:a16="http://schemas.microsoft.com/office/drawing/2014/main" id="{05B8E131-1300-4121-A177-77CE034F978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909"/>
            <a:ext cx="12192000" cy="2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for top customers Total claim amount" id="42" name="slide42">
            <a:extLst>
              <a:ext uri="{FF2B5EF4-FFF2-40B4-BE49-F238E27FC236}">
                <a16:creationId xmlns:a16="http://schemas.microsoft.com/office/drawing/2014/main" id="{475A0455-CC07-4CD5-AA6B-00BABF55A52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909"/>
            <a:ext cx="12192000" cy="2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rbancity wise Occupation" id="43" name="slide43">
            <a:extLst>
              <a:ext uri="{FF2B5EF4-FFF2-40B4-BE49-F238E27FC236}">
                <a16:creationId xmlns:a16="http://schemas.microsoft.com/office/drawing/2014/main" id="{01DCE3C1-2B11-4C2A-9D21-6AD6B6B6037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47712"/>
            <a:ext cx="106584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le chart for Occupation count" id="44" name="slide44">
            <a:extLst>
              <a:ext uri="{FF2B5EF4-FFF2-40B4-BE49-F238E27FC236}">
                <a16:creationId xmlns:a16="http://schemas.microsoft.com/office/drawing/2014/main" id="{5893C667-84B4-416B-B966-50E4CD7FF26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747712"/>
            <a:ext cx="6381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Occupation Overview" id="45" name="slide45">
            <a:extLst>
              <a:ext uri="{FF2B5EF4-FFF2-40B4-BE49-F238E27FC236}">
                <a16:creationId xmlns:a16="http://schemas.microsoft.com/office/drawing/2014/main" id="{F4628F93-AADE-471B-98C5-EFBA5449D07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Education overview" id="46" name="slide46">
            <a:extLst>
              <a:ext uri="{FF2B5EF4-FFF2-40B4-BE49-F238E27FC236}">
                <a16:creationId xmlns:a16="http://schemas.microsoft.com/office/drawing/2014/main" id="{10573765-BB5A-448F-BDF9-45F562EE34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 Income Overview" id="47" name="slide47">
            <a:extLst>
              <a:ext uri="{FF2B5EF4-FFF2-40B4-BE49-F238E27FC236}">
                <a16:creationId xmlns:a16="http://schemas.microsoft.com/office/drawing/2014/main" id="{3FCF32C5-980B-4A77-9D28-21860304011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 Claim overview" id="48" name="slide48">
            <a:extLst>
              <a:ext uri="{FF2B5EF4-FFF2-40B4-BE49-F238E27FC236}">
                <a16:creationId xmlns:a16="http://schemas.microsoft.com/office/drawing/2014/main" id="{94449871-4946-4772-A2E9-C601C15CFB1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 Top customers claim overview" id="49" name="slide49">
            <a:extLst>
              <a:ext uri="{FF2B5EF4-FFF2-40B4-BE49-F238E27FC236}">
                <a16:creationId xmlns:a16="http://schemas.microsoft.com/office/drawing/2014/main" id="{F10874CA-B7EB-4EF7-B13F-B15ADDF29E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occupation vs Income" id="5" name="slide5">
            <a:extLst>
              <a:ext uri="{FF2B5EF4-FFF2-40B4-BE49-F238E27FC236}">
                <a16:creationId xmlns:a16="http://schemas.microsoft.com/office/drawing/2014/main" id="{46DCD231-4B3A-4E73-9FA3-11FD4A60E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 Income Overview" id="50" name="slide50">
            <a:extLst>
              <a:ext uri="{FF2B5EF4-FFF2-40B4-BE49-F238E27FC236}">
                <a16:creationId xmlns:a16="http://schemas.microsoft.com/office/drawing/2014/main" id="{C18DF533-8639-4566-877A-21785A3F5D2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 Insights and Recommendations" id="51" name="slide51">
            <a:extLst>
              <a:ext uri="{FF2B5EF4-FFF2-40B4-BE49-F238E27FC236}">
                <a16:creationId xmlns:a16="http://schemas.microsoft.com/office/drawing/2014/main" id="{ABEA780A-CDB6-4F97-8B30-8EA5CBECE5E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2" name="slide52">
            <a:extLst>
              <a:ext uri="{FF2B5EF4-FFF2-40B4-BE49-F238E27FC236}">
                <a16:creationId xmlns:a16="http://schemas.microsoft.com/office/drawing/2014/main" id="{BFCC386C-6933-467B-942C-1E146B09D84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3" name="slide53">
            <a:extLst>
              <a:ext uri="{FF2B5EF4-FFF2-40B4-BE49-F238E27FC236}">
                <a16:creationId xmlns:a16="http://schemas.microsoft.com/office/drawing/2014/main" id="{E37DC704-3D0D-4E1F-AB04-8D6C8F9052F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4" name="slide54">
            <a:extLst>
              <a:ext uri="{FF2B5EF4-FFF2-40B4-BE49-F238E27FC236}">
                <a16:creationId xmlns:a16="http://schemas.microsoft.com/office/drawing/2014/main" id="{E1571749-E165-4B31-8EC7-7C1CD0CCCBE2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5" name="slide55">
            <a:extLst>
              <a:ext uri="{FF2B5EF4-FFF2-40B4-BE49-F238E27FC236}">
                <a16:creationId xmlns:a16="http://schemas.microsoft.com/office/drawing/2014/main" id="{97579950-F73B-4E68-B59D-1174E8B932E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6" name="slide56">
            <a:extLst>
              <a:ext uri="{FF2B5EF4-FFF2-40B4-BE49-F238E27FC236}">
                <a16:creationId xmlns:a16="http://schemas.microsoft.com/office/drawing/2014/main" id="{E4AB4CA1-B5EC-4BD5-9604-1C3A37A6B8F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57" name="slide57">
            <a:extLst>
              <a:ext uri="{FF2B5EF4-FFF2-40B4-BE49-F238E27FC236}">
                <a16:creationId xmlns:a16="http://schemas.microsoft.com/office/drawing/2014/main" id="{509596E3-1A45-409F-BA31-5F1A6DE6909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58" name="slide58">
            <a:extLst>
              <a:ext uri="{FF2B5EF4-FFF2-40B4-BE49-F238E27FC236}">
                <a16:creationId xmlns:a16="http://schemas.microsoft.com/office/drawing/2014/main" id="{24D9E0FB-E09A-4469-8F28-85F271451DA4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Education vs Income" id="6" name="slide6">
            <a:extLst>
              <a:ext uri="{FF2B5EF4-FFF2-40B4-BE49-F238E27FC236}">
                <a16:creationId xmlns:a16="http://schemas.microsoft.com/office/drawing/2014/main" id="{A705EE45-AF16-4EC0-BA4D-6E022AD96F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for Parent vs Income " id="7" name="slide7">
            <a:extLst>
              <a:ext uri="{FF2B5EF4-FFF2-40B4-BE49-F238E27FC236}">
                <a16:creationId xmlns:a16="http://schemas.microsoft.com/office/drawing/2014/main" id="{3BE644CD-73B7-478A-808D-AC9DA1883F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51"/>
            <a:ext cx="12192000" cy="5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Occupation vs Income" id="8" name="slide8">
            <a:extLst>
              <a:ext uri="{FF2B5EF4-FFF2-40B4-BE49-F238E27FC236}">
                <a16:creationId xmlns:a16="http://schemas.microsoft.com/office/drawing/2014/main" id="{F8CF22DD-148B-4CB8-AA96-81EE8162B6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78"/>
            <a:ext cx="12192000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Education vs Income" id="9" name="slide9">
            <a:extLst>
              <a:ext uri="{FF2B5EF4-FFF2-40B4-BE49-F238E27FC236}">
                <a16:creationId xmlns:a16="http://schemas.microsoft.com/office/drawing/2014/main" id="{C81D62A1-6211-4FF9-BF41-B00B353134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747712"/>
            <a:ext cx="4933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2022-03-13T18:30:21Z</dcterms:created>
  <dcterms:modified xsi:type="dcterms:W3CDTF">2022-03-13T18:30:21Z</dcterms:modified>
</cp:coreProperties>
</file>