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9" r:id="rId2"/>
    <p:sldId id="263" r:id="rId3"/>
    <p:sldId id="265" r:id="rId4"/>
    <p:sldId id="264" r:id="rId5"/>
    <p:sldId id="268" r:id="rId6"/>
    <p:sldId id="276" r:id="rId7"/>
    <p:sldId id="277" r:id="rId8"/>
    <p:sldId id="278" r:id="rId9"/>
    <p:sldId id="279" r:id="rId10"/>
    <p:sldId id="280" r:id="rId11"/>
    <p:sldId id="266" r:id="rId12"/>
    <p:sldId id="267" r:id="rId13"/>
    <p:sldId id="270" r:id="rId14"/>
    <p:sldId id="272" r:id="rId15"/>
    <p:sldId id="273" r:id="rId16"/>
    <p:sldId id="271"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ay Shetye" initials="AS" lastIdx="1" clrIdx="0">
    <p:extLst>
      <p:ext uri="{19B8F6BF-5375-455C-9EA6-DF929625EA0E}">
        <p15:presenceInfo xmlns:p15="http://schemas.microsoft.com/office/powerpoint/2012/main" userId="6a81030997c0fa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842" autoAdjust="0"/>
  </p:normalViewPr>
  <p:slideViewPr>
    <p:cSldViewPr snapToGrid="0">
      <p:cViewPr varScale="1">
        <p:scale>
          <a:sx n="67" d="100"/>
          <a:sy n="67" d="100"/>
        </p:scale>
        <p:origin x="6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F790D5-C819-4A5F-AB9D-A70EBCF6CA4F}" type="datetimeFigureOut">
              <a:rPr lang="en-IN" smtClean="0"/>
              <a:t>30-05-2021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3CA6CC-1EAD-4D84-A651-71B3592A6DBA}" type="slidenum">
              <a:rPr lang="en-IN" smtClean="0"/>
              <a:t>‹#›</a:t>
            </a:fld>
            <a:endParaRPr lang="en-IN"/>
          </a:p>
        </p:txBody>
      </p:sp>
    </p:spTree>
    <p:extLst>
      <p:ext uri="{BB962C8B-B14F-4D97-AF65-F5344CB8AC3E}">
        <p14:creationId xmlns:p14="http://schemas.microsoft.com/office/powerpoint/2010/main" val="3927021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63CA6CC-1EAD-4D84-A651-71B3592A6DBA}" type="slidenum">
              <a:rPr lang="en-IN" smtClean="0"/>
              <a:t>14</a:t>
            </a:fld>
            <a:endParaRPr lang="en-IN"/>
          </a:p>
        </p:txBody>
      </p:sp>
    </p:spTree>
    <p:extLst>
      <p:ext uri="{BB962C8B-B14F-4D97-AF65-F5344CB8AC3E}">
        <p14:creationId xmlns:p14="http://schemas.microsoft.com/office/powerpoint/2010/main" val="4000798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5197-2F65-4AD5-81E0-3B1B4243CC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FAE145-3221-49A8-8862-E0577B799F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634DB3-3877-4D23-8C68-B8E86078647D}"/>
              </a:ext>
            </a:extLst>
          </p:cNvPr>
          <p:cNvSpPr>
            <a:spLocks noGrp="1"/>
          </p:cNvSpPr>
          <p:nvPr>
            <p:ph type="dt" sz="half" idx="10"/>
          </p:nvPr>
        </p:nvSpPr>
        <p:spPr/>
        <p:txBody>
          <a:bodyPr/>
          <a:lstStyle/>
          <a:p>
            <a:fld id="{87B320ED-B187-4583-969A-F02185609945}" type="datetimeFigureOut">
              <a:rPr lang="en-IN" smtClean="0"/>
              <a:t>30-05-2021</a:t>
            </a:fld>
            <a:endParaRPr lang="en-IN"/>
          </a:p>
        </p:txBody>
      </p:sp>
      <p:sp>
        <p:nvSpPr>
          <p:cNvPr id="5" name="Footer Placeholder 4">
            <a:extLst>
              <a:ext uri="{FF2B5EF4-FFF2-40B4-BE49-F238E27FC236}">
                <a16:creationId xmlns:a16="http://schemas.microsoft.com/office/drawing/2014/main" id="{4FD61D8B-3464-49C7-8873-D29F7D3227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0EDE84-1834-4308-B181-A6F3D32D5504}"/>
              </a:ext>
            </a:extLst>
          </p:cNvPr>
          <p:cNvSpPr>
            <a:spLocks noGrp="1"/>
          </p:cNvSpPr>
          <p:nvPr>
            <p:ph type="sldNum" sz="quarter" idx="12"/>
          </p:nvPr>
        </p:nvSpPr>
        <p:spPr/>
        <p:txBody>
          <a:bodyPr/>
          <a:lstStyle/>
          <a:p>
            <a:fld id="{6DBE7AA0-55F6-496D-B3F6-7FA771AE693E}" type="slidenum">
              <a:rPr lang="en-IN" smtClean="0"/>
              <a:t>‹#›</a:t>
            </a:fld>
            <a:endParaRPr lang="en-IN"/>
          </a:p>
        </p:txBody>
      </p:sp>
    </p:spTree>
    <p:extLst>
      <p:ext uri="{BB962C8B-B14F-4D97-AF65-F5344CB8AC3E}">
        <p14:creationId xmlns:p14="http://schemas.microsoft.com/office/powerpoint/2010/main" val="1409813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91F5-64F1-4099-A9D9-96A9451905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EB3F05-153D-4B52-884C-C5E90E64FC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4DFF25-C81D-4B93-B9CC-1D239CB70CC2}"/>
              </a:ext>
            </a:extLst>
          </p:cNvPr>
          <p:cNvSpPr>
            <a:spLocks noGrp="1"/>
          </p:cNvSpPr>
          <p:nvPr>
            <p:ph type="dt" sz="half" idx="10"/>
          </p:nvPr>
        </p:nvSpPr>
        <p:spPr/>
        <p:txBody>
          <a:bodyPr/>
          <a:lstStyle/>
          <a:p>
            <a:fld id="{87B320ED-B187-4583-969A-F02185609945}" type="datetimeFigureOut">
              <a:rPr lang="en-IN" smtClean="0"/>
              <a:t>30-05-2021</a:t>
            </a:fld>
            <a:endParaRPr lang="en-IN"/>
          </a:p>
        </p:txBody>
      </p:sp>
      <p:sp>
        <p:nvSpPr>
          <p:cNvPr id="5" name="Footer Placeholder 4">
            <a:extLst>
              <a:ext uri="{FF2B5EF4-FFF2-40B4-BE49-F238E27FC236}">
                <a16:creationId xmlns:a16="http://schemas.microsoft.com/office/drawing/2014/main" id="{0296BDC5-7D53-4437-A6C6-6E19290F58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B5B9AD-81AA-4A24-BBF0-0CC9868C3CB6}"/>
              </a:ext>
            </a:extLst>
          </p:cNvPr>
          <p:cNvSpPr>
            <a:spLocks noGrp="1"/>
          </p:cNvSpPr>
          <p:nvPr>
            <p:ph type="sldNum" sz="quarter" idx="12"/>
          </p:nvPr>
        </p:nvSpPr>
        <p:spPr/>
        <p:txBody>
          <a:bodyPr/>
          <a:lstStyle/>
          <a:p>
            <a:fld id="{6DBE7AA0-55F6-496D-B3F6-7FA771AE693E}" type="slidenum">
              <a:rPr lang="en-IN" smtClean="0"/>
              <a:t>‹#›</a:t>
            </a:fld>
            <a:endParaRPr lang="en-IN"/>
          </a:p>
        </p:txBody>
      </p:sp>
    </p:spTree>
    <p:extLst>
      <p:ext uri="{BB962C8B-B14F-4D97-AF65-F5344CB8AC3E}">
        <p14:creationId xmlns:p14="http://schemas.microsoft.com/office/powerpoint/2010/main" val="1551882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0E6BA0-BBB8-409F-B85A-53CCCBAF2E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7290FB-4F05-4BA5-910C-FD6698DA5C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25506E-4A11-4AD7-9A40-2ABA41F1AAE5}"/>
              </a:ext>
            </a:extLst>
          </p:cNvPr>
          <p:cNvSpPr>
            <a:spLocks noGrp="1"/>
          </p:cNvSpPr>
          <p:nvPr>
            <p:ph type="dt" sz="half" idx="10"/>
          </p:nvPr>
        </p:nvSpPr>
        <p:spPr/>
        <p:txBody>
          <a:bodyPr/>
          <a:lstStyle/>
          <a:p>
            <a:fld id="{87B320ED-B187-4583-969A-F02185609945}" type="datetimeFigureOut">
              <a:rPr lang="en-IN" smtClean="0"/>
              <a:t>30-05-2021</a:t>
            </a:fld>
            <a:endParaRPr lang="en-IN"/>
          </a:p>
        </p:txBody>
      </p:sp>
      <p:sp>
        <p:nvSpPr>
          <p:cNvPr id="5" name="Footer Placeholder 4">
            <a:extLst>
              <a:ext uri="{FF2B5EF4-FFF2-40B4-BE49-F238E27FC236}">
                <a16:creationId xmlns:a16="http://schemas.microsoft.com/office/drawing/2014/main" id="{35AFC37A-D0ED-49B3-BBE0-A8E9A1BF0E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268067-307A-4487-9D1C-E9C3EAB8A2BC}"/>
              </a:ext>
            </a:extLst>
          </p:cNvPr>
          <p:cNvSpPr>
            <a:spLocks noGrp="1"/>
          </p:cNvSpPr>
          <p:nvPr>
            <p:ph type="sldNum" sz="quarter" idx="12"/>
          </p:nvPr>
        </p:nvSpPr>
        <p:spPr/>
        <p:txBody>
          <a:bodyPr/>
          <a:lstStyle/>
          <a:p>
            <a:fld id="{6DBE7AA0-55F6-496D-B3F6-7FA771AE693E}" type="slidenum">
              <a:rPr lang="en-IN" smtClean="0"/>
              <a:t>‹#›</a:t>
            </a:fld>
            <a:endParaRPr lang="en-IN"/>
          </a:p>
        </p:txBody>
      </p:sp>
    </p:spTree>
    <p:extLst>
      <p:ext uri="{BB962C8B-B14F-4D97-AF65-F5344CB8AC3E}">
        <p14:creationId xmlns:p14="http://schemas.microsoft.com/office/powerpoint/2010/main" val="115959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4EFA0-2D0C-407A-8E17-398CACED09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078CFF-3F2B-44F3-80D5-131F913F37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F01FD2-D2BD-4B8B-B565-3AB970B8D167}"/>
              </a:ext>
            </a:extLst>
          </p:cNvPr>
          <p:cNvSpPr>
            <a:spLocks noGrp="1"/>
          </p:cNvSpPr>
          <p:nvPr>
            <p:ph type="dt" sz="half" idx="10"/>
          </p:nvPr>
        </p:nvSpPr>
        <p:spPr/>
        <p:txBody>
          <a:bodyPr/>
          <a:lstStyle/>
          <a:p>
            <a:fld id="{87B320ED-B187-4583-969A-F02185609945}" type="datetimeFigureOut">
              <a:rPr lang="en-IN" smtClean="0"/>
              <a:t>30-05-2021</a:t>
            </a:fld>
            <a:endParaRPr lang="en-IN"/>
          </a:p>
        </p:txBody>
      </p:sp>
      <p:sp>
        <p:nvSpPr>
          <p:cNvPr id="5" name="Footer Placeholder 4">
            <a:extLst>
              <a:ext uri="{FF2B5EF4-FFF2-40B4-BE49-F238E27FC236}">
                <a16:creationId xmlns:a16="http://schemas.microsoft.com/office/drawing/2014/main" id="{9ECF429C-3C69-4F08-9F2F-A8DDA35482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FAB94F-5D70-4FD6-AE87-BE26721B3418}"/>
              </a:ext>
            </a:extLst>
          </p:cNvPr>
          <p:cNvSpPr>
            <a:spLocks noGrp="1"/>
          </p:cNvSpPr>
          <p:nvPr>
            <p:ph type="sldNum" sz="quarter" idx="12"/>
          </p:nvPr>
        </p:nvSpPr>
        <p:spPr/>
        <p:txBody>
          <a:bodyPr/>
          <a:lstStyle/>
          <a:p>
            <a:fld id="{6DBE7AA0-55F6-496D-B3F6-7FA771AE693E}" type="slidenum">
              <a:rPr lang="en-IN" smtClean="0"/>
              <a:t>‹#›</a:t>
            </a:fld>
            <a:endParaRPr lang="en-IN"/>
          </a:p>
        </p:txBody>
      </p:sp>
    </p:spTree>
    <p:extLst>
      <p:ext uri="{BB962C8B-B14F-4D97-AF65-F5344CB8AC3E}">
        <p14:creationId xmlns:p14="http://schemas.microsoft.com/office/powerpoint/2010/main" val="3532590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3C3B1-D5D3-41F4-9BBD-5D54568B56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1A42B9-522E-43C9-A473-BCB232FF7A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AB814E-AB50-44D3-B911-18A201F4875D}"/>
              </a:ext>
            </a:extLst>
          </p:cNvPr>
          <p:cNvSpPr>
            <a:spLocks noGrp="1"/>
          </p:cNvSpPr>
          <p:nvPr>
            <p:ph type="dt" sz="half" idx="10"/>
          </p:nvPr>
        </p:nvSpPr>
        <p:spPr/>
        <p:txBody>
          <a:bodyPr/>
          <a:lstStyle/>
          <a:p>
            <a:fld id="{87B320ED-B187-4583-969A-F02185609945}" type="datetimeFigureOut">
              <a:rPr lang="en-IN" smtClean="0"/>
              <a:t>30-05-2021</a:t>
            </a:fld>
            <a:endParaRPr lang="en-IN"/>
          </a:p>
        </p:txBody>
      </p:sp>
      <p:sp>
        <p:nvSpPr>
          <p:cNvPr id="5" name="Footer Placeholder 4">
            <a:extLst>
              <a:ext uri="{FF2B5EF4-FFF2-40B4-BE49-F238E27FC236}">
                <a16:creationId xmlns:a16="http://schemas.microsoft.com/office/drawing/2014/main" id="{348EAB88-7644-4AE4-BCCC-17B321D1C4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424809-2E91-45D9-973A-F0C676FCF008}"/>
              </a:ext>
            </a:extLst>
          </p:cNvPr>
          <p:cNvSpPr>
            <a:spLocks noGrp="1"/>
          </p:cNvSpPr>
          <p:nvPr>
            <p:ph type="sldNum" sz="quarter" idx="12"/>
          </p:nvPr>
        </p:nvSpPr>
        <p:spPr/>
        <p:txBody>
          <a:bodyPr/>
          <a:lstStyle/>
          <a:p>
            <a:fld id="{6DBE7AA0-55F6-496D-B3F6-7FA771AE693E}" type="slidenum">
              <a:rPr lang="en-IN" smtClean="0"/>
              <a:t>‹#›</a:t>
            </a:fld>
            <a:endParaRPr lang="en-IN"/>
          </a:p>
        </p:txBody>
      </p:sp>
    </p:spTree>
    <p:extLst>
      <p:ext uri="{BB962C8B-B14F-4D97-AF65-F5344CB8AC3E}">
        <p14:creationId xmlns:p14="http://schemas.microsoft.com/office/powerpoint/2010/main" val="2110117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CFACD-7023-4145-B248-59C24B6950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9928E9-BF71-497F-A682-B867243F03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EE0D82-B1FB-46C3-84B5-E9FB449D41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EA06B9-DD03-426C-AB84-314ED3D10EC7}"/>
              </a:ext>
            </a:extLst>
          </p:cNvPr>
          <p:cNvSpPr>
            <a:spLocks noGrp="1"/>
          </p:cNvSpPr>
          <p:nvPr>
            <p:ph type="dt" sz="half" idx="10"/>
          </p:nvPr>
        </p:nvSpPr>
        <p:spPr/>
        <p:txBody>
          <a:bodyPr/>
          <a:lstStyle/>
          <a:p>
            <a:fld id="{87B320ED-B187-4583-969A-F02185609945}" type="datetimeFigureOut">
              <a:rPr lang="en-IN" smtClean="0"/>
              <a:t>30-05-2021</a:t>
            </a:fld>
            <a:endParaRPr lang="en-IN"/>
          </a:p>
        </p:txBody>
      </p:sp>
      <p:sp>
        <p:nvSpPr>
          <p:cNvPr id="6" name="Footer Placeholder 5">
            <a:extLst>
              <a:ext uri="{FF2B5EF4-FFF2-40B4-BE49-F238E27FC236}">
                <a16:creationId xmlns:a16="http://schemas.microsoft.com/office/drawing/2014/main" id="{790A6A59-C861-419F-A190-94FF3F919B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554B72-ED36-4BD2-97BD-ACD8E0D7BAA0}"/>
              </a:ext>
            </a:extLst>
          </p:cNvPr>
          <p:cNvSpPr>
            <a:spLocks noGrp="1"/>
          </p:cNvSpPr>
          <p:nvPr>
            <p:ph type="sldNum" sz="quarter" idx="12"/>
          </p:nvPr>
        </p:nvSpPr>
        <p:spPr/>
        <p:txBody>
          <a:bodyPr/>
          <a:lstStyle/>
          <a:p>
            <a:fld id="{6DBE7AA0-55F6-496D-B3F6-7FA771AE693E}" type="slidenum">
              <a:rPr lang="en-IN" smtClean="0"/>
              <a:t>‹#›</a:t>
            </a:fld>
            <a:endParaRPr lang="en-IN"/>
          </a:p>
        </p:txBody>
      </p:sp>
    </p:spTree>
    <p:extLst>
      <p:ext uri="{BB962C8B-B14F-4D97-AF65-F5344CB8AC3E}">
        <p14:creationId xmlns:p14="http://schemas.microsoft.com/office/powerpoint/2010/main" val="1591411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E2808-A307-4DEB-A4AB-A99283934D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AC4549-78ED-479B-9CDD-0DE4544266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339431-1208-460B-9796-B1801DA597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D92E1F-7CF3-43A1-B415-7DB90933E5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DDD0F2-5553-4557-95D8-ACE52ABCE8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95BAF3-2452-4F88-85BA-7D1E3D5560E4}"/>
              </a:ext>
            </a:extLst>
          </p:cNvPr>
          <p:cNvSpPr>
            <a:spLocks noGrp="1"/>
          </p:cNvSpPr>
          <p:nvPr>
            <p:ph type="dt" sz="half" idx="10"/>
          </p:nvPr>
        </p:nvSpPr>
        <p:spPr/>
        <p:txBody>
          <a:bodyPr/>
          <a:lstStyle/>
          <a:p>
            <a:fld id="{87B320ED-B187-4583-969A-F02185609945}" type="datetimeFigureOut">
              <a:rPr lang="en-IN" smtClean="0"/>
              <a:t>30-05-2021</a:t>
            </a:fld>
            <a:endParaRPr lang="en-IN"/>
          </a:p>
        </p:txBody>
      </p:sp>
      <p:sp>
        <p:nvSpPr>
          <p:cNvPr id="8" name="Footer Placeholder 7">
            <a:extLst>
              <a:ext uri="{FF2B5EF4-FFF2-40B4-BE49-F238E27FC236}">
                <a16:creationId xmlns:a16="http://schemas.microsoft.com/office/drawing/2014/main" id="{1F51B355-C016-4A85-B62C-6F105B7A19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BFA1925-A530-404D-B750-5B80287F7FAF}"/>
              </a:ext>
            </a:extLst>
          </p:cNvPr>
          <p:cNvSpPr>
            <a:spLocks noGrp="1"/>
          </p:cNvSpPr>
          <p:nvPr>
            <p:ph type="sldNum" sz="quarter" idx="12"/>
          </p:nvPr>
        </p:nvSpPr>
        <p:spPr/>
        <p:txBody>
          <a:bodyPr/>
          <a:lstStyle/>
          <a:p>
            <a:fld id="{6DBE7AA0-55F6-496D-B3F6-7FA771AE693E}" type="slidenum">
              <a:rPr lang="en-IN" smtClean="0"/>
              <a:t>‹#›</a:t>
            </a:fld>
            <a:endParaRPr lang="en-IN"/>
          </a:p>
        </p:txBody>
      </p:sp>
    </p:spTree>
    <p:extLst>
      <p:ext uri="{BB962C8B-B14F-4D97-AF65-F5344CB8AC3E}">
        <p14:creationId xmlns:p14="http://schemas.microsoft.com/office/powerpoint/2010/main" val="3148295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90DF-9F48-40CA-8D89-A7A126177E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BC4358-E518-4DE3-9234-412277221165}"/>
              </a:ext>
            </a:extLst>
          </p:cNvPr>
          <p:cNvSpPr>
            <a:spLocks noGrp="1"/>
          </p:cNvSpPr>
          <p:nvPr>
            <p:ph type="dt" sz="half" idx="10"/>
          </p:nvPr>
        </p:nvSpPr>
        <p:spPr/>
        <p:txBody>
          <a:bodyPr/>
          <a:lstStyle/>
          <a:p>
            <a:fld id="{87B320ED-B187-4583-969A-F02185609945}" type="datetimeFigureOut">
              <a:rPr lang="en-IN" smtClean="0"/>
              <a:t>30-05-2021</a:t>
            </a:fld>
            <a:endParaRPr lang="en-IN"/>
          </a:p>
        </p:txBody>
      </p:sp>
      <p:sp>
        <p:nvSpPr>
          <p:cNvPr id="4" name="Footer Placeholder 3">
            <a:extLst>
              <a:ext uri="{FF2B5EF4-FFF2-40B4-BE49-F238E27FC236}">
                <a16:creationId xmlns:a16="http://schemas.microsoft.com/office/drawing/2014/main" id="{4162D1BD-B689-4196-BD8A-DD78B898ED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53CE94-A07E-4AD4-916F-E8784291D50F}"/>
              </a:ext>
            </a:extLst>
          </p:cNvPr>
          <p:cNvSpPr>
            <a:spLocks noGrp="1"/>
          </p:cNvSpPr>
          <p:nvPr>
            <p:ph type="sldNum" sz="quarter" idx="12"/>
          </p:nvPr>
        </p:nvSpPr>
        <p:spPr/>
        <p:txBody>
          <a:bodyPr/>
          <a:lstStyle/>
          <a:p>
            <a:fld id="{6DBE7AA0-55F6-496D-B3F6-7FA771AE693E}" type="slidenum">
              <a:rPr lang="en-IN" smtClean="0"/>
              <a:t>‹#›</a:t>
            </a:fld>
            <a:endParaRPr lang="en-IN"/>
          </a:p>
        </p:txBody>
      </p:sp>
    </p:spTree>
    <p:extLst>
      <p:ext uri="{BB962C8B-B14F-4D97-AF65-F5344CB8AC3E}">
        <p14:creationId xmlns:p14="http://schemas.microsoft.com/office/powerpoint/2010/main" val="3262048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533DE3-1652-4FAE-AF66-4AAD9D1837C7}"/>
              </a:ext>
            </a:extLst>
          </p:cNvPr>
          <p:cNvSpPr>
            <a:spLocks noGrp="1"/>
          </p:cNvSpPr>
          <p:nvPr>
            <p:ph type="dt" sz="half" idx="10"/>
          </p:nvPr>
        </p:nvSpPr>
        <p:spPr/>
        <p:txBody>
          <a:bodyPr/>
          <a:lstStyle/>
          <a:p>
            <a:fld id="{87B320ED-B187-4583-969A-F02185609945}" type="datetimeFigureOut">
              <a:rPr lang="en-IN" smtClean="0"/>
              <a:t>30-05-2021</a:t>
            </a:fld>
            <a:endParaRPr lang="en-IN"/>
          </a:p>
        </p:txBody>
      </p:sp>
      <p:sp>
        <p:nvSpPr>
          <p:cNvPr id="3" name="Footer Placeholder 2">
            <a:extLst>
              <a:ext uri="{FF2B5EF4-FFF2-40B4-BE49-F238E27FC236}">
                <a16:creationId xmlns:a16="http://schemas.microsoft.com/office/drawing/2014/main" id="{E742D9C9-308E-4B30-AA02-54199BABEA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6764EF0-388F-4137-9ABB-89CE7EB9EA55}"/>
              </a:ext>
            </a:extLst>
          </p:cNvPr>
          <p:cNvSpPr>
            <a:spLocks noGrp="1"/>
          </p:cNvSpPr>
          <p:nvPr>
            <p:ph type="sldNum" sz="quarter" idx="12"/>
          </p:nvPr>
        </p:nvSpPr>
        <p:spPr/>
        <p:txBody>
          <a:bodyPr/>
          <a:lstStyle/>
          <a:p>
            <a:fld id="{6DBE7AA0-55F6-496D-B3F6-7FA771AE693E}" type="slidenum">
              <a:rPr lang="en-IN" smtClean="0"/>
              <a:t>‹#›</a:t>
            </a:fld>
            <a:endParaRPr lang="en-IN"/>
          </a:p>
        </p:txBody>
      </p:sp>
    </p:spTree>
    <p:extLst>
      <p:ext uri="{BB962C8B-B14F-4D97-AF65-F5344CB8AC3E}">
        <p14:creationId xmlns:p14="http://schemas.microsoft.com/office/powerpoint/2010/main" val="2235206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6120F-D1BC-470D-BF01-6DA99E5D86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FDB01A-4A2E-4AE0-8A0A-CB91EB43A9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9B6F75-831D-4DD4-BAB2-44E4FA1437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A05B0E-07F2-4420-95A0-B0CE99B94639}"/>
              </a:ext>
            </a:extLst>
          </p:cNvPr>
          <p:cNvSpPr>
            <a:spLocks noGrp="1"/>
          </p:cNvSpPr>
          <p:nvPr>
            <p:ph type="dt" sz="half" idx="10"/>
          </p:nvPr>
        </p:nvSpPr>
        <p:spPr/>
        <p:txBody>
          <a:bodyPr/>
          <a:lstStyle/>
          <a:p>
            <a:fld id="{87B320ED-B187-4583-969A-F02185609945}" type="datetimeFigureOut">
              <a:rPr lang="en-IN" smtClean="0"/>
              <a:t>30-05-2021</a:t>
            </a:fld>
            <a:endParaRPr lang="en-IN"/>
          </a:p>
        </p:txBody>
      </p:sp>
      <p:sp>
        <p:nvSpPr>
          <p:cNvPr id="6" name="Footer Placeholder 5">
            <a:extLst>
              <a:ext uri="{FF2B5EF4-FFF2-40B4-BE49-F238E27FC236}">
                <a16:creationId xmlns:a16="http://schemas.microsoft.com/office/drawing/2014/main" id="{C8C2CFF8-5C5D-41FA-A616-24371C7D14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AAB7DB-3FB6-4FF4-A0B1-34A17F67C511}"/>
              </a:ext>
            </a:extLst>
          </p:cNvPr>
          <p:cNvSpPr>
            <a:spLocks noGrp="1"/>
          </p:cNvSpPr>
          <p:nvPr>
            <p:ph type="sldNum" sz="quarter" idx="12"/>
          </p:nvPr>
        </p:nvSpPr>
        <p:spPr/>
        <p:txBody>
          <a:bodyPr/>
          <a:lstStyle/>
          <a:p>
            <a:fld id="{6DBE7AA0-55F6-496D-B3F6-7FA771AE693E}" type="slidenum">
              <a:rPr lang="en-IN" smtClean="0"/>
              <a:t>‹#›</a:t>
            </a:fld>
            <a:endParaRPr lang="en-IN"/>
          </a:p>
        </p:txBody>
      </p:sp>
    </p:spTree>
    <p:extLst>
      <p:ext uri="{BB962C8B-B14F-4D97-AF65-F5344CB8AC3E}">
        <p14:creationId xmlns:p14="http://schemas.microsoft.com/office/powerpoint/2010/main" val="2477188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3A94-A802-49E0-B9E1-A73EFAF53C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773421-3A5D-4B4B-9571-78FCD2A6A0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DF69E0-A394-48E2-B732-EC893329F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E06F4E-D45D-44A9-93A2-52986A296D4D}"/>
              </a:ext>
            </a:extLst>
          </p:cNvPr>
          <p:cNvSpPr>
            <a:spLocks noGrp="1"/>
          </p:cNvSpPr>
          <p:nvPr>
            <p:ph type="dt" sz="half" idx="10"/>
          </p:nvPr>
        </p:nvSpPr>
        <p:spPr/>
        <p:txBody>
          <a:bodyPr/>
          <a:lstStyle/>
          <a:p>
            <a:fld id="{87B320ED-B187-4583-969A-F02185609945}" type="datetimeFigureOut">
              <a:rPr lang="en-IN" smtClean="0"/>
              <a:t>30-05-2021</a:t>
            </a:fld>
            <a:endParaRPr lang="en-IN"/>
          </a:p>
        </p:txBody>
      </p:sp>
      <p:sp>
        <p:nvSpPr>
          <p:cNvPr id="6" name="Footer Placeholder 5">
            <a:extLst>
              <a:ext uri="{FF2B5EF4-FFF2-40B4-BE49-F238E27FC236}">
                <a16:creationId xmlns:a16="http://schemas.microsoft.com/office/drawing/2014/main" id="{8CE96EED-5937-456A-8F92-60FD78E4AB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2957FE-CD0C-4420-BCCA-61B4EEC9EE26}"/>
              </a:ext>
            </a:extLst>
          </p:cNvPr>
          <p:cNvSpPr>
            <a:spLocks noGrp="1"/>
          </p:cNvSpPr>
          <p:nvPr>
            <p:ph type="sldNum" sz="quarter" idx="12"/>
          </p:nvPr>
        </p:nvSpPr>
        <p:spPr/>
        <p:txBody>
          <a:bodyPr/>
          <a:lstStyle/>
          <a:p>
            <a:fld id="{6DBE7AA0-55F6-496D-B3F6-7FA771AE693E}" type="slidenum">
              <a:rPr lang="en-IN" smtClean="0"/>
              <a:t>‹#›</a:t>
            </a:fld>
            <a:endParaRPr lang="en-IN"/>
          </a:p>
        </p:txBody>
      </p:sp>
    </p:spTree>
    <p:extLst>
      <p:ext uri="{BB962C8B-B14F-4D97-AF65-F5344CB8AC3E}">
        <p14:creationId xmlns:p14="http://schemas.microsoft.com/office/powerpoint/2010/main" val="397733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A4E54-43C2-49ED-BC2B-3CBC0E09D1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9E69D6-42C2-4AC3-9FBE-9C3CA9404E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DF12E7-AEAE-4886-994C-50969DB0C9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320ED-B187-4583-969A-F02185609945}" type="datetimeFigureOut">
              <a:rPr lang="en-IN" smtClean="0"/>
              <a:t>30-05-2021</a:t>
            </a:fld>
            <a:endParaRPr lang="en-IN"/>
          </a:p>
        </p:txBody>
      </p:sp>
      <p:sp>
        <p:nvSpPr>
          <p:cNvPr id="5" name="Footer Placeholder 4">
            <a:extLst>
              <a:ext uri="{FF2B5EF4-FFF2-40B4-BE49-F238E27FC236}">
                <a16:creationId xmlns:a16="http://schemas.microsoft.com/office/drawing/2014/main" id="{363F7D0D-4814-4F20-B34E-6E81593CA7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5C438D5-6B14-4075-BFA3-F7CDFE3A12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BE7AA0-55F6-496D-B3F6-7FA771AE693E}" type="slidenum">
              <a:rPr lang="en-IN" smtClean="0"/>
              <a:t>‹#›</a:t>
            </a:fld>
            <a:endParaRPr lang="en-IN"/>
          </a:p>
        </p:txBody>
      </p:sp>
    </p:spTree>
    <p:extLst>
      <p:ext uri="{BB962C8B-B14F-4D97-AF65-F5344CB8AC3E}">
        <p14:creationId xmlns:p14="http://schemas.microsoft.com/office/powerpoint/2010/main" val="1039299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BFD42-B081-41D1-96BE-9F5F93F89AA6}"/>
              </a:ext>
            </a:extLst>
          </p:cNvPr>
          <p:cNvSpPr txBox="1"/>
          <p:nvPr/>
        </p:nvSpPr>
        <p:spPr>
          <a:xfrm>
            <a:off x="0" y="790575"/>
            <a:ext cx="12115800" cy="4062651"/>
          </a:xfrm>
          <a:prstGeom prst="rect">
            <a:avLst/>
          </a:prstGeom>
          <a:noFill/>
        </p:spPr>
        <p:txBody>
          <a:bodyPr wrap="square" rtlCol="0">
            <a:spAutoFit/>
          </a:bodyPr>
          <a:lstStyle/>
          <a:p>
            <a:pPr algn="ctr"/>
            <a:r>
              <a:rPr lang="en-IN" sz="4000" b="1" i="0" dirty="0">
                <a:solidFill>
                  <a:srgbClr val="000000"/>
                </a:solidFill>
                <a:effectLst/>
              </a:rPr>
              <a:t>     </a:t>
            </a:r>
          </a:p>
          <a:p>
            <a:pPr algn="ctr"/>
            <a:endParaRPr lang="en-IN" sz="4000" b="1" dirty="0">
              <a:solidFill>
                <a:srgbClr val="000000"/>
              </a:solidFill>
            </a:endParaRPr>
          </a:p>
          <a:p>
            <a:pPr algn="ctr"/>
            <a:endParaRPr lang="en-IN" sz="4000" b="1" i="0" dirty="0">
              <a:solidFill>
                <a:srgbClr val="000000"/>
              </a:solidFill>
              <a:effectLst/>
            </a:endParaRPr>
          </a:p>
          <a:p>
            <a:pPr algn="ctr"/>
            <a:r>
              <a:rPr lang="en-IN" sz="4000" b="1" dirty="0">
                <a:solidFill>
                  <a:schemeClr val="accent2">
                    <a:lumMod val="75000"/>
                  </a:schemeClr>
                </a:solidFill>
              </a:rPr>
              <a:t>      </a:t>
            </a:r>
            <a:r>
              <a:rPr lang="en-IN" sz="6000" b="1" i="0" dirty="0">
                <a:solidFill>
                  <a:schemeClr val="accent2">
                    <a:lumMod val="75000"/>
                  </a:schemeClr>
                </a:solidFill>
                <a:effectLst/>
              </a:rPr>
              <a:t>Marketing &amp; Retail Analytics. </a:t>
            </a:r>
          </a:p>
          <a:p>
            <a:pPr algn="ctr"/>
            <a:r>
              <a:rPr lang="en-US" sz="6000" b="0" i="0" dirty="0">
                <a:solidFill>
                  <a:schemeClr val="accent2">
                    <a:lumMod val="75000"/>
                  </a:schemeClr>
                </a:solidFill>
                <a:effectLst/>
              </a:rPr>
              <a:t> </a:t>
            </a:r>
            <a:r>
              <a:rPr lang="en-US" sz="6000" b="1" i="0" dirty="0">
                <a:solidFill>
                  <a:schemeClr val="accent2">
                    <a:lumMod val="75000"/>
                  </a:schemeClr>
                </a:solidFill>
                <a:effectLst/>
              </a:rPr>
              <a:t>Milestone 1.</a:t>
            </a:r>
            <a:endParaRPr lang="en-US" sz="6000" b="0" i="0" dirty="0">
              <a:solidFill>
                <a:schemeClr val="accent2">
                  <a:lumMod val="75000"/>
                </a:schemeClr>
              </a:solidFill>
              <a:effectLst/>
            </a:endParaRPr>
          </a:p>
          <a:p>
            <a:endParaRPr lang="en-IN" dirty="0"/>
          </a:p>
        </p:txBody>
      </p:sp>
    </p:spTree>
    <p:extLst>
      <p:ext uri="{BB962C8B-B14F-4D97-AF65-F5344CB8AC3E}">
        <p14:creationId xmlns:p14="http://schemas.microsoft.com/office/powerpoint/2010/main" val="2245339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5AF67-8EA2-44A4-AF01-F22F24ADCAE5}"/>
              </a:ext>
            </a:extLst>
          </p:cNvPr>
          <p:cNvSpPr txBox="1"/>
          <p:nvPr/>
        </p:nvSpPr>
        <p:spPr>
          <a:xfrm>
            <a:off x="133350" y="142875"/>
            <a:ext cx="12058650" cy="5580282"/>
          </a:xfrm>
          <a:prstGeom prst="rect">
            <a:avLst/>
          </a:prstGeom>
          <a:noFill/>
        </p:spPr>
        <p:txBody>
          <a:bodyPr wrap="square" rtlCol="0">
            <a:spAutoFit/>
          </a:bodyPr>
          <a:lstStyle/>
          <a:p>
            <a:r>
              <a:rPr lang="en-US" sz="2400" b="1" i="0" dirty="0">
                <a:solidFill>
                  <a:schemeClr val="accent2"/>
                </a:solidFill>
                <a:effectLst/>
              </a:rPr>
              <a:t>                                                            </a:t>
            </a:r>
            <a:r>
              <a:rPr lang="en-US" sz="2400" b="1" i="0" u="sng" dirty="0">
                <a:solidFill>
                  <a:schemeClr val="accent2"/>
                </a:solidFill>
                <a:effectLst/>
              </a:rPr>
              <a:t>Summary of  the inferences</a:t>
            </a:r>
          </a:p>
          <a:p>
            <a:endParaRPr lang="en-US" sz="2000" dirty="0"/>
          </a:p>
          <a:p>
            <a:pPr marL="342900" indent="-342900">
              <a:buFont typeface="Wingdings" panose="05000000000000000000" pitchFamily="2" charset="2"/>
              <a:buChar char="§"/>
            </a:pPr>
            <a:r>
              <a:rPr lang="en-US" sz="2000" dirty="0"/>
              <a:t>Using histogram on sales variable we did univariate analysis.</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For Categorical variable like product line we also did univariate analysis using bar plot.</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Using boxplot on sales , product line, deal size variables we have plotted bivariate analysis.</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And using  MSRP, Price Each, status, sales &amp; product line variables we did multivariate analysis</a:t>
            </a:r>
          </a:p>
          <a:p>
            <a:pPr marL="342900" indent="-342900">
              <a:buFont typeface="Wingdings" panose="05000000000000000000" pitchFamily="2" charset="2"/>
              <a:buChar char="§"/>
            </a:pPr>
            <a:r>
              <a:rPr lang="en-US" sz="2000" dirty="0"/>
              <a:t>After deriving univariate, bivariate &amp; Multivariate analysis we can see there is a high demand of classic cars followed by vintage cars and least is for trains. </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The sale are high for the last quarter of the year &amp; we can see seasonality in it.</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The demand for classic cars are so high that the company has also sold the products below MSRP giving the customers a good discount. However for vintage cars they have sold above the MSRP too.</a:t>
            </a:r>
          </a:p>
          <a:p>
            <a:pPr marL="285750" indent="-285750">
              <a:buFont typeface="Wingdings" panose="05000000000000000000" pitchFamily="2" charset="2"/>
              <a:buChar char="§"/>
            </a:pPr>
            <a:endParaRPr lang="en-US" dirty="0"/>
          </a:p>
          <a:p>
            <a:endParaRPr lang="en-US" dirty="0"/>
          </a:p>
        </p:txBody>
      </p:sp>
    </p:spTree>
    <p:extLst>
      <p:ext uri="{BB962C8B-B14F-4D97-AF65-F5344CB8AC3E}">
        <p14:creationId xmlns:p14="http://schemas.microsoft.com/office/powerpoint/2010/main" val="2232372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EC19E5-30E8-4D90-B00D-D037FE6601EC}"/>
              </a:ext>
            </a:extLst>
          </p:cNvPr>
          <p:cNvSpPr txBox="1"/>
          <p:nvPr/>
        </p:nvSpPr>
        <p:spPr>
          <a:xfrm>
            <a:off x="111760" y="121920"/>
            <a:ext cx="11897360" cy="9510296"/>
          </a:xfrm>
          <a:prstGeom prst="rect">
            <a:avLst/>
          </a:prstGeom>
          <a:noFill/>
        </p:spPr>
        <p:txBody>
          <a:bodyPr wrap="square">
            <a:spAutoFit/>
          </a:bodyPr>
          <a:lstStyle/>
          <a:p>
            <a:pPr algn="ctr"/>
            <a:r>
              <a:rPr lang="en-US" b="1" i="0" u="sng" dirty="0">
                <a:solidFill>
                  <a:schemeClr val="accent2">
                    <a:lumMod val="75000"/>
                  </a:schemeClr>
                </a:solidFill>
                <a:effectLst/>
              </a:rPr>
              <a:t>Customer Segmentation using RFM analysis  </a:t>
            </a:r>
            <a:r>
              <a:rPr lang="en-US" b="1" i="0" dirty="0">
                <a:solidFill>
                  <a:schemeClr val="accent2">
                    <a:lumMod val="75000"/>
                  </a:schemeClr>
                </a:solidFill>
                <a:effectLst/>
              </a:rPr>
              <a:t>-&gt; </a:t>
            </a:r>
          </a:p>
          <a:p>
            <a:endParaRPr lang="en-US" dirty="0">
              <a:solidFill>
                <a:srgbClr val="000000"/>
              </a:solidFill>
            </a:endParaRPr>
          </a:p>
          <a:p>
            <a:pPr marL="285750" indent="-285750">
              <a:buFont typeface="Arial" panose="020B0604020202020204" pitchFamily="34" charset="0"/>
              <a:buChar char="•"/>
            </a:pPr>
            <a:r>
              <a:rPr lang="en-US" b="1" i="0" dirty="0">
                <a:solidFill>
                  <a:srgbClr val="000000"/>
                </a:solidFill>
                <a:effectLst/>
              </a:rPr>
              <a:t>Which tool used? </a:t>
            </a:r>
          </a:p>
          <a:p>
            <a:pPr marL="285750" indent="-285750">
              <a:buFont typeface="Arial" panose="020B0604020202020204" pitchFamily="34" charset="0"/>
              <a:buChar char="•"/>
            </a:pPr>
            <a:endParaRPr lang="en-US" dirty="0">
              <a:solidFill>
                <a:srgbClr val="000000"/>
              </a:solidFill>
            </a:endParaRPr>
          </a:p>
          <a:p>
            <a:pPr lvl="1"/>
            <a:r>
              <a:rPr lang="en-US" b="1" i="0" dirty="0">
                <a:solidFill>
                  <a:srgbClr val="000000"/>
                </a:solidFill>
                <a:effectLst/>
              </a:rPr>
              <a:t>-&gt;</a:t>
            </a:r>
            <a:r>
              <a:rPr lang="en-US" i="0" dirty="0">
                <a:solidFill>
                  <a:srgbClr val="000000"/>
                </a:solidFill>
                <a:effectLst/>
              </a:rPr>
              <a:t> KNIME Tool is used here.</a:t>
            </a:r>
          </a:p>
          <a:p>
            <a:pPr marL="285750" indent="-285750">
              <a:buFont typeface="Arial" panose="020B0604020202020204" pitchFamily="34" charset="0"/>
              <a:buChar char="•"/>
            </a:pPr>
            <a:endParaRPr lang="en-US" dirty="0">
              <a:solidFill>
                <a:srgbClr val="000000"/>
              </a:solidFill>
            </a:endParaRPr>
          </a:p>
          <a:p>
            <a:pPr marL="285750" indent="-285750">
              <a:buFont typeface="Arial" panose="020B0604020202020204" pitchFamily="34" charset="0"/>
              <a:buChar char="•"/>
            </a:pPr>
            <a:r>
              <a:rPr lang="en-US" b="1" i="0" dirty="0">
                <a:solidFill>
                  <a:srgbClr val="000000"/>
                </a:solidFill>
                <a:effectLst/>
              </a:rPr>
              <a:t>What all parameters used and assumptions made? </a:t>
            </a:r>
          </a:p>
          <a:p>
            <a:endParaRPr lang="en-US" i="1" dirty="0">
              <a:solidFill>
                <a:srgbClr val="000000"/>
              </a:solidFill>
              <a:effectLst/>
            </a:endParaRPr>
          </a:p>
          <a:p>
            <a:r>
              <a:rPr lang="en-US" b="1" i="0" dirty="0">
                <a:solidFill>
                  <a:srgbClr val="000000"/>
                </a:solidFill>
                <a:effectLst/>
              </a:rPr>
              <a:t>         -&gt; </a:t>
            </a:r>
            <a:r>
              <a:rPr lang="en-US" i="1" dirty="0">
                <a:solidFill>
                  <a:srgbClr val="000000"/>
                </a:solidFill>
                <a:effectLst/>
              </a:rPr>
              <a:t>As per your suggestion about ignoring the column "Days Since last order"  and create new column</a:t>
            </a:r>
            <a:r>
              <a:rPr lang="en-US" i="1" dirty="0">
                <a:solidFill>
                  <a:srgbClr val="000000"/>
                </a:solidFill>
              </a:rPr>
              <a:t> name </a:t>
            </a:r>
            <a:r>
              <a:rPr lang="en-US" b="1" i="1" dirty="0">
                <a:solidFill>
                  <a:srgbClr val="000000"/>
                </a:solidFill>
              </a:rPr>
              <a:t>Recency</a:t>
            </a:r>
          </a:p>
          <a:p>
            <a:r>
              <a:rPr lang="en-US" i="1" dirty="0">
                <a:solidFill>
                  <a:srgbClr val="000000"/>
                </a:solidFill>
                <a:effectLst/>
              </a:rPr>
              <a:t>as "[Max(order date) - order date)]"</a:t>
            </a:r>
            <a:r>
              <a:rPr lang="en-US" i="1" dirty="0">
                <a:solidFill>
                  <a:srgbClr val="000000"/>
                </a:solidFill>
              </a:rPr>
              <a:t> </a:t>
            </a:r>
          </a:p>
          <a:p>
            <a:endParaRPr lang="en-US" i="1" dirty="0">
              <a:solidFill>
                <a:srgbClr val="000000"/>
              </a:solidFill>
            </a:endParaRPr>
          </a:p>
          <a:p>
            <a:r>
              <a:rPr lang="en-US" i="1" dirty="0">
                <a:solidFill>
                  <a:srgbClr val="000000"/>
                </a:solidFill>
              </a:rPr>
              <a:t>We have assumed “</a:t>
            </a:r>
            <a:r>
              <a:rPr lang="en-US" i="1" dirty="0">
                <a:solidFill>
                  <a:srgbClr val="000000"/>
                </a:solidFill>
                <a:effectLst/>
              </a:rPr>
              <a:t>01-06-2020“ as a reference date and created recency column.</a:t>
            </a:r>
            <a:endParaRPr lang="en-US" i="1" dirty="0">
              <a:solidFill>
                <a:srgbClr val="000000"/>
              </a:solidFill>
            </a:endParaRPr>
          </a:p>
          <a:p>
            <a:endParaRPr lang="en-US" i="1" dirty="0">
              <a:solidFill>
                <a:srgbClr val="000000"/>
              </a:solidFill>
              <a:effectLst/>
            </a:endParaRPr>
          </a:p>
          <a:p>
            <a:r>
              <a:rPr lang="en-US" i="1" dirty="0">
                <a:solidFill>
                  <a:srgbClr val="000000"/>
                </a:solidFill>
              </a:rPr>
              <a:t>If we can see the data there are same order number repeated for different product Code. So we can assume count of each order number as </a:t>
            </a:r>
            <a:r>
              <a:rPr lang="en-US" b="1" i="1" dirty="0">
                <a:solidFill>
                  <a:srgbClr val="000000"/>
                </a:solidFill>
              </a:rPr>
              <a:t>frequency</a:t>
            </a:r>
            <a:r>
              <a:rPr lang="en-US" i="1" dirty="0">
                <a:solidFill>
                  <a:srgbClr val="000000"/>
                </a:solidFill>
              </a:rPr>
              <a:t> of an order number. </a:t>
            </a:r>
          </a:p>
          <a:p>
            <a:endParaRPr lang="en-US" i="1" dirty="0">
              <a:solidFill>
                <a:srgbClr val="000000"/>
              </a:solidFill>
            </a:endParaRPr>
          </a:p>
          <a:p>
            <a:r>
              <a:rPr lang="en-US" i="1" dirty="0">
                <a:solidFill>
                  <a:srgbClr val="000000"/>
                </a:solidFill>
              </a:rPr>
              <a:t>In SALES column we get sales amount for each transaction. We can use SALES parameter and using an assumption of sum of aggregation we created a new column as  </a:t>
            </a:r>
            <a:r>
              <a:rPr lang="en-US" b="1" i="1" dirty="0">
                <a:solidFill>
                  <a:srgbClr val="000000"/>
                </a:solidFill>
              </a:rPr>
              <a:t>Monetary </a:t>
            </a:r>
            <a:r>
              <a:rPr lang="en-US" i="1" dirty="0">
                <a:solidFill>
                  <a:srgbClr val="000000"/>
                </a:solidFill>
              </a:rPr>
              <a:t>.</a:t>
            </a:r>
          </a:p>
          <a:p>
            <a:endParaRPr lang="en-US" i="1" dirty="0">
              <a:solidFill>
                <a:srgbClr val="000000"/>
              </a:solidFill>
            </a:endParaRPr>
          </a:p>
          <a:p>
            <a:r>
              <a:rPr lang="en-US" i="1" dirty="0">
                <a:solidFill>
                  <a:srgbClr val="000000"/>
                </a:solidFill>
              </a:rPr>
              <a:t>Then created four different bin for  each Recency, frequency &amp; Monetary using percentile range(0,0.10,0.40,0.70,100).</a:t>
            </a:r>
          </a:p>
          <a:p>
            <a:r>
              <a:rPr lang="en-US" i="1" dirty="0">
                <a:solidFill>
                  <a:srgbClr val="000000"/>
                </a:solidFill>
              </a:rPr>
              <a:t>Based on above 4 bin assumption we have considered 4 segments like High , Medium , Low and Churn.</a:t>
            </a:r>
          </a:p>
          <a:p>
            <a:endParaRPr lang="en-US" b="0" i="1" dirty="0">
              <a:solidFill>
                <a:srgbClr val="000000"/>
              </a:solidFill>
              <a:effectLst/>
              <a:latin typeface="lato"/>
            </a:endParaRPr>
          </a:p>
          <a:p>
            <a:br>
              <a:rPr lang="en-US" b="0" i="1" dirty="0">
                <a:solidFill>
                  <a:srgbClr val="000000"/>
                </a:solidFill>
                <a:effectLst/>
                <a:latin typeface="lato"/>
              </a:rPr>
            </a:br>
            <a:endParaRPr lang="en-US" b="1" i="0" dirty="0">
              <a:solidFill>
                <a:srgbClr val="000000"/>
              </a:solidFill>
              <a:effectLst/>
              <a:latin typeface="lato"/>
            </a:endParaRPr>
          </a:p>
          <a:p>
            <a:pPr marL="742950" lvl="1" indent="-285750">
              <a:buFont typeface="Arial" panose="020B0604020202020204" pitchFamily="34" charset="0"/>
              <a:buChar char="•"/>
            </a:pPr>
            <a:endParaRPr lang="en-US" b="1" dirty="0">
              <a:solidFill>
                <a:srgbClr val="000000"/>
              </a:solidFill>
              <a:latin typeface="lato"/>
            </a:endParaRPr>
          </a:p>
          <a:p>
            <a:pPr marL="742950" lvl="1" indent="-285750">
              <a:buFont typeface="Arial" panose="020B0604020202020204" pitchFamily="34" charset="0"/>
              <a:buChar char="•"/>
            </a:pPr>
            <a:endParaRPr lang="en-US" b="1" i="0" dirty="0">
              <a:solidFill>
                <a:srgbClr val="000000"/>
              </a:solidFill>
              <a:effectLst/>
              <a:latin typeface="lato"/>
            </a:endParaRPr>
          </a:p>
          <a:p>
            <a:pPr marL="285750" indent="-285750">
              <a:buFont typeface="Arial" panose="020B0604020202020204" pitchFamily="34" charset="0"/>
              <a:buChar char="•"/>
            </a:pPr>
            <a:endParaRPr lang="en-US" b="1" dirty="0">
              <a:solidFill>
                <a:srgbClr val="000000"/>
              </a:solidFill>
              <a:latin typeface="lato"/>
            </a:endParaRPr>
          </a:p>
          <a:p>
            <a:pPr marL="285750" indent="-285750">
              <a:buFont typeface="Arial" panose="020B0604020202020204" pitchFamily="34" charset="0"/>
              <a:buChar char="•"/>
            </a:pPr>
            <a:endParaRPr lang="en-US" b="1" i="0" dirty="0">
              <a:solidFill>
                <a:srgbClr val="000000"/>
              </a:solidFill>
              <a:effectLst/>
              <a:latin typeface="lato"/>
            </a:endParaRPr>
          </a:p>
          <a:p>
            <a:pPr marL="285750" indent="-285750">
              <a:buFont typeface="Arial" panose="020B0604020202020204" pitchFamily="34" charset="0"/>
              <a:buChar char="•"/>
            </a:pPr>
            <a:endParaRPr lang="en-US" b="1" dirty="0">
              <a:solidFill>
                <a:srgbClr val="000000"/>
              </a:solidFill>
              <a:latin typeface="lato"/>
            </a:endParaRPr>
          </a:p>
          <a:p>
            <a:pPr marL="285750" indent="-285750">
              <a:buFont typeface="Arial" panose="020B0604020202020204" pitchFamily="34" charset="0"/>
              <a:buChar char="•"/>
            </a:pPr>
            <a:r>
              <a:rPr lang="en-US" b="1" i="0" dirty="0">
                <a:solidFill>
                  <a:srgbClr val="000000"/>
                </a:solidFill>
                <a:effectLst/>
                <a:latin typeface="lato"/>
              </a:rPr>
              <a:t>If KNIME used, Workflow image to be put -&gt; </a:t>
            </a:r>
          </a:p>
          <a:p>
            <a:pPr marL="285750" indent="-285750">
              <a:buFont typeface="Arial" panose="020B0604020202020204" pitchFamily="34" charset="0"/>
              <a:buChar char="•"/>
            </a:pPr>
            <a:endParaRPr lang="en-US" b="1" dirty="0">
              <a:solidFill>
                <a:srgbClr val="000000"/>
              </a:solidFill>
              <a:latin typeface="lato"/>
            </a:endParaRPr>
          </a:p>
          <a:p>
            <a:pPr marL="285750" indent="-285750">
              <a:buFont typeface="Arial" panose="020B0604020202020204" pitchFamily="34" charset="0"/>
              <a:buChar char="•"/>
            </a:pPr>
            <a:r>
              <a:rPr lang="en-US" b="1" i="0" dirty="0">
                <a:solidFill>
                  <a:srgbClr val="000000"/>
                </a:solidFill>
                <a:effectLst/>
                <a:latin typeface="lato"/>
              </a:rPr>
              <a:t>Output table head 11</a:t>
            </a:r>
          </a:p>
          <a:p>
            <a:endParaRPr lang="en-US" b="1" dirty="0">
              <a:solidFill>
                <a:srgbClr val="000000"/>
              </a:solidFill>
              <a:latin typeface="lato"/>
            </a:endParaRPr>
          </a:p>
          <a:p>
            <a:endParaRPr lang="en-US" b="1" i="0" dirty="0">
              <a:solidFill>
                <a:srgbClr val="000000"/>
              </a:solidFill>
              <a:effectLst/>
              <a:latin typeface="lato"/>
            </a:endParaRPr>
          </a:p>
        </p:txBody>
      </p:sp>
    </p:spTree>
    <p:extLst>
      <p:ext uri="{BB962C8B-B14F-4D97-AF65-F5344CB8AC3E}">
        <p14:creationId xmlns:p14="http://schemas.microsoft.com/office/powerpoint/2010/main" val="3108670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EC2DE9-94B7-4D58-96F0-506E6F9534AA}"/>
              </a:ext>
            </a:extLst>
          </p:cNvPr>
          <p:cNvSpPr txBox="1"/>
          <p:nvPr/>
        </p:nvSpPr>
        <p:spPr>
          <a:xfrm>
            <a:off x="335280" y="91440"/>
            <a:ext cx="12029440" cy="7294305"/>
          </a:xfrm>
          <a:prstGeom prst="rect">
            <a:avLst/>
          </a:prstGeom>
          <a:noFill/>
        </p:spPr>
        <p:txBody>
          <a:bodyPr wrap="square">
            <a:spAutoFit/>
          </a:bodyPr>
          <a:lstStyle/>
          <a:p>
            <a:pPr algn="ctr"/>
            <a:r>
              <a:rPr lang="en-US" b="1" i="0" u="sng" dirty="0">
                <a:solidFill>
                  <a:schemeClr val="accent2">
                    <a:lumMod val="75000"/>
                  </a:schemeClr>
                </a:solidFill>
                <a:effectLst/>
                <a:latin typeface="lato"/>
              </a:rPr>
              <a:t>KNIME Workflow image </a:t>
            </a:r>
            <a:r>
              <a:rPr lang="en-US" b="1" i="0" dirty="0">
                <a:solidFill>
                  <a:schemeClr val="accent2">
                    <a:lumMod val="75000"/>
                  </a:schemeClr>
                </a:solidFill>
                <a:effectLst/>
                <a:latin typeface="lato"/>
              </a:rPr>
              <a:t> </a:t>
            </a:r>
          </a:p>
          <a:p>
            <a:endParaRPr lang="en-US" b="1" dirty="0">
              <a:solidFill>
                <a:srgbClr val="000000"/>
              </a:solidFill>
              <a:latin typeface="lato"/>
            </a:endParaRPr>
          </a:p>
          <a:p>
            <a:endParaRPr lang="en-US" b="1" i="0" dirty="0">
              <a:solidFill>
                <a:srgbClr val="000000"/>
              </a:solidFill>
              <a:effectLst/>
              <a:latin typeface="lato"/>
            </a:endParaRPr>
          </a:p>
          <a:p>
            <a:endParaRPr lang="en-US" b="1" dirty="0">
              <a:solidFill>
                <a:srgbClr val="000000"/>
              </a:solidFill>
              <a:latin typeface="lato"/>
            </a:endParaRPr>
          </a:p>
          <a:p>
            <a:endParaRPr lang="en-US" b="1" i="0" dirty="0">
              <a:solidFill>
                <a:srgbClr val="000000"/>
              </a:solidFill>
              <a:effectLst/>
              <a:latin typeface="lato"/>
            </a:endParaRPr>
          </a:p>
          <a:p>
            <a:endParaRPr lang="en-US" b="1" dirty="0">
              <a:solidFill>
                <a:srgbClr val="000000"/>
              </a:solidFill>
              <a:latin typeface="lato"/>
            </a:endParaRPr>
          </a:p>
          <a:p>
            <a:endParaRPr lang="en-US" b="1" i="0" dirty="0">
              <a:solidFill>
                <a:srgbClr val="000000"/>
              </a:solidFill>
              <a:effectLst/>
              <a:latin typeface="lato"/>
            </a:endParaRPr>
          </a:p>
          <a:p>
            <a:endParaRPr lang="en-US" b="1" dirty="0">
              <a:solidFill>
                <a:srgbClr val="000000"/>
              </a:solidFill>
              <a:latin typeface="lato"/>
            </a:endParaRPr>
          </a:p>
          <a:p>
            <a:endParaRPr lang="en-US" b="1" i="0" dirty="0">
              <a:solidFill>
                <a:srgbClr val="000000"/>
              </a:solidFill>
              <a:effectLst/>
              <a:latin typeface="lato"/>
            </a:endParaRPr>
          </a:p>
          <a:p>
            <a:endParaRPr lang="en-US" b="1" dirty="0">
              <a:solidFill>
                <a:srgbClr val="000000"/>
              </a:solidFill>
              <a:latin typeface="lato"/>
            </a:endParaRPr>
          </a:p>
          <a:p>
            <a:endParaRPr lang="en-US" b="1" i="0" dirty="0">
              <a:solidFill>
                <a:srgbClr val="000000"/>
              </a:solidFill>
              <a:effectLst/>
              <a:latin typeface="lato"/>
            </a:endParaRPr>
          </a:p>
          <a:p>
            <a:endParaRPr lang="en-US" b="1" dirty="0">
              <a:solidFill>
                <a:srgbClr val="000000"/>
              </a:solidFill>
              <a:latin typeface="lato"/>
            </a:endParaRPr>
          </a:p>
          <a:p>
            <a:endParaRPr lang="en-US" b="1" i="0" dirty="0">
              <a:solidFill>
                <a:srgbClr val="000000"/>
              </a:solidFill>
              <a:effectLst/>
              <a:latin typeface="lato"/>
            </a:endParaRPr>
          </a:p>
          <a:p>
            <a:endParaRPr lang="en-US" b="1" dirty="0">
              <a:solidFill>
                <a:srgbClr val="000000"/>
              </a:solidFill>
              <a:latin typeface="lato"/>
            </a:endParaRPr>
          </a:p>
          <a:p>
            <a:endParaRPr lang="en-US" b="1" i="0" dirty="0">
              <a:solidFill>
                <a:srgbClr val="000000"/>
              </a:solidFill>
              <a:effectLst/>
              <a:latin typeface="lato"/>
            </a:endParaRPr>
          </a:p>
          <a:p>
            <a:endParaRPr lang="en-US" b="1" dirty="0">
              <a:solidFill>
                <a:srgbClr val="000000"/>
              </a:solidFill>
              <a:latin typeface="lato"/>
            </a:endParaRPr>
          </a:p>
          <a:p>
            <a:endParaRPr lang="en-US" b="1" i="0" dirty="0">
              <a:solidFill>
                <a:srgbClr val="000000"/>
              </a:solidFill>
              <a:effectLst/>
              <a:latin typeface="lato"/>
            </a:endParaRPr>
          </a:p>
          <a:p>
            <a:endParaRPr lang="en-US" b="1" dirty="0">
              <a:solidFill>
                <a:srgbClr val="000000"/>
              </a:solidFill>
              <a:latin typeface="lato"/>
            </a:endParaRPr>
          </a:p>
          <a:p>
            <a:endParaRPr lang="en-US" b="1" i="0" dirty="0">
              <a:solidFill>
                <a:srgbClr val="000000"/>
              </a:solidFill>
              <a:effectLst/>
              <a:latin typeface="lato"/>
            </a:endParaRPr>
          </a:p>
          <a:p>
            <a:endParaRPr lang="en-US" b="1" dirty="0">
              <a:solidFill>
                <a:srgbClr val="000000"/>
              </a:solidFill>
              <a:latin typeface="lato"/>
            </a:endParaRPr>
          </a:p>
          <a:p>
            <a:endParaRPr lang="en-US" b="1" i="0" dirty="0">
              <a:solidFill>
                <a:srgbClr val="000000"/>
              </a:solidFill>
              <a:effectLst/>
              <a:latin typeface="lato"/>
            </a:endParaRPr>
          </a:p>
          <a:p>
            <a:endParaRPr lang="en-US" b="1" dirty="0">
              <a:solidFill>
                <a:srgbClr val="000000"/>
              </a:solidFill>
              <a:latin typeface="lato"/>
            </a:endParaRPr>
          </a:p>
          <a:p>
            <a:endParaRPr lang="en-US" b="1" i="0" dirty="0">
              <a:solidFill>
                <a:srgbClr val="000000"/>
              </a:solidFill>
              <a:effectLst/>
              <a:latin typeface="lato"/>
            </a:endParaRPr>
          </a:p>
          <a:p>
            <a:endParaRPr lang="en-US" b="1" dirty="0">
              <a:solidFill>
                <a:srgbClr val="000000"/>
              </a:solidFill>
              <a:latin typeface="lato"/>
            </a:endParaRPr>
          </a:p>
          <a:p>
            <a:endParaRPr lang="en-US" b="1" i="0" dirty="0">
              <a:solidFill>
                <a:srgbClr val="000000"/>
              </a:solidFill>
              <a:effectLst/>
              <a:latin typeface="lato"/>
            </a:endParaRPr>
          </a:p>
          <a:p>
            <a:endParaRPr lang="en-US" b="1" dirty="0">
              <a:solidFill>
                <a:srgbClr val="000000"/>
              </a:solidFill>
              <a:latin typeface="lato"/>
            </a:endParaRPr>
          </a:p>
        </p:txBody>
      </p:sp>
      <p:pic>
        <p:nvPicPr>
          <p:cNvPr id="5" name="Picture 4">
            <a:extLst>
              <a:ext uri="{FF2B5EF4-FFF2-40B4-BE49-F238E27FC236}">
                <a16:creationId xmlns:a16="http://schemas.microsoft.com/office/drawing/2014/main" id="{44D7D9A8-E7AC-48D0-904E-FE6B0F8E14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 y="1159330"/>
            <a:ext cx="10627360" cy="4916349"/>
          </a:xfrm>
          <a:prstGeom prst="rect">
            <a:avLst/>
          </a:prstGeom>
        </p:spPr>
      </p:pic>
    </p:spTree>
    <p:extLst>
      <p:ext uri="{BB962C8B-B14F-4D97-AF65-F5344CB8AC3E}">
        <p14:creationId xmlns:p14="http://schemas.microsoft.com/office/powerpoint/2010/main" val="3837060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5AF1A7-D09B-458C-9B76-6F2789CCC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40080"/>
            <a:ext cx="12192001" cy="6217920"/>
          </a:xfrm>
          <a:prstGeom prst="rect">
            <a:avLst/>
          </a:prstGeom>
        </p:spPr>
      </p:pic>
      <p:sp>
        <p:nvSpPr>
          <p:cNvPr id="7" name="TextBox 6">
            <a:extLst>
              <a:ext uri="{FF2B5EF4-FFF2-40B4-BE49-F238E27FC236}">
                <a16:creationId xmlns:a16="http://schemas.microsoft.com/office/drawing/2014/main" id="{79B68CEC-9AA3-431D-B169-7C8E8B53594D}"/>
              </a:ext>
            </a:extLst>
          </p:cNvPr>
          <p:cNvSpPr txBox="1"/>
          <p:nvPr/>
        </p:nvSpPr>
        <p:spPr>
          <a:xfrm rot="10800000" flipV="1">
            <a:off x="-1" y="160913"/>
            <a:ext cx="12090399" cy="369332"/>
          </a:xfrm>
          <a:prstGeom prst="rect">
            <a:avLst/>
          </a:prstGeom>
          <a:noFill/>
        </p:spPr>
        <p:txBody>
          <a:bodyPr wrap="square" rtlCol="0">
            <a:spAutoFit/>
          </a:bodyPr>
          <a:lstStyle/>
          <a:p>
            <a:pPr algn="ctr"/>
            <a:r>
              <a:rPr lang="en-US" b="1" i="0" u="sng" dirty="0">
                <a:solidFill>
                  <a:schemeClr val="accent2">
                    <a:lumMod val="75000"/>
                  </a:schemeClr>
                </a:solidFill>
                <a:effectLst/>
                <a:latin typeface="lato"/>
              </a:rPr>
              <a:t>Output table head For RFM Analysis</a:t>
            </a:r>
            <a:r>
              <a:rPr lang="en-US" b="1" i="0" u="sng" dirty="0">
                <a:solidFill>
                  <a:srgbClr val="000000"/>
                </a:solidFill>
                <a:effectLst/>
                <a:latin typeface="lato"/>
              </a:rPr>
              <a:t>.</a:t>
            </a:r>
            <a:endParaRPr lang="en-IN" u="sng" dirty="0"/>
          </a:p>
        </p:txBody>
      </p:sp>
    </p:spTree>
    <p:extLst>
      <p:ext uri="{BB962C8B-B14F-4D97-AF65-F5344CB8AC3E}">
        <p14:creationId xmlns:p14="http://schemas.microsoft.com/office/powerpoint/2010/main" val="2173948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9E12D7-B667-4670-9934-216D4DB24CD2}"/>
              </a:ext>
            </a:extLst>
          </p:cNvPr>
          <p:cNvSpPr txBox="1"/>
          <p:nvPr/>
        </p:nvSpPr>
        <p:spPr>
          <a:xfrm flipH="1">
            <a:off x="60960" y="0"/>
            <a:ext cx="9641840" cy="2862322"/>
          </a:xfrm>
          <a:prstGeom prst="rect">
            <a:avLst/>
          </a:prstGeom>
          <a:noFill/>
        </p:spPr>
        <p:txBody>
          <a:bodyPr wrap="square" rtlCol="0">
            <a:spAutoFit/>
          </a:bodyPr>
          <a:lstStyle/>
          <a:p>
            <a:pPr algn="ctr"/>
            <a:r>
              <a:rPr lang="en-US" b="1" i="0" u="sng" dirty="0">
                <a:solidFill>
                  <a:schemeClr val="accent2">
                    <a:lumMod val="75000"/>
                  </a:schemeClr>
                </a:solidFill>
                <a:effectLst/>
              </a:rPr>
              <a:t>Inferences from RFM Analysis and identified segments</a:t>
            </a:r>
            <a:r>
              <a:rPr lang="en-US" b="1" i="0" dirty="0">
                <a:solidFill>
                  <a:schemeClr val="accent2">
                    <a:lumMod val="75000"/>
                  </a:schemeClr>
                </a:solidFill>
                <a:effectLst/>
              </a:rPr>
              <a:t> </a:t>
            </a:r>
          </a:p>
          <a:p>
            <a:endParaRPr lang="en-US" dirty="0"/>
          </a:p>
          <a:p>
            <a:endParaRPr lang="en-US" b="1" dirty="0"/>
          </a:p>
          <a:p>
            <a:pPr marL="342900" indent="-342900">
              <a:buFont typeface="+mj-lt"/>
              <a:buAutoNum type="arabicPeriod"/>
            </a:pPr>
            <a:r>
              <a:rPr lang="en-US" b="1" dirty="0">
                <a:solidFill>
                  <a:schemeClr val="accent6">
                    <a:lumMod val="50000"/>
                  </a:schemeClr>
                </a:solidFill>
              </a:rPr>
              <a:t>Our Top best customers </a:t>
            </a:r>
            <a:r>
              <a:rPr lang="en-US" dirty="0">
                <a:solidFill>
                  <a:schemeClr val="accent6">
                    <a:lumMod val="50000"/>
                  </a:schemeClr>
                </a:solidFill>
              </a:rPr>
              <a:t>:</a:t>
            </a:r>
          </a:p>
          <a:p>
            <a:endParaRPr lang="en-US" dirty="0"/>
          </a:p>
          <a:p>
            <a:endParaRPr lang="en-US" dirty="0"/>
          </a:p>
          <a:p>
            <a:endParaRPr lang="en-US" dirty="0"/>
          </a:p>
          <a:p>
            <a:endParaRPr lang="en-US" dirty="0"/>
          </a:p>
          <a:p>
            <a:endParaRPr lang="en-US" dirty="0"/>
          </a:p>
          <a:p>
            <a:endParaRPr lang="en-IN" dirty="0"/>
          </a:p>
        </p:txBody>
      </p:sp>
      <p:pic>
        <p:nvPicPr>
          <p:cNvPr id="4" name="Picture 3">
            <a:extLst>
              <a:ext uri="{FF2B5EF4-FFF2-40B4-BE49-F238E27FC236}">
                <a16:creationId xmlns:a16="http://schemas.microsoft.com/office/drawing/2014/main" id="{C707DB1D-2BFC-4BE8-A0F0-8A2EEFE6C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 y="1605281"/>
            <a:ext cx="12070080" cy="2111798"/>
          </a:xfrm>
          <a:prstGeom prst="rect">
            <a:avLst/>
          </a:prstGeom>
        </p:spPr>
      </p:pic>
      <p:sp>
        <p:nvSpPr>
          <p:cNvPr id="10" name="TextBox 9">
            <a:extLst>
              <a:ext uri="{FF2B5EF4-FFF2-40B4-BE49-F238E27FC236}">
                <a16:creationId xmlns:a16="http://schemas.microsoft.com/office/drawing/2014/main" id="{B8A62DA5-15EB-4A42-99AE-4DEE75E57EED}"/>
              </a:ext>
            </a:extLst>
          </p:cNvPr>
          <p:cNvSpPr txBox="1"/>
          <p:nvPr/>
        </p:nvSpPr>
        <p:spPr>
          <a:xfrm>
            <a:off x="193040" y="2793999"/>
            <a:ext cx="11694160" cy="3046988"/>
          </a:xfrm>
          <a:prstGeom prst="rect">
            <a:avLst/>
          </a:prstGeom>
          <a:noFill/>
        </p:spPr>
        <p:txBody>
          <a:bodyPr wrap="square" rtlCol="0">
            <a:spAutoFit/>
          </a:bodyPr>
          <a:lstStyle/>
          <a:p>
            <a:endParaRPr lang="en-US" sz="2400" dirty="0"/>
          </a:p>
          <a:p>
            <a:endParaRPr lang="en-US" sz="2400" dirty="0"/>
          </a:p>
          <a:p>
            <a:endParaRPr lang="en-US" sz="2400" dirty="0"/>
          </a:p>
          <a:p>
            <a:r>
              <a:rPr lang="en-US" sz="2000" i="1" dirty="0"/>
              <a:t>On basis on Recency, frequency &amp; monetary we have grouped our top customers. We have given the most significance to recency parameter as these customers has recently purchased our products. Also according to RFM model the most importance is given to recency. Hence we have kept it as our first parameter for selecting top customers.</a:t>
            </a:r>
          </a:p>
          <a:p>
            <a:r>
              <a:rPr lang="en-US" sz="2000" i="1" dirty="0"/>
              <a:t>For </a:t>
            </a:r>
            <a:r>
              <a:rPr lang="en-US" sz="2000" i="1" dirty="0" err="1"/>
              <a:t>eg.</a:t>
            </a:r>
            <a:r>
              <a:rPr lang="en-US" sz="2000" i="1" dirty="0"/>
              <a:t> Customer name -Euro Shopping Channel, they have recently made a purchase, also has high frequency with a high monetary transaction. </a:t>
            </a:r>
            <a:endParaRPr lang="en-IN" sz="2000" i="1" dirty="0"/>
          </a:p>
        </p:txBody>
      </p:sp>
    </p:spTree>
    <p:extLst>
      <p:ext uri="{BB962C8B-B14F-4D97-AF65-F5344CB8AC3E}">
        <p14:creationId xmlns:p14="http://schemas.microsoft.com/office/powerpoint/2010/main" val="883744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F167D1-2B5D-4659-B78D-DA49F3006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3920"/>
            <a:ext cx="12049760" cy="1625600"/>
          </a:xfrm>
          <a:prstGeom prst="rect">
            <a:avLst/>
          </a:prstGeom>
        </p:spPr>
      </p:pic>
      <p:sp>
        <p:nvSpPr>
          <p:cNvPr id="3" name="TextBox 2">
            <a:extLst>
              <a:ext uri="{FF2B5EF4-FFF2-40B4-BE49-F238E27FC236}">
                <a16:creationId xmlns:a16="http://schemas.microsoft.com/office/drawing/2014/main" id="{84574345-8BB3-446B-810B-ACC2B219EF57}"/>
              </a:ext>
            </a:extLst>
          </p:cNvPr>
          <p:cNvSpPr txBox="1"/>
          <p:nvPr/>
        </p:nvSpPr>
        <p:spPr>
          <a:xfrm flipH="1">
            <a:off x="157478" y="264160"/>
            <a:ext cx="5034281" cy="369332"/>
          </a:xfrm>
          <a:prstGeom prst="rect">
            <a:avLst/>
          </a:prstGeom>
          <a:noFill/>
        </p:spPr>
        <p:txBody>
          <a:bodyPr wrap="square" rtlCol="0">
            <a:spAutoFit/>
          </a:bodyPr>
          <a:lstStyle/>
          <a:p>
            <a:r>
              <a:rPr lang="en-US" b="1" i="0" dirty="0">
                <a:solidFill>
                  <a:schemeClr val="accent6">
                    <a:lumMod val="75000"/>
                  </a:schemeClr>
                </a:solidFill>
                <a:effectLst/>
                <a:latin typeface="lato"/>
              </a:rPr>
              <a:t>2</a:t>
            </a:r>
            <a:r>
              <a:rPr lang="en-US" b="1" i="0" dirty="0">
                <a:solidFill>
                  <a:schemeClr val="accent6">
                    <a:lumMod val="75000"/>
                  </a:schemeClr>
                </a:solidFill>
                <a:effectLst/>
              </a:rPr>
              <a:t>. Our Loyal customers </a:t>
            </a:r>
            <a:r>
              <a:rPr lang="en-US" b="1" i="0" dirty="0">
                <a:solidFill>
                  <a:schemeClr val="accent6">
                    <a:lumMod val="75000"/>
                  </a:schemeClr>
                </a:solidFill>
                <a:effectLst/>
                <a:latin typeface="lato"/>
              </a:rPr>
              <a:t>:</a:t>
            </a:r>
            <a:endParaRPr lang="en-IN" dirty="0">
              <a:solidFill>
                <a:schemeClr val="accent6">
                  <a:lumMod val="75000"/>
                </a:schemeClr>
              </a:solidFill>
            </a:endParaRPr>
          </a:p>
        </p:txBody>
      </p:sp>
      <p:sp>
        <p:nvSpPr>
          <p:cNvPr id="7" name="TextBox 6">
            <a:extLst>
              <a:ext uri="{FF2B5EF4-FFF2-40B4-BE49-F238E27FC236}">
                <a16:creationId xmlns:a16="http://schemas.microsoft.com/office/drawing/2014/main" id="{B9F580EC-58C2-43C0-8D3C-66A4E1F5AFC0}"/>
              </a:ext>
            </a:extLst>
          </p:cNvPr>
          <p:cNvSpPr txBox="1"/>
          <p:nvPr/>
        </p:nvSpPr>
        <p:spPr>
          <a:xfrm>
            <a:off x="304800" y="3119120"/>
            <a:ext cx="10830560" cy="1754326"/>
          </a:xfrm>
          <a:prstGeom prst="rect">
            <a:avLst/>
          </a:prstGeom>
          <a:noFill/>
        </p:spPr>
        <p:txBody>
          <a:bodyPr wrap="square" rtlCol="0">
            <a:spAutoFit/>
          </a:bodyPr>
          <a:lstStyle/>
          <a:p>
            <a:r>
              <a:rPr lang="en-US" sz="1800" i="1" dirty="0"/>
              <a:t>On basis on Recency, frequency &amp; monetary we have grouped our loyal customers. </a:t>
            </a:r>
            <a:r>
              <a:rPr lang="en-US" i="1" dirty="0"/>
              <a:t>These customers have purchased multiple times with good monetary value. If we focus more on this segment of customers, we can easily turn them into out top best customers too. Also, in this segment we can see the customers for product </a:t>
            </a:r>
          </a:p>
          <a:p>
            <a:r>
              <a:rPr lang="en-US" i="1" dirty="0"/>
              <a:t>line - classic cars are many.</a:t>
            </a:r>
          </a:p>
          <a:p>
            <a:endParaRPr lang="en-US" i="1" dirty="0"/>
          </a:p>
          <a:p>
            <a:endParaRPr lang="en-US" i="1" dirty="0"/>
          </a:p>
        </p:txBody>
      </p:sp>
    </p:spTree>
    <p:extLst>
      <p:ext uri="{BB962C8B-B14F-4D97-AF65-F5344CB8AC3E}">
        <p14:creationId xmlns:p14="http://schemas.microsoft.com/office/powerpoint/2010/main" val="3836267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F9EC0C1-0BE5-42AE-90A3-D9A22EA0004F}"/>
              </a:ext>
            </a:extLst>
          </p:cNvPr>
          <p:cNvSpPr txBox="1"/>
          <p:nvPr/>
        </p:nvSpPr>
        <p:spPr>
          <a:xfrm rot="10800000" flipV="1">
            <a:off x="0" y="285750"/>
            <a:ext cx="10876280" cy="2104695"/>
          </a:xfrm>
          <a:prstGeom prst="rect">
            <a:avLst/>
          </a:prstGeom>
          <a:noFill/>
        </p:spPr>
        <p:txBody>
          <a:bodyPr wrap="square" rtlCol="0">
            <a:spAutoFit/>
          </a:bodyPr>
          <a:lstStyle/>
          <a:p>
            <a:r>
              <a:rPr lang="en-US" b="1" i="0" dirty="0">
                <a:solidFill>
                  <a:srgbClr val="FF0000"/>
                </a:solidFill>
                <a:effectLst/>
              </a:rPr>
              <a:t>3.Customers on verge of churning :</a:t>
            </a:r>
            <a:endParaRPr lang="en-US" dirty="0">
              <a:solidFill>
                <a:srgbClr val="FF0000"/>
              </a:solidFill>
            </a:endParaRPr>
          </a:p>
          <a:p>
            <a:endParaRPr lang="en-US" dirty="0"/>
          </a:p>
          <a:p>
            <a:endParaRPr lang="en-US" dirty="0"/>
          </a:p>
          <a:p>
            <a:endParaRPr lang="en-US" dirty="0"/>
          </a:p>
          <a:p>
            <a:endParaRPr lang="en-US" dirty="0"/>
          </a:p>
          <a:p>
            <a:endParaRPr lang="en-US" dirty="0"/>
          </a:p>
          <a:p>
            <a:endParaRPr lang="en-IN" dirty="0"/>
          </a:p>
        </p:txBody>
      </p:sp>
      <p:pic>
        <p:nvPicPr>
          <p:cNvPr id="8" name="Picture 7">
            <a:extLst>
              <a:ext uri="{FF2B5EF4-FFF2-40B4-BE49-F238E27FC236}">
                <a16:creationId xmlns:a16="http://schemas.microsoft.com/office/drawing/2014/main" id="{959A32A8-8BF9-471F-AB88-87F907CD5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600"/>
            <a:ext cx="12110720" cy="1552920"/>
          </a:xfrm>
          <a:prstGeom prst="rect">
            <a:avLst/>
          </a:prstGeom>
        </p:spPr>
      </p:pic>
      <p:sp>
        <p:nvSpPr>
          <p:cNvPr id="10" name="TextBox 9">
            <a:extLst>
              <a:ext uri="{FF2B5EF4-FFF2-40B4-BE49-F238E27FC236}">
                <a16:creationId xmlns:a16="http://schemas.microsoft.com/office/drawing/2014/main" id="{8B916444-C6BC-4F82-85EE-C0D974BBEC09}"/>
              </a:ext>
            </a:extLst>
          </p:cNvPr>
          <p:cNvSpPr txBox="1"/>
          <p:nvPr/>
        </p:nvSpPr>
        <p:spPr>
          <a:xfrm>
            <a:off x="193040" y="3429000"/>
            <a:ext cx="11084560" cy="1754326"/>
          </a:xfrm>
          <a:prstGeom prst="rect">
            <a:avLst/>
          </a:prstGeom>
          <a:noFill/>
        </p:spPr>
        <p:txBody>
          <a:bodyPr wrap="square" rtlCol="0">
            <a:spAutoFit/>
          </a:bodyPr>
          <a:lstStyle/>
          <a:p>
            <a:r>
              <a:rPr lang="en-US" sz="1800" i="1" dirty="0"/>
              <a:t>On basis on Recency, frequency &amp; monetary we have grouped our </a:t>
            </a:r>
            <a:r>
              <a:rPr lang="en-US" i="0" dirty="0">
                <a:solidFill>
                  <a:srgbClr val="000000"/>
                </a:solidFill>
                <a:effectLst/>
              </a:rPr>
              <a:t>Customers who are on verge of churning. We should definitely focus on this group before we lose them and try to convert them into our regular customers. </a:t>
            </a:r>
          </a:p>
          <a:p>
            <a:endParaRPr lang="en-US" dirty="0">
              <a:solidFill>
                <a:srgbClr val="000000"/>
              </a:solidFill>
            </a:endParaRPr>
          </a:p>
          <a:p>
            <a:r>
              <a:rPr lang="en-US" dirty="0">
                <a:solidFill>
                  <a:srgbClr val="000000"/>
                </a:solidFill>
              </a:rPr>
              <a:t>For e.g. Customer name </a:t>
            </a:r>
            <a:r>
              <a:rPr lang="en-US" dirty="0" err="1">
                <a:solidFill>
                  <a:srgbClr val="000000"/>
                </a:solidFill>
              </a:rPr>
              <a:t>Saveley</a:t>
            </a:r>
            <a:r>
              <a:rPr lang="en-US" dirty="0">
                <a:solidFill>
                  <a:srgbClr val="000000"/>
                </a:solidFill>
              </a:rPr>
              <a:t> &amp; </a:t>
            </a:r>
            <a:r>
              <a:rPr lang="en-US" dirty="0" err="1">
                <a:solidFill>
                  <a:srgbClr val="000000"/>
                </a:solidFill>
              </a:rPr>
              <a:t>Henriot,Co</a:t>
            </a:r>
            <a:r>
              <a:rPr lang="en-US" dirty="0">
                <a:solidFill>
                  <a:srgbClr val="000000"/>
                </a:solidFill>
              </a:rPr>
              <a:t> – Their frequency is good with good monetary value, but low recency made them stand in this group. If the company pays more attention and fulfil their requirement, then we can easily turn them into our regular customer and we can save them from churning out. </a:t>
            </a:r>
            <a:endParaRPr lang="en-IN" dirty="0">
              <a:solidFill>
                <a:srgbClr val="000000"/>
              </a:solidFill>
            </a:endParaRPr>
          </a:p>
        </p:txBody>
      </p:sp>
    </p:spTree>
    <p:extLst>
      <p:ext uri="{BB962C8B-B14F-4D97-AF65-F5344CB8AC3E}">
        <p14:creationId xmlns:p14="http://schemas.microsoft.com/office/powerpoint/2010/main" val="3918159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49FB48-340D-4B96-A32C-BACF4761A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5046"/>
            <a:ext cx="12080242" cy="1480074"/>
          </a:xfrm>
          <a:prstGeom prst="rect">
            <a:avLst/>
          </a:prstGeom>
        </p:spPr>
      </p:pic>
      <p:sp>
        <p:nvSpPr>
          <p:cNvPr id="3" name="TextBox 2">
            <a:extLst>
              <a:ext uri="{FF2B5EF4-FFF2-40B4-BE49-F238E27FC236}">
                <a16:creationId xmlns:a16="http://schemas.microsoft.com/office/drawing/2014/main" id="{FC4DEA19-7196-481A-B2B4-0B903589B470}"/>
              </a:ext>
            </a:extLst>
          </p:cNvPr>
          <p:cNvSpPr txBox="1"/>
          <p:nvPr/>
        </p:nvSpPr>
        <p:spPr>
          <a:xfrm>
            <a:off x="193040" y="538480"/>
            <a:ext cx="8026400" cy="369332"/>
          </a:xfrm>
          <a:prstGeom prst="rect">
            <a:avLst/>
          </a:prstGeom>
          <a:noFill/>
        </p:spPr>
        <p:txBody>
          <a:bodyPr wrap="square" rtlCol="0">
            <a:spAutoFit/>
          </a:bodyPr>
          <a:lstStyle/>
          <a:p>
            <a:r>
              <a:rPr lang="en-US" b="1" dirty="0">
                <a:solidFill>
                  <a:srgbClr val="C00000"/>
                </a:solidFill>
              </a:rPr>
              <a:t>4.Lost Customers :</a:t>
            </a:r>
            <a:endParaRPr lang="en-IN" b="1" dirty="0">
              <a:solidFill>
                <a:srgbClr val="C00000"/>
              </a:solidFill>
            </a:endParaRPr>
          </a:p>
        </p:txBody>
      </p:sp>
      <p:sp>
        <p:nvSpPr>
          <p:cNvPr id="4" name="TextBox 3">
            <a:extLst>
              <a:ext uri="{FF2B5EF4-FFF2-40B4-BE49-F238E27FC236}">
                <a16:creationId xmlns:a16="http://schemas.microsoft.com/office/drawing/2014/main" id="{930BD4F9-EEF6-40E4-A232-5BA43E2488D1}"/>
              </a:ext>
            </a:extLst>
          </p:cNvPr>
          <p:cNvSpPr txBox="1"/>
          <p:nvPr/>
        </p:nvSpPr>
        <p:spPr>
          <a:xfrm>
            <a:off x="101600" y="3271520"/>
            <a:ext cx="11511280" cy="1200329"/>
          </a:xfrm>
          <a:prstGeom prst="rect">
            <a:avLst/>
          </a:prstGeom>
          <a:noFill/>
        </p:spPr>
        <p:txBody>
          <a:bodyPr wrap="square" rtlCol="0">
            <a:spAutoFit/>
          </a:bodyPr>
          <a:lstStyle/>
          <a:p>
            <a:r>
              <a:rPr lang="en-US" dirty="0"/>
              <a:t> </a:t>
            </a:r>
            <a:r>
              <a:rPr lang="en-US" sz="1800" i="1" dirty="0"/>
              <a:t>On basis on Recency, frequency &amp; monetary parameters we have grouped our </a:t>
            </a:r>
            <a:r>
              <a:rPr lang="en-US" i="0" dirty="0">
                <a:solidFill>
                  <a:srgbClr val="000000"/>
                </a:solidFill>
                <a:effectLst/>
              </a:rPr>
              <a:t>Customers who we’d lost. Their recency is very low and hasn’t made any purchase since long. </a:t>
            </a:r>
            <a:r>
              <a:rPr lang="en-US" dirty="0">
                <a:solidFill>
                  <a:srgbClr val="000000"/>
                </a:solidFill>
              </a:rPr>
              <a:t>So we can say these are our lost customers. If taken feedback from them and fulfill their demand we might bring them back to been a good customer. </a:t>
            </a:r>
          </a:p>
          <a:p>
            <a:r>
              <a:rPr lang="en-US" dirty="0">
                <a:solidFill>
                  <a:srgbClr val="000000"/>
                </a:solidFill>
              </a:rPr>
              <a:t> </a:t>
            </a:r>
            <a:endParaRPr lang="en-IN" dirty="0"/>
          </a:p>
        </p:txBody>
      </p:sp>
    </p:spTree>
    <p:extLst>
      <p:ext uri="{BB962C8B-B14F-4D97-AF65-F5344CB8AC3E}">
        <p14:creationId xmlns:p14="http://schemas.microsoft.com/office/powerpoint/2010/main" val="671354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C2859F-E57A-4302-92CB-91DA4485B601}"/>
              </a:ext>
            </a:extLst>
          </p:cNvPr>
          <p:cNvSpPr txBox="1"/>
          <p:nvPr/>
        </p:nvSpPr>
        <p:spPr>
          <a:xfrm>
            <a:off x="0" y="-8805"/>
            <a:ext cx="12192000" cy="5440317"/>
          </a:xfrm>
          <a:prstGeom prst="rect">
            <a:avLst/>
          </a:prstGeom>
          <a:noFill/>
        </p:spPr>
        <p:txBody>
          <a:bodyPr wrap="square" rtlCol="0">
            <a:spAutoFit/>
          </a:bodyPr>
          <a:lstStyle/>
          <a:p>
            <a:r>
              <a:rPr lang="en-US" b="0" i="0" u="sng" dirty="0">
                <a:solidFill>
                  <a:schemeClr val="accent2"/>
                </a:solidFill>
                <a:effectLst/>
              </a:rPr>
              <a:t>Recommendation</a:t>
            </a:r>
            <a:r>
              <a:rPr lang="en-US" b="0" i="0" dirty="0">
                <a:solidFill>
                  <a:schemeClr val="accent2"/>
                </a:solidFill>
                <a:effectLst/>
              </a:rPr>
              <a:t> </a:t>
            </a:r>
          </a:p>
          <a:p>
            <a:endParaRPr lang="en-US" dirty="0">
              <a:solidFill>
                <a:srgbClr val="000000"/>
              </a:solidFill>
            </a:endParaRPr>
          </a:p>
          <a:p>
            <a:pPr marL="285750" indent="-285750">
              <a:buFont typeface="Arial" panose="020B0604020202020204" pitchFamily="34" charset="0"/>
              <a:buChar char="•"/>
            </a:pPr>
            <a:r>
              <a:rPr lang="en-US" i="1" dirty="0"/>
              <a:t>Using Recency, frequency &amp; monetary parameters we have grouped our top , loyal, on the verge of churning and lost customers. Customers with good recency has been our top customers were as we also have lost customer lists. </a:t>
            </a:r>
          </a:p>
          <a:p>
            <a:pPr marL="285750" indent="-285750">
              <a:buFont typeface="Arial" panose="020B0604020202020204" pitchFamily="34" charset="0"/>
              <a:buChar char="•"/>
            </a:pPr>
            <a:r>
              <a:rPr lang="en-US" i="1" dirty="0"/>
              <a:t>Customers on verge of churning can be saved and can be converted into a good buyer.</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r>
              <a:rPr lang="en-US" i="1" dirty="0"/>
              <a:t>RFM model is used for deriving the customers types like Loyal, top or best, on verge of churning &amp; lost customers.</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r>
              <a:rPr lang="en-US" i="1" dirty="0"/>
              <a:t>Recency, frequency &amp; monetary parameters were widely used to bifurcate the types of customers.</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r>
              <a:rPr lang="en-US" i="1" dirty="0"/>
              <a:t>This model can be very helpful to the company to maintain its sales and customers and can  focus on how the company has lost the customers &amp; can take various actions to bring back them.</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r>
              <a:rPr lang="en-US" i="1" dirty="0"/>
              <a:t>It is vital for the company to convert the customers who are on verge of churning into a regular customer or atleast maintain them. </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r>
              <a:rPr lang="en-US" i="1" dirty="0"/>
              <a:t>And also how to increase the sales ratio can be identified.</a:t>
            </a:r>
          </a:p>
          <a:p>
            <a:endParaRPr lang="en-US" i="1" dirty="0"/>
          </a:p>
          <a:p>
            <a:endParaRPr lang="en-US" i="1" dirty="0"/>
          </a:p>
        </p:txBody>
      </p:sp>
    </p:spTree>
    <p:extLst>
      <p:ext uri="{BB962C8B-B14F-4D97-AF65-F5344CB8AC3E}">
        <p14:creationId xmlns:p14="http://schemas.microsoft.com/office/powerpoint/2010/main" val="3055226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2B9B1B-DAA3-4D92-A51D-C0DD03FA0E87}"/>
              </a:ext>
            </a:extLst>
          </p:cNvPr>
          <p:cNvSpPr txBox="1"/>
          <p:nvPr/>
        </p:nvSpPr>
        <p:spPr>
          <a:xfrm>
            <a:off x="223520" y="274320"/>
            <a:ext cx="11714480" cy="6248162"/>
          </a:xfrm>
          <a:prstGeom prst="rect">
            <a:avLst/>
          </a:prstGeom>
          <a:noFill/>
        </p:spPr>
        <p:txBody>
          <a:bodyPr wrap="square">
            <a:spAutoFit/>
          </a:bodyPr>
          <a:lstStyle/>
          <a:p>
            <a:r>
              <a:rPr lang="en-US" sz="2800" b="1" i="0" dirty="0">
                <a:solidFill>
                  <a:schemeClr val="accent2">
                    <a:lumMod val="75000"/>
                  </a:schemeClr>
                </a:solidFill>
                <a:effectLst/>
              </a:rPr>
              <a:t>Agenda -</a:t>
            </a:r>
            <a:endParaRPr lang="en-US" sz="2800" b="1" dirty="0">
              <a:solidFill>
                <a:schemeClr val="accent2">
                  <a:lumMod val="75000"/>
                </a:schemeClr>
              </a:solidFill>
            </a:endParaRPr>
          </a:p>
          <a:p>
            <a:pPr algn="l"/>
            <a:endParaRPr lang="en-US" sz="2800" i="0" dirty="0">
              <a:solidFill>
                <a:srgbClr val="000000"/>
              </a:solidFill>
              <a:effectLst/>
            </a:endParaRPr>
          </a:p>
          <a:p>
            <a:pPr algn="l"/>
            <a:r>
              <a:rPr lang="en-US" sz="2800" i="0" dirty="0">
                <a:solidFill>
                  <a:srgbClr val="000000"/>
                </a:solidFill>
                <a:effectLst/>
              </a:rPr>
              <a:t>Agenda of this project is to find the underlying buying patterns of the customers of an automobile part manufacturer. based on the past 3 years of the Company's transaction data and recommend them customized marketing strategies for different segments of customers.</a:t>
            </a:r>
          </a:p>
          <a:p>
            <a:pPr algn="l"/>
            <a:endParaRPr lang="en-US" sz="2800" b="1" dirty="0">
              <a:solidFill>
                <a:srgbClr val="000000"/>
              </a:solidFill>
            </a:endParaRPr>
          </a:p>
          <a:p>
            <a:pPr algn="l"/>
            <a:r>
              <a:rPr lang="en-US" sz="2800" b="1" i="0" dirty="0">
                <a:solidFill>
                  <a:schemeClr val="accent2">
                    <a:lumMod val="75000"/>
                  </a:schemeClr>
                </a:solidFill>
                <a:effectLst/>
              </a:rPr>
              <a:t>Executive Summary of the data-</a:t>
            </a:r>
          </a:p>
          <a:p>
            <a:pPr algn="l"/>
            <a:endParaRPr lang="en-US" sz="2800" dirty="0">
              <a:solidFill>
                <a:srgbClr val="000000"/>
              </a:solidFill>
            </a:endParaRPr>
          </a:p>
          <a:p>
            <a:pPr algn="l"/>
            <a:r>
              <a:rPr lang="en-US" sz="2800" dirty="0">
                <a:solidFill>
                  <a:srgbClr val="000000"/>
                </a:solidFill>
              </a:rPr>
              <a:t>W</a:t>
            </a:r>
            <a:r>
              <a:rPr lang="en-US" sz="2800" i="0" dirty="0">
                <a:solidFill>
                  <a:srgbClr val="000000"/>
                </a:solidFill>
                <a:effectLst/>
              </a:rPr>
              <a:t>e have received the 3 </a:t>
            </a:r>
            <a:r>
              <a:rPr lang="en-US" sz="2800" dirty="0">
                <a:solidFill>
                  <a:srgbClr val="000000"/>
                </a:solidFill>
              </a:rPr>
              <a:t>years </a:t>
            </a:r>
            <a:r>
              <a:rPr lang="en-US" sz="2800" i="0" dirty="0">
                <a:solidFill>
                  <a:srgbClr val="000000"/>
                </a:solidFill>
                <a:effectLst/>
              </a:rPr>
              <a:t>data of automobile part manufacture . Consisting </a:t>
            </a:r>
            <a:r>
              <a:rPr lang="en-US" sz="2800" dirty="0">
                <a:solidFill>
                  <a:srgbClr val="000000"/>
                </a:solidFill>
              </a:rPr>
              <a:t>2747 entries with 20 variable details regarding the demography of the product and customer information.</a:t>
            </a:r>
          </a:p>
          <a:p>
            <a:pPr algn="l"/>
            <a:endParaRPr lang="en-US" sz="2400" dirty="0">
              <a:solidFill>
                <a:srgbClr val="000000"/>
              </a:solidFill>
            </a:endParaRPr>
          </a:p>
          <a:p>
            <a:pPr algn="l"/>
            <a:endParaRPr lang="en-US" sz="2400" b="0" i="0" dirty="0">
              <a:solidFill>
                <a:srgbClr val="000000"/>
              </a:solidFill>
              <a:effectLst/>
            </a:endParaRPr>
          </a:p>
          <a:p>
            <a:pPr algn="l"/>
            <a:endParaRPr lang="en-US" dirty="0">
              <a:solidFill>
                <a:srgbClr val="000000"/>
              </a:solidFill>
              <a:latin typeface="lato"/>
            </a:endParaRPr>
          </a:p>
        </p:txBody>
      </p:sp>
    </p:spTree>
    <p:extLst>
      <p:ext uri="{BB962C8B-B14F-4D97-AF65-F5344CB8AC3E}">
        <p14:creationId xmlns:p14="http://schemas.microsoft.com/office/powerpoint/2010/main" val="4029021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48B216-38DE-4273-B111-43AD07D8EF2C}"/>
              </a:ext>
            </a:extLst>
          </p:cNvPr>
          <p:cNvSpPr txBox="1"/>
          <p:nvPr/>
        </p:nvSpPr>
        <p:spPr>
          <a:xfrm>
            <a:off x="213360" y="217338"/>
            <a:ext cx="12796520" cy="16496824"/>
          </a:xfrm>
          <a:prstGeom prst="rect">
            <a:avLst/>
          </a:prstGeom>
          <a:noFill/>
        </p:spPr>
        <p:txBody>
          <a:bodyPr wrap="square">
            <a:spAutoFit/>
          </a:bodyPr>
          <a:lstStyle/>
          <a:p>
            <a:pPr algn="l"/>
            <a:r>
              <a:rPr lang="en-US" b="1" i="0" dirty="0">
                <a:solidFill>
                  <a:srgbClr val="000000"/>
                </a:solidFill>
                <a:effectLst/>
                <a:latin typeface="lato"/>
              </a:rPr>
              <a:t>                                                                    </a:t>
            </a:r>
            <a:r>
              <a:rPr lang="en-US" sz="2400" b="1" i="0" dirty="0">
                <a:solidFill>
                  <a:schemeClr val="accent2">
                    <a:lumMod val="75000"/>
                  </a:schemeClr>
                </a:solidFill>
                <a:effectLst/>
                <a:latin typeface="lato"/>
              </a:rPr>
              <a:t>Contents of the ppt.</a:t>
            </a:r>
          </a:p>
          <a:p>
            <a:endParaRPr lang="en-US" sz="2400" b="1" dirty="0">
              <a:solidFill>
                <a:srgbClr val="000000"/>
              </a:solidFill>
              <a:latin typeface="lato"/>
            </a:endParaRPr>
          </a:p>
          <a:p>
            <a:pPr marL="342900" indent="-342900">
              <a:buFont typeface="Wingdings" panose="05000000000000000000" pitchFamily="2" charset="2"/>
              <a:buChar char="v"/>
            </a:pPr>
            <a:r>
              <a:rPr lang="en-US" sz="1600" b="1" dirty="0">
                <a:solidFill>
                  <a:srgbClr val="000000"/>
                </a:solidFill>
                <a:sym typeface="Wingdings" panose="05000000000000000000" pitchFamily="2" charset="2"/>
              </a:rPr>
              <a:t> </a:t>
            </a:r>
            <a:r>
              <a:rPr lang="en-US" sz="1600" b="1" i="0" dirty="0">
                <a:solidFill>
                  <a:srgbClr val="000000"/>
                </a:solidFill>
                <a:effectLst/>
              </a:rPr>
              <a:t>Problem Statement.</a:t>
            </a:r>
          </a:p>
          <a:p>
            <a:pPr marL="342900" indent="-342900">
              <a:buFont typeface="Wingdings" panose="05000000000000000000" pitchFamily="2" charset="2"/>
              <a:buChar char="v"/>
            </a:pPr>
            <a:endParaRPr lang="en-US" sz="1600" b="1" dirty="0">
              <a:solidFill>
                <a:srgbClr val="000000"/>
              </a:solidFill>
            </a:endParaRPr>
          </a:p>
          <a:p>
            <a:pPr marL="342900" indent="-342900">
              <a:buFont typeface="Wingdings" panose="05000000000000000000" pitchFamily="2" charset="2"/>
              <a:buChar char="v"/>
            </a:pPr>
            <a:r>
              <a:rPr lang="en-US" sz="1600" b="1" dirty="0">
                <a:solidFill>
                  <a:srgbClr val="000000"/>
                </a:solidFill>
                <a:sym typeface="Wingdings" panose="05000000000000000000" pitchFamily="2" charset="2"/>
              </a:rPr>
              <a:t> </a:t>
            </a:r>
            <a:r>
              <a:rPr lang="en-US" sz="1600" b="1" dirty="0">
                <a:solidFill>
                  <a:srgbClr val="000000"/>
                </a:solidFill>
              </a:rPr>
              <a:t>Data </a:t>
            </a:r>
            <a:r>
              <a:rPr lang="en-US" sz="1600" b="1" i="0" dirty="0">
                <a:solidFill>
                  <a:srgbClr val="000000"/>
                </a:solidFill>
                <a:effectLst/>
              </a:rPr>
              <a:t>Summary .</a:t>
            </a:r>
          </a:p>
          <a:p>
            <a:endParaRPr lang="en-US" sz="1600" b="1" dirty="0">
              <a:solidFill>
                <a:srgbClr val="000000"/>
              </a:solidFill>
            </a:endParaRPr>
          </a:p>
          <a:p>
            <a:pPr marL="342900" indent="-342900">
              <a:buFont typeface="Wingdings" panose="05000000000000000000" pitchFamily="2" charset="2"/>
              <a:buChar char="v"/>
            </a:pPr>
            <a:r>
              <a:rPr lang="en-US" sz="1600" b="1" dirty="0">
                <a:solidFill>
                  <a:srgbClr val="000000"/>
                </a:solidFill>
                <a:sym typeface="Wingdings" panose="05000000000000000000" pitchFamily="2" charset="2"/>
              </a:rPr>
              <a:t> </a:t>
            </a:r>
            <a:r>
              <a:rPr lang="en-US" sz="1600" b="1" i="0" dirty="0">
                <a:solidFill>
                  <a:srgbClr val="000000"/>
                </a:solidFill>
                <a:effectLst/>
              </a:rPr>
              <a:t>Exploratory Analysis and Inferences.</a:t>
            </a:r>
            <a:r>
              <a:rPr lang="en-US" sz="1600" b="1" dirty="0">
                <a:solidFill>
                  <a:srgbClr val="000000"/>
                </a:solidFill>
              </a:rPr>
              <a:t>  </a:t>
            </a:r>
          </a:p>
          <a:p>
            <a:r>
              <a:rPr lang="en-US" sz="1600" b="1" dirty="0">
                <a:solidFill>
                  <a:srgbClr val="000000"/>
                </a:solidFill>
              </a:rPr>
              <a:t>             </a:t>
            </a:r>
          </a:p>
          <a:p>
            <a:r>
              <a:rPr lang="en-US" sz="1600" b="1" dirty="0">
                <a:solidFill>
                  <a:srgbClr val="000000"/>
                </a:solidFill>
              </a:rPr>
              <a:t>              </a:t>
            </a:r>
            <a:r>
              <a:rPr lang="en-US" sz="1600" b="1" i="0" dirty="0">
                <a:solidFill>
                  <a:srgbClr val="000000"/>
                </a:solidFill>
                <a:effectLst/>
              </a:rPr>
              <a:t>Univariate analysis.</a:t>
            </a:r>
            <a:endParaRPr lang="en-US" sz="1600" b="1" dirty="0">
              <a:solidFill>
                <a:srgbClr val="000000"/>
              </a:solidFill>
            </a:endParaRPr>
          </a:p>
          <a:p>
            <a:r>
              <a:rPr lang="en-US" sz="1600" b="1" dirty="0">
                <a:solidFill>
                  <a:srgbClr val="000000"/>
                </a:solidFill>
              </a:rPr>
              <a:t>              </a:t>
            </a:r>
            <a:r>
              <a:rPr lang="en-US" sz="1600" b="1" i="0" dirty="0">
                <a:solidFill>
                  <a:srgbClr val="000000"/>
                </a:solidFill>
                <a:effectLst/>
              </a:rPr>
              <a:t>Bivariate analysis.</a:t>
            </a:r>
            <a:endParaRPr lang="en-US" sz="1600" b="1" dirty="0">
              <a:solidFill>
                <a:srgbClr val="000000"/>
              </a:solidFill>
            </a:endParaRPr>
          </a:p>
          <a:p>
            <a:r>
              <a:rPr lang="en-US" sz="1600" b="1" i="0" dirty="0">
                <a:solidFill>
                  <a:srgbClr val="000000"/>
                </a:solidFill>
                <a:effectLst/>
              </a:rPr>
              <a:t>              Multivariate analysis.</a:t>
            </a:r>
          </a:p>
          <a:p>
            <a:r>
              <a:rPr lang="en-US" sz="1600" b="1" dirty="0">
                <a:solidFill>
                  <a:srgbClr val="000000"/>
                </a:solidFill>
              </a:rPr>
              <a:t>              Time series &amp; </a:t>
            </a:r>
            <a:r>
              <a:rPr lang="en-US" sz="1600" b="1" i="0" dirty="0">
                <a:solidFill>
                  <a:srgbClr val="000000"/>
                </a:solidFill>
                <a:effectLst/>
              </a:rPr>
              <a:t>Trends in Sales. </a:t>
            </a:r>
            <a:endParaRPr lang="en-US" sz="1600" b="1" dirty="0">
              <a:solidFill>
                <a:srgbClr val="000000"/>
              </a:solidFill>
            </a:endParaRPr>
          </a:p>
          <a:p>
            <a:pPr marL="342900" indent="-342900">
              <a:buFont typeface="Wingdings" panose="05000000000000000000" pitchFamily="2" charset="2"/>
              <a:buChar char="v"/>
            </a:pPr>
            <a:endParaRPr lang="en-US" sz="1600" b="1" dirty="0">
              <a:solidFill>
                <a:srgbClr val="000000"/>
              </a:solidFill>
              <a:sym typeface="Wingdings" panose="05000000000000000000" pitchFamily="2" charset="2"/>
            </a:endParaRPr>
          </a:p>
          <a:p>
            <a:pPr marL="342900" indent="-342900">
              <a:buFont typeface="Wingdings" panose="05000000000000000000" pitchFamily="2" charset="2"/>
              <a:buChar char="v"/>
            </a:pPr>
            <a:r>
              <a:rPr lang="en-US" sz="1600" b="1" dirty="0">
                <a:solidFill>
                  <a:srgbClr val="000000"/>
                </a:solidFill>
                <a:sym typeface="Wingdings" panose="05000000000000000000" pitchFamily="2" charset="2"/>
              </a:rPr>
              <a:t>  </a:t>
            </a:r>
            <a:r>
              <a:rPr lang="en-US" sz="1600" b="1" i="0" dirty="0">
                <a:solidFill>
                  <a:srgbClr val="000000"/>
                </a:solidFill>
                <a:effectLst/>
              </a:rPr>
              <a:t>Customer Segmentation using RFM analysis.</a:t>
            </a:r>
          </a:p>
          <a:p>
            <a:endParaRPr lang="en-US" sz="1600" b="1" dirty="0">
              <a:solidFill>
                <a:srgbClr val="000000"/>
              </a:solidFill>
            </a:endParaRPr>
          </a:p>
          <a:p>
            <a:pPr marL="342900" indent="-342900">
              <a:buFont typeface="Wingdings" panose="05000000000000000000" pitchFamily="2" charset="2"/>
              <a:buChar char="v"/>
            </a:pPr>
            <a:r>
              <a:rPr lang="en-US" sz="1600" b="1" dirty="0">
                <a:solidFill>
                  <a:srgbClr val="000000"/>
                </a:solidFill>
                <a:sym typeface="Wingdings" panose="05000000000000000000" pitchFamily="2" charset="2"/>
              </a:rPr>
              <a:t> </a:t>
            </a:r>
            <a:r>
              <a:rPr lang="en-US" sz="1600" b="1" i="0" dirty="0">
                <a:solidFill>
                  <a:srgbClr val="000000"/>
                </a:solidFill>
                <a:effectLst/>
              </a:rPr>
              <a:t>KNIME Workflow image .</a:t>
            </a:r>
          </a:p>
          <a:p>
            <a:pPr marL="342900" indent="-342900">
              <a:buFont typeface="Wingdings" panose="05000000000000000000" pitchFamily="2" charset="2"/>
              <a:buChar char="v"/>
            </a:pPr>
            <a:endParaRPr lang="en-US" sz="1600" b="1" dirty="0">
              <a:solidFill>
                <a:srgbClr val="000000"/>
              </a:solidFill>
            </a:endParaRPr>
          </a:p>
          <a:p>
            <a:pPr marL="342900" indent="-342900">
              <a:buFont typeface="Wingdings" panose="05000000000000000000" pitchFamily="2" charset="2"/>
              <a:buChar char="v"/>
            </a:pPr>
            <a:r>
              <a:rPr lang="en-US" sz="1600" b="1" dirty="0">
                <a:solidFill>
                  <a:srgbClr val="000000"/>
                </a:solidFill>
                <a:sym typeface="Wingdings" panose="05000000000000000000" pitchFamily="2" charset="2"/>
              </a:rPr>
              <a:t> </a:t>
            </a:r>
            <a:r>
              <a:rPr lang="en-US" sz="1600" b="1" i="0" dirty="0">
                <a:solidFill>
                  <a:srgbClr val="000000"/>
                </a:solidFill>
                <a:effectLst/>
              </a:rPr>
              <a:t>Output table head For RFM Analysis.</a:t>
            </a:r>
          </a:p>
          <a:p>
            <a:pPr marL="342900" indent="-342900">
              <a:buFont typeface="Wingdings" panose="05000000000000000000" pitchFamily="2" charset="2"/>
              <a:buChar char="v"/>
            </a:pPr>
            <a:endParaRPr lang="en-US" sz="1600" b="1" dirty="0">
              <a:solidFill>
                <a:srgbClr val="000000"/>
              </a:solidFill>
            </a:endParaRPr>
          </a:p>
          <a:p>
            <a:pPr marL="342900" indent="-342900">
              <a:buFont typeface="Wingdings" panose="05000000000000000000" pitchFamily="2" charset="2"/>
              <a:buChar char="v"/>
            </a:pPr>
            <a:r>
              <a:rPr lang="en-US" sz="1600" b="1" dirty="0">
                <a:solidFill>
                  <a:srgbClr val="000000"/>
                </a:solidFill>
                <a:sym typeface="Wingdings" panose="05000000000000000000" pitchFamily="2" charset="2"/>
              </a:rPr>
              <a:t> </a:t>
            </a:r>
            <a:r>
              <a:rPr lang="en-US" sz="1600" b="1" i="0" dirty="0">
                <a:solidFill>
                  <a:srgbClr val="000000"/>
                </a:solidFill>
                <a:effectLst/>
              </a:rPr>
              <a:t>Inferences from RFM Analysis and identified segments. </a:t>
            </a:r>
          </a:p>
          <a:p>
            <a:pPr marL="342900" indent="-342900">
              <a:buFont typeface="Wingdings" panose="05000000000000000000" pitchFamily="2" charset="2"/>
              <a:buChar char="v"/>
            </a:pPr>
            <a:endParaRPr lang="en-US" sz="1600" b="1" dirty="0">
              <a:solidFill>
                <a:srgbClr val="000000"/>
              </a:solidFill>
            </a:endParaRPr>
          </a:p>
          <a:p>
            <a:pPr marL="342900" indent="-342900">
              <a:buFont typeface="Wingdings" panose="05000000000000000000" pitchFamily="2" charset="2"/>
              <a:buChar char="v"/>
            </a:pPr>
            <a:r>
              <a:rPr lang="en-US" sz="1600" b="1" dirty="0">
                <a:solidFill>
                  <a:srgbClr val="000000"/>
                </a:solidFill>
                <a:sym typeface="Wingdings" panose="05000000000000000000" pitchFamily="2" charset="2"/>
              </a:rPr>
              <a:t> </a:t>
            </a:r>
            <a:r>
              <a:rPr lang="en-US" sz="1600" b="1" i="0" dirty="0">
                <a:solidFill>
                  <a:srgbClr val="000000"/>
                </a:solidFill>
                <a:effectLst/>
              </a:rPr>
              <a:t>Recommendation </a:t>
            </a:r>
          </a:p>
          <a:p>
            <a:endParaRPr lang="en-US" b="1" i="0" dirty="0">
              <a:solidFill>
                <a:srgbClr val="000000"/>
              </a:solidFill>
              <a:effectLst/>
            </a:endParaRPr>
          </a:p>
          <a:p>
            <a:endParaRPr lang="en-US" b="1" dirty="0">
              <a:solidFill>
                <a:srgbClr val="000000"/>
              </a:solidFill>
            </a:endParaRPr>
          </a:p>
          <a:p>
            <a:pPr marL="342900" indent="-342900">
              <a:buFont typeface="Wingdings" panose="05000000000000000000" pitchFamily="2" charset="2"/>
              <a:buChar char="v"/>
            </a:pPr>
            <a:endParaRPr lang="en-US" sz="1600" b="1" dirty="0">
              <a:solidFill>
                <a:srgbClr val="000000"/>
              </a:solidFill>
            </a:endParaRPr>
          </a:p>
          <a:p>
            <a:pPr marL="342900" indent="-342900">
              <a:buFont typeface="Wingdings" panose="05000000000000000000" pitchFamily="2" charset="2"/>
              <a:buChar char="v"/>
            </a:pPr>
            <a:endParaRPr lang="en-US" sz="1600" b="1" dirty="0">
              <a:solidFill>
                <a:srgbClr val="000000"/>
              </a:solidFill>
            </a:endParaRPr>
          </a:p>
          <a:p>
            <a:r>
              <a:rPr lang="en-US" sz="1600" b="1" dirty="0">
                <a:solidFill>
                  <a:srgbClr val="000000"/>
                </a:solidFill>
              </a:rPr>
              <a:t>                </a:t>
            </a:r>
          </a:p>
          <a:p>
            <a:endParaRPr lang="en-US" sz="1600" b="1" dirty="0">
              <a:solidFill>
                <a:srgbClr val="000000"/>
              </a:solidFill>
            </a:endParaRPr>
          </a:p>
          <a:p>
            <a:r>
              <a:rPr lang="en-US" sz="1600" b="1" dirty="0">
                <a:solidFill>
                  <a:srgbClr val="000000"/>
                </a:solidFill>
              </a:rPr>
              <a:t>             </a:t>
            </a:r>
          </a:p>
          <a:p>
            <a:r>
              <a:rPr lang="en-US" sz="1600" b="1" dirty="0">
                <a:solidFill>
                  <a:srgbClr val="000000"/>
                </a:solidFill>
              </a:rPr>
              <a:t>  </a:t>
            </a:r>
            <a:endParaRPr lang="en-US" sz="1600" b="1" i="0" dirty="0">
              <a:solidFill>
                <a:srgbClr val="000000"/>
              </a:solidFill>
              <a:effectLst/>
            </a:endParaRPr>
          </a:p>
          <a:p>
            <a:pPr marL="285750" indent="-285750">
              <a:buFont typeface="Arial" panose="020B0604020202020204" pitchFamily="34" charset="0"/>
              <a:buChar char="•"/>
            </a:pPr>
            <a:endParaRPr lang="en-US" sz="1600" b="1" dirty="0">
              <a:solidFill>
                <a:srgbClr val="000000"/>
              </a:solidFill>
            </a:endParaRP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US" sz="2000" b="1" i="0" dirty="0">
              <a:solidFill>
                <a:srgbClr val="000000"/>
              </a:solidFill>
              <a:effectLst/>
            </a:endParaRPr>
          </a:p>
          <a:p>
            <a:pPr marL="285750" indent="-285750">
              <a:buFont typeface="Arial" panose="020B0604020202020204" pitchFamily="34" charset="0"/>
              <a:buChar char="•"/>
            </a:pPr>
            <a:endParaRPr lang="en-US" sz="2000" b="1" dirty="0">
              <a:solidFill>
                <a:srgbClr val="000000"/>
              </a:solidFill>
            </a:endParaRPr>
          </a:p>
          <a:p>
            <a:pPr marL="285750" indent="-285750">
              <a:buFont typeface="Arial" panose="020B0604020202020204" pitchFamily="34" charset="0"/>
              <a:buChar char="•"/>
            </a:pPr>
            <a:endParaRPr lang="en-US" sz="2000" b="1" i="0" dirty="0">
              <a:solidFill>
                <a:srgbClr val="000000"/>
              </a:solidFill>
              <a:effectLst/>
            </a:endParaRPr>
          </a:p>
          <a:p>
            <a:pPr marL="285750" indent="-285750">
              <a:buFont typeface="Arial" panose="020B0604020202020204" pitchFamily="34" charset="0"/>
              <a:buChar char="•"/>
            </a:pPr>
            <a:endParaRPr lang="en-US" sz="2000" b="1" i="0" dirty="0">
              <a:solidFill>
                <a:srgbClr val="000000"/>
              </a:solidFill>
              <a:effectLst/>
            </a:endParaRPr>
          </a:p>
          <a:p>
            <a:pPr marL="285750" indent="-285750">
              <a:buFont typeface="Arial" panose="020B0604020202020204" pitchFamily="34" charset="0"/>
              <a:buChar char="•"/>
            </a:pPr>
            <a:endParaRPr lang="en-US" sz="2000" b="1" i="0" dirty="0">
              <a:solidFill>
                <a:srgbClr val="000000"/>
              </a:solidFill>
              <a:effectLst/>
            </a:endParaRPr>
          </a:p>
          <a:p>
            <a:pPr marL="285750" indent="-285750" algn="l">
              <a:buFont typeface="Arial" panose="020B0604020202020204" pitchFamily="34" charset="0"/>
              <a:buChar char="•"/>
            </a:pPr>
            <a:endParaRPr lang="en-US" sz="2000" b="1" i="0" dirty="0">
              <a:solidFill>
                <a:srgbClr val="000000"/>
              </a:solidFill>
              <a:effectLst/>
            </a:endParaRPr>
          </a:p>
          <a:p>
            <a:pPr algn="l"/>
            <a:endParaRPr lang="en-US" b="1" dirty="0">
              <a:solidFill>
                <a:srgbClr val="000000"/>
              </a:solidFill>
              <a:latin typeface="lato"/>
            </a:endParaRPr>
          </a:p>
          <a:p>
            <a:pPr algn="l"/>
            <a:endParaRPr lang="en-US" b="1" i="0" dirty="0">
              <a:solidFill>
                <a:srgbClr val="000000"/>
              </a:solidFill>
              <a:effectLst/>
              <a:latin typeface="lato"/>
            </a:endParaRPr>
          </a:p>
          <a:p>
            <a:pPr algn="l"/>
            <a:endParaRPr lang="en-US" b="1" dirty="0">
              <a:solidFill>
                <a:srgbClr val="000000"/>
              </a:solidFill>
              <a:latin typeface="lato"/>
            </a:endParaRPr>
          </a:p>
          <a:p>
            <a:pPr algn="l"/>
            <a:endParaRPr lang="en-US" b="1" i="0" dirty="0">
              <a:solidFill>
                <a:srgbClr val="000000"/>
              </a:solidFill>
              <a:effectLst/>
              <a:latin typeface="lato"/>
            </a:endParaRPr>
          </a:p>
          <a:p>
            <a:pPr algn="l"/>
            <a:endParaRPr lang="en-US" b="1" dirty="0">
              <a:solidFill>
                <a:srgbClr val="000000"/>
              </a:solidFill>
              <a:latin typeface="lato"/>
            </a:endParaRPr>
          </a:p>
          <a:p>
            <a:pPr algn="l"/>
            <a:endParaRPr lang="en-US" b="1" i="0" dirty="0">
              <a:solidFill>
                <a:srgbClr val="000000"/>
              </a:solidFill>
              <a:effectLst/>
              <a:latin typeface="lato"/>
            </a:endParaRPr>
          </a:p>
          <a:p>
            <a:pPr algn="l"/>
            <a:endParaRPr lang="en-US" b="1" dirty="0">
              <a:solidFill>
                <a:srgbClr val="000000"/>
              </a:solidFill>
              <a:latin typeface="lato"/>
            </a:endParaRPr>
          </a:p>
          <a:p>
            <a:pPr algn="l"/>
            <a:endParaRPr lang="en-US" b="1" i="0" dirty="0">
              <a:solidFill>
                <a:srgbClr val="000000"/>
              </a:solidFill>
              <a:effectLst/>
              <a:latin typeface="lato"/>
            </a:endParaRPr>
          </a:p>
          <a:p>
            <a:pPr algn="l"/>
            <a:endParaRPr lang="en-US" b="1" dirty="0">
              <a:solidFill>
                <a:srgbClr val="000000"/>
              </a:solidFill>
              <a:latin typeface="lato"/>
            </a:endParaRPr>
          </a:p>
          <a:p>
            <a:pPr algn="l"/>
            <a:endParaRPr lang="en-US" b="1" i="0" dirty="0">
              <a:solidFill>
                <a:srgbClr val="000000"/>
              </a:solidFill>
              <a:effectLst/>
              <a:latin typeface="lato"/>
            </a:endParaRPr>
          </a:p>
          <a:p>
            <a:pPr algn="l"/>
            <a:endParaRPr lang="en-US" b="1" dirty="0">
              <a:solidFill>
                <a:srgbClr val="000000"/>
              </a:solidFill>
              <a:latin typeface="lato"/>
            </a:endParaRPr>
          </a:p>
          <a:p>
            <a:pPr algn="l"/>
            <a:endParaRPr lang="en-US" b="1" i="0" dirty="0">
              <a:solidFill>
                <a:srgbClr val="000000"/>
              </a:solidFill>
              <a:effectLst/>
              <a:latin typeface="lato"/>
            </a:endParaRPr>
          </a:p>
          <a:p>
            <a:pPr algn="l"/>
            <a:endParaRPr lang="en-US" b="1" dirty="0">
              <a:solidFill>
                <a:srgbClr val="000000"/>
              </a:solidFill>
              <a:latin typeface="lato"/>
            </a:endParaRPr>
          </a:p>
          <a:p>
            <a:pPr algn="l"/>
            <a:endParaRPr lang="en-US" b="1" i="0" dirty="0">
              <a:solidFill>
                <a:srgbClr val="000000"/>
              </a:solidFill>
              <a:effectLst/>
              <a:latin typeface="lato"/>
            </a:endParaRPr>
          </a:p>
          <a:p>
            <a:pPr algn="l"/>
            <a:endParaRPr lang="en-US" b="1" dirty="0">
              <a:solidFill>
                <a:srgbClr val="000000"/>
              </a:solidFill>
              <a:latin typeface="lato"/>
            </a:endParaRPr>
          </a:p>
          <a:p>
            <a:pPr algn="l"/>
            <a:endParaRPr lang="en-US" b="1" i="0" dirty="0">
              <a:solidFill>
                <a:srgbClr val="000000"/>
              </a:solidFill>
              <a:effectLst/>
              <a:latin typeface="lato"/>
            </a:endParaRPr>
          </a:p>
          <a:p>
            <a:pPr algn="l"/>
            <a:endParaRPr lang="en-US" b="1" dirty="0">
              <a:solidFill>
                <a:srgbClr val="000000"/>
              </a:solidFill>
              <a:latin typeface="lato"/>
            </a:endParaRPr>
          </a:p>
          <a:p>
            <a:pPr algn="l"/>
            <a:endParaRPr lang="en-US" b="1" i="0" dirty="0">
              <a:solidFill>
                <a:srgbClr val="000000"/>
              </a:solidFill>
              <a:effectLst/>
              <a:latin typeface="lato"/>
            </a:endParaRPr>
          </a:p>
          <a:p>
            <a:pPr algn="l"/>
            <a:endParaRPr lang="en-US" b="1" dirty="0">
              <a:solidFill>
                <a:srgbClr val="000000"/>
              </a:solidFill>
              <a:latin typeface="lato"/>
            </a:endParaRPr>
          </a:p>
          <a:p>
            <a:pPr algn="l"/>
            <a:endParaRPr lang="en-US" b="1" i="0" dirty="0">
              <a:solidFill>
                <a:srgbClr val="000000"/>
              </a:solidFill>
              <a:effectLst/>
              <a:latin typeface="lato"/>
            </a:endParaRPr>
          </a:p>
          <a:p>
            <a:pPr algn="l"/>
            <a:endParaRPr lang="en-US" b="0" i="0" dirty="0">
              <a:solidFill>
                <a:srgbClr val="000000"/>
              </a:solidFill>
              <a:effectLst/>
              <a:latin typeface="lato"/>
            </a:endParaRPr>
          </a:p>
          <a:p>
            <a:pPr algn="l"/>
            <a:endParaRPr lang="en-US" dirty="0">
              <a:solidFill>
                <a:srgbClr val="000000"/>
              </a:solidFill>
              <a:latin typeface="lato"/>
            </a:endParaRPr>
          </a:p>
          <a:p>
            <a:pPr algn="l"/>
            <a:endParaRPr lang="en-US" b="0" i="0" dirty="0">
              <a:solidFill>
                <a:srgbClr val="000000"/>
              </a:solidFill>
              <a:effectLst/>
              <a:latin typeface="lato"/>
            </a:endParaRPr>
          </a:p>
        </p:txBody>
      </p:sp>
    </p:spTree>
    <p:extLst>
      <p:ext uri="{BB962C8B-B14F-4D97-AF65-F5344CB8AC3E}">
        <p14:creationId xmlns:p14="http://schemas.microsoft.com/office/powerpoint/2010/main" val="1698002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112F2D-5369-4949-BD98-FF8D0E3D7862}"/>
              </a:ext>
            </a:extLst>
          </p:cNvPr>
          <p:cNvSpPr txBox="1"/>
          <p:nvPr/>
        </p:nvSpPr>
        <p:spPr>
          <a:xfrm>
            <a:off x="243840" y="365761"/>
            <a:ext cx="11795760" cy="2585323"/>
          </a:xfrm>
          <a:prstGeom prst="rect">
            <a:avLst/>
          </a:prstGeom>
          <a:noFill/>
        </p:spPr>
        <p:txBody>
          <a:bodyPr wrap="square">
            <a:spAutoFit/>
          </a:bodyPr>
          <a:lstStyle/>
          <a:p>
            <a:pPr algn="l"/>
            <a:r>
              <a:rPr lang="en-US" b="1" i="0" dirty="0">
                <a:solidFill>
                  <a:schemeClr val="accent2">
                    <a:lumMod val="75000"/>
                  </a:schemeClr>
                </a:solidFill>
                <a:effectLst/>
                <a:latin typeface="lato"/>
              </a:rPr>
              <a:t>Problem Statement:</a:t>
            </a:r>
          </a:p>
          <a:p>
            <a:pPr algn="l"/>
            <a:endParaRPr lang="en-US" b="1" i="0" dirty="0">
              <a:solidFill>
                <a:srgbClr val="000000"/>
              </a:solidFill>
              <a:effectLst/>
              <a:latin typeface="lato"/>
            </a:endParaRPr>
          </a:p>
          <a:p>
            <a:pPr algn="l"/>
            <a:r>
              <a:rPr lang="en-US" b="0" i="0" dirty="0">
                <a:solidFill>
                  <a:srgbClr val="000000"/>
                </a:solidFill>
                <a:effectLst/>
                <a:latin typeface="lato"/>
              </a:rPr>
              <a:t>An automobile parts manufacturing company has collected data of transactions for 3 years. They do not have any in-house data science team, thus they have hired you as their consultant. Your job is to use your magical data science skills to provide them with suitable insights about their data and their customers.</a:t>
            </a:r>
          </a:p>
          <a:p>
            <a:pPr algn="l"/>
            <a:endParaRPr lang="en-US" dirty="0">
              <a:solidFill>
                <a:srgbClr val="000000"/>
              </a:solidFill>
              <a:latin typeface="lato"/>
            </a:endParaRPr>
          </a:p>
          <a:p>
            <a:pPr algn="l"/>
            <a:endParaRPr lang="en-US" b="0" i="0" dirty="0">
              <a:solidFill>
                <a:srgbClr val="000000"/>
              </a:solidFill>
              <a:effectLst/>
              <a:latin typeface="lato"/>
            </a:endParaRPr>
          </a:p>
          <a:p>
            <a:br>
              <a:rPr lang="en-US" dirty="0"/>
            </a:br>
            <a:endParaRPr lang="en-IN" b="1" i="0" dirty="0">
              <a:solidFill>
                <a:srgbClr val="000000"/>
              </a:solidFill>
              <a:effectLst/>
              <a:latin typeface="lato"/>
            </a:endParaRPr>
          </a:p>
        </p:txBody>
      </p:sp>
      <p:graphicFrame>
        <p:nvGraphicFramePr>
          <p:cNvPr id="4" name="Table 3">
            <a:extLst>
              <a:ext uri="{FF2B5EF4-FFF2-40B4-BE49-F238E27FC236}">
                <a16:creationId xmlns:a16="http://schemas.microsoft.com/office/drawing/2014/main" id="{EFF47AE2-2F6A-4BDB-9663-EF7153EA2074}"/>
              </a:ext>
            </a:extLst>
          </p:cNvPr>
          <p:cNvGraphicFramePr>
            <a:graphicFrameLocks noGrp="1"/>
          </p:cNvGraphicFramePr>
          <p:nvPr>
            <p:extLst>
              <p:ext uri="{D42A27DB-BD31-4B8C-83A1-F6EECF244321}">
                <p14:modId xmlns:p14="http://schemas.microsoft.com/office/powerpoint/2010/main" val="473659959"/>
              </p:ext>
            </p:extLst>
          </p:nvPr>
        </p:nvGraphicFramePr>
        <p:xfrm>
          <a:off x="355600" y="2143759"/>
          <a:ext cx="11470641" cy="4348480"/>
        </p:xfrm>
        <a:graphic>
          <a:graphicData uri="http://schemas.openxmlformats.org/drawingml/2006/table">
            <a:tbl>
              <a:tblPr/>
              <a:tblGrid>
                <a:gridCol w="2296192">
                  <a:extLst>
                    <a:ext uri="{9D8B030D-6E8A-4147-A177-3AD203B41FA5}">
                      <a16:colId xmlns:a16="http://schemas.microsoft.com/office/drawing/2014/main" val="2547108704"/>
                    </a:ext>
                  </a:extLst>
                </a:gridCol>
                <a:gridCol w="3503629">
                  <a:extLst>
                    <a:ext uri="{9D8B030D-6E8A-4147-A177-3AD203B41FA5}">
                      <a16:colId xmlns:a16="http://schemas.microsoft.com/office/drawing/2014/main" val="2992567724"/>
                    </a:ext>
                  </a:extLst>
                </a:gridCol>
                <a:gridCol w="1830074">
                  <a:extLst>
                    <a:ext uri="{9D8B030D-6E8A-4147-A177-3AD203B41FA5}">
                      <a16:colId xmlns:a16="http://schemas.microsoft.com/office/drawing/2014/main" val="3465357297"/>
                    </a:ext>
                  </a:extLst>
                </a:gridCol>
                <a:gridCol w="3840746">
                  <a:extLst>
                    <a:ext uri="{9D8B030D-6E8A-4147-A177-3AD203B41FA5}">
                      <a16:colId xmlns:a16="http://schemas.microsoft.com/office/drawing/2014/main" val="2617106851"/>
                    </a:ext>
                  </a:extLst>
                </a:gridCol>
              </a:tblGrid>
              <a:tr h="477098">
                <a:tc>
                  <a:txBody>
                    <a:bodyPr/>
                    <a:lstStyle/>
                    <a:p>
                      <a:r>
                        <a:rPr lang="en-IN" sz="1000">
                          <a:effectLst/>
                        </a:rPr>
                        <a:t>ORDERNUMBER :</a:t>
                      </a:r>
                    </a:p>
                  </a:txBody>
                  <a:tcPr marL="27751" marR="27751" marT="13875" marB="13875" anchor="ctr">
                    <a:lnL>
                      <a:noFill/>
                    </a:lnL>
                    <a:lnR>
                      <a:noFill/>
                    </a:lnR>
                    <a:lnT>
                      <a:noFill/>
                    </a:lnT>
                    <a:lnB>
                      <a:noFill/>
                    </a:lnB>
                  </a:tcPr>
                </a:tc>
                <a:tc>
                  <a:txBody>
                    <a:bodyPr/>
                    <a:lstStyle/>
                    <a:p>
                      <a:r>
                        <a:rPr lang="en-IN" sz="1000">
                          <a:effectLst/>
                        </a:rPr>
                        <a:t>Order Number</a:t>
                      </a:r>
                    </a:p>
                  </a:txBody>
                  <a:tcPr marL="27751" marR="27751" marT="13875" marB="13875" anchor="ctr">
                    <a:lnL>
                      <a:noFill/>
                    </a:lnL>
                    <a:lnR>
                      <a:noFill/>
                    </a:lnR>
                    <a:lnT>
                      <a:noFill/>
                    </a:lnT>
                    <a:lnB>
                      <a:noFill/>
                    </a:lnB>
                  </a:tcPr>
                </a:tc>
                <a:tc>
                  <a:txBody>
                    <a:bodyPr/>
                    <a:lstStyle/>
                    <a:p>
                      <a:r>
                        <a:rPr lang="en-IN" sz="1000">
                          <a:effectLst/>
                        </a:rPr>
                        <a:t>CUSTOMERNAME :</a:t>
                      </a:r>
                    </a:p>
                  </a:txBody>
                  <a:tcPr marL="27751" marR="27751" marT="13875" marB="13875" anchor="ctr">
                    <a:lnL>
                      <a:noFill/>
                    </a:lnL>
                    <a:lnR>
                      <a:noFill/>
                    </a:lnR>
                    <a:lnT>
                      <a:noFill/>
                    </a:lnT>
                    <a:lnB>
                      <a:noFill/>
                    </a:lnB>
                  </a:tcPr>
                </a:tc>
                <a:tc>
                  <a:txBody>
                    <a:bodyPr/>
                    <a:lstStyle/>
                    <a:p>
                      <a:r>
                        <a:rPr lang="en-IN" sz="1000">
                          <a:effectLst/>
                        </a:rPr>
                        <a:t>customer</a:t>
                      </a:r>
                    </a:p>
                  </a:txBody>
                  <a:tcPr marL="27751" marR="27751" marT="13875" marB="13875" anchor="ctr">
                    <a:lnL>
                      <a:noFill/>
                    </a:lnL>
                    <a:lnR>
                      <a:noFill/>
                    </a:lnR>
                    <a:lnT>
                      <a:noFill/>
                    </a:lnT>
                    <a:lnB>
                      <a:noFill/>
                    </a:lnB>
                  </a:tcPr>
                </a:tc>
                <a:extLst>
                  <a:ext uri="{0D108BD9-81ED-4DB2-BD59-A6C34878D82A}">
                    <a16:rowId xmlns:a16="http://schemas.microsoft.com/office/drawing/2014/main" val="2904055192"/>
                  </a:ext>
                </a:extLst>
              </a:tr>
              <a:tr h="327165">
                <a:tc>
                  <a:txBody>
                    <a:bodyPr/>
                    <a:lstStyle/>
                    <a:p>
                      <a:r>
                        <a:rPr lang="en-IN" sz="1000">
                          <a:effectLst/>
                        </a:rPr>
                        <a:t>QUANTITYORDERED :</a:t>
                      </a:r>
                    </a:p>
                  </a:txBody>
                  <a:tcPr marL="27751" marR="27751" marT="13875" marB="13875" anchor="ctr">
                    <a:lnL>
                      <a:noFill/>
                    </a:lnL>
                    <a:lnR>
                      <a:noFill/>
                    </a:lnR>
                    <a:lnT>
                      <a:noFill/>
                    </a:lnT>
                    <a:lnB>
                      <a:noFill/>
                    </a:lnB>
                  </a:tcPr>
                </a:tc>
                <a:tc>
                  <a:txBody>
                    <a:bodyPr/>
                    <a:lstStyle/>
                    <a:p>
                      <a:r>
                        <a:rPr lang="en-IN" sz="1000" dirty="0">
                          <a:effectLst/>
                        </a:rPr>
                        <a:t>Quantity ordered</a:t>
                      </a:r>
                    </a:p>
                  </a:txBody>
                  <a:tcPr marL="27751" marR="27751" marT="13875" marB="13875" anchor="ctr">
                    <a:lnL>
                      <a:noFill/>
                    </a:lnL>
                    <a:lnR>
                      <a:noFill/>
                    </a:lnR>
                    <a:lnT>
                      <a:noFill/>
                    </a:lnT>
                    <a:lnB>
                      <a:noFill/>
                    </a:lnB>
                  </a:tcPr>
                </a:tc>
                <a:tc>
                  <a:txBody>
                    <a:bodyPr/>
                    <a:lstStyle/>
                    <a:p>
                      <a:r>
                        <a:rPr lang="en-IN" sz="1000">
                          <a:effectLst/>
                        </a:rPr>
                        <a:t>PHONE :</a:t>
                      </a:r>
                    </a:p>
                  </a:txBody>
                  <a:tcPr marL="27751" marR="27751" marT="13875" marB="13875" anchor="ctr">
                    <a:lnL>
                      <a:noFill/>
                    </a:lnL>
                    <a:lnR>
                      <a:noFill/>
                    </a:lnR>
                    <a:lnT>
                      <a:noFill/>
                    </a:lnT>
                    <a:lnB>
                      <a:noFill/>
                    </a:lnB>
                  </a:tcPr>
                </a:tc>
                <a:tc>
                  <a:txBody>
                    <a:bodyPr/>
                    <a:lstStyle/>
                    <a:p>
                      <a:r>
                        <a:rPr lang="en-IN" sz="1000">
                          <a:effectLst/>
                        </a:rPr>
                        <a:t>Phone of the customer</a:t>
                      </a:r>
                    </a:p>
                  </a:txBody>
                  <a:tcPr marL="27751" marR="27751" marT="13875" marB="13875" anchor="ctr">
                    <a:lnL>
                      <a:noFill/>
                    </a:lnL>
                    <a:lnR>
                      <a:noFill/>
                    </a:lnR>
                    <a:lnT>
                      <a:noFill/>
                    </a:lnT>
                    <a:lnB>
                      <a:noFill/>
                    </a:lnB>
                  </a:tcPr>
                </a:tc>
                <a:extLst>
                  <a:ext uri="{0D108BD9-81ED-4DB2-BD59-A6C34878D82A}">
                    <a16:rowId xmlns:a16="http://schemas.microsoft.com/office/drawing/2014/main" val="161186084"/>
                  </a:ext>
                </a:extLst>
              </a:tr>
              <a:tr h="327165">
                <a:tc>
                  <a:txBody>
                    <a:bodyPr/>
                    <a:lstStyle/>
                    <a:p>
                      <a:r>
                        <a:rPr lang="en-IN" sz="1000">
                          <a:effectLst/>
                        </a:rPr>
                        <a:t>PRICEEACH :</a:t>
                      </a:r>
                    </a:p>
                  </a:txBody>
                  <a:tcPr marL="27751" marR="27751" marT="13875" marB="13875" anchor="ctr">
                    <a:lnL>
                      <a:noFill/>
                    </a:lnL>
                    <a:lnR>
                      <a:noFill/>
                    </a:lnR>
                    <a:lnT>
                      <a:noFill/>
                    </a:lnT>
                    <a:lnB>
                      <a:noFill/>
                    </a:lnB>
                  </a:tcPr>
                </a:tc>
                <a:tc>
                  <a:txBody>
                    <a:bodyPr/>
                    <a:lstStyle/>
                    <a:p>
                      <a:r>
                        <a:rPr lang="en-IN" sz="1000" dirty="0">
                          <a:effectLst/>
                        </a:rPr>
                        <a:t>Price of Each item</a:t>
                      </a:r>
                    </a:p>
                  </a:txBody>
                  <a:tcPr marL="27751" marR="27751" marT="13875" marB="13875" anchor="ctr">
                    <a:lnL>
                      <a:noFill/>
                    </a:lnL>
                    <a:lnR>
                      <a:noFill/>
                    </a:lnR>
                    <a:lnT>
                      <a:noFill/>
                    </a:lnT>
                    <a:lnB>
                      <a:noFill/>
                    </a:lnB>
                  </a:tcPr>
                </a:tc>
                <a:tc>
                  <a:txBody>
                    <a:bodyPr/>
                    <a:lstStyle/>
                    <a:p>
                      <a:r>
                        <a:rPr lang="en-IN" sz="1000">
                          <a:effectLst/>
                        </a:rPr>
                        <a:t>ADDRESSLINE1 :</a:t>
                      </a:r>
                    </a:p>
                  </a:txBody>
                  <a:tcPr marL="27751" marR="27751" marT="13875" marB="13875" anchor="ctr">
                    <a:lnL>
                      <a:noFill/>
                    </a:lnL>
                    <a:lnR>
                      <a:noFill/>
                    </a:lnR>
                    <a:lnT>
                      <a:noFill/>
                    </a:lnT>
                    <a:lnB>
                      <a:noFill/>
                    </a:lnB>
                  </a:tcPr>
                </a:tc>
                <a:tc>
                  <a:txBody>
                    <a:bodyPr/>
                    <a:lstStyle/>
                    <a:p>
                      <a:r>
                        <a:rPr lang="en-IN" sz="1000">
                          <a:effectLst/>
                        </a:rPr>
                        <a:t>Address of customer</a:t>
                      </a:r>
                    </a:p>
                  </a:txBody>
                  <a:tcPr marL="27751" marR="27751" marT="13875" marB="13875" anchor="ctr">
                    <a:lnL>
                      <a:noFill/>
                    </a:lnL>
                    <a:lnR>
                      <a:noFill/>
                    </a:lnR>
                    <a:lnT>
                      <a:noFill/>
                    </a:lnT>
                    <a:lnB>
                      <a:noFill/>
                    </a:lnB>
                  </a:tcPr>
                </a:tc>
                <a:extLst>
                  <a:ext uri="{0D108BD9-81ED-4DB2-BD59-A6C34878D82A}">
                    <a16:rowId xmlns:a16="http://schemas.microsoft.com/office/drawing/2014/main" val="777992402"/>
                  </a:ext>
                </a:extLst>
              </a:tr>
              <a:tr h="327165">
                <a:tc>
                  <a:txBody>
                    <a:bodyPr/>
                    <a:lstStyle/>
                    <a:p>
                      <a:r>
                        <a:rPr lang="en-IN" sz="1000">
                          <a:effectLst/>
                        </a:rPr>
                        <a:t>ORDERLINENUMBER :</a:t>
                      </a:r>
                    </a:p>
                  </a:txBody>
                  <a:tcPr marL="27751" marR="27751" marT="13875" marB="13875" anchor="ctr">
                    <a:lnL>
                      <a:noFill/>
                    </a:lnL>
                    <a:lnR>
                      <a:noFill/>
                    </a:lnR>
                    <a:lnT>
                      <a:noFill/>
                    </a:lnT>
                    <a:lnB>
                      <a:noFill/>
                    </a:lnB>
                  </a:tcPr>
                </a:tc>
                <a:tc>
                  <a:txBody>
                    <a:bodyPr/>
                    <a:lstStyle/>
                    <a:p>
                      <a:r>
                        <a:rPr lang="en-IN" sz="1000">
                          <a:effectLst/>
                        </a:rPr>
                        <a:t>order line</a:t>
                      </a:r>
                    </a:p>
                  </a:txBody>
                  <a:tcPr marL="27751" marR="27751" marT="13875" marB="13875" anchor="ctr">
                    <a:lnL>
                      <a:noFill/>
                    </a:lnL>
                    <a:lnR>
                      <a:noFill/>
                    </a:lnR>
                    <a:lnT>
                      <a:noFill/>
                    </a:lnT>
                    <a:lnB>
                      <a:noFill/>
                    </a:lnB>
                  </a:tcPr>
                </a:tc>
                <a:tc>
                  <a:txBody>
                    <a:bodyPr/>
                    <a:lstStyle/>
                    <a:p>
                      <a:r>
                        <a:rPr lang="en-IN" sz="1000">
                          <a:effectLst/>
                        </a:rPr>
                        <a:t>CITY :</a:t>
                      </a:r>
                    </a:p>
                  </a:txBody>
                  <a:tcPr marL="27751" marR="27751" marT="13875" marB="13875" anchor="ctr">
                    <a:lnL>
                      <a:noFill/>
                    </a:lnL>
                    <a:lnR>
                      <a:noFill/>
                    </a:lnR>
                    <a:lnT>
                      <a:noFill/>
                    </a:lnT>
                    <a:lnB>
                      <a:noFill/>
                    </a:lnB>
                  </a:tcPr>
                </a:tc>
                <a:tc>
                  <a:txBody>
                    <a:bodyPr/>
                    <a:lstStyle/>
                    <a:p>
                      <a:r>
                        <a:rPr lang="en-IN" sz="1000">
                          <a:effectLst/>
                        </a:rPr>
                        <a:t>City of customer</a:t>
                      </a:r>
                    </a:p>
                  </a:txBody>
                  <a:tcPr marL="27751" marR="27751" marT="13875" marB="13875" anchor="ctr">
                    <a:lnL>
                      <a:noFill/>
                    </a:lnL>
                    <a:lnR>
                      <a:noFill/>
                    </a:lnR>
                    <a:lnT>
                      <a:noFill/>
                    </a:lnT>
                    <a:lnB>
                      <a:noFill/>
                    </a:lnB>
                  </a:tcPr>
                </a:tc>
                <a:extLst>
                  <a:ext uri="{0D108BD9-81ED-4DB2-BD59-A6C34878D82A}">
                    <a16:rowId xmlns:a16="http://schemas.microsoft.com/office/drawing/2014/main" val="1255694657"/>
                  </a:ext>
                </a:extLst>
              </a:tr>
              <a:tr h="327165">
                <a:tc>
                  <a:txBody>
                    <a:bodyPr/>
                    <a:lstStyle/>
                    <a:p>
                      <a:r>
                        <a:rPr lang="en-IN" sz="1000">
                          <a:effectLst/>
                        </a:rPr>
                        <a:t>SALES :</a:t>
                      </a:r>
                    </a:p>
                  </a:txBody>
                  <a:tcPr marL="27751" marR="27751" marT="13875" marB="13875" anchor="ctr">
                    <a:lnL>
                      <a:noFill/>
                    </a:lnL>
                    <a:lnR>
                      <a:noFill/>
                    </a:lnR>
                    <a:lnT>
                      <a:noFill/>
                    </a:lnT>
                    <a:lnB>
                      <a:noFill/>
                    </a:lnB>
                  </a:tcPr>
                </a:tc>
                <a:tc>
                  <a:txBody>
                    <a:bodyPr/>
                    <a:lstStyle/>
                    <a:p>
                      <a:r>
                        <a:rPr lang="en-IN" sz="1000">
                          <a:effectLst/>
                        </a:rPr>
                        <a:t>Sales amount</a:t>
                      </a:r>
                    </a:p>
                  </a:txBody>
                  <a:tcPr marL="27751" marR="27751" marT="13875" marB="13875" anchor="ctr">
                    <a:lnL>
                      <a:noFill/>
                    </a:lnL>
                    <a:lnR>
                      <a:noFill/>
                    </a:lnR>
                    <a:lnT>
                      <a:noFill/>
                    </a:lnT>
                    <a:lnB>
                      <a:noFill/>
                    </a:lnB>
                  </a:tcPr>
                </a:tc>
                <a:tc>
                  <a:txBody>
                    <a:bodyPr/>
                    <a:lstStyle/>
                    <a:p>
                      <a:r>
                        <a:rPr lang="en-IN" sz="1000">
                          <a:effectLst/>
                        </a:rPr>
                        <a:t>POSTALCODE :</a:t>
                      </a:r>
                    </a:p>
                  </a:txBody>
                  <a:tcPr marL="27751" marR="27751" marT="13875" marB="13875" anchor="ctr">
                    <a:lnL>
                      <a:noFill/>
                    </a:lnL>
                    <a:lnR>
                      <a:noFill/>
                    </a:lnR>
                    <a:lnT>
                      <a:noFill/>
                    </a:lnT>
                    <a:lnB>
                      <a:noFill/>
                    </a:lnB>
                  </a:tcPr>
                </a:tc>
                <a:tc>
                  <a:txBody>
                    <a:bodyPr/>
                    <a:lstStyle/>
                    <a:p>
                      <a:r>
                        <a:rPr lang="en-IN" sz="1000">
                          <a:effectLst/>
                        </a:rPr>
                        <a:t>Postal Code of customer</a:t>
                      </a:r>
                    </a:p>
                  </a:txBody>
                  <a:tcPr marL="27751" marR="27751" marT="13875" marB="13875" anchor="ctr">
                    <a:lnL>
                      <a:noFill/>
                    </a:lnL>
                    <a:lnR>
                      <a:noFill/>
                    </a:lnR>
                    <a:lnT>
                      <a:noFill/>
                    </a:lnT>
                    <a:lnB>
                      <a:noFill/>
                    </a:lnB>
                  </a:tcPr>
                </a:tc>
                <a:extLst>
                  <a:ext uri="{0D108BD9-81ED-4DB2-BD59-A6C34878D82A}">
                    <a16:rowId xmlns:a16="http://schemas.microsoft.com/office/drawing/2014/main" val="1284530774"/>
                  </a:ext>
                </a:extLst>
              </a:tr>
              <a:tr h="327165">
                <a:tc>
                  <a:txBody>
                    <a:bodyPr/>
                    <a:lstStyle/>
                    <a:p>
                      <a:r>
                        <a:rPr lang="en-IN" sz="1000">
                          <a:effectLst/>
                        </a:rPr>
                        <a:t>ORDERDATE :</a:t>
                      </a:r>
                    </a:p>
                  </a:txBody>
                  <a:tcPr marL="27751" marR="27751" marT="13875" marB="13875" anchor="ctr">
                    <a:lnL>
                      <a:noFill/>
                    </a:lnL>
                    <a:lnR>
                      <a:noFill/>
                    </a:lnR>
                    <a:lnT>
                      <a:noFill/>
                    </a:lnT>
                    <a:lnB>
                      <a:noFill/>
                    </a:lnB>
                  </a:tcPr>
                </a:tc>
                <a:tc>
                  <a:txBody>
                    <a:bodyPr/>
                    <a:lstStyle/>
                    <a:p>
                      <a:r>
                        <a:rPr lang="en-IN" sz="1000">
                          <a:effectLst/>
                        </a:rPr>
                        <a:t>Order Date</a:t>
                      </a:r>
                    </a:p>
                  </a:txBody>
                  <a:tcPr marL="27751" marR="27751" marT="13875" marB="13875" anchor="ctr">
                    <a:lnL>
                      <a:noFill/>
                    </a:lnL>
                    <a:lnR>
                      <a:noFill/>
                    </a:lnR>
                    <a:lnT>
                      <a:noFill/>
                    </a:lnT>
                    <a:lnB>
                      <a:noFill/>
                    </a:lnB>
                  </a:tcPr>
                </a:tc>
                <a:tc>
                  <a:txBody>
                    <a:bodyPr/>
                    <a:lstStyle/>
                    <a:p>
                      <a:r>
                        <a:rPr lang="en-IN" sz="1000">
                          <a:effectLst/>
                        </a:rPr>
                        <a:t>COUNTRY :</a:t>
                      </a:r>
                    </a:p>
                  </a:txBody>
                  <a:tcPr marL="27751" marR="27751" marT="13875" marB="13875" anchor="ctr">
                    <a:lnL>
                      <a:noFill/>
                    </a:lnL>
                    <a:lnR>
                      <a:noFill/>
                    </a:lnR>
                    <a:lnT>
                      <a:noFill/>
                    </a:lnT>
                    <a:lnB>
                      <a:noFill/>
                    </a:lnB>
                  </a:tcPr>
                </a:tc>
                <a:tc>
                  <a:txBody>
                    <a:bodyPr/>
                    <a:lstStyle/>
                    <a:p>
                      <a:r>
                        <a:rPr lang="en-IN" sz="1000">
                          <a:effectLst/>
                        </a:rPr>
                        <a:t>Country customer</a:t>
                      </a:r>
                    </a:p>
                  </a:txBody>
                  <a:tcPr marL="27751" marR="27751" marT="13875" marB="13875" anchor="ctr">
                    <a:lnL>
                      <a:noFill/>
                    </a:lnL>
                    <a:lnR>
                      <a:noFill/>
                    </a:lnR>
                    <a:lnT>
                      <a:noFill/>
                    </a:lnT>
                    <a:lnB>
                      <a:noFill/>
                    </a:lnB>
                  </a:tcPr>
                </a:tc>
                <a:extLst>
                  <a:ext uri="{0D108BD9-81ED-4DB2-BD59-A6C34878D82A}">
                    <a16:rowId xmlns:a16="http://schemas.microsoft.com/office/drawing/2014/main" val="3414227884"/>
                  </a:ext>
                </a:extLst>
              </a:tr>
              <a:tr h="477098">
                <a:tc>
                  <a:txBody>
                    <a:bodyPr/>
                    <a:lstStyle/>
                    <a:p>
                      <a:r>
                        <a:rPr lang="en-IN" sz="1000">
                          <a:effectLst/>
                        </a:rPr>
                        <a:t>DAYS_SINCE_LASTORDER :</a:t>
                      </a:r>
                    </a:p>
                  </a:txBody>
                  <a:tcPr marL="27751" marR="27751" marT="13875" marB="13875" anchor="ctr">
                    <a:lnL>
                      <a:noFill/>
                    </a:lnL>
                    <a:lnR>
                      <a:noFill/>
                    </a:lnR>
                    <a:lnT>
                      <a:noFill/>
                    </a:lnT>
                    <a:lnB>
                      <a:noFill/>
                    </a:lnB>
                  </a:tcPr>
                </a:tc>
                <a:tc>
                  <a:txBody>
                    <a:bodyPr/>
                    <a:lstStyle/>
                    <a:p>
                      <a:r>
                        <a:rPr lang="en-IN" sz="1000">
                          <a:effectLst/>
                        </a:rPr>
                        <a:t>Days_ Since_Lastorder</a:t>
                      </a:r>
                    </a:p>
                  </a:txBody>
                  <a:tcPr marL="27751" marR="27751" marT="13875" marB="13875" anchor="ctr">
                    <a:lnL>
                      <a:noFill/>
                    </a:lnL>
                    <a:lnR>
                      <a:noFill/>
                    </a:lnR>
                    <a:lnT>
                      <a:noFill/>
                    </a:lnT>
                    <a:lnB>
                      <a:noFill/>
                    </a:lnB>
                  </a:tcPr>
                </a:tc>
                <a:tc>
                  <a:txBody>
                    <a:bodyPr/>
                    <a:lstStyle/>
                    <a:p>
                      <a:r>
                        <a:rPr lang="en-IN" sz="1000">
                          <a:effectLst/>
                        </a:rPr>
                        <a:t>CONTACTLASTNAME :</a:t>
                      </a:r>
                    </a:p>
                  </a:txBody>
                  <a:tcPr marL="27751" marR="27751" marT="13875" marB="13875" anchor="ctr">
                    <a:lnL>
                      <a:noFill/>
                    </a:lnL>
                    <a:lnR>
                      <a:noFill/>
                    </a:lnR>
                    <a:lnT>
                      <a:noFill/>
                    </a:lnT>
                    <a:lnB>
                      <a:noFill/>
                    </a:lnB>
                  </a:tcPr>
                </a:tc>
                <a:tc>
                  <a:txBody>
                    <a:bodyPr/>
                    <a:lstStyle/>
                    <a:p>
                      <a:r>
                        <a:rPr lang="en-IN" sz="1000">
                          <a:effectLst/>
                        </a:rPr>
                        <a:t>Contact person customer</a:t>
                      </a:r>
                    </a:p>
                  </a:txBody>
                  <a:tcPr marL="27751" marR="27751" marT="13875" marB="13875" anchor="ctr">
                    <a:lnL>
                      <a:noFill/>
                    </a:lnL>
                    <a:lnR>
                      <a:noFill/>
                    </a:lnR>
                    <a:lnT>
                      <a:noFill/>
                    </a:lnT>
                    <a:lnB>
                      <a:noFill/>
                    </a:lnB>
                  </a:tcPr>
                </a:tc>
                <a:extLst>
                  <a:ext uri="{0D108BD9-81ED-4DB2-BD59-A6C34878D82A}">
                    <a16:rowId xmlns:a16="http://schemas.microsoft.com/office/drawing/2014/main" val="2788820305"/>
                  </a:ext>
                </a:extLst>
              </a:tr>
              <a:tr h="477098">
                <a:tc>
                  <a:txBody>
                    <a:bodyPr/>
                    <a:lstStyle/>
                    <a:p>
                      <a:r>
                        <a:rPr lang="en-IN" sz="1000">
                          <a:effectLst/>
                        </a:rPr>
                        <a:t>STATUS :</a:t>
                      </a:r>
                    </a:p>
                  </a:txBody>
                  <a:tcPr marL="27751" marR="27751" marT="13875" marB="13875" anchor="ctr">
                    <a:lnL>
                      <a:noFill/>
                    </a:lnL>
                    <a:lnR>
                      <a:noFill/>
                    </a:lnR>
                    <a:lnT>
                      <a:noFill/>
                    </a:lnT>
                    <a:lnB>
                      <a:noFill/>
                    </a:lnB>
                  </a:tcPr>
                </a:tc>
                <a:tc>
                  <a:txBody>
                    <a:bodyPr/>
                    <a:lstStyle/>
                    <a:p>
                      <a:r>
                        <a:rPr lang="en-US" sz="1000">
                          <a:effectLst/>
                        </a:rPr>
                        <a:t>Status of order like Shipped or not</a:t>
                      </a:r>
                    </a:p>
                  </a:txBody>
                  <a:tcPr marL="27751" marR="27751" marT="13875" marB="13875" anchor="ctr">
                    <a:lnL>
                      <a:noFill/>
                    </a:lnL>
                    <a:lnR>
                      <a:noFill/>
                    </a:lnR>
                    <a:lnT>
                      <a:noFill/>
                    </a:lnT>
                    <a:lnB>
                      <a:noFill/>
                    </a:lnB>
                  </a:tcPr>
                </a:tc>
                <a:tc>
                  <a:txBody>
                    <a:bodyPr/>
                    <a:lstStyle/>
                    <a:p>
                      <a:r>
                        <a:rPr lang="en-IN" sz="1000">
                          <a:effectLst/>
                        </a:rPr>
                        <a:t>CONTACTFIRSTNAME :</a:t>
                      </a:r>
                    </a:p>
                  </a:txBody>
                  <a:tcPr marL="27751" marR="27751" marT="13875" marB="13875" anchor="ctr">
                    <a:lnL>
                      <a:noFill/>
                    </a:lnL>
                    <a:lnR>
                      <a:noFill/>
                    </a:lnR>
                    <a:lnT>
                      <a:noFill/>
                    </a:lnT>
                    <a:lnB>
                      <a:noFill/>
                    </a:lnB>
                  </a:tcPr>
                </a:tc>
                <a:tc>
                  <a:txBody>
                    <a:bodyPr/>
                    <a:lstStyle/>
                    <a:p>
                      <a:r>
                        <a:rPr lang="en-IN" sz="1000">
                          <a:effectLst/>
                        </a:rPr>
                        <a:t>Contact person customer</a:t>
                      </a:r>
                    </a:p>
                  </a:txBody>
                  <a:tcPr marL="27751" marR="27751" marT="13875" marB="13875" anchor="ctr">
                    <a:lnL>
                      <a:noFill/>
                    </a:lnL>
                    <a:lnR>
                      <a:noFill/>
                    </a:lnR>
                    <a:lnT>
                      <a:noFill/>
                    </a:lnT>
                    <a:lnB>
                      <a:noFill/>
                    </a:lnB>
                  </a:tcPr>
                </a:tc>
                <a:extLst>
                  <a:ext uri="{0D108BD9-81ED-4DB2-BD59-A6C34878D82A}">
                    <a16:rowId xmlns:a16="http://schemas.microsoft.com/office/drawing/2014/main" val="1355413604"/>
                  </a:ext>
                </a:extLst>
              </a:tr>
              <a:tr h="477098">
                <a:tc>
                  <a:txBody>
                    <a:bodyPr/>
                    <a:lstStyle/>
                    <a:p>
                      <a:r>
                        <a:rPr lang="en-IN" sz="1000">
                          <a:effectLst/>
                        </a:rPr>
                        <a:t>PRODUCTLINE :</a:t>
                      </a:r>
                    </a:p>
                  </a:txBody>
                  <a:tcPr marL="27751" marR="27751" marT="13875" marB="13875" anchor="ctr">
                    <a:lnL>
                      <a:noFill/>
                    </a:lnL>
                    <a:lnR>
                      <a:noFill/>
                    </a:lnR>
                    <a:lnT>
                      <a:noFill/>
                    </a:lnT>
                    <a:lnB>
                      <a:noFill/>
                    </a:lnB>
                  </a:tcPr>
                </a:tc>
                <a:tc>
                  <a:txBody>
                    <a:bodyPr/>
                    <a:lstStyle/>
                    <a:p>
                      <a:r>
                        <a:rPr lang="en-IN" sz="1000">
                          <a:effectLst/>
                        </a:rPr>
                        <a:t>Product line – CATEGORY</a:t>
                      </a:r>
                    </a:p>
                  </a:txBody>
                  <a:tcPr marL="27751" marR="27751" marT="13875" marB="13875" anchor="ctr">
                    <a:lnL>
                      <a:noFill/>
                    </a:lnL>
                    <a:lnR>
                      <a:noFill/>
                    </a:lnR>
                    <a:lnT>
                      <a:noFill/>
                    </a:lnT>
                    <a:lnB>
                      <a:noFill/>
                    </a:lnB>
                  </a:tcPr>
                </a:tc>
                <a:tc>
                  <a:txBody>
                    <a:bodyPr/>
                    <a:lstStyle/>
                    <a:p>
                      <a:r>
                        <a:rPr lang="en-IN" sz="1000" dirty="0">
                          <a:effectLst/>
                        </a:rPr>
                        <a:t>DEALSIZE :</a:t>
                      </a:r>
                    </a:p>
                  </a:txBody>
                  <a:tcPr marL="27751" marR="27751" marT="13875" marB="13875" anchor="ctr">
                    <a:lnL>
                      <a:noFill/>
                    </a:lnL>
                    <a:lnR>
                      <a:noFill/>
                    </a:lnR>
                    <a:lnT>
                      <a:noFill/>
                    </a:lnT>
                    <a:lnB>
                      <a:noFill/>
                    </a:lnB>
                  </a:tcPr>
                </a:tc>
                <a:tc>
                  <a:txBody>
                    <a:bodyPr/>
                    <a:lstStyle/>
                    <a:p>
                      <a:r>
                        <a:rPr lang="en-US" sz="1000">
                          <a:effectLst/>
                        </a:rPr>
                        <a:t>Size of the deal based on Quantity and Item Price</a:t>
                      </a:r>
                    </a:p>
                  </a:txBody>
                  <a:tcPr marL="27751" marR="27751" marT="13875" marB="13875" anchor="ctr">
                    <a:lnL>
                      <a:noFill/>
                    </a:lnL>
                    <a:lnR>
                      <a:noFill/>
                    </a:lnR>
                    <a:lnT>
                      <a:noFill/>
                    </a:lnT>
                    <a:lnB>
                      <a:noFill/>
                    </a:lnB>
                  </a:tcPr>
                </a:tc>
                <a:extLst>
                  <a:ext uri="{0D108BD9-81ED-4DB2-BD59-A6C34878D82A}">
                    <a16:rowId xmlns:a16="http://schemas.microsoft.com/office/drawing/2014/main" val="3371607102"/>
                  </a:ext>
                </a:extLst>
              </a:tr>
              <a:tr h="477098">
                <a:tc>
                  <a:txBody>
                    <a:bodyPr/>
                    <a:lstStyle/>
                    <a:p>
                      <a:r>
                        <a:rPr lang="en-IN" sz="1000">
                          <a:effectLst/>
                        </a:rPr>
                        <a:t>MSRP :</a:t>
                      </a:r>
                    </a:p>
                  </a:txBody>
                  <a:tcPr marL="27751" marR="27751" marT="13875" marB="13875" anchor="ctr">
                    <a:lnL>
                      <a:noFill/>
                    </a:lnL>
                    <a:lnR>
                      <a:noFill/>
                    </a:lnR>
                    <a:lnT>
                      <a:noFill/>
                    </a:lnT>
                    <a:lnB>
                      <a:noFill/>
                    </a:lnB>
                  </a:tcPr>
                </a:tc>
                <a:tc>
                  <a:txBody>
                    <a:bodyPr/>
                    <a:lstStyle/>
                    <a:p>
                      <a:r>
                        <a:rPr lang="en-IN" sz="1000" dirty="0">
                          <a:effectLst/>
                        </a:rPr>
                        <a:t>Manufacturer's Suggested Retail Price</a:t>
                      </a:r>
                    </a:p>
                  </a:txBody>
                  <a:tcPr marL="27751" marR="27751" marT="13875" marB="13875" anchor="ctr">
                    <a:lnL>
                      <a:noFill/>
                    </a:lnL>
                    <a:lnR>
                      <a:noFill/>
                    </a:lnR>
                    <a:lnT>
                      <a:noFill/>
                    </a:lnT>
                    <a:lnB>
                      <a:noFill/>
                    </a:lnB>
                  </a:tcPr>
                </a:tc>
                <a:tc>
                  <a:txBody>
                    <a:bodyPr/>
                    <a:lstStyle/>
                    <a:p>
                      <a:endParaRPr lang="en-IN" sz="1000" dirty="0">
                        <a:effectLst/>
                      </a:endParaRPr>
                    </a:p>
                  </a:txBody>
                  <a:tcPr marL="27751" marR="27751" marT="13875" marB="13875" anchor="ctr">
                    <a:lnL>
                      <a:noFill/>
                    </a:lnL>
                    <a:lnR>
                      <a:noFill/>
                    </a:lnR>
                    <a:lnT>
                      <a:noFill/>
                    </a:lnT>
                    <a:lnB>
                      <a:noFill/>
                    </a:lnB>
                  </a:tcPr>
                </a:tc>
                <a:tc>
                  <a:txBody>
                    <a:bodyPr/>
                    <a:lstStyle/>
                    <a:p>
                      <a:endParaRPr lang="en-IN" sz="1000" dirty="0">
                        <a:effectLst/>
                      </a:endParaRPr>
                    </a:p>
                  </a:txBody>
                  <a:tcPr marL="27751" marR="27751" marT="13875" marB="13875" anchor="ctr">
                    <a:lnL>
                      <a:noFill/>
                    </a:lnL>
                    <a:lnR>
                      <a:noFill/>
                    </a:lnR>
                    <a:lnT>
                      <a:noFill/>
                    </a:lnT>
                    <a:lnB>
                      <a:noFill/>
                    </a:lnB>
                  </a:tcPr>
                </a:tc>
                <a:extLst>
                  <a:ext uri="{0D108BD9-81ED-4DB2-BD59-A6C34878D82A}">
                    <a16:rowId xmlns:a16="http://schemas.microsoft.com/office/drawing/2014/main" val="1653194171"/>
                  </a:ext>
                </a:extLst>
              </a:tr>
              <a:tr h="327165">
                <a:tc>
                  <a:txBody>
                    <a:bodyPr/>
                    <a:lstStyle/>
                    <a:p>
                      <a:pPr algn="l"/>
                      <a:r>
                        <a:rPr lang="en-IN" sz="1000" b="0" i="0">
                          <a:solidFill>
                            <a:srgbClr val="000000"/>
                          </a:solidFill>
                          <a:effectLst/>
                          <a:latin typeface="lato"/>
                        </a:rPr>
                        <a:t>PRODUCTCODE :</a:t>
                      </a:r>
                    </a:p>
                  </a:txBody>
                  <a:tcPr marL="27751" marR="27751" marT="13875" marB="13875" anchor="ctr">
                    <a:lnL>
                      <a:noFill/>
                    </a:lnL>
                    <a:lnR>
                      <a:noFill/>
                    </a:lnR>
                    <a:lnT>
                      <a:noFill/>
                    </a:lnT>
                    <a:lnB>
                      <a:noFill/>
                    </a:lnB>
                    <a:solidFill>
                      <a:srgbClr val="FFFFFF"/>
                    </a:solidFill>
                  </a:tcPr>
                </a:tc>
                <a:tc>
                  <a:txBody>
                    <a:bodyPr/>
                    <a:lstStyle/>
                    <a:p>
                      <a:pPr algn="l"/>
                      <a:r>
                        <a:rPr lang="en-IN" sz="1000" b="0" i="0">
                          <a:solidFill>
                            <a:srgbClr val="000000"/>
                          </a:solidFill>
                          <a:effectLst/>
                          <a:latin typeface="lato"/>
                        </a:rPr>
                        <a:t>Code of Product</a:t>
                      </a:r>
                    </a:p>
                  </a:txBody>
                  <a:tcPr marL="27751" marR="27751" marT="13875" marB="13875" anchor="ctr">
                    <a:lnL>
                      <a:noFill/>
                    </a:lnL>
                    <a:lnR>
                      <a:noFill/>
                    </a:lnR>
                    <a:lnT>
                      <a:noFill/>
                    </a:lnT>
                    <a:lnB>
                      <a:noFill/>
                    </a:lnB>
                    <a:solidFill>
                      <a:srgbClr val="FFFFFF"/>
                    </a:solidFill>
                  </a:tcPr>
                </a:tc>
                <a:tc>
                  <a:txBody>
                    <a:bodyPr/>
                    <a:lstStyle/>
                    <a:p>
                      <a:pPr algn="l"/>
                      <a:endParaRPr lang="en-IN" sz="1000" b="0" i="0">
                        <a:solidFill>
                          <a:srgbClr val="000000"/>
                        </a:solidFill>
                        <a:effectLst/>
                        <a:latin typeface="lato"/>
                      </a:endParaRPr>
                    </a:p>
                  </a:txBody>
                  <a:tcPr marL="27751" marR="27751" marT="13875" marB="13875" anchor="ctr">
                    <a:lnL>
                      <a:noFill/>
                    </a:lnL>
                    <a:lnR>
                      <a:noFill/>
                    </a:lnR>
                    <a:lnT>
                      <a:noFill/>
                    </a:lnT>
                    <a:lnB>
                      <a:noFill/>
                    </a:lnB>
                    <a:solidFill>
                      <a:srgbClr val="FFFFFF"/>
                    </a:solidFill>
                  </a:tcPr>
                </a:tc>
                <a:tc>
                  <a:txBody>
                    <a:bodyPr/>
                    <a:lstStyle/>
                    <a:p>
                      <a:endParaRPr lang="en-IN" sz="1000" dirty="0"/>
                    </a:p>
                  </a:txBody>
                  <a:tcPr marL="49952" marR="49952" marT="24976" marB="24976">
                    <a:lnL>
                      <a:noFill/>
                    </a:lnL>
                    <a:lnT>
                      <a:noFill/>
                    </a:lnT>
                  </a:tcPr>
                </a:tc>
                <a:extLst>
                  <a:ext uri="{0D108BD9-81ED-4DB2-BD59-A6C34878D82A}">
                    <a16:rowId xmlns:a16="http://schemas.microsoft.com/office/drawing/2014/main" val="412433698"/>
                  </a:ext>
                </a:extLst>
              </a:tr>
            </a:tbl>
          </a:graphicData>
        </a:graphic>
      </p:graphicFrame>
    </p:spTree>
    <p:extLst>
      <p:ext uri="{BB962C8B-B14F-4D97-AF65-F5344CB8AC3E}">
        <p14:creationId xmlns:p14="http://schemas.microsoft.com/office/powerpoint/2010/main" val="1229733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857CD-CE68-4422-83AE-C59577992F91}"/>
              </a:ext>
            </a:extLst>
          </p:cNvPr>
          <p:cNvSpPr txBox="1"/>
          <p:nvPr/>
        </p:nvSpPr>
        <p:spPr>
          <a:xfrm>
            <a:off x="0" y="142241"/>
            <a:ext cx="11907520" cy="8340745"/>
          </a:xfrm>
          <a:prstGeom prst="rect">
            <a:avLst/>
          </a:prstGeom>
          <a:noFill/>
        </p:spPr>
        <p:txBody>
          <a:bodyPr wrap="square">
            <a:spAutoFit/>
          </a:bodyPr>
          <a:lstStyle/>
          <a:p>
            <a:endParaRPr lang="en-US" dirty="0">
              <a:solidFill>
                <a:srgbClr val="000000"/>
              </a:solidFill>
              <a:latin typeface="lato"/>
            </a:endParaRPr>
          </a:p>
          <a:p>
            <a:r>
              <a:rPr lang="en-US" sz="2400" b="1" dirty="0">
                <a:solidFill>
                  <a:schemeClr val="accent2">
                    <a:lumMod val="75000"/>
                  </a:schemeClr>
                </a:solidFill>
              </a:rPr>
              <a:t>Data </a:t>
            </a:r>
            <a:r>
              <a:rPr lang="en-US" sz="2400" b="1" i="0" dirty="0">
                <a:solidFill>
                  <a:schemeClr val="accent2">
                    <a:lumMod val="75000"/>
                  </a:schemeClr>
                </a:solidFill>
                <a:effectLst/>
              </a:rPr>
              <a:t>Summary –</a:t>
            </a:r>
          </a:p>
          <a:p>
            <a:endParaRPr lang="en-US" sz="2000" b="1" dirty="0">
              <a:solidFill>
                <a:srgbClr val="000000"/>
              </a:solidFill>
              <a:latin typeface="lato"/>
            </a:endParaRPr>
          </a:p>
          <a:p>
            <a:r>
              <a:rPr lang="en-US" sz="2000" dirty="0">
                <a:solidFill>
                  <a:srgbClr val="000000"/>
                </a:solidFill>
              </a:rPr>
              <a:t>The data is about a</a:t>
            </a:r>
            <a:r>
              <a:rPr lang="en-US" sz="2000" i="0" dirty="0">
                <a:solidFill>
                  <a:srgbClr val="000000"/>
                </a:solidFill>
                <a:effectLst/>
              </a:rPr>
              <a:t>n automobile parts manufacturing company. They have provided the data collected of transactions for 3 years. </a:t>
            </a:r>
            <a:endParaRPr lang="en-US" sz="2000" dirty="0">
              <a:solidFill>
                <a:srgbClr val="000000"/>
              </a:solidFill>
            </a:endParaRPr>
          </a:p>
          <a:p>
            <a:endParaRPr lang="en-US" sz="2000" dirty="0">
              <a:solidFill>
                <a:srgbClr val="000000"/>
              </a:solidFill>
            </a:endParaRPr>
          </a:p>
          <a:p>
            <a:r>
              <a:rPr lang="en-US" sz="2000" dirty="0">
                <a:solidFill>
                  <a:srgbClr val="000000"/>
                </a:solidFill>
              </a:rPr>
              <a:t>The data has 2747 entries (0 To 2746)  of rows and 20 columns. The data has 1  datetime64 , 2 float64, 5 int64, and 12 Object data types. There is no missing values present in the data set.</a:t>
            </a:r>
          </a:p>
          <a:p>
            <a:endParaRPr lang="en-US" sz="2000" dirty="0">
              <a:solidFill>
                <a:srgbClr val="000000"/>
              </a:solidFill>
            </a:endParaRPr>
          </a:p>
          <a:p>
            <a:r>
              <a:rPr lang="en-US" sz="2000" dirty="0">
                <a:solidFill>
                  <a:srgbClr val="000000"/>
                </a:solidFill>
              </a:rPr>
              <a:t>This data more or less reflects the purchasing behavior </a:t>
            </a:r>
            <a:r>
              <a:rPr lang="en-US" sz="2000" i="0" dirty="0">
                <a:solidFill>
                  <a:srgbClr val="000000"/>
                </a:solidFill>
                <a:effectLst/>
              </a:rPr>
              <a:t>of customers in different categories .  </a:t>
            </a:r>
            <a:r>
              <a:rPr lang="en-US" sz="2000" dirty="0">
                <a:solidFill>
                  <a:srgbClr val="000000"/>
                </a:solidFill>
              </a:rPr>
              <a:t>The company is into automobile part manufacture, and they have different product line like Classic car , Motorcycle, plane, train, ship,  Bus truck, vintage cars etc.</a:t>
            </a:r>
          </a:p>
          <a:p>
            <a:endParaRPr lang="en-US" sz="2000" dirty="0">
              <a:solidFill>
                <a:srgbClr val="000000"/>
              </a:solidFill>
            </a:endParaRPr>
          </a:p>
          <a:p>
            <a:r>
              <a:rPr lang="en-US" sz="2000" dirty="0">
                <a:solidFill>
                  <a:srgbClr val="000000"/>
                </a:solidFill>
              </a:rPr>
              <a:t>The data maintained each transactions entry as order number and for each order number maintained  all required information like customer identity details , and  product details like price , quantity , product code,  and sales for each customer.</a:t>
            </a:r>
          </a:p>
          <a:p>
            <a:endParaRPr lang="en-US" sz="2000" dirty="0">
              <a:solidFill>
                <a:srgbClr val="000000"/>
              </a:solidFill>
            </a:endParaRPr>
          </a:p>
          <a:p>
            <a:r>
              <a:rPr lang="en-US" sz="2000" dirty="0">
                <a:solidFill>
                  <a:srgbClr val="000000"/>
                </a:solidFill>
              </a:rPr>
              <a:t>We noticed that one order number has many different entries with different product codes.</a:t>
            </a:r>
          </a:p>
          <a:p>
            <a:endParaRPr lang="en-US" sz="2000" dirty="0">
              <a:solidFill>
                <a:srgbClr val="000000"/>
              </a:solidFill>
            </a:endParaRPr>
          </a:p>
          <a:p>
            <a:r>
              <a:rPr lang="en-IN" sz="2000" dirty="0">
                <a:effectLst/>
              </a:rPr>
              <a:t>Manufacturer's Suggested Retail Price(MSRP)  for each product code is decided</a:t>
            </a:r>
            <a:r>
              <a:rPr lang="en-IN" sz="2000" dirty="0"/>
              <a:t> but we found that this is not matching with </a:t>
            </a:r>
            <a:r>
              <a:rPr lang="en-IN" sz="2000" dirty="0">
                <a:effectLst/>
              </a:rPr>
              <a:t>Price of Each item &amp; is inconsistent with MSRP.</a:t>
            </a:r>
          </a:p>
          <a:p>
            <a:endParaRPr lang="en-IN" sz="2000" dirty="0">
              <a:effectLst/>
            </a:endParaRPr>
          </a:p>
          <a:p>
            <a:endParaRPr lang="en-US" sz="2000" dirty="0">
              <a:solidFill>
                <a:srgbClr val="000000"/>
              </a:solidFill>
            </a:endParaRPr>
          </a:p>
          <a:p>
            <a:endParaRPr lang="en-US" dirty="0">
              <a:solidFill>
                <a:srgbClr val="000000"/>
              </a:solidFill>
              <a:latin typeface="lato"/>
            </a:endParaRPr>
          </a:p>
          <a:p>
            <a:endParaRPr lang="en-US" b="0" i="0" dirty="0">
              <a:solidFill>
                <a:srgbClr val="000000"/>
              </a:solidFill>
              <a:effectLst/>
              <a:latin typeface="lato"/>
            </a:endParaRPr>
          </a:p>
          <a:p>
            <a:endParaRPr lang="en-US" b="1" dirty="0">
              <a:solidFill>
                <a:srgbClr val="000000"/>
              </a:solidFill>
              <a:latin typeface="lato"/>
            </a:endParaRPr>
          </a:p>
        </p:txBody>
      </p:sp>
    </p:spTree>
    <p:extLst>
      <p:ext uri="{BB962C8B-B14F-4D97-AF65-F5344CB8AC3E}">
        <p14:creationId xmlns:p14="http://schemas.microsoft.com/office/powerpoint/2010/main" val="179041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7CF643-B498-4165-8FA3-737D9FB3C33E}"/>
              </a:ext>
            </a:extLst>
          </p:cNvPr>
          <p:cNvSpPr txBox="1"/>
          <p:nvPr/>
        </p:nvSpPr>
        <p:spPr>
          <a:xfrm flipH="1">
            <a:off x="-1" y="111760"/>
            <a:ext cx="12029441" cy="6740307"/>
          </a:xfrm>
          <a:prstGeom prst="rect">
            <a:avLst/>
          </a:prstGeom>
          <a:noFill/>
        </p:spPr>
        <p:txBody>
          <a:bodyPr wrap="square" rtlCol="0">
            <a:spAutoFit/>
          </a:bodyPr>
          <a:lstStyle/>
          <a:p>
            <a:r>
              <a:rPr lang="en-US" sz="1800" b="1" i="0" dirty="0">
                <a:solidFill>
                  <a:srgbClr val="000000"/>
                </a:solidFill>
                <a:effectLst/>
              </a:rPr>
              <a:t>                                                                                    </a:t>
            </a:r>
            <a:r>
              <a:rPr lang="en-US" sz="1800" b="1" i="0" dirty="0">
                <a:solidFill>
                  <a:schemeClr val="accent2">
                    <a:lumMod val="75000"/>
                  </a:schemeClr>
                </a:solidFill>
                <a:effectLst/>
              </a:rPr>
              <a:t>Exploratory Analysis and Inferences.</a:t>
            </a:r>
            <a:r>
              <a:rPr lang="en-US" sz="1800" b="1" dirty="0">
                <a:solidFill>
                  <a:schemeClr val="accent2">
                    <a:lumMod val="75000"/>
                  </a:schemeClr>
                </a:solidFill>
              </a:rPr>
              <a:t>  </a:t>
            </a:r>
          </a:p>
          <a:p>
            <a:r>
              <a:rPr lang="en-US" sz="1800" b="1" i="0" dirty="0">
                <a:solidFill>
                  <a:schemeClr val="accent2">
                    <a:lumMod val="75000"/>
                  </a:schemeClr>
                </a:solidFill>
                <a:effectLst/>
              </a:rPr>
              <a:t>Univariate analysis.</a:t>
            </a:r>
            <a:endParaRPr lang="en-US" sz="1800" b="1" dirty="0">
              <a:solidFill>
                <a:schemeClr val="accent2">
                  <a:lumMod val="75000"/>
                </a:schemeClr>
              </a:solidFill>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Using boxplot on sales &amp; quantity order variable we have plotted univariate analysis. We can clearly see that outlier is present there.</a:t>
            </a:r>
          </a:p>
          <a:p>
            <a:r>
              <a:rPr lang="en-US" dirty="0"/>
              <a:t>Also using histogram on sales variable we did univariate analysis.</a:t>
            </a:r>
          </a:p>
          <a:p>
            <a:r>
              <a:rPr lang="en-US" dirty="0"/>
              <a:t>For Categorical variable like product line we also did univariate analysis using bar plot.</a:t>
            </a:r>
          </a:p>
          <a:p>
            <a:r>
              <a:rPr lang="en-US" dirty="0"/>
              <a:t>We have noticed that the sales of classic cars products are high followed by vintage car product sales</a:t>
            </a:r>
          </a:p>
          <a:p>
            <a:r>
              <a:rPr lang="en-US" dirty="0"/>
              <a:t> </a:t>
            </a:r>
            <a:endParaRPr lang="en-IN" dirty="0"/>
          </a:p>
        </p:txBody>
      </p:sp>
      <p:pic>
        <p:nvPicPr>
          <p:cNvPr id="4" name="Picture 3">
            <a:extLst>
              <a:ext uri="{FF2B5EF4-FFF2-40B4-BE49-F238E27FC236}">
                <a16:creationId xmlns:a16="http://schemas.microsoft.com/office/drawing/2014/main" id="{16667952-B662-4AEC-A9EB-17341C5EA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12800"/>
            <a:ext cx="12192001" cy="4257040"/>
          </a:xfrm>
          <a:prstGeom prst="rect">
            <a:avLst/>
          </a:prstGeom>
        </p:spPr>
      </p:pic>
    </p:spTree>
    <p:extLst>
      <p:ext uri="{BB962C8B-B14F-4D97-AF65-F5344CB8AC3E}">
        <p14:creationId xmlns:p14="http://schemas.microsoft.com/office/powerpoint/2010/main" val="1631448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14F968-00F3-4886-BF08-36F07BFEF128}"/>
              </a:ext>
            </a:extLst>
          </p:cNvPr>
          <p:cNvSpPr txBox="1"/>
          <p:nvPr/>
        </p:nvSpPr>
        <p:spPr>
          <a:xfrm flipH="1">
            <a:off x="101598" y="0"/>
            <a:ext cx="12090401" cy="6186309"/>
          </a:xfrm>
          <a:prstGeom prst="rect">
            <a:avLst/>
          </a:prstGeom>
          <a:noFill/>
        </p:spPr>
        <p:txBody>
          <a:bodyPr wrap="square" rtlCol="0">
            <a:spAutoFit/>
          </a:bodyPr>
          <a:lstStyle/>
          <a:p>
            <a:r>
              <a:rPr lang="en-US" b="1" dirty="0">
                <a:solidFill>
                  <a:schemeClr val="accent2">
                    <a:lumMod val="75000"/>
                  </a:schemeClr>
                </a:solidFill>
              </a:rPr>
              <a:t>Bivariate analysis.</a:t>
            </a:r>
          </a:p>
          <a:p>
            <a:endParaRPr lang="en-US" b="1" dirty="0">
              <a:solidFill>
                <a:srgbClr val="000000"/>
              </a:solidFill>
            </a:endParaRPr>
          </a:p>
          <a:p>
            <a:endParaRPr lang="en-US" sz="1800" b="1" i="0" dirty="0">
              <a:solidFill>
                <a:srgbClr val="000000"/>
              </a:solidFill>
              <a:effectLst/>
            </a:endParaRPr>
          </a:p>
          <a:p>
            <a:endParaRPr lang="en-US" b="1" dirty="0">
              <a:solidFill>
                <a:srgbClr val="000000"/>
              </a:solidFill>
            </a:endParaRPr>
          </a:p>
          <a:p>
            <a:endParaRPr lang="en-US" sz="1800" b="1" dirty="0">
              <a:solidFill>
                <a:srgbClr val="000000"/>
              </a:solidFill>
            </a:endParaRPr>
          </a:p>
          <a:p>
            <a:endParaRPr lang="en-US" b="1" dirty="0">
              <a:solidFill>
                <a:srgbClr val="000000"/>
              </a:solidFill>
            </a:endParaRPr>
          </a:p>
          <a:p>
            <a:endParaRPr lang="en-US" sz="1800" b="1" dirty="0">
              <a:solidFill>
                <a:srgbClr val="000000"/>
              </a:solidFill>
            </a:endParaRPr>
          </a:p>
          <a:p>
            <a:endParaRPr lang="en-US" b="1" dirty="0">
              <a:solidFill>
                <a:srgbClr val="000000"/>
              </a:solidFill>
            </a:endParaRPr>
          </a:p>
          <a:p>
            <a:endParaRPr lang="en-US" sz="1800" b="1" dirty="0">
              <a:solidFill>
                <a:srgbClr val="000000"/>
              </a:solidFill>
            </a:endParaRPr>
          </a:p>
          <a:p>
            <a:endParaRPr lang="en-US" b="1" dirty="0">
              <a:solidFill>
                <a:srgbClr val="000000"/>
              </a:solidFill>
            </a:endParaRPr>
          </a:p>
          <a:p>
            <a:endParaRPr lang="en-US" sz="1800" b="1" dirty="0">
              <a:solidFill>
                <a:srgbClr val="000000"/>
              </a:solidFill>
            </a:endParaRPr>
          </a:p>
          <a:p>
            <a:endParaRPr lang="en-US" b="1" dirty="0">
              <a:solidFill>
                <a:srgbClr val="000000"/>
              </a:solidFill>
            </a:endParaRPr>
          </a:p>
          <a:p>
            <a:endParaRPr lang="en-US" sz="1800" b="1" dirty="0">
              <a:solidFill>
                <a:srgbClr val="000000"/>
              </a:solidFill>
            </a:endParaRPr>
          </a:p>
          <a:p>
            <a:endParaRPr lang="en-US" b="1" dirty="0">
              <a:solidFill>
                <a:srgbClr val="000000"/>
              </a:solidFill>
            </a:endParaRPr>
          </a:p>
          <a:p>
            <a:endParaRPr lang="en-US" sz="1800" b="1" dirty="0">
              <a:solidFill>
                <a:srgbClr val="000000"/>
              </a:solidFill>
            </a:endParaRPr>
          </a:p>
          <a:p>
            <a:endParaRPr lang="en-US" b="1" dirty="0">
              <a:solidFill>
                <a:srgbClr val="000000"/>
              </a:solidFill>
            </a:endParaRPr>
          </a:p>
          <a:p>
            <a:endParaRPr lang="en-US" b="1" dirty="0">
              <a:solidFill>
                <a:srgbClr val="000000"/>
              </a:solidFill>
            </a:endParaRPr>
          </a:p>
          <a:p>
            <a:r>
              <a:rPr lang="en-US" dirty="0"/>
              <a:t>Using boxplot on sales &amp; product line variables we have plotted bivariate analysis. We can clearly see that outlier is present in each product line category .</a:t>
            </a:r>
          </a:p>
          <a:p>
            <a:r>
              <a:rPr lang="en-US" dirty="0"/>
              <a:t>Using boxplot on sales &amp; deal size variables we have plotted bivariate analysis. We can clearly see that outlier is present in Large deal size. </a:t>
            </a:r>
          </a:p>
          <a:p>
            <a:r>
              <a:rPr lang="en-US" dirty="0"/>
              <a:t>In Pie chart we can see the larger portion of classic cars followed by vintage cars were as trains has the least demand.</a:t>
            </a:r>
            <a:endParaRPr lang="en-IN" dirty="0"/>
          </a:p>
        </p:txBody>
      </p:sp>
      <p:pic>
        <p:nvPicPr>
          <p:cNvPr id="4" name="Picture 3">
            <a:extLst>
              <a:ext uri="{FF2B5EF4-FFF2-40B4-BE49-F238E27FC236}">
                <a16:creationId xmlns:a16="http://schemas.microsoft.com/office/drawing/2014/main" id="{579EC092-F93C-49E1-8B70-6C80CB0C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8640"/>
            <a:ext cx="12192000" cy="4053840"/>
          </a:xfrm>
          <a:prstGeom prst="rect">
            <a:avLst/>
          </a:prstGeom>
        </p:spPr>
      </p:pic>
    </p:spTree>
    <p:extLst>
      <p:ext uri="{BB962C8B-B14F-4D97-AF65-F5344CB8AC3E}">
        <p14:creationId xmlns:p14="http://schemas.microsoft.com/office/powerpoint/2010/main" val="3152857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FD5326-5B55-4053-BF7C-6F6EE140B11C}"/>
              </a:ext>
            </a:extLst>
          </p:cNvPr>
          <p:cNvSpPr txBox="1"/>
          <p:nvPr/>
        </p:nvSpPr>
        <p:spPr>
          <a:xfrm flipH="1">
            <a:off x="-1" y="0"/>
            <a:ext cx="12100559" cy="6832640"/>
          </a:xfrm>
          <a:prstGeom prst="rect">
            <a:avLst/>
          </a:prstGeom>
          <a:noFill/>
        </p:spPr>
        <p:txBody>
          <a:bodyPr wrap="square" rtlCol="0">
            <a:spAutoFit/>
          </a:bodyPr>
          <a:lstStyle/>
          <a:p>
            <a:r>
              <a:rPr lang="en-US" sz="1800" b="1" i="0" dirty="0">
                <a:solidFill>
                  <a:schemeClr val="accent2">
                    <a:lumMod val="75000"/>
                  </a:schemeClr>
                </a:solidFill>
                <a:effectLst/>
              </a:rPr>
              <a:t>Multivariate analysis</a:t>
            </a:r>
            <a:r>
              <a:rPr lang="en-US" sz="1800" b="1" i="0" dirty="0">
                <a:solidFill>
                  <a:srgbClr val="000000"/>
                </a:solidFill>
                <a:effectLst/>
              </a:rPr>
              <a:t>.</a:t>
            </a:r>
          </a:p>
          <a:p>
            <a:endParaRPr lang="en-US" b="1" dirty="0">
              <a:solidFill>
                <a:srgbClr val="000000"/>
              </a:solidFill>
            </a:endParaRPr>
          </a:p>
          <a:p>
            <a:endParaRPr lang="en-US" sz="1800" b="1" i="0" dirty="0">
              <a:solidFill>
                <a:srgbClr val="000000"/>
              </a:solidFill>
              <a:effectLst/>
            </a:endParaRPr>
          </a:p>
          <a:p>
            <a:endParaRPr lang="en-US" b="1" dirty="0">
              <a:solidFill>
                <a:srgbClr val="000000"/>
              </a:solidFill>
            </a:endParaRPr>
          </a:p>
          <a:p>
            <a:endParaRPr lang="en-US" b="1" dirty="0">
              <a:solidFill>
                <a:srgbClr val="000000"/>
              </a:solidFill>
            </a:endParaRPr>
          </a:p>
          <a:p>
            <a:endParaRPr lang="en-US" b="1" dirty="0">
              <a:solidFill>
                <a:srgbClr val="000000"/>
              </a:solidFill>
            </a:endParaRPr>
          </a:p>
          <a:p>
            <a:endParaRPr lang="en-US" b="1" dirty="0">
              <a:solidFill>
                <a:srgbClr val="000000"/>
              </a:solidFill>
            </a:endParaRPr>
          </a:p>
          <a:p>
            <a:endParaRPr lang="en-US" b="1" dirty="0">
              <a:solidFill>
                <a:srgbClr val="000000"/>
              </a:solidFill>
            </a:endParaRPr>
          </a:p>
          <a:p>
            <a:endParaRPr lang="en-US" b="1" dirty="0">
              <a:solidFill>
                <a:srgbClr val="000000"/>
              </a:solidFill>
            </a:endParaRPr>
          </a:p>
          <a:p>
            <a:endParaRPr lang="en-US" b="1" dirty="0">
              <a:solidFill>
                <a:srgbClr val="000000"/>
              </a:solidFill>
            </a:endParaRPr>
          </a:p>
          <a:p>
            <a:endParaRPr lang="en-US" b="1" dirty="0">
              <a:solidFill>
                <a:srgbClr val="000000"/>
              </a:solidFill>
            </a:endParaRPr>
          </a:p>
          <a:p>
            <a:endParaRPr lang="en-US" b="1" dirty="0">
              <a:solidFill>
                <a:srgbClr val="000000"/>
              </a:solidFill>
            </a:endParaRPr>
          </a:p>
          <a:p>
            <a:endParaRPr lang="en-US" b="1" dirty="0">
              <a:solidFill>
                <a:srgbClr val="000000"/>
              </a:solidFill>
            </a:endParaRPr>
          </a:p>
          <a:p>
            <a:endParaRPr lang="en-US" b="1" dirty="0">
              <a:solidFill>
                <a:srgbClr val="000000"/>
              </a:solidFill>
            </a:endParaRPr>
          </a:p>
          <a:p>
            <a:endParaRPr lang="en-US" b="1" dirty="0">
              <a:solidFill>
                <a:srgbClr val="000000"/>
              </a:solidFill>
            </a:endParaRPr>
          </a:p>
          <a:p>
            <a:endParaRPr lang="en-US" b="1" dirty="0">
              <a:solidFill>
                <a:srgbClr val="000000"/>
              </a:solidFill>
            </a:endParaRPr>
          </a:p>
          <a:p>
            <a:endParaRPr lang="en-US" b="1" dirty="0">
              <a:solidFill>
                <a:srgbClr val="000000"/>
              </a:solidFill>
            </a:endParaRPr>
          </a:p>
          <a:p>
            <a:endParaRPr lang="en-US" b="1" dirty="0">
              <a:solidFill>
                <a:srgbClr val="000000"/>
              </a:solidFill>
            </a:endParaRPr>
          </a:p>
          <a:p>
            <a:endParaRPr lang="en-US" b="1" dirty="0">
              <a:solidFill>
                <a:srgbClr val="000000"/>
              </a:solidFill>
            </a:endParaRPr>
          </a:p>
          <a:p>
            <a:endParaRPr lang="en-US" sz="1600" b="1" dirty="0">
              <a:solidFill>
                <a:srgbClr val="000000"/>
              </a:solidFill>
            </a:endParaRPr>
          </a:p>
          <a:p>
            <a:r>
              <a:rPr lang="en-US" sz="1600" b="1" dirty="0">
                <a:solidFill>
                  <a:srgbClr val="000000"/>
                </a:solidFill>
              </a:rPr>
              <a:t>MSRP, Price Each, status, sales &amp; product line using these variables we did multivariate analysis. For this we used horizontal bar, tree map, stack bar , scatter plot respectively. </a:t>
            </a:r>
          </a:p>
          <a:p>
            <a:r>
              <a:rPr lang="en-US" sz="1600" b="1" dirty="0">
                <a:solidFill>
                  <a:srgbClr val="000000"/>
                </a:solidFill>
              </a:rPr>
              <a:t>As sales are high for classic cars the company has even sold below MSRP, there might be a chances that the company has given more discounts to its customers. And vice versa for vintage cars were the company has sold above MSRP.</a:t>
            </a:r>
          </a:p>
          <a:p>
            <a:r>
              <a:rPr lang="en-US" sz="1600" b="1" dirty="0">
                <a:solidFill>
                  <a:srgbClr val="000000"/>
                </a:solidFill>
              </a:rPr>
              <a:t>Ship, vintage car &amp; train are been sold above the MSRP. By looking at the given data almost all the transactions are been shipped. </a:t>
            </a:r>
            <a:endParaRPr lang="en-IN" sz="1600" dirty="0"/>
          </a:p>
        </p:txBody>
      </p:sp>
      <p:pic>
        <p:nvPicPr>
          <p:cNvPr id="4" name="Picture 3">
            <a:extLst>
              <a:ext uri="{FF2B5EF4-FFF2-40B4-BE49-F238E27FC236}">
                <a16:creationId xmlns:a16="http://schemas.microsoft.com/office/drawing/2014/main" id="{02CA4A14-11B0-4115-9816-6BCA0B37A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51"/>
            <a:ext cx="12192000" cy="4867274"/>
          </a:xfrm>
          <a:prstGeom prst="rect">
            <a:avLst/>
          </a:prstGeom>
        </p:spPr>
      </p:pic>
    </p:spTree>
    <p:extLst>
      <p:ext uri="{BB962C8B-B14F-4D97-AF65-F5344CB8AC3E}">
        <p14:creationId xmlns:p14="http://schemas.microsoft.com/office/powerpoint/2010/main" val="169504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E620DA-AABD-4FB1-B137-E05A0BD1206F}"/>
              </a:ext>
            </a:extLst>
          </p:cNvPr>
          <p:cNvSpPr txBox="1"/>
          <p:nvPr/>
        </p:nvSpPr>
        <p:spPr>
          <a:xfrm flipH="1">
            <a:off x="-1" y="0"/>
            <a:ext cx="12192000" cy="6740307"/>
          </a:xfrm>
          <a:prstGeom prst="rect">
            <a:avLst/>
          </a:prstGeom>
          <a:noFill/>
        </p:spPr>
        <p:txBody>
          <a:bodyPr wrap="square" rtlCol="0">
            <a:spAutoFit/>
          </a:bodyPr>
          <a:lstStyle/>
          <a:p>
            <a:r>
              <a:rPr lang="en-US" sz="1800" b="1" dirty="0">
                <a:solidFill>
                  <a:schemeClr val="accent2">
                    <a:lumMod val="75000"/>
                  </a:schemeClr>
                </a:solidFill>
              </a:rPr>
              <a:t>Time series &amp; </a:t>
            </a:r>
            <a:r>
              <a:rPr lang="en-US" sz="1800" b="1" i="0" dirty="0">
                <a:solidFill>
                  <a:schemeClr val="accent2">
                    <a:lumMod val="75000"/>
                  </a:schemeClr>
                </a:solidFill>
                <a:effectLst/>
              </a:rPr>
              <a:t>Trends in Sales</a:t>
            </a:r>
            <a:r>
              <a:rPr lang="en-US" sz="1800" b="1" i="0" dirty="0">
                <a:solidFill>
                  <a:srgbClr val="000000"/>
                </a:solidFill>
                <a:effectLst/>
              </a:rPr>
              <a:t>.</a:t>
            </a:r>
          </a:p>
          <a:p>
            <a:endParaRPr lang="en-US" b="1" dirty="0">
              <a:solidFill>
                <a:srgbClr val="000000"/>
              </a:solidFill>
            </a:endParaRPr>
          </a:p>
          <a:p>
            <a:endParaRPr lang="en-US" sz="1800" b="1" i="0" dirty="0">
              <a:solidFill>
                <a:srgbClr val="000000"/>
              </a:solidFill>
              <a:effectLst/>
            </a:endParaRPr>
          </a:p>
          <a:p>
            <a:endParaRPr lang="en-US" b="1" dirty="0">
              <a:solidFill>
                <a:srgbClr val="000000"/>
              </a:solidFill>
            </a:endParaRPr>
          </a:p>
          <a:p>
            <a:endParaRPr lang="en-US" sz="1800" b="1" i="0" dirty="0">
              <a:solidFill>
                <a:srgbClr val="000000"/>
              </a:solidFill>
              <a:effectLst/>
            </a:endParaRPr>
          </a:p>
          <a:p>
            <a:endParaRPr lang="en-US" b="1" dirty="0">
              <a:solidFill>
                <a:srgbClr val="000000"/>
              </a:solidFill>
            </a:endParaRPr>
          </a:p>
          <a:p>
            <a:endParaRPr lang="en-US" sz="1800" b="1" i="0" dirty="0">
              <a:solidFill>
                <a:srgbClr val="000000"/>
              </a:solidFill>
              <a:effectLst/>
            </a:endParaRPr>
          </a:p>
          <a:p>
            <a:endParaRPr lang="en-US" b="1" dirty="0">
              <a:solidFill>
                <a:srgbClr val="000000"/>
              </a:solidFill>
            </a:endParaRPr>
          </a:p>
          <a:p>
            <a:endParaRPr lang="en-US" sz="1800" b="1" i="0" dirty="0">
              <a:solidFill>
                <a:srgbClr val="000000"/>
              </a:solidFill>
              <a:effectLst/>
            </a:endParaRPr>
          </a:p>
          <a:p>
            <a:endParaRPr lang="en-US" b="1" dirty="0">
              <a:solidFill>
                <a:srgbClr val="000000"/>
              </a:solidFill>
            </a:endParaRPr>
          </a:p>
          <a:p>
            <a:endParaRPr lang="en-US" sz="1800" b="1" i="0" dirty="0">
              <a:solidFill>
                <a:srgbClr val="000000"/>
              </a:solidFill>
              <a:effectLst/>
            </a:endParaRPr>
          </a:p>
          <a:p>
            <a:endParaRPr lang="en-US" b="1" dirty="0">
              <a:solidFill>
                <a:srgbClr val="000000"/>
              </a:solidFill>
            </a:endParaRPr>
          </a:p>
          <a:p>
            <a:endParaRPr lang="en-US" sz="1800" b="1" i="0" dirty="0">
              <a:solidFill>
                <a:srgbClr val="000000"/>
              </a:solidFill>
              <a:effectLst/>
            </a:endParaRPr>
          </a:p>
          <a:p>
            <a:endParaRPr lang="en-US" b="1" dirty="0">
              <a:solidFill>
                <a:srgbClr val="000000"/>
              </a:solidFill>
            </a:endParaRPr>
          </a:p>
          <a:p>
            <a:endParaRPr lang="en-US" sz="1800" b="1" i="0" dirty="0">
              <a:solidFill>
                <a:srgbClr val="000000"/>
              </a:solidFill>
              <a:effectLst/>
            </a:endParaRPr>
          </a:p>
          <a:p>
            <a:endParaRPr lang="en-US" b="1" dirty="0">
              <a:solidFill>
                <a:srgbClr val="000000"/>
              </a:solidFill>
            </a:endParaRPr>
          </a:p>
          <a:p>
            <a:endParaRPr lang="en-US" sz="1800" b="1" i="0" dirty="0">
              <a:solidFill>
                <a:srgbClr val="000000"/>
              </a:solidFill>
              <a:effectLst/>
            </a:endParaRPr>
          </a:p>
          <a:p>
            <a:endParaRPr lang="en-US" b="1" dirty="0">
              <a:solidFill>
                <a:srgbClr val="000000"/>
              </a:solidFill>
            </a:endParaRPr>
          </a:p>
          <a:p>
            <a:endParaRPr lang="en-US" b="1" dirty="0">
              <a:solidFill>
                <a:srgbClr val="000000"/>
              </a:solidFill>
            </a:endParaRPr>
          </a:p>
          <a:p>
            <a:r>
              <a:rPr lang="en-US" sz="1800" b="1" i="0" dirty="0">
                <a:solidFill>
                  <a:srgbClr val="000000"/>
                </a:solidFill>
                <a:effectLst/>
              </a:rPr>
              <a:t>Yearly, Quarterly</a:t>
            </a:r>
            <a:r>
              <a:rPr lang="en-US" b="1" dirty="0">
                <a:solidFill>
                  <a:srgbClr val="000000"/>
                </a:solidFill>
              </a:rPr>
              <a:t>, monthly, Weekly time series analysis &amp; its trend are been shown. We observed that i</a:t>
            </a:r>
            <a:r>
              <a:rPr lang="en-US" sz="1800" b="1" i="0" dirty="0">
                <a:solidFill>
                  <a:srgbClr val="000000"/>
                </a:solidFill>
                <a:effectLst/>
              </a:rPr>
              <a:t>n Last quarter sales are high as c</a:t>
            </a:r>
            <a:r>
              <a:rPr lang="en-US" b="1" dirty="0">
                <a:solidFill>
                  <a:srgbClr val="000000"/>
                </a:solidFill>
              </a:rPr>
              <a:t>ompared to other quarters. There is a seasonality seen.</a:t>
            </a:r>
          </a:p>
          <a:p>
            <a:endParaRPr lang="en-US" sz="1800" b="1" i="0" dirty="0">
              <a:solidFill>
                <a:srgbClr val="000000"/>
              </a:solidFill>
              <a:effectLst/>
            </a:endParaRPr>
          </a:p>
          <a:p>
            <a:r>
              <a:rPr lang="en-US" sz="1800" b="1" i="0" dirty="0">
                <a:solidFill>
                  <a:srgbClr val="000000"/>
                </a:solidFill>
                <a:effectLst/>
              </a:rPr>
              <a:t> </a:t>
            </a:r>
            <a:endParaRPr lang="en-US" sz="1800" b="1" dirty="0">
              <a:solidFill>
                <a:srgbClr val="000000"/>
              </a:solidFill>
            </a:endParaRPr>
          </a:p>
          <a:p>
            <a:endParaRPr lang="en-IN" dirty="0"/>
          </a:p>
        </p:txBody>
      </p:sp>
      <p:pic>
        <p:nvPicPr>
          <p:cNvPr id="4" name="Picture 3">
            <a:extLst>
              <a:ext uri="{FF2B5EF4-FFF2-40B4-BE49-F238E27FC236}">
                <a16:creationId xmlns:a16="http://schemas.microsoft.com/office/drawing/2014/main" id="{48DF1BEF-71E2-4267-96FD-2483827DF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 y="600076"/>
            <a:ext cx="12163424" cy="4562474"/>
          </a:xfrm>
          <a:prstGeom prst="rect">
            <a:avLst/>
          </a:prstGeom>
        </p:spPr>
      </p:pic>
    </p:spTree>
    <p:extLst>
      <p:ext uri="{BB962C8B-B14F-4D97-AF65-F5344CB8AC3E}">
        <p14:creationId xmlns:p14="http://schemas.microsoft.com/office/powerpoint/2010/main" val="1078080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5931</TotalTime>
  <Words>1738</Words>
  <Application>Microsoft Office PowerPoint</Application>
  <PresentationFormat>Widescreen</PresentationFormat>
  <Paragraphs>333</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lato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Shetye</dc:creator>
  <cp:lastModifiedBy>Akshay Shetye</cp:lastModifiedBy>
  <cp:revision>98</cp:revision>
  <dcterms:created xsi:type="dcterms:W3CDTF">2021-05-23T13:35:24Z</dcterms:created>
  <dcterms:modified xsi:type="dcterms:W3CDTF">2021-05-30T17:38:09Z</dcterms:modified>
</cp:coreProperties>
</file>