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ontserrat"/>
      <p:regular r:id="rId30"/>
      <p:bold r:id="rId31"/>
      <p:italic r:id="rId32"/>
      <p:boldItalic r:id="rId33"/>
    </p:embeddedFont>
    <p:embeddedFont>
      <p:font typeface="Lato"/>
      <p:regular r:id="rId34"/>
      <p:bold r:id="rId35"/>
      <p:italic r:id="rId36"/>
      <p:boldItalic r:id="rId37"/>
    </p:embeddedFont>
    <p:embeddedFont>
      <p:font typeface="Nunito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Light-italic.fntdata"/><Relationship Id="rId20" Type="http://schemas.openxmlformats.org/officeDocument/2006/relationships/slide" Target="slides/slide15.xml"/><Relationship Id="rId41" Type="http://schemas.openxmlformats.org/officeDocument/2006/relationships/font" Target="fonts/NunitoLight-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NunitoLight-bold.fntdata"/><Relationship Id="rId16" Type="http://schemas.openxmlformats.org/officeDocument/2006/relationships/slide" Target="slides/slide11.xml"/><Relationship Id="rId38" Type="http://schemas.openxmlformats.org/officeDocument/2006/relationships/font" Target="fonts/Nunito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61486f9de_0_2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61486f9de_0_2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61486f9de_0_2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61486f9de_0_2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61486f9de_0_2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61486f9de_0_2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61486f9de_0_2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61486f9de_0_2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61486f9de_0_2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61486f9de_0_2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61486f9de_0_2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61486f9de_0_2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61486f9de_0_2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361486f9de_0_2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61486f9de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361486f9de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61486f9de_0_2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61486f9de_0_2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61486f9de_0_2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361486f9de_0_2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61486f9de_0_1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61486f9de_0_1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361486f9de_0_2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361486f9de_0_2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61486f9de_0_2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61486f9de_0_2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61486f9de_0_2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61486f9de_0_2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61486f9de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61486f9de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61486f9de_0_2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61486f9de_0_2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61486f9de_0_1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61486f9de_0_1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61486f9de_0_1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61486f9de_0_1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61486f9de_0_1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61486f9de_0_1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13"/>
          <p:cNvSpPr txBox="1"/>
          <p:nvPr>
            <p:ph type="title"/>
          </p:nvPr>
        </p:nvSpPr>
        <p:spPr>
          <a:xfrm>
            <a:off x="140525" y="1298950"/>
            <a:ext cx="6408300" cy="122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sz="2620">
                <a:solidFill>
                  <a:srgbClr val="D9EAD3"/>
                </a:solidFill>
              </a:rPr>
              <a:t>Capstone project </a:t>
            </a:r>
            <a:endParaRPr sz="2620">
              <a:solidFill>
                <a:srgbClr val="D9EAD3"/>
              </a:solidFill>
            </a:endParaRPr>
          </a:p>
          <a:p>
            <a:pPr indent="0" lvl="0" marL="0" rtl="0" algn="l">
              <a:spcBef>
                <a:spcPts val="0"/>
              </a:spcBef>
              <a:spcAft>
                <a:spcPts val="0"/>
              </a:spcAft>
              <a:buSzPts val="990"/>
              <a:buNone/>
            </a:pPr>
            <a:r>
              <a:rPr lang="en-GB" sz="3609">
                <a:solidFill>
                  <a:srgbClr val="D9EAD3"/>
                </a:solidFill>
              </a:rPr>
              <a:t>Supply Chain Analytics</a:t>
            </a:r>
            <a:endParaRPr sz="3609">
              <a:solidFill>
                <a:srgbClr val="D9EAD3"/>
              </a:solidFill>
            </a:endParaRPr>
          </a:p>
        </p:txBody>
      </p:sp>
      <p:sp>
        <p:nvSpPr>
          <p:cNvPr id="135" name="Google Shape;135;p13"/>
          <p:cNvSpPr txBox="1"/>
          <p:nvPr>
            <p:ph idx="4294967295" type="body"/>
          </p:nvPr>
        </p:nvSpPr>
        <p:spPr>
          <a:xfrm>
            <a:off x="140525" y="646450"/>
            <a:ext cx="8160000" cy="496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2600"/>
              <a:t>SMDM Project Business Report DSBA</a:t>
            </a:r>
            <a:endParaRPr sz="2600"/>
          </a:p>
        </p:txBody>
      </p:sp>
      <p:sp>
        <p:nvSpPr>
          <p:cNvPr id="136" name="Google Shape;136;p13"/>
          <p:cNvSpPr txBox="1"/>
          <p:nvPr>
            <p:ph idx="4294967295" type="subTitle"/>
          </p:nvPr>
        </p:nvSpPr>
        <p:spPr>
          <a:xfrm>
            <a:off x="4777569" y="3240661"/>
            <a:ext cx="3023400" cy="1733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800">
                <a:solidFill>
                  <a:srgbClr val="FFFFFF"/>
                </a:solidFill>
              </a:rPr>
              <a:t>Sanjay Srinivasan</a:t>
            </a:r>
            <a:endParaRPr sz="1800">
              <a:solidFill>
                <a:srgbClr val="FFFFFF"/>
              </a:solidFill>
            </a:endParaRPr>
          </a:p>
          <a:p>
            <a:pPr indent="0" lvl="0" marL="0" rtl="0" algn="l">
              <a:spcBef>
                <a:spcPts val="1200"/>
              </a:spcBef>
              <a:spcAft>
                <a:spcPts val="0"/>
              </a:spcAft>
              <a:buNone/>
            </a:pPr>
            <a:r>
              <a:rPr lang="en-GB" sz="1800">
                <a:solidFill>
                  <a:srgbClr val="FFFFFF"/>
                </a:solidFill>
              </a:rPr>
              <a:t>PGP-DSBA Online</a:t>
            </a:r>
            <a:endParaRPr sz="1800">
              <a:solidFill>
                <a:srgbClr val="FFFFFF"/>
              </a:solidFill>
            </a:endParaRPr>
          </a:p>
          <a:p>
            <a:pPr indent="0" lvl="0" marL="0" rtl="0" algn="l">
              <a:spcBef>
                <a:spcPts val="1200"/>
              </a:spcBef>
              <a:spcAft>
                <a:spcPts val="0"/>
              </a:spcAft>
              <a:buNone/>
            </a:pPr>
            <a:r>
              <a:rPr lang="en-GB" sz="1800">
                <a:solidFill>
                  <a:srgbClr val="FFFFFF"/>
                </a:solidFill>
              </a:rPr>
              <a:t>JULY’ 21 Batch</a:t>
            </a:r>
            <a:endParaRPr sz="1800">
              <a:solidFill>
                <a:srgbClr val="FFFFFF"/>
              </a:solidFill>
            </a:endParaRPr>
          </a:p>
          <a:p>
            <a:pPr indent="0" lvl="0" marL="0" rtl="0" algn="l">
              <a:spcBef>
                <a:spcPts val="1200"/>
              </a:spcBef>
              <a:spcAft>
                <a:spcPts val="1200"/>
              </a:spcAft>
              <a:buNone/>
            </a:pPr>
            <a:r>
              <a:rPr lang="en-GB" sz="1800">
                <a:solidFill>
                  <a:srgbClr val="FFFFFF"/>
                </a:solidFill>
              </a:rPr>
              <a:t>Date: 24-06-2022</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49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GB">
                <a:latin typeface="Lato"/>
                <a:ea typeface="Lato"/>
                <a:cs typeface="Lato"/>
                <a:sym typeface="Lato"/>
              </a:rPr>
              <a:t>Modeling approach used &amp; why</a:t>
            </a:r>
            <a:endParaRPr/>
          </a:p>
        </p:txBody>
      </p:sp>
      <p:sp>
        <p:nvSpPr>
          <p:cNvPr id="192" name="Google Shape;192;p22"/>
          <p:cNvSpPr txBox="1"/>
          <p:nvPr>
            <p:ph idx="1" type="body"/>
          </p:nvPr>
        </p:nvSpPr>
        <p:spPr>
          <a:xfrm>
            <a:off x="1188000" y="950625"/>
            <a:ext cx="7757700" cy="4099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sz="1600" u="sng"/>
              <a:t>Linear Regression</a:t>
            </a:r>
            <a:endParaRPr sz="1600" u="sng"/>
          </a:p>
          <a:p>
            <a:pPr indent="0" lvl="0" marL="0" rtl="0" algn="ctr">
              <a:spcBef>
                <a:spcPts val="0"/>
              </a:spcBef>
              <a:spcAft>
                <a:spcPts val="0"/>
              </a:spcAft>
              <a:buNone/>
            </a:pPr>
            <a:r>
              <a:t/>
            </a:r>
            <a:endParaRPr sz="1700" u="sng"/>
          </a:p>
          <a:p>
            <a:pPr indent="-307975" lvl="0" marL="457200" rtl="0" algn="l">
              <a:spcBef>
                <a:spcPts val="0"/>
              </a:spcBef>
              <a:spcAft>
                <a:spcPts val="0"/>
              </a:spcAft>
              <a:buSzPts val="1250"/>
              <a:buFont typeface="Arial"/>
              <a:buChar char="●"/>
            </a:pPr>
            <a:r>
              <a:rPr lang="en-GB" sz="1250">
                <a:latin typeface="Arial"/>
                <a:ea typeface="Arial"/>
                <a:cs typeface="Arial"/>
                <a:sym typeface="Arial"/>
              </a:rPr>
              <a:t>Linear Regression is simple to implement and easier to interpret the output coefficients.</a:t>
            </a:r>
            <a:endParaRPr sz="1250">
              <a:latin typeface="Arial"/>
              <a:ea typeface="Arial"/>
              <a:cs typeface="Arial"/>
              <a:sym typeface="Arial"/>
            </a:endParaRPr>
          </a:p>
          <a:p>
            <a:pPr indent="-307975" lvl="0" marL="457200" rtl="0" algn="l">
              <a:spcBef>
                <a:spcPts val="0"/>
              </a:spcBef>
              <a:spcAft>
                <a:spcPts val="0"/>
              </a:spcAft>
              <a:buSzPts val="1250"/>
              <a:buFont typeface="Arial"/>
              <a:buChar char="●"/>
            </a:pPr>
            <a:r>
              <a:rPr lang="en-GB" sz="1250">
                <a:latin typeface="Arial"/>
                <a:ea typeface="Arial"/>
                <a:cs typeface="Arial"/>
                <a:sym typeface="Arial"/>
              </a:rPr>
              <a:t>Less complexity model when independent and dependent variable has linear relationship.</a:t>
            </a:r>
            <a:endParaRPr sz="1250">
              <a:latin typeface="Arial"/>
              <a:ea typeface="Arial"/>
              <a:cs typeface="Arial"/>
              <a:sym typeface="Arial"/>
            </a:endParaRPr>
          </a:p>
          <a:p>
            <a:pPr indent="0" lvl="0" marL="0" rtl="0" algn="l">
              <a:spcBef>
                <a:spcPts val="1200"/>
              </a:spcBef>
              <a:spcAft>
                <a:spcPts val="0"/>
              </a:spcAft>
              <a:buNone/>
            </a:pPr>
            <a:r>
              <a:rPr lang="en-GB" sz="1250">
                <a:latin typeface="Arial"/>
                <a:ea typeface="Arial"/>
                <a:cs typeface="Arial"/>
                <a:sym typeface="Arial"/>
              </a:rPr>
              <a:t>Parameters used in linear regression:</a:t>
            </a:r>
            <a:endParaRPr sz="1250">
              <a:latin typeface="Arial"/>
              <a:ea typeface="Arial"/>
              <a:cs typeface="Arial"/>
              <a:sym typeface="Arial"/>
            </a:endParaRPr>
          </a:p>
          <a:p>
            <a:pPr indent="-307975" lvl="0" marL="457200" rtl="0" algn="l">
              <a:spcBef>
                <a:spcPts val="0"/>
              </a:spcBef>
              <a:spcAft>
                <a:spcPts val="0"/>
              </a:spcAft>
              <a:buSzPts val="1250"/>
              <a:buFont typeface="Arial"/>
              <a:buChar char="●"/>
            </a:pPr>
            <a:r>
              <a:rPr lang="en-GB" sz="1250">
                <a:latin typeface="Arial"/>
                <a:ea typeface="Arial"/>
                <a:cs typeface="Arial"/>
                <a:sym typeface="Arial"/>
              </a:rPr>
              <a:t>n_jobs = -1</a:t>
            </a:r>
            <a:endParaRPr sz="1250">
              <a:latin typeface="Arial"/>
              <a:ea typeface="Arial"/>
              <a:cs typeface="Arial"/>
              <a:sym typeface="Arial"/>
            </a:endParaRPr>
          </a:p>
          <a:p>
            <a:pPr indent="0" lvl="0" marL="0" rtl="0" algn="l">
              <a:spcBef>
                <a:spcPts val="1200"/>
              </a:spcBef>
              <a:spcAft>
                <a:spcPts val="0"/>
              </a:spcAft>
              <a:buNone/>
            </a:pPr>
            <a:r>
              <a:rPr lang="en-GB" sz="1250">
                <a:latin typeface="Arial"/>
                <a:ea typeface="Arial"/>
                <a:cs typeface="Arial"/>
                <a:sym typeface="Arial"/>
              </a:rPr>
              <a:t>Parameters calculated in linear regression and value are:</a:t>
            </a:r>
            <a:endParaRPr sz="1250">
              <a:latin typeface="Arial"/>
              <a:ea typeface="Arial"/>
              <a:cs typeface="Arial"/>
              <a:sym typeface="Arial"/>
            </a:endParaRPr>
          </a:p>
          <a:p>
            <a:pPr indent="0" lvl="0" marL="457200" rtl="0" algn="l">
              <a:spcBef>
                <a:spcPts val="1200"/>
              </a:spcBef>
              <a:spcAft>
                <a:spcPts val="0"/>
              </a:spcAft>
              <a:buNone/>
            </a:pPr>
            <a:r>
              <a:rPr lang="en-GB" sz="1250">
                <a:latin typeface="Arial"/>
                <a:ea typeface="Arial"/>
                <a:cs typeface="Arial"/>
                <a:sym typeface="Arial"/>
              </a:rPr>
              <a:t>Mean squared Error (MSE) - 0.782141</a:t>
            </a:r>
            <a:endParaRPr sz="1250">
              <a:latin typeface="Arial"/>
              <a:ea typeface="Arial"/>
              <a:cs typeface="Arial"/>
              <a:sym typeface="Arial"/>
            </a:endParaRPr>
          </a:p>
          <a:p>
            <a:pPr indent="0" lvl="0" marL="457200" rtl="0" algn="l">
              <a:spcBef>
                <a:spcPts val="0"/>
              </a:spcBef>
              <a:spcAft>
                <a:spcPts val="0"/>
              </a:spcAft>
              <a:buNone/>
            </a:pPr>
            <a:r>
              <a:rPr lang="en-GB" sz="1250">
                <a:latin typeface="Arial"/>
                <a:ea typeface="Arial"/>
                <a:cs typeface="Arial"/>
                <a:sym typeface="Arial"/>
              </a:rPr>
              <a:t>Mean Absolute Percent Error (MAPE) - 1.500963</a:t>
            </a:r>
            <a:endParaRPr sz="1250">
              <a:latin typeface="Arial"/>
              <a:ea typeface="Arial"/>
              <a:cs typeface="Arial"/>
              <a:sym typeface="Arial"/>
            </a:endParaRPr>
          </a:p>
          <a:p>
            <a:pPr indent="0" lvl="0" marL="457200" rtl="0" algn="l">
              <a:spcBef>
                <a:spcPts val="0"/>
              </a:spcBef>
              <a:spcAft>
                <a:spcPts val="0"/>
              </a:spcAft>
              <a:buNone/>
            </a:pPr>
            <a:r>
              <a:rPr lang="en-GB" sz="1250">
                <a:latin typeface="Arial"/>
                <a:ea typeface="Arial"/>
                <a:cs typeface="Arial"/>
                <a:sym typeface="Arial"/>
              </a:rPr>
              <a:t>Mean Absolute Error (MAE) - 0.735799</a:t>
            </a:r>
            <a:endParaRPr sz="1250">
              <a:latin typeface="Arial"/>
              <a:ea typeface="Arial"/>
              <a:cs typeface="Arial"/>
              <a:sym typeface="Arial"/>
            </a:endParaRPr>
          </a:p>
          <a:p>
            <a:pPr indent="0" lvl="0" marL="457200" rtl="0" algn="l">
              <a:spcBef>
                <a:spcPts val="0"/>
              </a:spcBef>
              <a:spcAft>
                <a:spcPts val="0"/>
              </a:spcAft>
              <a:buNone/>
            </a:pPr>
            <a:r>
              <a:rPr lang="en-GB" sz="1250">
                <a:latin typeface="Arial"/>
                <a:ea typeface="Arial"/>
                <a:cs typeface="Arial"/>
                <a:sym typeface="Arial"/>
              </a:rPr>
              <a:t>Root Mean Squared Error (RMSE) - 0.884387</a:t>
            </a:r>
            <a:endParaRPr sz="1250">
              <a:latin typeface="Arial"/>
              <a:ea typeface="Arial"/>
              <a:cs typeface="Arial"/>
              <a:sym typeface="Arial"/>
            </a:endParaRPr>
          </a:p>
          <a:p>
            <a:pPr indent="0" lvl="0" marL="457200" rtl="0" algn="l">
              <a:spcBef>
                <a:spcPts val="0"/>
              </a:spcBef>
              <a:spcAft>
                <a:spcPts val="0"/>
              </a:spcAft>
              <a:buNone/>
            </a:pPr>
            <a:r>
              <a:rPr lang="en-GB" sz="1250">
                <a:latin typeface="Arial"/>
                <a:ea typeface="Arial"/>
                <a:cs typeface="Arial"/>
                <a:sym typeface="Arial"/>
              </a:rPr>
              <a:t>R-Squared value (R2 value) - 0.212583</a:t>
            </a:r>
            <a:endParaRPr sz="1250">
              <a:latin typeface="Arial"/>
              <a:ea typeface="Arial"/>
              <a:cs typeface="Arial"/>
              <a:sym typeface="Arial"/>
            </a:endParaRPr>
          </a:p>
          <a:p>
            <a:pPr indent="0" lvl="0" marL="0" rtl="0" algn="l">
              <a:spcBef>
                <a:spcPts val="0"/>
              </a:spcBef>
              <a:spcAft>
                <a:spcPts val="0"/>
              </a:spcAft>
              <a:buNone/>
            </a:pPr>
            <a:r>
              <a:t/>
            </a:r>
            <a:endParaRPr sz="1250">
              <a:latin typeface="Arial"/>
              <a:ea typeface="Arial"/>
              <a:cs typeface="Arial"/>
              <a:sym typeface="Arial"/>
            </a:endParaRPr>
          </a:p>
          <a:p>
            <a:pPr indent="0" lvl="0" marL="0" rtl="0" algn="l">
              <a:spcBef>
                <a:spcPts val="1200"/>
              </a:spcBef>
              <a:spcAft>
                <a:spcPts val="0"/>
              </a:spcAft>
              <a:buNone/>
            </a:pPr>
            <a:r>
              <a:t/>
            </a:r>
            <a:endParaRPr sz="1250">
              <a:latin typeface="Arial"/>
              <a:ea typeface="Arial"/>
              <a:cs typeface="Arial"/>
              <a:sym typeface="Arial"/>
            </a:endParaRPr>
          </a:p>
          <a:p>
            <a:pPr indent="0" lvl="0" marL="457200" rtl="0" algn="l">
              <a:spcBef>
                <a:spcPts val="1200"/>
              </a:spcBef>
              <a:spcAft>
                <a:spcPts val="1200"/>
              </a:spcAft>
              <a:buNone/>
            </a:pPr>
            <a:r>
              <a:t/>
            </a:r>
            <a:endParaRPr sz="125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49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GB">
                <a:latin typeface="Lato"/>
                <a:ea typeface="Lato"/>
                <a:cs typeface="Lato"/>
                <a:sym typeface="Lato"/>
              </a:rPr>
              <a:t>Modeling approach used &amp; why</a:t>
            </a:r>
            <a:endParaRPr/>
          </a:p>
        </p:txBody>
      </p:sp>
      <p:sp>
        <p:nvSpPr>
          <p:cNvPr id="198" name="Google Shape;198;p23"/>
          <p:cNvSpPr txBox="1"/>
          <p:nvPr>
            <p:ph idx="1" type="body"/>
          </p:nvPr>
        </p:nvSpPr>
        <p:spPr>
          <a:xfrm>
            <a:off x="1111875" y="789350"/>
            <a:ext cx="7833900" cy="4260900"/>
          </a:xfrm>
          <a:prstGeom prst="rect">
            <a:avLst/>
          </a:prstGeom>
        </p:spPr>
        <p:txBody>
          <a:bodyPr anchorCtr="0" anchor="t" bIns="91425" lIns="91425" spcFirstLastPara="1" rIns="91425" wrap="square" tIns="91425">
            <a:normAutofit fontScale="32500" lnSpcReduction="10000"/>
          </a:bodyPr>
          <a:lstStyle/>
          <a:p>
            <a:pPr indent="0" lvl="0" marL="0" rtl="0" algn="ctr">
              <a:spcBef>
                <a:spcPts val="0"/>
              </a:spcBef>
              <a:spcAft>
                <a:spcPts val="0"/>
              </a:spcAft>
              <a:buNone/>
            </a:pPr>
            <a:r>
              <a:rPr lang="en-GB" sz="6500" u="sng"/>
              <a:t>Artificial Neural Network (ANN)</a:t>
            </a:r>
            <a:endParaRPr sz="6500" u="sng"/>
          </a:p>
          <a:p>
            <a:pPr indent="0" lvl="0" marL="0" rtl="0" algn="ctr">
              <a:spcBef>
                <a:spcPts val="0"/>
              </a:spcBef>
              <a:spcAft>
                <a:spcPts val="0"/>
              </a:spcAft>
              <a:buNone/>
            </a:pPr>
            <a:r>
              <a:t/>
            </a:r>
            <a:endParaRPr sz="1700" u="sng"/>
          </a:p>
          <a:p>
            <a:pPr indent="-302022" lvl="0" marL="457200" rtl="0" algn="l">
              <a:spcBef>
                <a:spcPts val="0"/>
              </a:spcBef>
              <a:spcAft>
                <a:spcPts val="0"/>
              </a:spcAft>
              <a:buSzPct val="100000"/>
              <a:buFont typeface="Arial"/>
              <a:buChar char="●"/>
            </a:pPr>
            <a:r>
              <a:rPr lang="en-GB" sz="3557">
                <a:latin typeface="Arial"/>
                <a:ea typeface="Arial"/>
                <a:cs typeface="Arial"/>
                <a:sym typeface="Arial"/>
              </a:rPr>
              <a:t>Storing information on the entire network</a:t>
            </a:r>
            <a:endParaRPr sz="3557">
              <a:latin typeface="Arial"/>
              <a:ea typeface="Arial"/>
              <a:cs typeface="Arial"/>
              <a:sym typeface="Arial"/>
            </a:endParaRPr>
          </a:p>
          <a:p>
            <a:pPr indent="-302022" lvl="0" marL="457200" marR="0" rtl="0" algn="l">
              <a:lnSpc>
                <a:spcPct val="115000"/>
              </a:lnSpc>
              <a:spcBef>
                <a:spcPts val="0"/>
              </a:spcBef>
              <a:spcAft>
                <a:spcPts val="0"/>
              </a:spcAft>
              <a:buSzPct val="100000"/>
              <a:buFont typeface="Arial"/>
              <a:buChar char="●"/>
            </a:pPr>
            <a:r>
              <a:rPr lang="en-GB" sz="3557">
                <a:latin typeface="Arial"/>
                <a:ea typeface="Arial"/>
                <a:cs typeface="Arial"/>
                <a:sym typeface="Arial"/>
              </a:rPr>
              <a:t>Having a distributed memory</a:t>
            </a:r>
            <a:endParaRPr sz="3557">
              <a:latin typeface="Arial"/>
              <a:ea typeface="Arial"/>
              <a:cs typeface="Arial"/>
              <a:sym typeface="Arial"/>
            </a:endParaRPr>
          </a:p>
          <a:p>
            <a:pPr indent="-302022" lvl="0" marL="457200" marR="0" rtl="0" algn="l">
              <a:lnSpc>
                <a:spcPct val="115000"/>
              </a:lnSpc>
              <a:spcBef>
                <a:spcPts val="0"/>
              </a:spcBef>
              <a:spcAft>
                <a:spcPts val="0"/>
              </a:spcAft>
              <a:buSzPct val="100000"/>
              <a:buFont typeface="Arial"/>
              <a:buChar char="●"/>
            </a:pPr>
            <a:r>
              <a:rPr lang="en-GB" sz="3557">
                <a:latin typeface="Arial"/>
                <a:ea typeface="Arial"/>
                <a:cs typeface="Arial"/>
                <a:sym typeface="Arial"/>
              </a:rPr>
              <a:t>Parallel processing capability</a:t>
            </a:r>
            <a:endParaRPr sz="3557">
              <a:latin typeface="Arial"/>
              <a:ea typeface="Arial"/>
              <a:cs typeface="Arial"/>
              <a:sym typeface="Arial"/>
            </a:endParaRPr>
          </a:p>
          <a:p>
            <a:pPr indent="0" lvl="0" marL="0" rtl="0" algn="l">
              <a:spcBef>
                <a:spcPts val="1200"/>
              </a:spcBef>
              <a:spcAft>
                <a:spcPts val="0"/>
              </a:spcAft>
              <a:buNone/>
            </a:pPr>
            <a:r>
              <a:rPr lang="en-GB" sz="3557">
                <a:latin typeface="Arial"/>
                <a:ea typeface="Arial"/>
                <a:cs typeface="Arial"/>
                <a:sym typeface="Arial"/>
              </a:rPr>
              <a:t>Parameters used in ANN regression:</a:t>
            </a:r>
            <a:endParaRPr sz="3557">
              <a:latin typeface="Arial"/>
              <a:ea typeface="Arial"/>
              <a:cs typeface="Arial"/>
              <a:sym typeface="Arial"/>
            </a:endParaRPr>
          </a:p>
          <a:p>
            <a:pPr indent="0" lvl="0" marL="0" rtl="0" algn="l">
              <a:spcBef>
                <a:spcPts val="0"/>
              </a:spcBef>
              <a:spcAft>
                <a:spcPts val="0"/>
              </a:spcAft>
              <a:buNone/>
            </a:pPr>
            <a:r>
              <a:t/>
            </a:r>
            <a:endParaRPr sz="3557">
              <a:latin typeface="Arial"/>
              <a:ea typeface="Arial"/>
              <a:cs typeface="Arial"/>
              <a:sym typeface="Arial"/>
            </a:endParaRPr>
          </a:p>
          <a:p>
            <a:pPr indent="-302022" lvl="0" marL="457200" rtl="0" algn="l">
              <a:spcBef>
                <a:spcPts val="0"/>
              </a:spcBef>
              <a:spcAft>
                <a:spcPts val="0"/>
              </a:spcAft>
              <a:buSzPct val="100000"/>
              <a:buFont typeface="Arial"/>
              <a:buChar char="●"/>
            </a:pPr>
            <a:r>
              <a:rPr lang="en-GB" sz="3557">
                <a:latin typeface="Arial"/>
                <a:ea typeface="Arial"/>
                <a:cs typeface="Arial"/>
                <a:sym typeface="Arial"/>
              </a:rPr>
              <a:t>hidden_layer_sizes=(100)</a:t>
            </a:r>
            <a:endParaRPr sz="3557">
              <a:latin typeface="Arial"/>
              <a:ea typeface="Arial"/>
              <a:cs typeface="Arial"/>
              <a:sym typeface="Arial"/>
            </a:endParaRPr>
          </a:p>
          <a:p>
            <a:pPr indent="-302022" lvl="0" marL="457200" rtl="0" algn="l">
              <a:spcBef>
                <a:spcPts val="0"/>
              </a:spcBef>
              <a:spcAft>
                <a:spcPts val="0"/>
              </a:spcAft>
              <a:buSzPct val="100000"/>
              <a:buFont typeface="Arial"/>
              <a:buChar char="●"/>
            </a:pPr>
            <a:r>
              <a:rPr lang="en-GB" sz="3557">
                <a:latin typeface="Arial"/>
                <a:ea typeface="Arial"/>
                <a:cs typeface="Arial"/>
                <a:sym typeface="Arial"/>
              </a:rPr>
              <a:t>activation='relu'</a:t>
            </a:r>
            <a:endParaRPr sz="3557">
              <a:latin typeface="Arial"/>
              <a:ea typeface="Arial"/>
              <a:cs typeface="Arial"/>
              <a:sym typeface="Arial"/>
            </a:endParaRPr>
          </a:p>
          <a:p>
            <a:pPr indent="-302022" lvl="0" marL="457200" rtl="0" algn="l">
              <a:spcBef>
                <a:spcPts val="0"/>
              </a:spcBef>
              <a:spcAft>
                <a:spcPts val="0"/>
              </a:spcAft>
              <a:buSzPct val="100000"/>
              <a:buFont typeface="Arial"/>
              <a:buChar char="●"/>
            </a:pPr>
            <a:r>
              <a:rPr lang="en-GB" sz="3557">
                <a:latin typeface="Arial"/>
                <a:ea typeface="Arial"/>
                <a:cs typeface="Arial"/>
                <a:sym typeface="Arial"/>
              </a:rPr>
              <a:t>solver='adam'</a:t>
            </a:r>
            <a:endParaRPr sz="3557">
              <a:latin typeface="Arial"/>
              <a:ea typeface="Arial"/>
              <a:cs typeface="Arial"/>
              <a:sym typeface="Arial"/>
            </a:endParaRPr>
          </a:p>
          <a:p>
            <a:pPr indent="-302022" lvl="0" marL="457200" rtl="0" algn="l">
              <a:spcBef>
                <a:spcPts val="0"/>
              </a:spcBef>
              <a:spcAft>
                <a:spcPts val="0"/>
              </a:spcAft>
              <a:buSzPct val="100000"/>
              <a:buFont typeface="Arial"/>
              <a:buChar char="●"/>
            </a:pPr>
            <a:r>
              <a:rPr lang="en-GB" sz="3557">
                <a:latin typeface="Arial"/>
                <a:ea typeface="Arial"/>
                <a:cs typeface="Arial"/>
                <a:sym typeface="Arial"/>
              </a:rPr>
              <a:t>alpha=0.00001</a:t>
            </a:r>
            <a:endParaRPr sz="3557">
              <a:latin typeface="Arial"/>
              <a:ea typeface="Arial"/>
              <a:cs typeface="Arial"/>
              <a:sym typeface="Arial"/>
            </a:endParaRPr>
          </a:p>
          <a:p>
            <a:pPr indent="-302022" lvl="0" marL="457200" rtl="0" algn="l">
              <a:spcBef>
                <a:spcPts val="0"/>
              </a:spcBef>
              <a:spcAft>
                <a:spcPts val="0"/>
              </a:spcAft>
              <a:buSzPct val="100000"/>
              <a:buFont typeface="Arial"/>
              <a:buChar char="●"/>
            </a:pPr>
            <a:r>
              <a:rPr lang="en-GB" sz="3557">
                <a:latin typeface="Arial"/>
                <a:ea typeface="Arial"/>
                <a:cs typeface="Arial"/>
                <a:sym typeface="Arial"/>
              </a:rPr>
              <a:t>random_state=42</a:t>
            </a:r>
            <a:endParaRPr sz="3557">
              <a:latin typeface="Arial"/>
              <a:ea typeface="Arial"/>
              <a:cs typeface="Arial"/>
              <a:sym typeface="Arial"/>
            </a:endParaRPr>
          </a:p>
          <a:p>
            <a:pPr indent="-302022" lvl="0" marL="457200" rtl="0" algn="l">
              <a:spcBef>
                <a:spcPts val="0"/>
              </a:spcBef>
              <a:spcAft>
                <a:spcPts val="0"/>
              </a:spcAft>
              <a:buSzPct val="100000"/>
              <a:buFont typeface="Arial"/>
              <a:buChar char="●"/>
            </a:pPr>
            <a:r>
              <a:rPr lang="en-GB" sz="3557">
                <a:latin typeface="Arial"/>
                <a:ea typeface="Arial"/>
                <a:cs typeface="Arial"/>
                <a:sym typeface="Arial"/>
              </a:rPr>
              <a:t>tol=0.000001</a:t>
            </a:r>
            <a:endParaRPr sz="3557">
              <a:latin typeface="Arial"/>
              <a:ea typeface="Arial"/>
              <a:cs typeface="Arial"/>
              <a:sym typeface="Arial"/>
            </a:endParaRPr>
          </a:p>
          <a:p>
            <a:pPr indent="0" lvl="0" marL="0" rtl="0" algn="l">
              <a:spcBef>
                <a:spcPts val="1200"/>
              </a:spcBef>
              <a:spcAft>
                <a:spcPts val="0"/>
              </a:spcAft>
              <a:buNone/>
            </a:pPr>
            <a:r>
              <a:rPr lang="en-GB" sz="3557">
                <a:latin typeface="Arial"/>
                <a:ea typeface="Arial"/>
                <a:cs typeface="Arial"/>
                <a:sym typeface="Arial"/>
              </a:rPr>
              <a:t>Parameters calculated in </a:t>
            </a:r>
            <a:r>
              <a:rPr lang="en-GB" sz="3557">
                <a:latin typeface="Arial"/>
                <a:ea typeface="Arial"/>
                <a:cs typeface="Arial"/>
                <a:sym typeface="Arial"/>
              </a:rPr>
              <a:t>ANN </a:t>
            </a:r>
            <a:r>
              <a:rPr lang="en-GB" sz="3557">
                <a:latin typeface="Arial"/>
                <a:ea typeface="Arial"/>
                <a:cs typeface="Arial"/>
                <a:sym typeface="Arial"/>
              </a:rPr>
              <a:t>regression and value are:</a:t>
            </a:r>
            <a:endParaRPr sz="3557">
              <a:latin typeface="Arial"/>
              <a:ea typeface="Arial"/>
              <a:cs typeface="Arial"/>
              <a:sym typeface="Arial"/>
            </a:endParaRPr>
          </a:p>
          <a:p>
            <a:pPr indent="0" lvl="0" marL="457200" rtl="0" algn="l">
              <a:spcBef>
                <a:spcPts val="1200"/>
              </a:spcBef>
              <a:spcAft>
                <a:spcPts val="0"/>
              </a:spcAft>
              <a:buNone/>
            </a:pPr>
            <a:r>
              <a:rPr lang="en-GB" sz="3557">
                <a:latin typeface="Arial"/>
                <a:ea typeface="Arial"/>
                <a:cs typeface="Arial"/>
                <a:sym typeface="Arial"/>
              </a:rPr>
              <a:t>Mean squared Error (MSE)</a:t>
            </a:r>
            <a:r>
              <a:rPr lang="en-GB" sz="3557">
                <a:latin typeface="Arial"/>
                <a:ea typeface="Arial"/>
                <a:cs typeface="Arial"/>
                <a:sym typeface="Arial"/>
              </a:rPr>
              <a:t> - 0.829731</a:t>
            </a:r>
            <a:endParaRPr sz="3557">
              <a:latin typeface="Arial"/>
              <a:ea typeface="Arial"/>
              <a:cs typeface="Arial"/>
              <a:sym typeface="Arial"/>
            </a:endParaRPr>
          </a:p>
          <a:p>
            <a:pPr indent="0" lvl="0" marL="457200" rtl="0" algn="l">
              <a:spcBef>
                <a:spcPts val="0"/>
              </a:spcBef>
              <a:spcAft>
                <a:spcPts val="0"/>
              </a:spcAft>
              <a:buNone/>
            </a:pPr>
            <a:r>
              <a:rPr lang="en-GB" sz="3557">
                <a:latin typeface="Arial"/>
                <a:ea typeface="Arial"/>
                <a:cs typeface="Arial"/>
                <a:sym typeface="Arial"/>
              </a:rPr>
              <a:t>Mean Absolute Percent Error (MAPE) - 1.684118</a:t>
            </a:r>
            <a:endParaRPr sz="3557">
              <a:latin typeface="Arial"/>
              <a:ea typeface="Arial"/>
              <a:cs typeface="Arial"/>
              <a:sym typeface="Arial"/>
            </a:endParaRPr>
          </a:p>
          <a:p>
            <a:pPr indent="0" lvl="0" marL="457200" rtl="0" algn="l">
              <a:spcBef>
                <a:spcPts val="0"/>
              </a:spcBef>
              <a:spcAft>
                <a:spcPts val="0"/>
              </a:spcAft>
              <a:buNone/>
            </a:pPr>
            <a:r>
              <a:rPr lang="en-GB" sz="3557">
                <a:latin typeface="Arial"/>
                <a:ea typeface="Arial"/>
                <a:cs typeface="Arial"/>
                <a:sym typeface="Arial"/>
              </a:rPr>
              <a:t>Mean Absolute Error (MAE) - 0.734295</a:t>
            </a:r>
            <a:endParaRPr sz="3557">
              <a:latin typeface="Arial"/>
              <a:ea typeface="Arial"/>
              <a:cs typeface="Arial"/>
              <a:sym typeface="Arial"/>
            </a:endParaRPr>
          </a:p>
          <a:p>
            <a:pPr indent="0" lvl="0" marL="457200" rtl="0" algn="l">
              <a:spcBef>
                <a:spcPts val="0"/>
              </a:spcBef>
              <a:spcAft>
                <a:spcPts val="0"/>
              </a:spcAft>
              <a:buNone/>
            </a:pPr>
            <a:r>
              <a:rPr lang="en-GB" sz="3557">
                <a:latin typeface="Arial"/>
                <a:ea typeface="Arial"/>
                <a:cs typeface="Arial"/>
                <a:sym typeface="Arial"/>
              </a:rPr>
              <a:t>Root Mean Squared Error (RMSE) - 0.910896</a:t>
            </a:r>
            <a:endParaRPr sz="3557">
              <a:latin typeface="Arial"/>
              <a:ea typeface="Arial"/>
              <a:cs typeface="Arial"/>
              <a:sym typeface="Arial"/>
            </a:endParaRPr>
          </a:p>
          <a:p>
            <a:pPr indent="0" lvl="0" marL="457200" rtl="0" algn="l">
              <a:spcBef>
                <a:spcPts val="0"/>
              </a:spcBef>
              <a:spcAft>
                <a:spcPts val="0"/>
              </a:spcAft>
              <a:buNone/>
            </a:pPr>
            <a:r>
              <a:rPr lang="en-GB" sz="3557">
                <a:latin typeface="Arial"/>
                <a:ea typeface="Arial"/>
                <a:cs typeface="Arial"/>
                <a:sym typeface="Arial"/>
              </a:rPr>
              <a:t>R-Squared value (R2 value) - 0.164672</a:t>
            </a:r>
            <a:endParaRPr sz="3557">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80525" y="368275"/>
            <a:ext cx="7038900" cy="49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GB">
                <a:latin typeface="Lato"/>
                <a:ea typeface="Lato"/>
                <a:cs typeface="Lato"/>
                <a:sym typeface="Lato"/>
              </a:rPr>
              <a:t>Modeling approach used &amp; why</a:t>
            </a:r>
            <a:endParaRPr/>
          </a:p>
        </p:txBody>
      </p:sp>
      <p:sp>
        <p:nvSpPr>
          <p:cNvPr id="204" name="Google Shape;204;p24"/>
          <p:cNvSpPr txBox="1"/>
          <p:nvPr>
            <p:ph idx="1" type="body"/>
          </p:nvPr>
        </p:nvSpPr>
        <p:spPr>
          <a:xfrm>
            <a:off x="1111875" y="789350"/>
            <a:ext cx="7833900" cy="4260900"/>
          </a:xfrm>
          <a:prstGeom prst="rect">
            <a:avLst/>
          </a:prstGeom>
        </p:spPr>
        <p:txBody>
          <a:bodyPr anchorCtr="0" anchor="t" bIns="91425" lIns="91425" spcFirstLastPara="1" rIns="91425" wrap="square" tIns="91425">
            <a:normAutofit fontScale="47500" lnSpcReduction="10000"/>
          </a:bodyPr>
          <a:lstStyle/>
          <a:p>
            <a:pPr indent="0" lvl="0" marL="0" rtl="0" algn="ctr">
              <a:spcBef>
                <a:spcPts val="0"/>
              </a:spcBef>
              <a:spcAft>
                <a:spcPts val="0"/>
              </a:spcAft>
              <a:buNone/>
            </a:pPr>
            <a:r>
              <a:rPr lang="en-GB" sz="3350" u="sng"/>
              <a:t>Ridge Regression (L2 Regularization)</a:t>
            </a:r>
            <a:endParaRPr sz="3350" u="sng"/>
          </a:p>
          <a:p>
            <a:pPr indent="0" lvl="0" marL="0" rtl="0" algn="ctr">
              <a:spcBef>
                <a:spcPts val="0"/>
              </a:spcBef>
              <a:spcAft>
                <a:spcPts val="0"/>
              </a:spcAft>
              <a:buNone/>
            </a:pPr>
            <a:r>
              <a:t/>
            </a:r>
            <a:endParaRPr sz="1700" u="sng"/>
          </a:p>
          <a:p>
            <a:pPr indent="-335910" lvl="0" marL="457200" rtl="0" algn="l">
              <a:spcBef>
                <a:spcPts val="0"/>
              </a:spcBef>
              <a:spcAft>
                <a:spcPts val="0"/>
              </a:spcAft>
              <a:buSzPct val="100000"/>
              <a:buFont typeface="Arial"/>
              <a:buChar char="●"/>
            </a:pPr>
            <a:r>
              <a:rPr lang="en-GB" sz="3557">
                <a:latin typeface="Arial"/>
                <a:ea typeface="Arial"/>
                <a:cs typeface="Arial"/>
                <a:sym typeface="Arial"/>
              </a:rPr>
              <a:t>Avoids overfitting model</a:t>
            </a:r>
            <a:endParaRPr sz="3557">
              <a:latin typeface="Arial"/>
              <a:ea typeface="Arial"/>
              <a:cs typeface="Arial"/>
              <a:sym typeface="Arial"/>
            </a:endParaRPr>
          </a:p>
          <a:p>
            <a:pPr indent="-335910" lvl="0" marL="457200" marR="0" rtl="0" algn="l">
              <a:lnSpc>
                <a:spcPct val="115000"/>
              </a:lnSpc>
              <a:spcBef>
                <a:spcPts val="0"/>
              </a:spcBef>
              <a:spcAft>
                <a:spcPts val="0"/>
              </a:spcAft>
              <a:buSzPct val="100000"/>
              <a:buFont typeface="Arial"/>
              <a:buChar char="●"/>
            </a:pPr>
            <a:r>
              <a:rPr lang="en-GB" sz="3557">
                <a:latin typeface="Arial"/>
                <a:ea typeface="Arial"/>
                <a:cs typeface="Arial"/>
                <a:sym typeface="Arial"/>
              </a:rPr>
              <a:t>Performs well in large multivariate data.</a:t>
            </a:r>
            <a:endParaRPr sz="3557">
              <a:latin typeface="Arial"/>
              <a:ea typeface="Arial"/>
              <a:cs typeface="Arial"/>
              <a:sym typeface="Arial"/>
            </a:endParaRPr>
          </a:p>
          <a:p>
            <a:pPr indent="0" lvl="0" marL="0" rtl="0" algn="l">
              <a:spcBef>
                <a:spcPts val="1200"/>
              </a:spcBef>
              <a:spcAft>
                <a:spcPts val="0"/>
              </a:spcAft>
              <a:buNone/>
            </a:pPr>
            <a:r>
              <a:rPr lang="en-GB" sz="3557">
                <a:latin typeface="Arial"/>
                <a:ea typeface="Arial"/>
                <a:cs typeface="Arial"/>
                <a:sym typeface="Arial"/>
              </a:rPr>
              <a:t>Parameters used</a:t>
            </a:r>
            <a:r>
              <a:rPr lang="en-GB" sz="3557">
                <a:latin typeface="Arial"/>
                <a:ea typeface="Arial"/>
                <a:cs typeface="Arial"/>
                <a:sym typeface="Arial"/>
              </a:rPr>
              <a:t> in ridge </a:t>
            </a:r>
            <a:r>
              <a:rPr lang="en-GB" sz="3557">
                <a:latin typeface="Arial"/>
                <a:ea typeface="Arial"/>
                <a:cs typeface="Arial"/>
                <a:sym typeface="Arial"/>
              </a:rPr>
              <a:t>regression:</a:t>
            </a:r>
            <a:endParaRPr sz="3557">
              <a:latin typeface="Arial"/>
              <a:ea typeface="Arial"/>
              <a:cs typeface="Arial"/>
              <a:sym typeface="Arial"/>
            </a:endParaRPr>
          </a:p>
          <a:p>
            <a:pPr indent="0" lvl="0" marL="0" rtl="0" algn="l">
              <a:spcBef>
                <a:spcPts val="0"/>
              </a:spcBef>
              <a:spcAft>
                <a:spcPts val="0"/>
              </a:spcAft>
              <a:buNone/>
            </a:pPr>
            <a:r>
              <a:t/>
            </a:r>
            <a:endParaRPr sz="3557">
              <a:latin typeface="Arial"/>
              <a:ea typeface="Arial"/>
              <a:cs typeface="Arial"/>
              <a:sym typeface="Arial"/>
            </a:endParaRPr>
          </a:p>
          <a:p>
            <a:pPr indent="-335910" lvl="0" marL="457200" rtl="0" algn="l">
              <a:spcBef>
                <a:spcPts val="0"/>
              </a:spcBef>
              <a:spcAft>
                <a:spcPts val="0"/>
              </a:spcAft>
              <a:buSzPct val="100000"/>
              <a:buFont typeface="Arial"/>
              <a:buChar char="●"/>
            </a:pPr>
            <a:r>
              <a:rPr lang="en-GB" sz="3557">
                <a:latin typeface="Arial"/>
                <a:ea typeface="Arial"/>
                <a:cs typeface="Arial"/>
                <a:sym typeface="Arial"/>
              </a:rPr>
              <a:t>t</a:t>
            </a:r>
            <a:r>
              <a:rPr lang="en-GB" sz="3557">
                <a:latin typeface="Arial"/>
                <a:ea typeface="Arial"/>
                <a:cs typeface="Arial"/>
                <a:sym typeface="Arial"/>
              </a:rPr>
              <a:t>ol=0.0001</a:t>
            </a:r>
            <a:endParaRPr sz="3557">
              <a:latin typeface="Arial"/>
              <a:ea typeface="Arial"/>
              <a:cs typeface="Arial"/>
              <a:sym typeface="Arial"/>
            </a:endParaRPr>
          </a:p>
          <a:p>
            <a:pPr indent="-335910" lvl="0" marL="457200" rtl="0" algn="l">
              <a:spcBef>
                <a:spcPts val="0"/>
              </a:spcBef>
              <a:spcAft>
                <a:spcPts val="0"/>
              </a:spcAft>
              <a:buSzPct val="100000"/>
              <a:buFont typeface="Arial"/>
              <a:buChar char="●"/>
            </a:pPr>
            <a:r>
              <a:rPr lang="en-GB" sz="3557">
                <a:latin typeface="Arial"/>
                <a:ea typeface="Arial"/>
                <a:cs typeface="Arial"/>
                <a:sym typeface="Arial"/>
              </a:rPr>
              <a:t>Random_state = 42</a:t>
            </a:r>
            <a:endParaRPr sz="3557">
              <a:latin typeface="Arial"/>
              <a:ea typeface="Arial"/>
              <a:cs typeface="Arial"/>
              <a:sym typeface="Arial"/>
            </a:endParaRPr>
          </a:p>
          <a:p>
            <a:pPr indent="0" lvl="0" marL="0" rtl="0" algn="l">
              <a:spcBef>
                <a:spcPts val="1200"/>
              </a:spcBef>
              <a:spcAft>
                <a:spcPts val="0"/>
              </a:spcAft>
              <a:buNone/>
            </a:pPr>
            <a:r>
              <a:rPr lang="en-GB" sz="3557">
                <a:latin typeface="Arial"/>
                <a:ea typeface="Arial"/>
                <a:cs typeface="Arial"/>
                <a:sym typeface="Arial"/>
              </a:rPr>
              <a:t>Parameters calculated in </a:t>
            </a:r>
            <a:r>
              <a:rPr lang="en-GB" sz="3350"/>
              <a:t>Ridge </a:t>
            </a:r>
            <a:r>
              <a:rPr lang="en-GB" sz="3557">
                <a:latin typeface="Arial"/>
                <a:ea typeface="Arial"/>
                <a:cs typeface="Arial"/>
                <a:sym typeface="Arial"/>
              </a:rPr>
              <a:t>regression and value are:</a:t>
            </a:r>
            <a:endParaRPr sz="3557">
              <a:latin typeface="Arial"/>
              <a:ea typeface="Arial"/>
              <a:cs typeface="Arial"/>
              <a:sym typeface="Arial"/>
            </a:endParaRPr>
          </a:p>
          <a:p>
            <a:pPr indent="0" lvl="0" marL="457200" rtl="0" algn="l">
              <a:spcBef>
                <a:spcPts val="1200"/>
              </a:spcBef>
              <a:spcAft>
                <a:spcPts val="0"/>
              </a:spcAft>
              <a:buNone/>
            </a:pPr>
            <a:r>
              <a:rPr lang="en-GB" sz="3557">
                <a:latin typeface="Arial"/>
                <a:ea typeface="Arial"/>
                <a:cs typeface="Arial"/>
                <a:sym typeface="Arial"/>
              </a:rPr>
              <a:t>Mean squared Error (MSE</a:t>
            </a:r>
            <a:r>
              <a:rPr lang="en-GB" sz="3557">
                <a:latin typeface="Arial"/>
                <a:ea typeface="Arial"/>
                <a:cs typeface="Arial"/>
                <a:sym typeface="Arial"/>
              </a:rPr>
              <a:t>) - 0.781966</a:t>
            </a:r>
            <a:endParaRPr sz="3557">
              <a:latin typeface="Arial"/>
              <a:ea typeface="Arial"/>
              <a:cs typeface="Arial"/>
              <a:sym typeface="Arial"/>
            </a:endParaRPr>
          </a:p>
          <a:p>
            <a:pPr indent="0" lvl="0" marL="457200" rtl="0" algn="l">
              <a:spcBef>
                <a:spcPts val="0"/>
              </a:spcBef>
              <a:spcAft>
                <a:spcPts val="0"/>
              </a:spcAft>
              <a:buNone/>
            </a:pPr>
            <a:r>
              <a:rPr lang="en-GB" sz="3557">
                <a:latin typeface="Arial"/>
                <a:ea typeface="Arial"/>
                <a:cs typeface="Arial"/>
                <a:sym typeface="Arial"/>
              </a:rPr>
              <a:t>Mean Absolute Percent Error (MAPE) - 1.500014</a:t>
            </a:r>
            <a:endParaRPr sz="3557">
              <a:latin typeface="Arial"/>
              <a:ea typeface="Arial"/>
              <a:cs typeface="Arial"/>
              <a:sym typeface="Arial"/>
            </a:endParaRPr>
          </a:p>
          <a:p>
            <a:pPr indent="0" lvl="0" marL="457200" rtl="0" algn="l">
              <a:spcBef>
                <a:spcPts val="0"/>
              </a:spcBef>
              <a:spcAft>
                <a:spcPts val="0"/>
              </a:spcAft>
              <a:buNone/>
            </a:pPr>
            <a:r>
              <a:rPr lang="en-GB" sz="3557">
                <a:latin typeface="Arial"/>
                <a:ea typeface="Arial"/>
                <a:cs typeface="Arial"/>
                <a:sym typeface="Arial"/>
              </a:rPr>
              <a:t>Mean Absolute Error (MAE) - 0.735692</a:t>
            </a:r>
            <a:endParaRPr sz="3557">
              <a:latin typeface="Arial"/>
              <a:ea typeface="Arial"/>
              <a:cs typeface="Arial"/>
              <a:sym typeface="Arial"/>
            </a:endParaRPr>
          </a:p>
          <a:p>
            <a:pPr indent="0" lvl="0" marL="457200" rtl="0" algn="l">
              <a:spcBef>
                <a:spcPts val="0"/>
              </a:spcBef>
              <a:spcAft>
                <a:spcPts val="0"/>
              </a:spcAft>
              <a:buNone/>
            </a:pPr>
            <a:r>
              <a:rPr lang="en-GB" sz="3557">
                <a:latin typeface="Arial"/>
                <a:ea typeface="Arial"/>
                <a:cs typeface="Arial"/>
                <a:sym typeface="Arial"/>
              </a:rPr>
              <a:t>Root Mean Squared Error (RMSE) - 0.884289</a:t>
            </a:r>
            <a:endParaRPr sz="3557">
              <a:latin typeface="Arial"/>
              <a:ea typeface="Arial"/>
              <a:cs typeface="Arial"/>
              <a:sym typeface="Arial"/>
            </a:endParaRPr>
          </a:p>
          <a:p>
            <a:pPr indent="0" lvl="0" marL="457200" rtl="0" algn="l">
              <a:spcBef>
                <a:spcPts val="0"/>
              </a:spcBef>
              <a:spcAft>
                <a:spcPts val="0"/>
              </a:spcAft>
              <a:buNone/>
            </a:pPr>
            <a:r>
              <a:rPr lang="en-GB" sz="3557">
                <a:latin typeface="Arial"/>
                <a:ea typeface="Arial"/>
                <a:cs typeface="Arial"/>
                <a:sym typeface="Arial"/>
              </a:rPr>
              <a:t>R-Squared value (R2 value) - 0.212759</a:t>
            </a:r>
            <a:endParaRPr sz="3557">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49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GB">
                <a:latin typeface="Lato"/>
                <a:ea typeface="Lato"/>
                <a:cs typeface="Lato"/>
                <a:sym typeface="Lato"/>
              </a:rPr>
              <a:t>Modeling approach used &amp; why</a:t>
            </a:r>
            <a:endParaRPr/>
          </a:p>
        </p:txBody>
      </p:sp>
      <p:sp>
        <p:nvSpPr>
          <p:cNvPr id="210" name="Google Shape;210;p25"/>
          <p:cNvSpPr txBox="1"/>
          <p:nvPr>
            <p:ph idx="1" type="body"/>
          </p:nvPr>
        </p:nvSpPr>
        <p:spPr>
          <a:xfrm>
            <a:off x="1111875" y="789350"/>
            <a:ext cx="7833900" cy="42609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GB" sz="6500" u="sng"/>
              <a:t>Random Forest Regression</a:t>
            </a:r>
            <a:endParaRPr sz="6500" u="sng"/>
          </a:p>
          <a:p>
            <a:pPr indent="0" lvl="0" marL="0" rtl="0" algn="ctr">
              <a:spcBef>
                <a:spcPts val="0"/>
              </a:spcBef>
              <a:spcAft>
                <a:spcPts val="0"/>
              </a:spcAft>
              <a:buNone/>
            </a:pPr>
            <a:r>
              <a:t/>
            </a:r>
            <a:endParaRPr sz="1700" u="sng"/>
          </a:p>
          <a:p>
            <a:pPr indent="-285078" lvl="0" marL="457200" marR="0" rtl="0" algn="l">
              <a:lnSpc>
                <a:spcPct val="115000"/>
              </a:lnSpc>
              <a:spcBef>
                <a:spcPts val="1200"/>
              </a:spcBef>
              <a:spcAft>
                <a:spcPts val="0"/>
              </a:spcAft>
              <a:buSzPct val="100000"/>
              <a:buFont typeface="Arial"/>
              <a:buChar char="●"/>
            </a:pPr>
            <a:r>
              <a:rPr lang="en-GB" sz="3557">
                <a:latin typeface="Arial"/>
                <a:ea typeface="Arial"/>
                <a:cs typeface="Arial"/>
                <a:sym typeface="Arial"/>
              </a:rPr>
              <a:t>It reduces overfitting in decision trees and helps to improve the accuracy</a:t>
            </a:r>
            <a:endParaRPr sz="3557">
              <a:latin typeface="Arial"/>
              <a:ea typeface="Arial"/>
              <a:cs typeface="Arial"/>
              <a:sym typeface="Arial"/>
            </a:endParaRPr>
          </a:p>
          <a:p>
            <a:pPr indent="-285078" lvl="0" marL="457200" marR="0" rtl="0" algn="l">
              <a:lnSpc>
                <a:spcPct val="115000"/>
              </a:lnSpc>
              <a:spcBef>
                <a:spcPts val="0"/>
              </a:spcBef>
              <a:spcAft>
                <a:spcPts val="0"/>
              </a:spcAft>
              <a:buSzPct val="100000"/>
              <a:buFont typeface="Arial"/>
              <a:buChar char="●"/>
            </a:pPr>
            <a:r>
              <a:rPr lang="en-GB" sz="3557">
                <a:latin typeface="Arial"/>
                <a:ea typeface="Arial"/>
                <a:cs typeface="Arial"/>
                <a:sym typeface="Arial"/>
              </a:rPr>
              <a:t>It is flexible to both classification and regression problems</a:t>
            </a:r>
            <a:endParaRPr sz="3557">
              <a:latin typeface="Arial"/>
              <a:ea typeface="Arial"/>
              <a:cs typeface="Arial"/>
              <a:sym typeface="Arial"/>
            </a:endParaRPr>
          </a:p>
          <a:p>
            <a:pPr indent="-285078" lvl="0" marL="457200" marR="0" rtl="0" algn="l">
              <a:lnSpc>
                <a:spcPct val="115000"/>
              </a:lnSpc>
              <a:spcBef>
                <a:spcPts val="0"/>
              </a:spcBef>
              <a:spcAft>
                <a:spcPts val="0"/>
              </a:spcAft>
              <a:buSzPct val="100000"/>
              <a:buFont typeface="Arial"/>
              <a:buChar char="●"/>
            </a:pPr>
            <a:r>
              <a:rPr lang="en-GB" sz="3557">
                <a:latin typeface="Arial"/>
                <a:ea typeface="Arial"/>
                <a:cs typeface="Arial"/>
                <a:sym typeface="Arial"/>
              </a:rPr>
              <a:t>It works well with both categorical and continuous value.</a:t>
            </a:r>
            <a:endParaRPr sz="3557">
              <a:latin typeface="Arial"/>
              <a:ea typeface="Arial"/>
              <a:cs typeface="Arial"/>
              <a:sym typeface="Arial"/>
            </a:endParaRPr>
          </a:p>
          <a:p>
            <a:pPr indent="0" lvl="0" marL="0" marR="0" rtl="0" algn="l">
              <a:lnSpc>
                <a:spcPct val="115000"/>
              </a:lnSpc>
              <a:spcBef>
                <a:spcPts val="1000"/>
              </a:spcBef>
              <a:spcAft>
                <a:spcPts val="0"/>
              </a:spcAft>
              <a:buNone/>
            </a:pPr>
            <a:r>
              <a:rPr lang="en-GB" sz="3557">
                <a:latin typeface="Arial"/>
                <a:ea typeface="Arial"/>
                <a:cs typeface="Arial"/>
                <a:sym typeface="Arial"/>
              </a:rPr>
              <a:t>Parameters used in random forest regression with hyper parameter tuning:</a:t>
            </a:r>
            <a:endParaRPr sz="3557">
              <a:latin typeface="Arial"/>
              <a:ea typeface="Arial"/>
              <a:cs typeface="Arial"/>
              <a:sym typeface="Arial"/>
            </a:endParaRPr>
          </a:p>
          <a:p>
            <a:pPr indent="-285078" lvl="0" marL="457200" marR="0" rtl="0" algn="l">
              <a:lnSpc>
                <a:spcPct val="115000"/>
              </a:lnSpc>
              <a:spcBef>
                <a:spcPts val="1200"/>
              </a:spcBef>
              <a:spcAft>
                <a:spcPts val="0"/>
              </a:spcAft>
              <a:buSzPct val="100000"/>
              <a:buFont typeface="Arial"/>
              <a:buChar char="●"/>
            </a:pPr>
            <a:r>
              <a:rPr lang="en-GB" sz="3557">
                <a:latin typeface="Arial"/>
                <a:ea typeface="Arial"/>
                <a:cs typeface="Arial"/>
                <a:sym typeface="Arial"/>
              </a:rPr>
              <a:t>‘</a:t>
            </a:r>
            <a:r>
              <a:rPr lang="en-GB" sz="3557">
                <a:latin typeface="Arial"/>
                <a:ea typeface="Arial"/>
                <a:cs typeface="Arial"/>
                <a:sym typeface="Arial"/>
              </a:rPr>
              <a:t>max_depth': [20, 40, 60, 80, 100, 120],</a:t>
            </a:r>
            <a:endParaRPr sz="3557">
              <a:latin typeface="Arial"/>
              <a:ea typeface="Arial"/>
              <a:cs typeface="Arial"/>
              <a:sym typeface="Arial"/>
            </a:endParaRPr>
          </a:p>
          <a:p>
            <a:pPr indent="-285078" lvl="0" marL="457200" marR="0" rtl="0" algn="l">
              <a:lnSpc>
                <a:spcPct val="115000"/>
              </a:lnSpc>
              <a:spcBef>
                <a:spcPts val="0"/>
              </a:spcBef>
              <a:spcAft>
                <a:spcPts val="0"/>
              </a:spcAft>
              <a:buSzPct val="100000"/>
              <a:buFont typeface="Arial"/>
              <a:buChar char="●"/>
            </a:pPr>
            <a:r>
              <a:rPr lang="en-GB" sz="3557">
                <a:latin typeface="Arial"/>
                <a:ea typeface="Arial"/>
                <a:cs typeface="Arial"/>
                <a:sym typeface="Arial"/>
              </a:rPr>
              <a:t> 'max_features': ['auto', 'sqrt'],</a:t>
            </a:r>
            <a:endParaRPr sz="3557">
              <a:latin typeface="Arial"/>
              <a:ea typeface="Arial"/>
              <a:cs typeface="Arial"/>
              <a:sym typeface="Arial"/>
            </a:endParaRPr>
          </a:p>
          <a:p>
            <a:pPr indent="-285078" lvl="0" marL="457200" marR="0" rtl="0" algn="l">
              <a:lnSpc>
                <a:spcPct val="115000"/>
              </a:lnSpc>
              <a:spcBef>
                <a:spcPts val="0"/>
              </a:spcBef>
              <a:spcAft>
                <a:spcPts val="0"/>
              </a:spcAft>
              <a:buSzPct val="100000"/>
              <a:buFont typeface="Arial"/>
              <a:buChar char="●"/>
            </a:pPr>
            <a:r>
              <a:rPr lang="en-GB" sz="3557">
                <a:latin typeface="Arial"/>
                <a:ea typeface="Arial"/>
                <a:cs typeface="Arial"/>
                <a:sym typeface="Arial"/>
              </a:rPr>
              <a:t> 'min_samples_leaf': [1, 2, 4],</a:t>
            </a:r>
            <a:endParaRPr sz="3557">
              <a:latin typeface="Arial"/>
              <a:ea typeface="Arial"/>
              <a:cs typeface="Arial"/>
              <a:sym typeface="Arial"/>
            </a:endParaRPr>
          </a:p>
          <a:p>
            <a:pPr indent="-285078" lvl="0" marL="457200" marR="0" rtl="0" algn="l">
              <a:lnSpc>
                <a:spcPct val="115000"/>
              </a:lnSpc>
              <a:spcBef>
                <a:spcPts val="0"/>
              </a:spcBef>
              <a:spcAft>
                <a:spcPts val="0"/>
              </a:spcAft>
              <a:buSzPct val="100000"/>
              <a:buFont typeface="Arial"/>
              <a:buChar char="●"/>
            </a:pPr>
            <a:r>
              <a:rPr lang="en-GB" sz="3557">
                <a:latin typeface="Arial"/>
                <a:ea typeface="Arial"/>
                <a:cs typeface="Arial"/>
                <a:sym typeface="Arial"/>
              </a:rPr>
              <a:t> 'min_samples_split': [2, 5, 10],</a:t>
            </a:r>
            <a:endParaRPr sz="3557">
              <a:latin typeface="Arial"/>
              <a:ea typeface="Arial"/>
              <a:cs typeface="Arial"/>
              <a:sym typeface="Arial"/>
            </a:endParaRPr>
          </a:p>
          <a:p>
            <a:pPr indent="-285078" lvl="0" marL="457200" marR="0" rtl="0" algn="l">
              <a:lnSpc>
                <a:spcPct val="115000"/>
              </a:lnSpc>
              <a:spcBef>
                <a:spcPts val="0"/>
              </a:spcBef>
              <a:spcAft>
                <a:spcPts val="0"/>
              </a:spcAft>
              <a:buSzPct val="100000"/>
              <a:buFont typeface="Arial"/>
              <a:buChar char="●"/>
            </a:pPr>
            <a:r>
              <a:rPr lang="en-GB" sz="3557">
                <a:latin typeface="Arial"/>
                <a:ea typeface="Arial"/>
                <a:cs typeface="Arial"/>
                <a:sym typeface="Arial"/>
              </a:rPr>
              <a:t> 'n_estimators': [150, 200, 250]</a:t>
            </a:r>
            <a:endParaRPr sz="3557">
              <a:latin typeface="Arial"/>
              <a:ea typeface="Arial"/>
              <a:cs typeface="Arial"/>
              <a:sym typeface="Arial"/>
            </a:endParaRPr>
          </a:p>
          <a:p>
            <a:pPr indent="0" lvl="0" marL="914400" marR="0" rtl="0" algn="l">
              <a:lnSpc>
                <a:spcPct val="115000"/>
              </a:lnSpc>
              <a:spcBef>
                <a:spcPts val="0"/>
              </a:spcBef>
              <a:spcAft>
                <a:spcPts val="0"/>
              </a:spcAft>
              <a:buNone/>
            </a:pPr>
            <a:r>
              <a:t/>
            </a:r>
            <a:endParaRPr sz="3557">
              <a:latin typeface="Arial"/>
              <a:ea typeface="Arial"/>
              <a:cs typeface="Arial"/>
              <a:sym typeface="Arial"/>
            </a:endParaRPr>
          </a:p>
          <a:p>
            <a:pPr indent="0" lvl="0" marL="0" marR="0" rtl="0" algn="l">
              <a:lnSpc>
                <a:spcPct val="115000"/>
              </a:lnSpc>
              <a:spcBef>
                <a:spcPts val="0"/>
              </a:spcBef>
              <a:spcAft>
                <a:spcPts val="0"/>
              </a:spcAft>
              <a:buNone/>
            </a:pPr>
            <a:r>
              <a:rPr lang="en-GB" sz="3557">
                <a:latin typeface="Arial"/>
                <a:ea typeface="Arial"/>
                <a:cs typeface="Arial"/>
                <a:sym typeface="Arial"/>
              </a:rPr>
              <a:t>Best parameter of random forest regressor model is:</a:t>
            </a:r>
            <a:endParaRPr sz="3557">
              <a:latin typeface="Arial"/>
              <a:ea typeface="Arial"/>
              <a:cs typeface="Arial"/>
              <a:sym typeface="Arial"/>
            </a:endParaRPr>
          </a:p>
          <a:p>
            <a:pPr indent="-285078" lvl="0" marL="457200" marR="0" rtl="0" algn="l">
              <a:lnSpc>
                <a:spcPct val="115000"/>
              </a:lnSpc>
              <a:spcBef>
                <a:spcPts val="0"/>
              </a:spcBef>
              <a:spcAft>
                <a:spcPts val="0"/>
              </a:spcAft>
              <a:buSzPct val="100000"/>
              <a:buFont typeface="Arial"/>
              <a:buChar char="●"/>
            </a:pPr>
            <a:r>
              <a:rPr lang="en-GB" sz="3557">
                <a:latin typeface="Arial"/>
                <a:ea typeface="Arial"/>
                <a:cs typeface="Arial"/>
                <a:sym typeface="Arial"/>
              </a:rPr>
              <a:t>'n_estimators': 200,</a:t>
            </a:r>
            <a:endParaRPr sz="3557">
              <a:latin typeface="Arial"/>
              <a:ea typeface="Arial"/>
              <a:cs typeface="Arial"/>
              <a:sym typeface="Arial"/>
            </a:endParaRPr>
          </a:p>
          <a:p>
            <a:pPr indent="-285078" lvl="0" marL="457200" marR="0" rtl="0" algn="l">
              <a:lnSpc>
                <a:spcPct val="115000"/>
              </a:lnSpc>
              <a:spcBef>
                <a:spcPts val="0"/>
              </a:spcBef>
              <a:spcAft>
                <a:spcPts val="0"/>
              </a:spcAft>
              <a:buSzPct val="100000"/>
              <a:buFont typeface="Arial"/>
              <a:buChar char="●"/>
            </a:pPr>
            <a:r>
              <a:rPr lang="en-GB" sz="3557">
                <a:latin typeface="Arial"/>
                <a:ea typeface="Arial"/>
                <a:cs typeface="Arial"/>
                <a:sym typeface="Arial"/>
              </a:rPr>
              <a:t> 'min_samples_split': 10,</a:t>
            </a:r>
            <a:endParaRPr sz="3557">
              <a:latin typeface="Arial"/>
              <a:ea typeface="Arial"/>
              <a:cs typeface="Arial"/>
              <a:sym typeface="Arial"/>
            </a:endParaRPr>
          </a:p>
          <a:p>
            <a:pPr indent="-285078" lvl="0" marL="457200" marR="0" rtl="0" algn="l">
              <a:lnSpc>
                <a:spcPct val="115000"/>
              </a:lnSpc>
              <a:spcBef>
                <a:spcPts val="0"/>
              </a:spcBef>
              <a:spcAft>
                <a:spcPts val="0"/>
              </a:spcAft>
              <a:buSzPct val="100000"/>
              <a:buFont typeface="Arial"/>
              <a:buChar char="●"/>
            </a:pPr>
            <a:r>
              <a:rPr lang="en-GB" sz="3557">
                <a:latin typeface="Arial"/>
                <a:ea typeface="Arial"/>
                <a:cs typeface="Arial"/>
                <a:sym typeface="Arial"/>
              </a:rPr>
              <a:t> 'min_samples_leaf': 4,</a:t>
            </a:r>
            <a:endParaRPr sz="3557">
              <a:latin typeface="Arial"/>
              <a:ea typeface="Arial"/>
              <a:cs typeface="Arial"/>
              <a:sym typeface="Arial"/>
            </a:endParaRPr>
          </a:p>
          <a:p>
            <a:pPr indent="-285078" lvl="0" marL="457200" marR="0" rtl="0" algn="l">
              <a:lnSpc>
                <a:spcPct val="115000"/>
              </a:lnSpc>
              <a:spcBef>
                <a:spcPts val="0"/>
              </a:spcBef>
              <a:spcAft>
                <a:spcPts val="0"/>
              </a:spcAft>
              <a:buSzPct val="100000"/>
              <a:buFont typeface="Arial"/>
              <a:buChar char="●"/>
            </a:pPr>
            <a:r>
              <a:rPr lang="en-GB" sz="3557">
                <a:latin typeface="Arial"/>
                <a:ea typeface="Arial"/>
                <a:cs typeface="Arial"/>
                <a:sym typeface="Arial"/>
              </a:rPr>
              <a:t> 'max_features': 'sqrt',</a:t>
            </a:r>
            <a:endParaRPr sz="3557">
              <a:latin typeface="Arial"/>
              <a:ea typeface="Arial"/>
              <a:cs typeface="Arial"/>
              <a:sym typeface="Arial"/>
            </a:endParaRPr>
          </a:p>
          <a:p>
            <a:pPr indent="-285078" lvl="0" marL="457200" marR="0" rtl="0" algn="l">
              <a:lnSpc>
                <a:spcPct val="115000"/>
              </a:lnSpc>
              <a:spcBef>
                <a:spcPts val="0"/>
              </a:spcBef>
              <a:spcAft>
                <a:spcPts val="0"/>
              </a:spcAft>
              <a:buSzPct val="100000"/>
              <a:buFont typeface="Arial"/>
              <a:buChar char="●"/>
            </a:pPr>
            <a:r>
              <a:rPr lang="en-GB" sz="3557">
                <a:latin typeface="Arial"/>
                <a:ea typeface="Arial"/>
                <a:cs typeface="Arial"/>
                <a:sym typeface="Arial"/>
              </a:rPr>
              <a:t> 'max_depth': 60</a:t>
            </a:r>
            <a:endParaRPr sz="3557">
              <a:latin typeface="Arial"/>
              <a:ea typeface="Arial"/>
              <a:cs typeface="Arial"/>
              <a:sym typeface="Arial"/>
            </a:endParaRPr>
          </a:p>
          <a:p>
            <a:pPr indent="0" lvl="0" marL="914400" marR="0" rtl="0" algn="l">
              <a:lnSpc>
                <a:spcPct val="115000"/>
              </a:lnSpc>
              <a:spcBef>
                <a:spcPts val="0"/>
              </a:spcBef>
              <a:spcAft>
                <a:spcPts val="0"/>
              </a:spcAft>
              <a:buNone/>
            </a:pPr>
            <a:r>
              <a:t/>
            </a:r>
            <a:endParaRPr sz="3557">
              <a:latin typeface="Arial"/>
              <a:ea typeface="Arial"/>
              <a:cs typeface="Arial"/>
              <a:sym typeface="Arial"/>
            </a:endParaRPr>
          </a:p>
          <a:p>
            <a:pPr indent="0" lvl="0" marL="0" rtl="0" algn="l">
              <a:spcBef>
                <a:spcPts val="0"/>
              </a:spcBef>
              <a:spcAft>
                <a:spcPts val="0"/>
              </a:spcAft>
              <a:buNone/>
            </a:pPr>
            <a:r>
              <a:rPr lang="en-GB" sz="3557">
                <a:latin typeface="Arial"/>
                <a:ea typeface="Arial"/>
                <a:cs typeface="Arial"/>
                <a:sym typeface="Arial"/>
              </a:rPr>
              <a:t>Parameters calculated in </a:t>
            </a:r>
            <a:r>
              <a:rPr lang="en-GB" sz="3557">
                <a:latin typeface="Arial"/>
                <a:ea typeface="Arial"/>
                <a:cs typeface="Arial"/>
                <a:sym typeface="Arial"/>
              </a:rPr>
              <a:t>random forest</a:t>
            </a:r>
            <a:r>
              <a:rPr lang="en-GB" sz="3557">
                <a:latin typeface="Arial"/>
                <a:ea typeface="Arial"/>
                <a:cs typeface="Arial"/>
                <a:sym typeface="Arial"/>
              </a:rPr>
              <a:t> and value are:</a:t>
            </a:r>
            <a:endParaRPr sz="3557">
              <a:latin typeface="Arial"/>
              <a:ea typeface="Arial"/>
              <a:cs typeface="Arial"/>
              <a:sym typeface="Arial"/>
            </a:endParaRPr>
          </a:p>
          <a:p>
            <a:pPr indent="0" lvl="0" marL="457200" marR="0" rtl="0" algn="l">
              <a:lnSpc>
                <a:spcPct val="115000"/>
              </a:lnSpc>
              <a:spcBef>
                <a:spcPts val="1200"/>
              </a:spcBef>
              <a:spcAft>
                <a:spcPts val="0"/>
              </a:spcAft>
              <a:buNone/>
            </a:pPr>
            <a:r>
              <a:rPr lang="en-GB" sz="3557">
                <a:latin typeface="Arial"/>
                <a:ea typeface="Arial"/>
                <a:cs typeface="Arial"/>
                <a:sym typeface="Arial"/>
              </a:rPr>
              <a:t>Mean squared Error (MSE</a:t>
            </a:r>
            <a:r>
              <a:rPr lang="en-GB" sz="3557">
                <a:latin typeface="Arial"/>
                <a:ea typeface="Arial"/>
                <a:cs typeface="Arial"/>
                <a:sym typeface="Arial"/>
              </a:rPr>
              <a:t>) - 0.707342</a:t>
            </a:r>
            <a:endParaRPr sz="3557">
              <a:latin typeface="Arial"/>
              <a:ea typeface="Arial"/>
              <a:cs typeface="Arial"/>
              <a:sym typeface="Arial"/>
            </a:endParaRPr>
          </a:p>
          <a:p>
            <a:pPr indent="0" lvl="0" marL="457200" marR="0" rtl="0" algn="l">
              <a:lnSpc>
                <a:spcPct val="115000"/>
              </a:lnSpc>
              <a:spcBef>
                <a:spcPts val="0"/>
              </a:spcBef>
              <a:spcAft>
                <a:spcPts val="0"/>
              </a:spcAft>
              <a:buNone/>
            </a:pPr>
            <a:r>
              <a:rPr lang="en-GB" sz="3557">
                <a:latin typeface="Arial"/>
                <a:ea typeface="Arial"/>
                <a:cs typeface="Arial"/>
                <a:sym typeface="Arial"/>
              </a:rPr>
              <a:t>Mean Absolute Percent Error (MAPE) - 1.284933</a:t>
            </a:r>
            <a:endParaRPr sz="3557">
              <a:latin typeface="Arial"/>
              <a:ea typeface="Arial"/>
              <a:cs typeface="Arial"/>
              <a:sym typeface="Arial"/>
            </a:endParaRPr>
          </a:p>
          <a:p>
            <a:pPr indent="0" lvl="0" marL="457200" marR="0" rtl="0" algn="l">
              <a:lnSpc>
                <a:spcPct val="115000"/>
              </a:lnSpc>
              <a:spcBef>
                <a:spcPts val="0"/>
              </a:spcBef>
              <a:spcAft>
                <a:spcPts val="0"/>
              </a:spcAft>
              <a:buNone/>
            </a:pPr>
            <a:r>
              <a:rPr lang="en-GB" sz="3557">
                <a:latin typeface="Arial"/>
                <a:ea typeface="Arial"/>
                <a:cs typeface="Arial"/>
                <a:sym typeface="Arial"/>
              </a:rPr>
              <a:t>Mean Absolute Error (MAE) - 0.683958</a:t>
            </a:r>
            <a:endParaRPr sz="3557">
              <a:latin typeface="Arial"/>
              <a:ea typeface="Arial"/>
              <a:cs typeface="Arial"/>
              <a:sym typeface="Arial"/>
            </a:endParaRPr>
          </a:p>
          <a:p>
            <a:pPr indent="0" lvl="0" marL="457200" marR="0" rtl="0" algn="l">
              <a:lnSpc>
                <a:spcPct val="115000"/>
              </a:lnSpc>
              <a:spcBef>
                <a:spcPts val="0"/>
              </a:spcBef>
              <a:spcAft>
                <a:spcPts val="0"/>
              </a:spcAft>
              <a:buNone/>
            </a:pPr>
            <a:r>
              <a:rPr lang="en-GB" sz="3557">
                <a:latin typeface="Arial"/>
                <a:ea typeface="Arial"/>
                <a:cs typeface="Arial"/>
                <a:sym typeface="Arial"/>
              </a:rPr>
              <a:t>Root Mean Squared Error (RMSE) - 0.841036</a:t>
            </a:r>
            <a:endParaRPr sz="3557">
              <a:latin typeface="Arial"/>
              <a:ea typeface="Arial"/>
              <a:cs typeface="Arial"/>
              <a:sym typeface="Arial"/>
            </a:endParaRPr>
          </a:p>
          <a:p>
            <a:pPr indent="0" lvl="0" marL="457200" marR="0" rtl="0" algn="l">
              <a:lnSpc>
                <a:spcPct val="115000"/>
              </a:lnSpc>
              <a:spcBef>
                <a:spcPts val="0"/>
              </a:spcBef>
              <a:spcAft>
                <a:spcPts val="0"/>
              </a:spcAft>
              <a:buNone/>
            </a:pPr>
            <a:r>
              <a:rPr lang="en-GB" sz="3557">
                <a:latin typeface="Arial"/>
                <a:ea typeface="Arial"/>
                <a:cs typeface="Arial"/>
                <a:sym typeface="Arial"/>
              </a:rPr>
              <a:t>R-Squared value (R2 value) - 0.290073</a:t>
            </a:r>
            <a:endParaRPr sz="3557">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49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GB">
                <a:latin typeface="Lato"/>
                <a:ea typeface="Lato"/>
                <a:cs typeface="Lato"/>
                <a:sym typeface="Lato"/>
              </a:rPr>
              <a:t>Modeling approach used &amp; why</a:t>
            </a:r>
            <a:endParaRPr/>
          </a:p>
        </p:txBody>
      </p:sp>
      <p:sp>
        <p:nvSpPr>
          <p:cNvPr id="216" name="Google Shape;216;p26"/>
          <p:cNvSpPr txBox="1"/>
          <p:nvPr>
            <p:ph idx="1" type="body"/>
          </p:nvPr>
        </p:nvSpPr>
        <p:spPr>
          <a:xfrm>
            <a:off x="1111875" y="789350"/>
            <a:ext cx="7833900" cy="42609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SzPts val="275"/>
              <a:buNone/>
            </a:pPr>
            <a:r>
              <a:rPr lang="en-GB" sz="1625" u="sng"/>
              <a:t>Gradient boosting</a:t>
            </a:r>
            <a:r>
              <a:rPr lang="en-GB" sz="1625" u="sng"/>
              <a:t> Regression</a:t>
            </a:r>
            <a:endParaRPr sz="1625" u="sng"/>
          </a:p>
          <a:p>
            <a:pPr indent="0" lvl="0" marL="0" rtl="0" algn="ctr">
              <a:lnSpc>
                <a:spcPct val="105000"/>
              </a:lnSpc>
              <a:spcBef>
                <a:spcPts val="0"/>
              </a:spcBef>
              <a:spcAft>
                <a:spcPts val="0"/>
              </a:spcAft>
              <a:buSzPts val="275"/>
              <a:buNone/>
            </a:pPr>
            <a:r>
              <a:t/>
            </a:r>
            <a:endParaRPr sz="425" u="sng"/>
          </a:p>
          <a:p>
            <a:pPr indent="-285078" lvl="0" marL="457200" marR="0" rtl="0" algn="l">
              <a:lnSpc>
                <a:spcPct val="105000"/>
              </a:lnSpc>
              <a:spcBef>
                <a:spcPts val="1200"/>
              </a:spcBef>
              <a:spcAft>
                <a:spcPts val="0"/>
              </a:spcAft>
              <a:buSzPts val="889"/>
              <a:buFont typeface="Arial"/>
              <a:buChar char="●"/>
            </a:pPr>
            <a:r>
              <a:rPr lang="en-GB" sz="889">
                <a:latin typeface="Arial"/>
                <a:ea typeface="Arial"/>
                <a:cs typeface="Arial"/>
                <a:sym typeface="Arial"/>
              </a:rPr>
              <a:t>Better accuracy</a:t>
            </a:r>
            <a:endParaRPr sz="889">
              <a:latin typeface="Arial"/>
              <a:ea typeface="Arial"/>
              <a:cs typeface="Arial"/>
              <a:sym typeface="Arial"/>
            </a:endParaRPr>
          </a:p>
          <a:p>
            <a:pPr indent="-285078" lvl="0" marL="457200" marR="0" rtl="0" algn="l">
              <a:lnSpc>
                <a:spcPct val="105000"/>
              </a:lnSpc>
              <a:spcBef>
                <a:spcPts val="0"/>
              </a:spcBef>
              <a:spcAft>
                <a:spcPts val="0"/>
              </a:spcAft>
              <a:buSzPts val="889"/>
              <a:buFont typeface="Arial"/>
              <a:buChar char="●"/>
            </a:pPr>
            <a:r>
              <a:rPr lang="en-GB" sz="889">
                <a:latin typeface="Arial"/>
                <a:ea typeface="Arial"/>
                <a:cs typeface="Arial"/>
                <a:sym typeface="Arial"/>
              </a:rPr>
              <a:t>Less pre-processing time</a:t>
            </a:r>
            <a:endParaRPr sz="889">
              <a:latin typeface="Arial"/>
              <a:ea typeface="Arial"/>
              <a:cs typeface="Arial"/>
              <a:sym typeface="Arial"/>
            </a:endParaRPr>
          </a:p>
          <a:p>
            <a:pPr indent="-285078" lvl="0" marL="457200" marR="0" rtl="0" algn="l">
              <a:lnSpc>
                <a:spcPct val="105000"/>
              </a:lnSpc>
              <a:spcBef>
                <a:spcPts val="0"/>
              </a:spcBef>
              <a:spcAft>
                <a:spcPts val="0"/>
              </a:spcAft>
              <a:buSzPts val="889"/>
              <a:buFont typeface="Arial"/>
              <a:buChar char="●"/>
            </a:pPr>
            <a:r>
              <a:rPr lang="en-GB" sz="889">
                <a:latin typeface="Arial"/>
                <a:ea typeface="Arial"/>
                <a:cs typeface="Arial"/>
                <a:sym typeface="Arial"/>
              </a:rPr>
              <a:t>Higher flexibility</a:t>
            </a:r>
            <a:endParaRPr sz="889">
              <a:latin typeface="Arial"/>
              <a:ea typeface="Arial"/>
              <a:cs typeface="Arial"/>
              <a:sym typeface="Arial"/>
            </a:endParaRPr>
          </a:p>
          <a:p>
            <a:pPr indent="0" lvl="0" marL="0" marR="0" rtl="0" algn="l">
              <a:lnSpc>
                <a:spcPct val="105000"/>
              </a:lnSpc>
              <a:spcBef>
                <a:spcPts val="1200"/>
              </a:spcBef>
              <a:spcAft>
                <a:spcPts val="0"/>
              </a:spcAft>
              <a:buSzPts val="275"/>
              <a:buNone/>
            </a:pPr>
            <a:r>
              <a:rPr lang="en-GB" sz="889">
                <a:latin typeface="Arial"/>
                <a:ea typeface="Arial"/>
                <a:cs typeface="Arial"/>
                <a:sym typeface="Arial"/>
              </a:rPr>
              <a:t>Parameters used in Gradient boosting regression with hyper parameter tuning:</a:t>
            </a:r>
            <a:endParaRPr sz="889">
              <a:latin typeface="Arial"/>
              <a:ea typeface="Arial"/>
              <a:cs typeface="Arial"/>
              <a:sym typeface="Arial"/>
            </a:endParaRPr>
          </a:p>
          <a:p>
            <a:pPr indent="0" lvl="0" marL="0" marR="0" rtl="0" algn="l">
              <a:lnSpc>
                <a:spcPct val="105000"/>
              </a:lnSpc>
              <a:spcBef>
                <a:spcPts val="1200"/>
              </a:spcBef>
              <a:spcAft>
                <a:spcPts val="0"/>
              </a:spcAft>
              <a:buSzPts val="275"/>
              <a:buNone/>
            </a:pPr>
            <a:r>
              <a:t/>
            </a:r>
            <a:endParaRPr sz="889">
              <a:latin typeface="Arial"/>
              <a:ea typeface="Arial"/>
              <a:cs typeface="Arial"/>
              <a:sym typeface="Arial"/>
            </a:endParaRPr>
          </a:p>
          <a:p>
            <a:pPr indent="-285078" lvl="0" marL="457200" marR="0" rtl="0" algn="l">
              <a:lnSpc>
                <a:spcPct val="105000"/>
              </a:lnSpc>
              <a:spcBef>
                <a:spcPts val="0"/>
              </a:spcBef>
              <a:spcAft>
                <a:spcPts val="0"/>
              </a:spcAft>
              <a:buSzPts val="889"/>
              <a:buFont typeface="Arial"/>
              <a:buChar char="●"/>
            </a:pPr>
            <a:r>
              <a:rPr lang="en-GB" sz="889">
                <a:latin typeface="Arial"/>
                <a:ea typeface="Arial"/>
                <a:cs typeface="Arial"/>
                <a:sym typeface="Arial"/>
              </a:rPr>
              <a:t>'n_estimators': [100, 200, 500, 1000],</a:t>
            </a:r>
            <a:endParaRPr sz="889">
              <a:latin typeface="Arial"/>
              <a:ea typeface="Arial"/>
              <a:cs typeface="Arial"/>
              <a:sym typeface="Arial"/>
            </a:endParaRPr>
          </a:p>
          <a:p>
            <a:pPr indent="-285078" lvl="0" marL="457200" marR="0" rtl="0" algn="l">
              <a:lnSpc>
                <a:spcPct val="105000"/>
              </a:lnSpc>
              <a:spcBef>
                <a:spcPts val="0"/>
              </a:spcBef>
              <a:spcAft>
                <a:spcPts val="0"/>
              </a:spcAft>
              <a:buSzPts val="889"/>
              <a:buFont typeface="Arial"/>
              <a:buChar char="●"/>
            </a:pPr>
            <a:r>
              <a:rPr lang="en-GB" sz="889">
                <a:latin typeface="Arial"/>
                <a:ea typeface="Arial"/>
                <a:cs typeface="Arial"/>
                <a:sym typeface="Arial"/>
              </a:rPr>
              <a:t> 'learning_rate': [10, 20, 30, 50],</a:t>
            </a:r>
            <a:endParaRPr sz="889">
              <a:latin typeface="Arial"/>
              <a:ea typeface="Arial"/>
              <a:cs typeface="Arial"/>
              <a:sym typeface="Arial"/>
            </a:endParaRPr>
          </a:p>
          <a:p>
            <a:pPr indent="-285078" lvl="0" marL="457200" marR="0" rtl="0" algn="l">
              <a:lnSpc>
                <a:spcPct val="105000"/>
              </a:lnSpc>
              <a:spcBef>
                <a:spcPts val="0"/>
              </a:spcBef>
              <a:spcAft>
                <a:spcPts val="0"/>
              </a:spcAft>
              <a:buSzPts val="889"/>
              <a:buFont typeface="Arial"/>
              <a:buChar char="●"/>
            </a:pPr>
            <a:r>
              <a:rPr lang="en-GB" sz="889">
                <a:latin typeface="Arial"/>
                <a:ea typeface="Arial"/>
                <a:cs typeface="Arial"/>
                <a:sym typeface="Arial"/>
              </a:rPr>
              <a:t>'loss': ['linear', 'square', 'exponential']</a:t>
            </a:r>
            <a:endParaRPr sz="889">
              <a:latin typeface="Arial"/>
              <a:ea typeface="Arial"/>
              <a:cs typeface="Arial"/>
              <a:sym typeface="Arial"/>
            </a:endParaRPr>
          </a:p>
          <a:p>
            <a:pPr indent="0" lvl="0" marL="914400" marR="0" rtl="0" algn="l">
              <a:lnSpc>
                <a:spcPct val="105000"/>
              </a:lnSpc>
              <a:spcBef>
                <a:spcPts val="0"/>
              </a:spcBef>
              <a:spcAft>
                <a:spcPts val="0"/>
              </a:spcAft>
              <a:buSzPts val="275"/>
              <a:buNone/>
            </a:pPr>
            <a:r>
              <a:t/>
            </a:r>
            <a:endParaRPr sz="889">
              <a:latin typeface="Arial"/>
              <a:ea typeface="Arial"/>
              <a:cs typeface="Arial"/>
              <a:sym typeface="Arial"/>
            </a:endParaRPr>
          </a:p>
          <a:p>
            <a:pPr indent="0" lvl="0" marL="0" marR="0" rtl="0" algn="l">
              <a:lnSpc>
                <a:spcPct val="105000"/>
              </a:lnSpc>
              <a:spcBef>
                <a:spcPts val="0"/>
              </a:spcBef>
              <a:spcAft>
                <a:spcPts val="0"/>
              </a:spcAft>
              <a:buSzPts val="275"/>
              <a:buNone/>
            </a:pPr>
            <a:r>
              <a:rPr lang="en-GB" sz="889">
                <a:latin typeface="Arial"/>
                <a:ea typeface="Arial"/>
                <a:cs typeface="Arial"/>
                <a:sym typeface="Arial"/>
              </a:rPr>
              <a:t>Best parameter of </a:t>
            </a:r>
            <a:r>
              <a:rPr lang="en-GB" sz="889">
                <a:latin typeface="Arial"/>
                <a:ea typeface="Arial"/>
                <a:cs typeface="Arial"/>
                <a:sym typeface="Arial"/>
              </a:rPr>
              <a:t>Gradient boosting </a:t>
            </a:r>
            <a:r>
              <a:rPr lang="en-GB" sz="889">
                <a:latin typeface="Arial"/>
                <a:ea typeface="Arial"/>
                <a:cs typeface="Arial"/>
                <a:sym typeface="Arial"/>
              </a:rPr>
              <a:t> regressor model is:</a:t>
            </a:r>
            <a:endParaRPr sz="889">
              <a:latin typeface="Arial"/>
              <a:ea typeface="Arial"/>
              <a:cs typeface="Arial"/>
              <a:sym typeface="Arial"/>
            </a:endParaRPr>
          </a:p>
          <a:p>
            <a:pPr indent="-285078" lvl="0" marL="457200" rtl="0" algn="l">
              <a:lnSpc>
                <a:spcPct val="105000"/>
              </a:lnSpc>
              <a:spcBef>
                <a:spcPts val="1000"/>
              </a:spcBef>
              <a:spcAft>
                <a:spcPts val="0"/>
              </a:spcAft>
              <a:buSzPts val="889"/>
              <a:buFont typeface="Arial"/>
              <a:buChar char="●"/>
            </a:pPr>
            <a:r>
              <a:rPr lang="en-GB" sz="889">
                <a:latin typeface="Arial"/>
                <a:ea typeface="Arial"/>
                <a:cs typeface="Arial"/>
                <a:sym typeface="Arial"/>
              </a:rPr>
              <a:t>'n_estimators': 500,</a:t>
            </a:r>
            <a:endParaRPr sz="889">
              <a:latin typeface="Arial"/>
              <a:ea typeface="Arial"/>
              <a:cs typeface="Arial"/>
              <a:sym typeface="Arial"/>
            </a:endParaRPr>
          </a:p>
          <a:p>
            <a:pPr indent="-285078" lvl="0" marL="457200" rtl="0" algn="l">
              <a:lnSpc>
                <a:spcPct val="105000"/>
              </a:lnSpc>
              <a:spcBef>
                <a:spcPts val="0"/>
              </a:spcBef>
              <a:spcAft>
                <a:spcPts val="0"/>
              </a:spcAft>
              <a:buSzPts val="889"/>
              <a:buFont typeface="Arial"/>
              <a:buChar char="●"/>
            </a:pPr>
            <a:r>
              <a:rPr lang="en-GB" sz="889">
                <a:latin typeface="Arial"/>
                <a:ea typeface="Arial"/>
                <a:cs typeface="Arial"/>
                <a:sym typeface="Arial"/>
              </a:rPr>
              <a:t> 'loss': 'exponential',</a:t>
            </a:r>
            <a:endParaRPr sz="889">
              <a:latin typeface="Arial"/>
              <a:ea typeface="Arial"/>
              <a:cs typeface="Arial"/>
              <a:sym typeface="Arial"/>
            </a:endParaRPr>
          </a:p>
          <a:p>
            <a:pPr indent="-285078" lvl="0" marL="457200" rtl="0" algn="l">
              <a:lnSpc>
                <a:spcPct val="105000"/>
              </a:lnSpc>
              <a:spcBef>
                <a:spcPts val="0"/>
              </a:spcBef>
              <a:spcAft>
                <a:spcPts val="0"/>
              </a:spcAft>
              <a:buSzPts val="889"/>
              <a:buFont typeface="Arial"/>
              <a:buChar char="●"/>
            </a:pPr>
            <a:r>
              <a:rPr lang="en-GB" sz="889">
                <a:latin typeface="Arial"/>
                <a:ea typeface="Arial"/>
                <a:cs typeface="Arial"/>
                <a:sym typeface="Arial"/>
              </a:rPr>
              <a:t> 'learning_rate': 10</a:t>
            </a:r>
            <a:endParaRPr sz="262">
              <a:solidFill>
                <a:srgbClr val="000000"/>
              </a:solidFill>
              <a:highlight>
                <a:srgbClr val="FFFFFF"/>
              </a:highlight>
              <a:latin typeface="Arial"/>
              <a:ea typeface="Arial"/>
              <a:cs typeface="Arial"/>
              <a:sym typeface="Arial"/>
            </a:endParaRPr>
          </a:p>
          <a:p>
            <a:pPr indent="0" lvl="0" marL="457200" marR="0" rtl="0" algn="l">
              <a:lnSpc>
                <a:spcPct val="105000"/>
              </a:lnSpc>
              <a:spcBef>
                <a:spcPts val="0"/>
              </a:spcBef>
              <a:spcAft>
                <a:spcPts val="0"/>
              </a:spcAft>
              <a:buSzPts val="275"/>
              <a:buNone/>
            </a:pPr>
            <a:r>
              <a:t/>
            </a:r>
            <a:endParaRPr sz="889">
              <a:latin typeface="Arial"/>
              <a:ea typeface="Arial"/>
              <a:cs typeface="Arial"/>
              <a:sym typeface="Arial"/>
            </a:endParaRPr>
          </a:p>
          <a:p>
            <a:pPr indent="0" lvl="0" marL="0" rtl="0" algn="l">
              <a:lnSpc>
                <a:spcPct val="105000"/>
              </a:lnSpc>
              <a:spcBef>
                <a:spcPts val="0"/>
              </a:spcBef>
              <a:spcAft>
                <a:spcPts val="0"/>
              </a:spcAft>
              <a:buSzPts val="275"/>
              <a:buNone/>
            </a:pPr>
            <a:r>
              <a:rPr lang="en-GB" sz="889">
                <a:latin typeface="Arial"/>
                <a:ea typeface="Arial"/>
                <a:cs typeface="Arial"/>
                <a:sym typeface="Arial"/>
              </a:rPr>
              <a:t>Parameters calculated in </a:t>
            </a:r>
            <a:r>
              <a:rPr lang="en-GB" sz="889">
                <a:latin typeface="Arial"/>
                <a:ea typeface="Arial"/>
                <a:cs typeface="Arial"/>
                <a:sym typeface="Arial"/>
              </a:rPr>
              <a:t>Gradient boosting </a:t>
            </a:r>
            <a:r>
              <a:rPr lang="en-GB" sz="889">
                <a:latin typeface="Arial"/>
                <a:ea typeface="Arial"/>
                <a:cs typeface="Arial"/>
                <a:sym typeface="Arial"/>
              </a:rPr>
              <a:t> and value are:</a:t>
            </a:r>
            <a:endParaRPr sz="889">
              <a:latin typeface="Arial"/>
              <a:ea typeface="Arial"/>
              <a:cs typeface="Arial"/>
              <a:sym typeface="Arial"/>
            </a:endParaRPr>
          </a:p>
          <a:p>
            <a:pPr indent="0" lvl="0" marL="457200" marR="0" rtl="0" algn="l">
              <a:lnSpc>
                <a:spcPct val="105000"/>
              </a:lnSpc>
              <a:spcBef>
                <a:spcPts val="1200"/>
              </a:spcBef>
              <a:spcAft>
                <a:spcPts val="0"/>
              </a:spcAft>
              <a:buSzPts val="275"/>
              <a:buNone/>
            </a:pPr>
            <a:r>
              <a:rPr lang="en-GB" sz="889">
                <a:latin typeface="Arial"/>
                <a:ea typeface="Arial"/>
                <a:cs typeface="Arial"/>
                <a:sym typeface="Arial"/>
              </a:rPr>
              <a:t>Mean</a:t>
            </a:r>
            <a:r>
              <a:rPr lang="en-GB" sz="889">
                <a:latin typeface="Arial"/>
                <a:ea typeface="Arial"/>
                <a:cs typeface="Arial"/>
                <a:sym typeface="Arial"/>
              </a:rPr>
              <a:t> squared Error (MSE) - 0.968798</a:t>
            </a:r>
            <a:endParaRPr sz="889">
              <a:latin typeface="Arial"/>
              <a:ea typeface="Arial"/>
              <a:cs typeface="Arial"/>
              <a:sym typeface="Arial"/>
            </a:endParaRPr>
          </a:p>
          <a:p>
            <a:pPr indent="0" lvl="0" marL="457200" marR="0" rtl="0" algn="l">
              <a:lnSpc>
                <a:spcPct val="105000"/>
              </a:lnSpc>
              <a:spcBef>
                <a:spcPts val="0"/>
              </a:spcBef>
              <a:spcAft>
                <a:spcPts val="0"/>
              </a:spcAft>
              <a:buSzPts val="275"/>
              <a:buNone/>
            </a:pPr>
            <a:r>
              <a:rPr lang="en-GB" sz="889">
                <a:latin typeface="Arial"/>
                <a:ea typeface="Arial"/>
                <a:cs typeface="Arial"/>
                <a:sym typeface="Arial"/>
              </a:rPr>
              <a:t>Mean Absolute Percent Error (MAPE) - 1.108949</a:t>
            </a:r>
            <a:endParaRPr sz="889">
              <a:latin typeface="Arial"/>
              <a:ea typeface="Arial"/>
              <a:cs typeface="Arial"/>
              <a:sym typeface="Arial"/>
            </a:endParaRPr>
          </a:p>
          <a:p>
            <a:pPr indent="0" lvl="0" marL="457200" marR="0" rtl="0" algn="l">
              <a:lnSpc>
                <a:spcPct val="105000"/>
              </a:lnSpc>
              <a:spcBef>
                <a:spcPts val="0"/>
              </a:spcBef>
              <a:spcAft>
                <a:spcPts val="0"/>
              </a:spcAft>
              <a:buSzPts val="275"/>
              <a:buNone/>
            </a:pPr>
            <a:r>
              <a:rPr lang="en-GB" sz="889">
                <a:latin typeface="Arial"/>
                <a:ea typeface="Arial"/>
                <a:cs typeface="Arial"/>
                <a:sym typeface="Arial"/>
              </a:rPr>
              <a:t>Mean Absolute Error (MAE) - 0.807004</a:t>
            </a:r>
            <a:endParaRPr sz="889">
              <a:latin typeface="Arial"/>
              <a:ea typeface="Arial"/>
              <a:cs typeface="Arial"/>
              <a:sym typeface="Arial"/>
            </a:endParaRPr>
          </a:p>
          <a:p>
            <a:pPr indent="0" lvl="0" marL="457200" marR="0" rtl="0" algn="l">
              <a:lnSpc>
                <a:spcPct val="105000"/>
              </a:lnSpc>
              <a:spcBef>
                <a:spcPts val="0"/>
              </a:spcBef>
              <a:spcAft>
                <a:spcPts val="0"/>
              </a:spcAft>
              <a:buSzPts val="275"/>
              <a:buNone/>
            </a:pPr>
            <a:r>
              <a:rPr lang="en-GB" sz="889">
                <a:latin typeface="Arial"/>
                <a:ea typeface="Arial"/>
                <a:cs typeface="Arial"/>
                <a:sym typeface="Arial"/>
              </a:rPr>
              <a:t>Root Mean Squared Error (RMSE) - 0.984275</a:t>
            </a:r>
            <a:endParaRPr sz="889">
              <a:latin typeface="Arial"/>
              <a:ea typeface="Arial"/>
              <a:cs typeface="Arial"/>
              <a:sym typeface="Arial"/>
            </a:endParaRPr>
          </a:p>
          <a:p>
            <a:pPr indent="0" lvl="0" marL="457200" marR="0" rtl="0" algn="l">
              <a:lnSpc>
                <a:spcPct val="105000"/>
              </a:lnSpc>
              <a:spcBef>
                <a:spcPts val="0"/>
              </a:spcBef>
              <a:spcAft>
                <a:spcPts val="0"/>
              </a:spcAft>
              <a:buSzPts val="275"/>
              <a:buNone/>
            </a:pPr>
            <a:r>
              <a:rPr lang="en-GB" sz="889">
                <a:latin typeface="Arial"/>
                <a:ea typeface="Arial"/>
                <a:cs typeface="Arial"/>
                <a:sym typeface="Arial"/>
              </a:rPr>
              <a:t>R-Squared value (R2 value) - 0.024667</a:t>
            </a:r>
            <a:endParaRPr sz="889">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297500" y="393750"/>
            <a:ext cx="7038900" cy="49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GB">
                <a:latin typeface="Lato"/>
                <a:ea typeface="Lato"/>
                <a:cs typeface="Lato"/>
                <a:sym typeface="Lato"/>
              </a:rPr>
              <a:t>Modeling approach used &amp; why</a:t>
            </a:r>
            <a:endParaRPr/>
          </a:p>
        </p:txBody>
      </p:sp>
      <p:sp>
        <p:nvSpPr>
          <p:cNvPr id="222" name="Google Shape;222;p27"/>
          <p:cNvSpPr txBox="1"/>
          <p:nvPr>
            <p:ph idx="1" type="body"/>
          </p:nvPr>
        </p:nvSpPr>
        <p:spPr>
          <a:xfrm>
            <a:off x="1111875" y="789350"/>
            <a:ext cx="7833900" cy="42609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SzPts val="275"/>
              <a:buNone/>
            </a:pPr>
            <a:r>
              <a:rPr lang="en-GB" sz="1525" u="sng"/>
              <a:t>Ridge</a:t>
            </a:r>
            <a:r>
              <a:rPr lang="en-GB" sz="1525" u="sng"/>
              <a:t> Regression</a:t>
            </a:r>
            <a:endParaRPr sz="1525" u="sng"/>
          </a:p>
          <a:p>
            <a:pPr indent="0" lvl="0" marL="0" rtl="0" algn="ctr">
              <a:lnSpc>
                <a:spcPct val="105000"/>
              </a:lnSpc>
              <a:spcBef>
                <a:spcPts val="0"/>
              </a:spcBef>
              <a:spcAft>
                <a:spcPts val="0"/>
              </a:spcAft>
              <a:buSzPts val="275"/>
              <a:buNone/>
            </a:pPr>
            <a:r>
              <a:t/>
            </a:r>
            <a:endParaRPr sz="325" u="sng"/>
          </a:p>
          <a:p>
            <a:pPr indent="-279400" lvl="0" marL="457200" marR="0" rtl="0" algn="l">
              <a:lnSpc>
                <a:spcPct val="105000"/>
              </a:lnSpc>
              <a:spcBef>
                <a:spcPts val="1200"/>
              </a:spcBef>
              <a:spcAft>
                <a:spcPts val="0"/>
              </a:spcAft>
              <a:buSzPts val="800"/>
              <a:buFont typeface="Arial"/>
              <a:buChar char="●"/>
            </a:pPr>
            <a:r>
              <a:rPr lang="en-GB" sz="800">
                <a:latin typeface="Arial"/>
                <a:ea typeface="Arial"/>
                <a:cs typeface="Arial"/>
                <a:sym typeface="Arial"/>
              </a:rPr>
              <a:t>Better accuracy</a:t>
            </a:r>
            <a:endParaRPr sz="800">
              <a:latin typeface="Arial"/>
              <a:ea typeface="Arial"/>
              <a:cs typeface="Arial"/>
              <a:sym typeface="Arial"/>
            </a:endParaRPr>
          </a:p>
          <a:p>
            <a:pPr indent="-279400" lvl="0" marL="457200" marR="0" rtl="0" algn="l">
              <a:lnSpc>
                <a:spcPct val="105000"/>
              </a:lnSpc>
              <a:spcBef>
                <a:spcPts val="0"/>
              </a:spcBef>
              <a:spcAft>
                <a:spcPts val="0"/>
              </a:spcAft>
              <a:buSzPts val="800"/>
              <a:buFont typeface="Arial"/>
              <a:buChar char="●"/>
            </a:pPr>
            <a:r>
              <a:rPr lang="en-GB" sz="800">
                <a:latin typeface="Arial"/>
                <a:ea typeface="Arial"/>
                <a:cs typeface="Arial"/>
                <a:sym typeface="Arial"/>
              </a:rPr>
              <a:t>Less pre-processing time</a:t>
            </a:r>
            <a:endParaRPr sz="800">
              <a:latin typeface="Arial"/>
              <a:ea typeface="Arial"/>
              <a:cs typeface="Arial"/>
              <a:sym typeface="Arial"/>
            </a:endParaRPr>
          </a:p>
          <a:p>
            <a:pPr indent="-279400" lvl="0" marL="457200" marR="0" rtl="0" algn="l">
              <a:lnSpc>
                <a:spcPct val="105000"/>
              </a:lnSpc>
              <a:spcBef>
                <a:spcPts val="0"/>
              </a:spcBef>
              <a:spcAft>
                <a:spcPts val="0"/>
              </a:spcAft>
              <a:buSzPts val="800"/>
              <a:buFont typeface="Arial"/>
              <a:buChar char="●"/>
            </a:pPr>
            <a:r>
              <a:rPr lang="en-GB" sz="800">
                <a:latin typeface="Arial"/>
                <a:ea typeface="Arial"/>
                <a:cs typeface="Arial"/>
                <a:sym typeface="Arial"/>
              </a:rPr>
              <a:t>Higher flexibility</a:t>
            </a:r>
            <a:endParaRPr sz="800">
              <a:latin typeface="Arial"/>
              <a:ea typeface="Arial"/>
              <a:cs typeface="Arial"/>
              <a:sym typeface="Arial"/>
            </a:endParaRPr>
          </a:p>
          <a:p>
            <a:pPr indent="0" lvl="0" marL="0" marR="0" rtl="0" algn="l">
              <a:lnSpc>
                <a:spcPct val="105000"/>
              </a:lnSpc>
              <a:spcBef>
                <a:spcPts val="1200"/>
              </a:spcBef>
              <a:spcAft>
                <a:spcPts val="0"/>
              </a:spcAft>
              <a:buSzPts val="275"/>
              <a:buNone/>
            </a:pPr>
            <a:r>
              <a:rPr lang="en-GB" sz="800">
                <a:latin typeface="Arial"/>
                <a:ea typeface="Arial"/>
                <a:cs typeface="Arial"/>
                <a:sym typeface="Arial"/>
              </a:rPr>
              <a:t>Parameters used in random forest regression with hyper parameter tuning:</a:t>
            </a:r>
            <a:endParaRPr sz="800">
              <a:latin typeface="Arial"/>
              <a:ea typeface="Arial"/>
              <a:cs typeface="Arial"/>
              <a:sym typeface="Arial"/>
            </a:endParaRPr>
          </a:p>
          <a:p>
            <a:pPr indent="0" lvl="0" marL="0" marR="0" rtl="0" algn="l">
              <a:lnSpc>
                <a:spcPct val="105000"/>
              </a:lnSpc>
              <a:spcBef>
                <a:spcPts val="1200"/>
              </a:spcBef>
              <a:spcAft>
                <a:spcPts val="0"/>
              </a:spcAft>
              <a:buSzPts val="275"/>
              <a:buNone/>
            </a:pPr>
            <a:r>
              <a:t/>
            </a:r>
            <a:endParaRPr sz="800">
              <a:latin typeface="Arial"/>
              <a:ea typeface="Arial"/>
              <a:cs typeface="Arial"/>
              <a:sym typeface="Arial"/>
            </a:endParaRPr>
          </a:p>
          <a:p>
            <a:pPr indent="-279400" lvl="0" marL="457200" marR="0" rtl="0" algn="l">
              <a:lnSpc>
                <a:spcPct val="105000"/>
              </a:lnSpc>
              <a:spcBef>
                <a:spcPts val="0"/>
              </a:spcBef>
              <a:spcAft>
                <a:spcPts val="0"/>
              </a:spcAft>
              <a:buSzPts val="800"/>
              <a:buFont typeface="Arial"/>
              <a:buChar char="●"/>
            </a:pPr>
            <a:r>
              <a:rPr lang="en-GB" sz="800">
                <a:latin typeface="Arial"/>
                <a:ea typeface="Arial"/>
                <a:cs typeface="Arial"/>
                <a:sym typeface="Arial"/>
              </a:rPr>
              <a:t>'Alpha':[1e-15,1e-10,1e-8,1e-3,1e-2,1,5,10,20,30,35,40,45,50,55,100],</a:t>
            </a:r>
            <a:endParaRPr sz="800">
              <a:latin typeface="Arial"/>
              <a:ea typeface="Arial"/>
              <a:cs typeface="Arial"/>
              <a:sym typeface="Arial"/>
            </a:endParaRPr>
          </a:p>
          <a:p>
            <a:pPr indent="-279400" lvl="0" marL="457200" marR="0" rtl="0" algn="l">
              <a:lnSpc>
                <a:spcPct val="105000"/>
              </a:lnSpc>
              <a:spcBef>
                <a:spcPts val="0"/>
              </a:spcBef>
              <a:spcAft>
                <a:spcPts val="0"/>
              </a:spcAft>
              <a:buSzPts val="800"/>
              <a:buFont typeface="Arial"/>
              <a:buChar char="●"/>
            </a:pPr>
            <a:r>
              <a:rPr lang="en-GB" sz="800">
                <a:latin typeface="Arial"/>
                <a:ea typeface="Arial"/>
                <a:cs typeface="Arial"/>
                <a:sym typeface="Arial"/>
              </a:rPr>
              <a:t> 'Random_state':[42,273,450,236,970],</a:t>
            </a:r>
            <a:endParaRPr sz="800">
              <a:latin typeface="Arial"/>
              <a:ea typeface="Arial"/>
              <a:cs typeface="Arial"/>
              <a:sym typeface="Arial"/>
            </a:endParaRPr>
          </a:p>
          <a:p>
            <a:pPr indent="-279400" lvl="0" marL="457200" marR="0" rtl="0" algn="l">
              <a:lnSpc>
                <a:spcPct val="105000"/>
              </a:lnSpc>
              <a:spcBef>
                <a:spcPts val="0"/>
              </a:spcBef>
              <a:spcAft>
                <a:spcPts val="0"/>
              </a:spcAft>
              <a:buSzPts val="800"/>
              <a:buFont typeface="Arial"/>
              <a:buChar char="●"/>
            </a:pPr>
            <a:r>
              <a:rPr lang="en-GB" sz="800">
                <a:latin typeface="Arial"/>
                <a:ea typeface="Arial"/>
                <a:cs typeface="Arial"/>
                <a:sym typeface="Arial"/>
              </a:rPr>
              <a:t>'tol':[0.001,0.0001], </a:t>
            </a:r>
            <a:endParaRPr sz="800">
              <a:latin typeface="Arial"/>
              <a:ea typeface="Arial"/>
              <a:cs typeface="Arial"/>
              <a:sym typeface="Arial"/>
            </a:endParaRPr>
          </a:p>
          <a:p>
            <a:pPr indent="-279400" lvl="0" marL="457200" marR="0" rtl="0" algn="l">
              <a:lnSpc>
                <a:spcPct val="105000"/>
              </a:lnSpc>
              <a:spcBef>
                <a:spcPts val="0"/>
              </a:spcBef>
              <a:spcAft>
                <a:spcPts val="0"/>
              </a:spcAft>
              <a:buSzPts val="800"/>
              <a:buFont typeface="Arial"/>
              <a:buChar char="●"/>
            </a:pPr>
            <a:r>
              <a:rPr lang="en-GB" sz="800">
                <a:latin typeface="Arial"/>
                <a:ea typeface="Arial"/>
                <a:cs typeface="Arial"/>
                <a:sym typeface="Arial"/>
              </a:rPr>
              <a:t>'solver':['auto','svd'],</a:t>
            </a:r>
            <a:endParaRPr sz="800">
              <a:latin typeface="Arial"/>
              <a:ea typeface="Arial"/>
              <a:cs typeface="Arial"/>
              <a:sym typeface="Arial"/>
            </a:endParaRPr>
          </a:p>
          <a:p>
            <a:pPr indent="-279400" lvl="0" marL="457200" marR="0" rtl="0" algn="l">
              <a:lnSpc>
                <a:spcPct val="105000"/>
              </a:lnSpc>
              <a:spcBef>
                <a:spcPts val="0"/>
              </a:spcBef>
              <a:spcAft>
                <a:spcPts val="0"/>
              </a:spcAft>
              <a:buSzPts val="800"/>
              <a:buFont typeface="Arial"/>
              <a:buChar char="●"/>
            </a:pPr>
            <a:r>
              <a:rPr lang="en-GB" sz="800">
                <a:latin typeface="Arial"/>
                <a:ea typeface="Arial"/>
                <a:cs typeface="Arial"/>
                <a:sym typeface="Arial"/>
              </a:rPr>
              <a:t>'fit_intercept':[True]</a:t>
            </a:r>
            <a:endParaRPr sz="800">
              <a:latin typeface="Arial"/>
              <a:ea typeface="Arial"/>
              <a:cs typeface="Arial"/>
              <a:sym typeface="Arial"/>
            </a:endParaRPr>
          </a:p>
          <a:p>
            <a:pPr indent="0" lvl="0" marL="914400" marR="0" rtl="0" algn="l">
              <a:lnSpc>
                <a:spcPct val="105000"/>
              </a:lnSpc>
              <a:spcBef>
                <a:spcPts val="0"/>
              </a:spcBef>
              <a:spcAft>
                <a:spcPts val="0"/>
              </a:spcAft>
              <a:buSzPts val="275"/>
              <a:buNone/>
            </a:pPr>
            <a:r>
              <a:t/>
            </a:r>
            <a:endParaRPr sz="800">
              <a:latin typeface="Arial"/>
              <a:ea typeface="Arial"/>
              <a:cs typeface="Arial"/>
              <a:sym typeface="Arial"/>
            </a:endParaRPr>
          </a:p>
          <a:p>
            <a:pPr indent="0" lvl="0" marL="0" marR="0" rtl="0" algn="l">
              <a:lnSpc>
                <a:spcPct val="105000"/>
              </a:lnSpc>
              <a:spcBef>
                <a:spcPts val="0"/>
              </a:spcBef>
              <a:spcAft>
                <a:spcPts val="0"/>
              </a:spcAft>
              <a:buSzPts val="275"/>
              <a:buNone/>
            </a:pPr>
            <a:r>
              <a:rPr lang="en-GB" sz="800">
                <a:latin typeface="Arial"/>
                <a:ea typeface="Arial"/>
                <a:cs typeface="Arial"/>
                <a:sym typeface="Arial"/>
              </a:rPr>
              <a:t>Best parameter of random forest regressor model is:</a:t>
            </a:r>
            <a:endParaRPr sz="800">
              <a:latin typeface="Arial"/>
              <a:ea typeface="Arial"/>
              <a:cs typeface="Arial"/>
              <a:sym typeface="Arial"/>
            </a:endParaRPr>
          </a:p>
          <a:p>
            <a:pPr indent="0" lvl="0" marL="0" marR="0" rtl="0" algn="l">
              <a:lnSpc>
                <a:spcPct val="105000"/>
              </a:lnSpc>
              <a:spcBef>
                <a:spcPts val="0"/>
              </a:spcBef>
              <a:spcAft>
                <a:spcPts val="0"/>
              </a:spcAft>
              <a:buSzPts val="275"/>
              <a:buNone/>
            </a:pPr>
            <a:r>
              <a:t/>
            </a:r>
            <a:endParaRPr sz="800">
              <a:latin typeface="Arial"/>
              <a:ea typeface="Arial"/>
              <a:cs typeface="Arial"/>
              <a:sym typeface="Arial"/>
            </a:endParaRPr>
          </a:p>
          <a:p>
            <a:pPr indent="-279400" lvl="0" marL="457200" marR="0" rtl="0" algn="l">
              <a:lnSpc>
                <a:spcPct val="105000"/>
              </a:lnSpc>
              <a:spcBef>
                <a:spcPts val="0"/>
              </a:spcBef>
              <a:spcAft>
                <a:spcPts val="0"/>
              </a:spcAft>
              <a:buSzPts val="800"/>
              <a:buFont typeface="Arial"/>
              <a:buChar char="●"/>
            </a:pPr>
            <a:r>
              <a:rPr lang="en-GB" sz="800">
                <a:latin typeface="Arial"/>
                <a:ea typeface="Arial"/>
                <a:cs typeface="Arial"/>
                <a:sym typeface="Arial"/>
              </a:rPr>
              <a:t>'alpha': 100,</a:t>
            </a:r>
            <a:endParaRPr sz="800">
              <a:latin typeface="Arial"/>
              <a:ea typeface="Arial"/>
              <a:cs typeface="Arial"/>
              <a:sym typeface="Arial"/>
            </a:endParaRPr>
          </a:p>
          <a:p>
            <a:pPr indent="-279400" lvl="0" marL="457200" marR="0" rtl="0" algn="l">
              <a:lnSpc>
                <a:spcPct val="105000"/>
              </a:lnSpc>
              <a:spcBef>
                <a:spcPts val="0"/>
              </a:spcBef>
              <a:spcAft>
                <a:spcPts val="0"/>
              </a:spcAft>
              <a:buSzPts val="800"/>
              <a:buFont typeface="Arial"/>
              <a:buChar char="●"/>
            </a:pPr>
            <a:r>
              <a:rPr lang="en-GB" sz="800">
                <a:latin typeface="Arial"/>
                <a:ea typeface="Arial"/>
                <a:cs typeface="Arial"/>
                <a:sym typeface="Arial"/>
              </a:rPr>
              <a:t> 'fit_intercept': True,</a:t>
            </a:r>
            <a:endParaRPr sz="800">
              <a:latin typeface="Arial"/>
              <a:ea typeface="Arial"/>
              <a:cs typeface="Arial"/>
              <a:sym typeface="Arial"/>
            </a:endParaRPr>
          </a:p>
          <a:p>
            <a:pPr indent="-279400" lvl="0" marL="457200" marR="0" rtl="0" algn="l">
              <a:lnSpc>
                <a:spcPct val="105000"/>
              </a:lnSpc>
              <a:spcBef>
                <a:spcPts val="0"/>
              </a:spcBef>
              <a:spcAft>
                <a:spcPts val="0"/>
              </a:spcAft>
              <a:buSzPts val="800"/>
              <a:buFont typeface="Arial"/>
              <a:buChar char="●"/>
            </a:pPr>
            <a:r>
              <a:rPr lang="en-GB" sz="800">
                <a:latin typeface="Arial"/>
                <a:ea typeface="Arial"/>
                <a:cs typeface="Arial"/>
                <a:sym typeface="Arial"/>
              </a:rPr>
              <a:t> 'random_state': 42,</a:t>
            </a:r>
            <a:endParaRPr sz="800">
              <a:latin typeface="Arial"/>
              <a:ea typeface="Arial"/>
              <a:cs typeface="Arial"/>
              <a:sym typeface="Arial"/>
            </a:endParaRPr>
          </a:p>
          <a:p>
            <a:pPr indent="-279400" lvl="0" marL="457200" marR="0" rtl="0" algn="l">
              <a:lnSpc>
                <a:spcPct val="105000"/>
              </a:lnSpc>
              <a:spcBef>
                <a:spcPts val="0"/>
              </a:spcBef>
              <a:spcAft>
                <a:spcPts val="0"/>
              </a:spcAft>
              <a:buSzPts val="800"/>
              <a:buFont typeface="Arial"/>
              <a:buChar char="●"/>
            </a:pPr>
            <a:r>
              <a:rPr lang="en-GB" sz="800">
                <a:latin typeface="Arial"/>
                <a:ea typeface="Arial"/>
                <a:cs typeface="Arial"/>
                <a:sym typeface="Arial"/>
              </a:rPr>
              <a:t> 'solver': 'auto',</a:t>
            </a:r>
            <a:endParaRPr sz="800">
              <a:latin typeface="Arial"/>
              <a:ea typeface="Arial"/>
              <a:cs typeface="Arial"/>
              <a:sym typeface="Arial"/>
            </a:endParaRPr>
          </a:p>
          <a:p>
            <a:pPr indent="-279400" lvl="0" marL="457200" marR="0" rtl="0" algn="l">
              <a:lnSpc>
                <a:spcPct val="105000"/>
              </a:lnSpc>
              <a:spcBef>
                <a:spcPts val="0"/>
              </a:spcBef>
              <a:spcAft>
                <a:spcPts val="0"/>
              </a:spcAft>
              <a:buSzPts val="800"/>
              <a:buFont typeface="Arial"/>
              <a:buChar char="●"/>
            </a:pPr>
            <a:r>
              <a:rPr lang="en-GB" sz="800">
                <a:latin typeface="Arial"/>
                <a:ea typeface="Arial"/>
                <a:cs typeface="Arial"/>
                <a:sym typeface="Arial"/>
              </a:rPr>
              <a:t> 'tol': 0.001</a:t>
            </a:r>
            <a:endParaRPr sz="800">
              <a:latin typeface="Arial"/>
              <a:ea typeface="Arial"/>
              <a:cs typeface="Arial"/>
              <a:sym typeface="Arial"/>
            </a:endParaRPr>
          </a:p>
          <a:p>
            <a:pPr indent="0" lvl="0" marL="457200" marR="0" rtl="0" algn="l">
              <a:lnSpc>
                <a:spcPct val="105000"/>
              </a:lnSpc>
              <a:spcBef>
                <a:spcPts val="0"/>
              </a:spcBef>
              <a:spcAft>
                <a:spcPts val="0"/>
              </a:spcAft>
              <a:buSzPts val="275"/>
              <a:buNone/>
            </a:pPr>
            <a:r>
              <a:t/>
            </a:r>
            <a:endParaRPr sz="800">
              <a:latin typeface="Arial"/>
              <a:ea typeface="Arial"/>
              <a:cs typeface="Arial"/>
              <a:sym typeface="Arial"/>
            </a:endParaRPr>
          </a:p>
          <a:p>
            <a:pPr indent="0" lvl="0" marL="0" rtl="0" algn="l">
              <a:lnSpc>
                <a:spcPct val="105000"/>
              </a:lnSpc>
              <a:spcBef>
                <a:spcPts val="0"/>
              </a:spcBef>
              <a:spcAft>
                <a:spcPts val="0"/>
              </a:spcAft>
              <a:buSzPts val="275"/>
              <a:buNone/>
            </a:pPr>
            <a:r>
              <a:rPr lang="en-GB" sz="800">
                <a:latin typeface="Arial"/>
                <a:ea typeface="Arial"/>
                <a:cs typeface="Arial"/>
                <a:sym typeface="Arial"/>
              </a:rPr>
              <a:t>Parameters calculated in linear regression and value are:</a:t>
            </a:r>
            <a:endParaRPr sz="800">
              <a:latin typeface="Arial"/>
              <a:ea typeface="Arial"/>
              <a:cs typeface="Arial"/>
              <a:sym typeface="Arial"/>
            </a:endParaRPr>
          </a:p>
          <a:p>
            <a:pPr indent="0" lvl="0" marL="457200" marR="0" rtl="0" algn="l">
              <a:lnSpc>
                <a:spcPct val="105000"/>
              </a:lnSpc>
              <a:spcBef>
                <a:spcPts val="1200"/>
              </a:spcBef>
              <a:spcAft>
                <a:spcPts val="0"/>
              </a:spcAft>
              <a:buSzPts val="275"/>
              <a:buNone/>
            </a:pPr>
            <a:r>
              <a:rPr lang="en-GB" sz="800">
                <a:latin typeface="Arial"/>
                <a:ea typeface="Arial"/>
                <a:cs typeface="Arial"/>
                <a:sym typeface="Arial"/>
              </a:rPr>
              <a:t>Mean squared Error (MSE</a:t>
            </a:r>
            <a:r>
              <a:rPr lang="en-GB" sz="800">
                <a:latin typeface="Arial"/>
                <a:ea typeface="Arial"/>
                <a:cs typeface="Arial"/>
                <a:sym typeface="Arial"/>
              </a:rPr>
              <a:t>) - 0.781934</a:t>
            </a:r>
            <a:endParaRPr sz="800">
              <a:latin typeface="Arial"/>
              <a:ea typeface="Arial"/>
              <a:cs typeface="Arial"/>
              <a:sym typeface="Arial"/>
            </a:endParaRPr>
          </a:p>
          <a:p>
            <a:pPr indent="0" lvl="0" marL="457200" marR="0" rtl="0" algn="l">
              <a:lnSpc>
                <a:spcPct val="105000"/>
              </a:lnSpc>
              <a:spcBef>
                <a:spcPts val="0"/>
              </a:spcBef>
              <a:spcAft>
                <a:spcPts val="0"/>
              </a:spcAft>
              <a:buSzPts val="275"/>
              <a:buNone/>
            </a:pPr>
            <a:r>
              <a:rPr lang="en-GB" sz="800">
                <a:latin typeface="Arial"/>
                <a:ea typeface="Arial"/>
                <a:cs typeface="Arial"/>
                <a:sym typeface="Arial"/>
              </a:rPr>
              <a:t>Mean Absolute Percent Error (MAPE) - 1.496616</a:t>
            </a:r>
            <a:endParaRPr sz="800">
              <a:latin typeface="Arial"/>
              <a:ea typeface="Arial"/>
              <a:cs typeface="Arial"/>
              <a:sym typeface="Arial"/>
            </a:endParaRPr>
          </a:p>
          <a:p>
            <a:pPr indent="0" lvl="0" marL="457200" marR="0" rtl="0" algn="l">
              <a:lnSpc>
                <a:spcPct val="105000"/>
              </a:lnSpc>
              <a:spcBef>
                <a:spcPts val="0"/>
              </a:spcBef>
              <a:spcAft>
                <a:spcPts val="0"/>
              </a:spcAft>
              <a:buSzPts val="275"/>
              <a:buNone/>
            </a:pPr>
            <a:r>
              <a:rPr lang="en-GB" sz="800">
                <a:latin typeface="Arial"/>
                <a:ea typeface="Arial"/>
                <a:cs typeface="Arial"/>
                <a:sym typeface="Arial"/>
              </a:rPr>
              <a:t>Mean Absolute Error (MAE) - 0.735795</a:t>
            </a:r>
            <a:endParaRPr sz="800">
              <a:latin typeface="Arial"/>
              <a:ea typeface="Arial"/>
              <a:cs typeface="Arial"/>
              <a:sym typeface="Arial"/>
            </a:endParaRPr>
          </a:p>
          <a:p>
            <a:pPr indent="0" lvl="0" marL="457200" marR="0" rtl="0" algn="l">
              <a:lnSpc>
                <a:spcPct val="105000"/>
              </a:lnSpc>
              <a:spcBef>
                <a:spcPts val="0"/>
              </a:spcBef>
              <a:spcAft>
                <a:spcPts val="0"/>
              </a:spcAft>
              <a:buSzPts val="275"/>
              <a:buNone/>
            </a:pPr>
            <a:r>
              <a:rPr lang="en-GB" sz="800">
                <a:latin typeface="Arial"/>
                <a:ea typeface="Arial"/>
                <a:cs typeface="Arial"/>
                <a:sym typeface="Arial"/>
              </a:rPr>
              <a:t>Root Mean Squared Error (RMSE) - 0.884270</a:t>
            </a:r>
            <a:endParaRPr sz="800">
              <a:latin typeface="Arial"/>
              <a:ea typeface="Arial"/>
              <a:cs typeface="Arial"/>
              <a:sym typeface="Arial"/>
            </a:endParaRPr>
          </a:p>
          <a:p>
            <a:pPr indent="0" lvl="0" marL="457200" marR="0" rtl="0" algn="l">
              <a:lnSpc>
                <a:spcPct val="105000"/>
              </a:lnSpc>
              <a:spcBef>
                <a:spcPts val="0"/>
              </a:spcBef>
              <a:spcAft>
                <a:spcPts val="0"/>
              </a:spcAft>
              <a:buSzPts val="275"/>
              <a:buNone/>
            </a:pPr>
            <a:r>
              <a:rPr lang="en-GB" sz="800">
                <a:latin typeface="Arial"/>
                <a:ea typeface="Arial"/>
                <a:cs typeface="Arial"/>
                <a:sym typeface="Arial"/>
              </a:rPr>
              <a:t>R-Squared value (R2 value) - 0.212792</a:t>
            </a:r>
            <a:endParaRPr sz="8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1297500" y="393750"/>
            <a:ext cx="7038900" cy="49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GB">
                <a:latin typeface="Lato"/>
                <a:ea typeface="Lato"/>
                <a:cs typeface="Lato"/>
                <a:sym typeface="Lato"/>
              </a:rPr>
              <a:t>Modeling approach used &amp; why</a:t>
            </a:r>
            <a:endParaRPr/>
          </a:p>
        </p:txBody>
      </p:sp>
      <p:sp>
        <p:nvSpPr>
          <p:cNvPr id="228" name="Google Shape;228;p28"/>
          <p:cNvSpPr txBox="1"/>
          <p:nvPr>
            <p:ph idx="1" type="body"/>
          </p:nvPr>
        </p:nvSpPr>
        <p:spPr>
          <a:xfrm>
            <a:off x="1111875" y="789350"/>
            <a:ext cx="7833900" cy="4260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t/>
            </a:r>
            <a:endParaRPr sz="1000">
              <a:latin typeface="Arial"/>
              <a:ea typeface="Arial"/>
              <a:cs typeface="Arial"/>
              <a:sym typeface="Arial"/>
            </a:endParaRPr>
          </a:p>
          <a:p>
            <a:pPr indent="0" lvl="0" marL="0" marR="0" rtl="0" algn="l">
              <a:lnSpc>
                <a:spcPct val="105000"/>
              </a:lnSpc>
              <a:spcBef>
                <a:spcPts val="0"/>
              </a:spcBef>
              <a:spcAft>
                <a:spcPts val="0"/>
              </a:spcAft>
              <a:buNone/>
            </a:pPr>
            <a:r>
              <a:t/>
            </a:r>
            <a:endParaRPr sz="1000">
              <a:latin typeface="Arial"/>
              <a:ea typeface="Arial"/>
              <a:cs typeface="Arial"/>
              <a:sym typeface="Arial"/>
            </a:endParaRPr>
          </a:p>
          <a:p>
            <a:pPr indent="-292100" lvl="0" marL="457200" marR="0" rtl="0" algn="l">
              <a:lnSpc>
                <a:spcPct val="105000"/>
              </a:lnSpc>
              <a:spcBef>
                <a:spcPts val="0"/>
              </a:spcBef>
              <a:spcAft>
                <a:spcPts val="0"/>
              </a:spcAft>
              <a:buSzPts val="1000"/>
              <a:buFont typeface="Arial"/>
              <a:buChar char="●"/>
            </a:pPr>
            <a:r>
              <a:rPr lang="en-GB" sz="1000">
                <a:latin typeface="Arial"/>
                <a:ea typeface="Arial"/>
                <a:cs typeface="Arial"/>
                <a:sym typeface="Arial"/>
              </a:rPr>
              <a:t>The most optimum model is Random Forest Regressor using hyper parameters model tuning gives the best values among the other Hyper tuning model. The score of the model is the highest among all the models.</a:t>
            </a:r>
            <a:endParaRPr sz="1000">
              <a:latin typeface="Arial"/>
              <a:ea typeface="Arial"/>
              <a:cs typeface="Arial"/>
              <a:sym typeface="Arial"/>
            </a:endParaRPr>
          </a:p>
          <a:p>
            <a:pPr indent="-292100" lvl="0" marL="457200" marR="0" rtl="0" algn="l">
              <a:lnSpc>
                <a:spcPct val="105000"/>
              </a:lnSpc>
              <a:spcBef>
                <a:spcPts val="0"/>
              </a:spcBef>
              <a:spcAft>
                <a:spcPts val="0"/>
              </a:spcAft>
              <a:buSzPts val="1000"/>
              <a:buFont typeface="Arial"/>
              <a:buChar char="●"/>
            </a:pPr>
            <a:r>
              <a:rPr lang="en-GB" sz="1000">
                <a:latin typeface="Arial"/>
                <a:ea typeface="Arial"/>
                <a:cs typeface="Arial"/>
                <a:sym typeface="Arial"/>
              </a:rPr>
              <a:t>The Mean squared error are the least when compared to other models and all the performance metrics are within optimum limits.</a:t>
            </a:r>
            <a:endParaRPr sz="1000">
              <a:latin typeface="Arial"/>
              <a:ea typeface="Arial"/>
              <a:cs typeface="Arial"/>
              <a:sym typeface="Arial"/>
            </a:endParaRPr>
          </a:p>
          <a:p>
            <a:pPr indent="-292100" lvl="0" marL="457200" marR="0" rtl="0" algn="l">
              <a:lnSpc>
                <a:spcPct val="105000"/>
              </a:lnSpc>
              <a:spcBef>
                <a:spcPts val="0"/>
              </a:spcBef>
              <a:spcAft>
                <a:spcPts val="0"/>
              </a:spcAft>
              <a:buSzPts val="1000"/>
              <a:buFont typeface="Arial"/>
              <a:buChar char="●"/>
            </a:pPr>
            <a:r>
              <a:rPr lang="en-GB" sz="1000">
                <a:latin typeface="Arial"/>
                <a:ea typeface="Arial"/>
                <a:cs typeface="Arial"/>
                <a:sym typeface="Arial"/>
              </a:rPr>
              <a:t>So, after observing all these points we can conclude that the Random Forest Regressor using hyper parameters model tuning is the most optimum model.</a:t>
            </a:r>
            <a:endParaRPr sz="1000">
              <a:latin typeface="Arial"/>
              <a:ea typeface="Arial"/>
              <a:cs typeface="Arial"/>
              <a:sym typeface="Arial"/>
            </a:endParaRPr>
          </a:p>
          <a:p>
            <a:pPr indent="0" lvl="0" marL="457200" marR="0" rtl="0" algn="l">
              <a:lnSpc>
                <a:spcPct val="105000"/>
              </a:lnSpc>
              <a:spcBef>
                <a:spcPts val="0"/>
              </a:spcBef>
              <a:spcAft>
                <a:spcPts val="0"/>
              </a:spcAft>
              <a:buNone/>
            </a:pPr>
            <a:r>
              <a:t/>
            </a:r>
            <a:endParaRPr sz="1000">
              <a:latin typeface="Arial"/>
              <a:ea typeface="Arial"/>
              <a:cs typeface="Arial"/>
              <a:sym typeface="Arial"/>
            </a:endParaRPr>
          </a:p>
          <a:p>
            <a:pPr indent="0" lvl="0" marL="457200" marR="0" rtl="0" algn="l">
              <a:lnSpc>
                <a:spcPct val="105000"/>
              </a:lnSpc>
              <a:spcBef>
                <a:spcPts val="0"/>
              </a:spcBef>
              <a:spcAft>
                <a:spcPts val="0"/>
              </a:spcAft>
              <a:buSzPts val="275"/>
              <a:buNone/>
            </a:pPr>
            <a:r>
              <a:t/>
            </a:r>
            <a:endParaRPr sz="800">
              <a:latin typeface="Arial"/>
              <a:ea typeface="Arial"/>
              <a:cs typeface="Arial"/>
              <a:sym typeface="Arial"/>
            </a:endParaRPr>
          </a:p>
        </p:txBody>
      </p:sp>
      <p:pic>
        <p:nvPicPr>
          <p:cNvPr id="229" name="Google Shape;229;p28"/>
          <p:cNvPicPr preferRelativeResize="0"/>
          <p:nvPr/>
        </p:nvPicPr>
        <p:blipFill>
          <a:blip r:embed="rId3">
            <a:alphaModFix/>
          </a:blip>
          <a:stretch>
            <a:fillRect/>
          </a:stretch>
        </p:blipFill>
        <p:spPr>
          <a:xfrm>
            <a:off x="1527800" y="2322325"/>
            <a:ext cx="5851950" cy="2515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1297500" y="393750"/>
            <a:ext cx="7038900" cy="49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GB">
                <a:latin typeface="Lato"/>
                <a:ea typeface="Lato"/>
                <a:cs typeface="Lato"/>
                <a:sym typeface="Lato"/>
              </a:rPr>
              <a:t>Modeling approach used &amp; why</a:t>
            </a:r>
            <a:endParaRPr/>
          </a:p>
        </p:txBody>
      </p:sp>
      <p:sp>
        <p:nvSpPr>
          <p:cNvPr id="235" name="Google Shape;235;p29"/>
          <p:cNvSpPr txBox="1"/>
          <p:nvPr>
            <p:ph idx="1" type="body"/>
          </p:nvPr>
        </p:nvSpPr>
        <p:spPr>
          <a:xfrm>
            <a:off x="1111875" y="789350"/>
            <a:ext cx="4710600" cy="2495400"/>
          </a:xfrm>
          <a:prstGeom prst="rect">
            <a:avLst/>
          </a:prstGeom>
        </p:spPr>
        <p:txBody>
          <a:bodyPr anchorCtr="0" anchor="t" bIns="91425" lIns="91425" spcFirstLastPara="1" rIns="91425" wrap="square" tIns="91425">
            <a:noAutofit/>
          </a:bodyPr>
          <a:lstStyle/>
          <a:p>
            <a:pPr indent="0" lvl="0" marL="0" marR="0" rtl="0" algn="l">
              <a:lnSpc>
                <a:spcPct val="105000"/>
              </a:lnSpc>
              <a:spcBef>
                <a:spcPts val="0"/>
              </a:spcBef>
              <a:spcAft>
                <a:spcPts val="0"/>
              </a:spcAft>
              <a:buNone/>
            </a:pPr>
            <a:r>
              <a:t/>
            </a:r>
            <a:endParaRPr sz="1000">
              <a:latin typeface="Arial"/>
              <a:ea typeface="Arial"/>
              <a:cs typeface="Arial"/>
              <a:sym typeface="Arial"/>
            </a:endParaRPr>
          </a:p>
          <a:p>
            <a:pPr indent="0" lvl="0" marL="0" marR="0" rtl="0" algn="l">
              <a:lnSpc>
                <a:spcPct val="105000"/>
              </a:lnSpc>
              <a:spcBef>
                <a:spcPts val="0"/>
              </a:spcBef>
              <a:spcAft>
                <a:spcPts val="0"/>
              </a:spcAft>
              <a:buNone/>
            </a:pPr>
            <a:r>
              <a:rPr lang="en-GB" sz="1000">
                <a:latin typeface="Arial"/>
                <a:ea typeface="Arial"/>
                <a:cs typeface="Arial"/>
                <a:sym typeface="Arial"/>
              </a:rPr>
              <a:t>Top 7 Important Feature Selection from the best model for this dataset are:</a:t>
            </a:r>
            <a:endParaRPr sz="1000">
              <a:latin typeface="Arial"/>
              <a:ea typeface="Arial"/>
              <a:cs typeface="Arial"/>
              <a:sym typeface="Arial"/>
            </a:endParaRPr>
          </a:p>
          <a:p>
            <a:pPr indent="0" lvl="0" marL="0" marR="0" rtl="0" algn="l">
              <a:lnSpc>
                <a:spcPct val="105000"/>
              </a:lnSpc>
              <a:spcBef>
                <a:spcPts val="0"/>
              </a:spcBef>
              <a:spcAft>
                <a:spcPts val="0"/>
              </a:spcAft>
              <a:buNone/>
            </a:pPr>
            <a:r>
              <a:t/>
            </a:r>
            <a:endParaRPr sz="1000">
              <a:latin typeface="Arial"/>
              <a:ea typeface="Arial"/>
              <a:cs typeface="Arial"/>
              <a:sym typeface="Arial"/>
            </a:endParaRPr>
          </a:p>
          <a:p>
            <a:pPr indent="0" lvl="0" marL="457200" marR="0" rtl="0" algn="l">
              <a:lnSpc>
                <a:spcPct val="105000"/>
              </a:lnSpc>
              <a:spcBef>
                <a:spcPts val="0"/>
              </a:spcBef>
              <a:spcAft>
                <a:spcPts val="0"/>
              </a:spcAft>
              <a:buSzPts val="275"/>
              <a:buNone/>
            </a:pPr>
            <a:r>
              <a:t/>
            </a:r>
            <a:endParaRPr sz="800">
              <a:latin typeface="Arial"/>
              <a:ea typeface="Arial"/>
              <a:cs typeface="Arial"/>
              <a:sym typeface="Arial"/>
            </a:endParaRPr>
          </a:p>
        </p:txBody>
      </p:sp>
      <p:pic>
        <p:nvPicPr>
          <p:cNvPr id="236" name="Google Shape;236;p29"/>
          <p:cNvPicPr preferRelativeResize="0"/>
          <p:nvPr/>
        </p:nvPicPr>
        <p:blipFill>
          <a:blip r:embed="rId3">
            <a:alphaModFix/>
          </a:blip>
          <a:stretch>
            <a:fillRect/>
          </a:stretch>
        </p:blipFill>
        <p:spPr>
          <a:xfrm>
            <a:off x="2442825" y="1310813"/>
            <a:ext cx="1847850" cy="1724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297500" y="393750"/>
            <a:ext cx="7038900" cy="49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GB">
                <a:latin typeface="Lato"/>
                <a:ea typeface="Lato"/>
                <a:cs typeface="Lato"/>
                <a:sym typeface="Lato"/>
              </a:rPr>
              <a:t>Insights &amp; recommendation</a:t>
            </a:r>
            <a:endParaRPr/>
          </a:p>
        </p:txBody>
      </p:sp>
      <p:sp>
        <p:nvSpPr>
          <p:cNvPr id="242" name="Google Shape;242;p30"/>
          <p:cNvSpPr txBox="1"/>
          <p:nvPr>
            <p:ph idx="1" type="body"/>
          </p:nvPr>
        </p:nvSpPr>
        <p:spPr>
          <a:xfrm>
            <a:off x="1111875" y="789350"/>
            <a:ext cx="7833900" cy="4260900"/>
          </a:xfrm>
          <a:prstGeom prst="rect">
            <a:avLst/>
          </a:prstGeom>
        </p:spPr>
        <p:txBody>
          <a:bodyPr anchorCtr="0" anchor="t" bIns="91425" lIns="91425" spcFirstLastPara="1" rIns="91425" wrap="square" tIns="91425">
            <a:noAutofit/>
          </a:bodyPr>
          <a:lstStyle/>
          <a:p>
            <a:pPr indent="0" lvl="0" marL="457200" marR="0" rtl="0" algn="l">
              <a:lnSpc>
                <a:spcPct val="105000"/>
              </a:lnSpc>
              <a:spcBef>
                <a:spcPts val="0"/>
              </a:spcBef>
              <a:spcAft>
                <a:spcPts val="0"/>
              </a:spcAft>
              <a:buSzPts val="275"/>
              <a:buNone/>
            </a:pPr>
            <a:r>
              <a:rPr lang="en-GB" sz="1100">
                <a:latin typeface="Arial"/>
                <a:ea typeface="Arial"/>
                <a:cs typeface="Arial"/>
                <a:sym typeface="Arial"/>
              </a:rPr>
              <a:t>From this we can predict that supply and demand can be optimized based on this value.</a:t>
            </a:r>
            <a:endParaRPr sz="1100">
              <a:latin typeface="Arial"/>
              <a:ea typeface="Arial"/>
              <a:cs typeface="Arial"/>
              <a:sym typeface="Arial"/>
            </a:endParaRPr>
          </a:p>
        </p:txBody>
      </p:sp>
      <p:pic>
        <p:nvPicPr>
          <p:cNvPr id="243" name="Google Shape;243;p30"/>
          <p:cNvPicPr preferRelativeResize="0"/>
          <p:nvPr/>
        </p:nvPicPr>
        <p:blipFill>
          <a:blip r:embed="rId3">
            <a:alphaModFix/>
          </a:blip>
          <a:stretch>
            <a:fillRect/>
          </a:stretch>
        </p:blipFill>
        <p:spPr>
          <a:xfrm>
            <a:off x="1698100" y="1187424"/>
            <a:ext cx="5000899" cy="3676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1297500" y="393750"/>
            <a:ext cx="7038900" cy="49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GB">
                <a:latin typeface="Lato"/>
                <a:ea typeface="Lato"/>
                <a:cs typeface="Lato"/>
                <a:sym typeface="Lato"/>
              </a:rPr>
              <a:t>Insights &amp; recommendation</a:t>
            </a:r>
            <a:endParaRPr/>
          </a:p>
        </p:txBody>
      </p:sp>
      <p:sp>
        <p:nvSpPr>
          <p:cNvPr id="249" name="Google Shape;249;p31"/>
          <p:cNvSpPr txBox="1"/>
          <p:nvPr>
            <p:ph idx="1" type="body"/>
          </p:nvPr>
        </p:nvSpPr>
        <p:spPr>
          <a:xfrm>
            <a:off x="1111875" y="823300"/>
            <a:ext cx="7833900" cy="4260900"/>
          </a:xfrm>
          <a:prstGeom prst="rect">
            <a:avLst/>
          </a:prstGeom>
        </p:spPr>
        <p:txBody>
          <a:bodyPr anchorCtr="0" anchor="t" bIns="91425" lIns="91425" spcFirstLastPara="1" rIns="91425" wrap="square" tIns="91425">
            <a:noAutofit/>
          </a:bodyPr>
          <a:lstStyle/>
          <a:p>
            <a:pPr indent="-317500" lvl="0" marL="457200" rtl="0" algn="l">
              <a:lnSpc>
                <a:spcPct val="120000"/>
              </a:lnSpc>
              <a:spcBef>
                <a:spcPts val="1000"/>
              </a:spcBef>
              <a:spcAft>
                <a:spcPts val="0"/>
              </a:spcAft>
              <a:buClr>
                <a:srgbClr val="FFFFFF"/>
              </a:buClr>
              <a:buSzPts val="1400"/>
              <a:buFont typeface="Verdana"/>
              <a:buChar char="●"/>
            </a:pPr>
            <a:r>
              <a:rPr lang="en-GB" sz="1400">
                <a:solidFill>
                  <a:srgbClr val="FFFFFF"/>
                </a:solidFill>
                <a:latin typeface="Verdana"/>
                <a:ea typeface="Verdana"/>
                <a:cs typeface="Verdana"/>
                <a:sym typeface="Verdana"/>
              </a:rPr>
              <a:t>By understanding the demand and supply, we can optimize the warehouse storage and operations.</a:t>
            </a:r>
            <a:endParaRPr sz="1400">
              <a:solidFill>
                <a:srgbClr val="FFFFFF"/>
              </a:solidFill>
              <a:latin typeface="Verdana"/>
              <a:ea typeface="Verdana"/>
              <a:cs typeface="Verdana"/>
              <a:sym typeface="Verdana"/>
            </a:endParaRPr>
          </a:p>
          <a:p>
            <a:pPr indent="-317500" lvl="0" marL="457200" rtl="0" algn="l">
              <a:lnSpc>
                <a:spcPct val="120000"/>
              </a:lnSpc>
              <a:spcBef>
                <a:spcPts val="0"/>
              </a:spcBef>
              <a:spcAft>
                <a:spcPts val="0"/>
              </a:spcAft>
              <a:buClr>
                <a:srgbClr val="FFFFFF"/>
              </a:buClr>
              <a:buSzPts val="1400"/>
              <a:buFont typeface="Verdana"/>
              <a:buChar char="●"/>
            </a:pPr>
            <a:r>
              <a:rPr lang="en-GB" sz="1400">
                <a:solidFill>
                  <a:srgbClr val="FFFFFF"/>
                </a:solidFill>
                <a:latin typeface="Verdana"/>
                <a:ea typeface="Verdana"/>
                <a:cs typeface="Verdana"/>
                <a:sym typeface="Verdana"/>
              </a:rPr>
              <a:t>Inventory can be managed based on the optimization of warehouse details.</a:t>
            </a:r>
            <a:endParaRPr sz="1400">
              <a:solidFill>
                <a:srgbClr val="FFFFFF"/>
              </a:solidFill>
              <a:latin typeface="Verdana"/>
              <a:ea typeface="Verdana"/>
              <a:cs typeface="Verdana"/>
              <a:sym typeface="Verdana"/>
            </a:endParaRPr>
          </a:p>
          <a:p>
            <a:pPr indent="-317500" lvl="0" marL="457200" rtl="0" algn="l">
              <a:lnSpc>
                <a:spcPct val="120000"/>
              </a:lnSpc>
              <a:spcBef>
                <a:spcPts val="0"/>
              </a:spcBef>
              <a:spcAft>
                <a:spcPts val="0"/>
              </a:spcAft>
              <a:buClr>
                <a:srgbClr val="FFFFFF"/>
              </a:buClr>
              <a:buSzPts val="1400"/>
              <a:buFont typeface="Verdana"/>
              <a:buChar char="●"/>
            </a:pPr>
            <a:r>
              <a:rPr lang="en-GB" sz="1400">
                <a:solidFill>
                  <a:srgbClr val="FFFFFF"/>
                </a:solidFill>
                <a:latin typeface="Verdana"/>
                <a:ea typeface="Verdana"/>
                <a:cs typeface="Verdana"/>
                <a:sym typeface="Verdana"/>
              </a:rPr>
              <a:t>Transportation cost can be minimized.</a:t>
            </a:r>
            <a:endParaRPr sz="1400">
              <a:solidFill>
                <a:srgbClr val="FFFFFF"/>
              </a:solidFill>
              <a:latin typeface="Verdana"/>
              <a:ea typeface="Verdana"/>
              <a:cs typeface="Verdana"/>
              <a:sym typeface="Verdana"/>
            </a:endParaRPr>
          </a:p>
          <a:p>
            <a:pPr indent="-317500" lvl="0" marL="457200" rtl="0" algn="l">
              <a:lnSpc>
                <a:spcPct val="120000"/>
              </a:lnSpc>
              <a:spcBef>
                <a:spcPts val="0"/>
              </a:spcBef>
              <a:spcAft>
                <a:spcPts val="0"/>
              </a:spcAft>
              <a:buClr>
                <a:srgbClr val="FFFFFF"/>
              </a:buClr>
              <a:buSzPts val="1400"/>
              <a:buFont typeface="Verdana"/>
              <a:buChar char="●"/>
            </a:pPr>
            <a:r>
              <a:rPr lang="en-GB" sz="1400">
                <a:solidFill>
                  <a:srgbClr val="FFFFFF"/>
                </a:solidFill>
                <a:latin typeface="Verdana"/>
                <a:ea typeface="Verdana"/>
                <a:cs typeface="Verdana"/>
                <a:sym typeface="Verdana"/>
              </a:rPr>
              <a:t>Supply of goods can be time delay.</a:t>
            </a:r>
            <a:endParaRPr sz="1400">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GB" sz="1400">
                <a:solidFill>
                  <a:srgbClr val="FFFFFF"/>
                </a:solidFill>
                <a:latin typeface="Verdana"/>
                <a:ea typeface="Verdana"/>
                <a:cs typeface="Verdana"/>
                <a:sym typeface="Verdana"/>
              </a:rPr>
              <a:t>Better collaboration with suppliers.</a:t>
            </a:r>
            <a:endParaRPr sz="1400">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GB" sz="1400">
                <a:solidFill>
                  <a:srgbClr val="FFFFFF"/>
                </a:solidFill>
                <a:latin typeface="Verdana"/>
                <a:ea typeface="Verdana"/>
                <a:cs typeface="Verdana"/>
                <a:sym typeface="Verdana"/>
              </a:rPr>
              <a:t>Better quality control.</a:t>
            </a:r>
            <a:endParaRPr sz="1400">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GB" sz="1400">
                <a:solidFill>
                  <a:srgbClr val="FFFFFF"/>
                </a:solidFill>
                <a:latin typeface="Verdana"/>
                <a:ea typeface="Verdana"/>
                <a:cs typeface="Verdana"/>
                <a:sym typeface="Verdana"/>
              </a:rPr>
              <a:t>Shipping optimisation.</a:t>
            </a:r>
            <a:endParaRPr sz="1400">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GB" sz="1400">
                <a:solidFill>
                  <a:srgbClr val="FFFFFF"/>
                </a:solidFill>
                <a:latin typeface="Verdana"/>
                <a:ea typeface="Verdana"/>
                <a:cs typeface="Verdana"/>
                <a:sym typeface="Verdana"/>
              </a:rPr>
              <a:t>Reduced inventory and overhead costs.</a:t>
            </a:r>
            <a:endParaRPr sz="1400">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GB" sz="1400">
                <a:solidFill>
                  <a:srgbClr val="FFFFFF"/>
                </a:solidFill>
                <a:latin typeface="Verdana"/>
                <a:ea typeface="Verdana"/>
                <a:cs typeface="Verdana"/>
                <a:sym typeface="Verdana"/>
              </a:rPr>
              <a:t>Improved risk mitigation.</a:t>
            </a:r>
            <a:endParaRPr sz="1400">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GB" sz="1400">
                <a:solidFill>
                  <a:srgbClr val="FFFFFF"/>
                </a:solidFill>
                <a:latin typeface="Verdana"/>
                <a:ea typeface="Verdana"/>
                <a:cs typeface="Verdana"/>
                <a:sym typeface="Verdana"/>
              </a:rPr>
              <a:t>Stronger cash flow.</a:t>
            </a:r>
            <a:endParaRPr sz="1400">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GB" sz="1400">
                <a:solidFill>
                  <a:srgbClr val="FFFFFF"/>
                </a:solidFill>
                <a:latin typeface="Verdana"/>
                <a:ea typeface="Verdana"/>
                <a:cs typeface="Verdana"/>
                <a:sym typeface="Verdana"/>
              </a:rPr>
              <a:t>A more agile business.</a:t>
            </a:r>
            <a:endParaRPr sz="1400">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GB" sz="1400">
                <a:solidFill>
                  <a:srgbClr val="FFFFFF"/>
                </a:solidFill>
                <a:latin typeface="Verdana"/>
                <a:ea typeface="Verdana"/>
                <a:cs typeface="Verdana"/>
                <a:sym typeface="Verdana"/>
              </a:rPr>
              <a:t>Better visibility and data analytics.</a:t>
            </a:r>
            <a:endParaRPr sz="1400">
              <a:solidFill>
                <a:srgbClr val="FFFFFF"/>
              </a:solidFill>
              <a:latin typeface="Verdana"/>
              <a:ea typeface="Verdana"/>
              <a:cs typeface="Verdana"/>
              <a:sym typeface="Verdana"/>
            </a:endParaRPr>
          </a:p>
          <a:p>
            <a:pPr indent="0" lvl="0" marL="0" marR="0" rtl="0" algn="l">
              <a:lnSpc>
                <a:spcPct val="105000"/>
              </a:lnSpc>
              <a:spcBef>
                <a:spcPts val="300"/>
              </a:spcBef>
              <a:spcAft>
                <a:spcPts val="0"/>
              </a:spcAft>
              <a:buSzPts val="275"/>
              <a:buNone/>
            </a:pPr>
            <a:r>
              <a:t/>
            </a:r>
            <a:endParaRPr sz="11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0" name="Shape 140"/>
        <p:cNvGrpSpPr/>
        <p:nvPr/>
      </p:nvGrpSpPr>
      <p:grpSpPr>
        <a:xfrm>
          <a:off x="0" y="0"/>
          <a:ext cx="0" cy="0"/>
          <a:chOff x="0" y="0"/>
          <a:chExt cx="0" cy="0"/>
        </a:xfrm>
      </p:grpSpPr>
      <p:sp>
        <p:nvSpPr>
          <p:cNvPr id="141" name="Google Shape;141;p14"/>
          <p:cNvSpPr txBox="1"/>
          <p:nvPr>
            <p:ph idx="1" type="body"/>
          </p:nvPr>
        </p:nvSpPr>
        <p:spPr>
          <a:xfrm>
            <a:off x="1189850" y="1030575"/>
            <a:ext cx="7146600" cy="34482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935"/>
              <a:buNone/>
            </a:pPr>
            <a:r>
              <a:rPr i="1" lang="en-GB" sz="1645" u="sng"/>
              <a:t>Problem Statement: </a:t>
            </a:r>
            <a:endParaRPr i="1" sz="1645" u="sng"/>
          </a:p>
          <a:p>
            <a:pPr indent="0" lvl="0" marL="0" rtl="0" algn="just">
              <a:lnSpc>
                <a:spcPct val="95000"/>
              </a:lnSpc>
              <a:spcBef>
                <a:spcPts val="1200"/>
              </a:spcBef>
              <a:spcAft>
                <a:spcPts val="0"/>
              </a:spcAft>
              <a:buSzPts val="935"/>
              <a:buNone/>
            </a:pPr>
            <a:r>
              <a:t/>
            </a:r>
            <a:endParaRPr i="1" sz="1500" u="sng"/>
          </a:p>
          <a:p>
            <a:pPr indent="0" lvl="0" marL="0" rtl="0" algn="just">
              <a:lnSpc>
                <a:spcPct val="80000"/>
              </a:lnSpc>
              <a:spcBef>
                <a:spcPts val="1200"/>
              </a:spcBef>
              <a:spcAft>
                <a:spcPts val="0"/>
              </a:spcAft>
              <a:buSzPts val="935"/>
              <a:buNone/>
            </a:pPr>
            <a:r>
              <a:rPr lang="en-GB" sz="1700">
                <a:latin typeface="Nunito Light"/>
                <a:ea typeface="Nunito Light"/>
                <a:cs typeface="Nunito Light"/>
                <a:sym typeface="Nunito Light"/>
              </a:rPr>
              <a:t>A FMCG company has entered into the instant noodles business two years back. Their higher management has noti</a:t>
            </a:r>
            <a:r>
              <a:rPr lang="en-GB" sz="1700">
                <a:latin typeface="Nunito Light"/>
                <a:ea typeface="Nunito Light"/>
                <a:cs typeface="Nunito Light"/>
                <a:sym typeface="Nunito Light"/>
              </a:rPr>
              <a:t>ce that there is a miss match in the demand and supply. Where the demand is high, supply is pretty low and where the demand is low, supply is pretty high. In both the ways it is an inventory cost loss to the company; hence, the higher management wants to optimize the supply quantity in each and every warehouse in e</a:t>
            </a:r>
            <a:r>
              <a:rPr lang="en-GB" sz="1700">
                <a:latin typeface="Nunito Light"/>
                <a:ea typeface="Nunito Light"/>
                <a:cs typeface="Nunito Light"/>
                <a:sym typeface="Nunito Light"/>
              </a:rPr>
              <a:t>ntire country.</a:t>
            </a:r>
            <a:endParaRPr sz="1700">
              <a:latin typeface="Nunito Light"/>
              <a:ea typeface="Nunito Light"/>
              <a:cs typeface="Nunito Light"/>
              <a:sym typeface="Nunito Light"/>
            </a:endParaRPr>
          </a:p>
          <a:p>
            <a:pPr indent="0" lvl="0" marL="0" rtl="0" algn="just">
              <a:lnSpc>
                <a:spcPct val="95000"/>
              </a:lnSpc>
              <a:spcBef>
                <a:spcPts val="1200"/>
              </a:spcBef>
              <a:spcAft>
                <a:spcPts val="0"/>
              </a:spcAft>
              <a:buSzPts val="935"/>
              <a:buNone/>
            </a:pPr>
            <a:r>
              <a:t/>
            </a:r>
            <a:endParaRPr sz="1645"/>
          </a:p>
          <a:p>
            <a:pPr indent="0" lvl="0" marL="0" rtl="0" algn="l">
              <a:lnSpc>
                <a:spcPct val="95000"/>
              </a:lnSpc>
              <a:spcBef>
                <a:spcPts val="1200"/>
              </a:spcBef>
              <a:spcAft>
                <a:spcPts val="1200"/>
              </a:spcAft>
              <a:buSzPts val="935"/>
              <a:buNone/>
            </a:pPr>
            <a:r>
              <a:t/>
            </a:r>
            <a:endParaRPr sz="1700"/>
          </a:p>
        </p:txBody>
      </p:sp>
      <p:sp>
        <p:nvSpPr>
          <p:cNvPr id="142" name="Google Shape;142;p14"/>
          <p:cNvSpPr txBox="1"/>
          <p:nvPr>
            <p:ph idx="4294967295" type="subTitle"/>
          </p:nvPr>
        </p:nvSpPr>
        <p:spPr>
          <a:xfrm>
            <a:off x="1859450" y="354475"/>
            <a:ext cx="6759900" cy="619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2900"/>
              <a:t>Business Problem Understanding</a:t>
            </a:r>
            <a:endParaRPr sz="2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idx="1" type="body"/>
          </p:nvPr>
        </p:nvSpPr>
        <p:spPr>
          <a:xfrm>
            <a:off x="3317550" y="2339925"/>
            <a:ext cx="2004300" cy="74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3000"/>
              <a:t>Thank You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49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Insights</a:t>
            </a:r>
            <a:endParaRPr/>
          </a:p>
        </p:txBody>
      </p:sp>
      <p:sp>
        <p:nvSpPr>
          <p:cNvPr id="148" name="Google Shape;148;p15"/>
          <p:cNvSpPr txBox="1"/>
          <p:nvPr>
            <p:ph idx="1" type="body"/>
          </p:nvPr>
        </p:nvSpPr>
        <p:spPr>
          <a:xfrm>
            <a:off x="1297500" y="891150"/>
            <a:ext cx="7038900" cy="10440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852"/>
              <a:buNone/>
            </a:pPr>
            <a:r>
              <a:rPr lang="en-GB" sz="1307"/>
              <a:t>This dataset has 25000 rows of data with 22 independent variable and 1 dependent variable.</a:t>
            </a:r>
            <a:endParaRPr sz="1307"/>
          </a:p>
          <a:p>
            <a:pPr indent="0" lvl="0" marL="0" rtl="0" algn="just">
              <a:lnSpc>
                <a:spcPct val="95000"/>
              </a:lnSpc>
              <a:spcBef>
                <a:spcPts val="0"/>
              </a:spcBef>
              <a:spcAft>
                <a:spcPts val="0"/>
              </a:spcAft>
              <a:buSzPts val="852"/>
              <a:buNone/>
            </a:pPr>
            <a:r>
              <a:rPr lang="en-GB" sz="1307"/>
              <a:t>Product_wg_ton is the dependent variable.</a:t>
            </a:r>
            <a:endParaRPr sz="1307"/>
          </a:p>
          <a:p>
            <a:pPr indent="0" lvl="0" marL="0" rtl="0" algn="just">
              <a:lnSpc>
                <a:spcPct val="95000"/>
              </a:lnSpc>
              <a:spcBef>
                <a:spcPts val="0"/>
              </a:spcBef>
              <a:spcAft>
                <a:spcPts val="0"/>
              </a:spcAft>
              <a:buSzPts val="852"/>
              <a:buNone/>
            </a:pPr>
            <a:r>
              <a:t/>
            </a:r>
            <a:endParaRPr sz="1307"/>
          </a:p>
          <a:p>
            <a:pPr indent="0" lvl="0" marL="0" rtl="0" algn="just">
              <a:lnSpc>
                <a:spcPct val="95000"/>
              </a:lnSpc>
              <a:spcBef>
                <a:spcPts val="0"/>
              </a:spcBef>
              <a:spcAft>
                <a:spcPts val="0"/>
              </a:spcAft>
              <a:buSzPts val="852"/>
              <a:buNone/>
            </a:pPr>
            <a:r>
              <a:rPr lang="en-GB" sz="1307"/>
              <a:t>The products have been shipped to </a:t>
            </a:r>
            <a:r>
              <a:rPr lang="en-GB" sz="1307"/>
              <a:t>warehouses across years is plotted.</a:t>
            </a:r>
            <a:endParaRPr sz="1307"/>
          </a:p>
        </p:txBody>
      </p:sp>
      <p:pic>
        <p:nvPicPr>
          <p:cNvPr id="149" name="Google Shape;149;p15"/>
          <p:cNvPicPr preferRelativeResize="0"/>
          <p:nvPr/>
        </p:nvPicPr>
        <p:blipFill>
          <a:blip r:embed="rId3">
            <a:alphaModFix/>
          </a:blip>
          <a:stretch>
            <a:fillRect/>
          </a:stretch>
        </p:blipFill>
        <p:spPr>
          <a:xfrm>
            <a:off x="1374600" y="2058300"/>
            <a:ext cx="6001150" cy="2924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49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Insights</a:t>
            </a:r>
            <a:endParaRPr/>
          </a:p>
        </p:txBody>
      </p:sp>
      <p:pic>
        <p:nvPicPr>
          <p:cNvPr id="155" name="Google Shape;155;p16"/>
          <p:cNvPicPr preferRelativeResize="0"/>
          <p:nvPr/>
        </p:nvPicPr>
        <p:blipFill>
          <a:blip r:embed="rId3">
            <a:alphaModFix/>
          </a:blip>
          <a:stretch>
            <a:fillRect/>
          </a:stretch>
        </p:blipFill>
        <p:spPr>
          <a:xfrm>
            <a:off x="212175" y="1739550"/>
            <a:ext cx="4277775" cy="2550350"/>
          </a:xfrm>
          <a:prstGeom prst="rect">
            <a:avLst/>
          </a:prstGeom>
          <a:noFill/>
          <a:ln>
            <a:noFill/>
          </a:ln>
        </p:spPr>
      </p:pic>
      <p:pic>
        <p:nvPicPr>
          <p:cNvPr id="156" name="Google Shape;156;p16"/>
          <p:cNvPicPr preferRelativeResize="0"/>
          <p:nvPr/>
        </p:nvPicPr>
        <p:blipFill>
          <a:blip r:embed="rId4">
            <a:alphaModFix/>
          </a:blip>
          <a:stretch>
            <a:fillRect/>
          </a:stretch>
        </p:blipFill>
        <p:spPr>
          <a:xfrm>
            <a:off x="4572000" y="1739550"/>
            <a:ext cx="4419600" cy="2550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0" name="Shape 160"/>
        <p:cNvGrpSpPr/>
        <p:nvPr/>
      </p:nvGrpSpPr>
      <p:grpSpPr>
        <a:xfrm>
          <a:off x="0" y="0"/>
          <a:ext cx="0" cy="0"/>
          <a:chOff x="0" y="0"/>
          <a:chExt cx="0" cy="0"/>
        </a:xfrm>
      </p:grpSpPr>
      <p:sp>
        <p:nvSpPr>
          <p:cNvPr id="161" name="Google Shape;161;p17"/>
          <p:cNvSpPr txBox="1"/>
          <p:nvPr>
            <p:ph idx="1" type="body"/>
          </p:nvPr>
        </p:nvSpPr>
        <p:spPr>
          <a:xfrm>
            <a:off x="950625" y="902575"/>
            <a:ext cx="7921800" cy="4071300"/>
          </a:xfrm>
          <a:prstGeom prst="rect">
            <a:avLst/>
          </a:prstGeom>
        </p:spPr>
        <p:txBody>
          <a:bodyPr anchorCtr="0" anchor="t" bIns="91425" lIns="91425" spcFirstLastPara="1" rIns="91425" wrap="square" tIns="91425">
            <a:noAutofit/>
          </a:bodyPr>
          <a:lstStyle/>
          <a:p>
            <a:pPr indent="-321609" lvl="0" marL="457200" rtl="0" algn="just">
              <a:lnSpc>
                <a:spcPct val="95000"/>
              </a:lnSpc>
              <a:spcBef>
                <a:spcPts val="1200"/>
              </a:spcBef>
              <a:spcAft>
                <a:spcPts val="0"/>
              </a:spcAft>
              <a:buSzPts val="1465"/>
              <a:buFont typeface="Nunito Light"/>
              <a:buAutoNum type="arabicPeriod"/>
            </a:pPr>
            <a:r>
              <a:rPr lang="en-GB" sz="1464">
                <a:latin typeface="Nunito Light"/>
                <a:ea typeface="Nunito Light"/>
                <a:cs typeface="Nunito Light"/>
                <a:sym typeface="Nunito Light"/>
              </a:rPr>
              <a:t>To find the mismatch in demand and supply so that management can optimize the supply quantity in each and every warehouse in entire country. </a:t>
            </a:r>
            <a:endParaRPr sz="1464">
              <a:latin typeface="Nunito Light"/>
              <a:ea typeface="Nunito Light"/>
              <a:cs typeface="Nunito Light"/>
              <a:sym typeface="Nunito Light"/>
            </a:endParaRPr>
          </a:p>
          <a:p>
            <a:pPr indent="-321609" lvl="0" marL="457200" rtl="0" algn="just">
              <a:lnSpc>
                <a:spcPct val="95000"/>
              </a:lnSpc>
              <a:spcBef>
                <a:spcPts val="0"/>
              </a:spcBef>
              <a:spcAft>
                <a:spcPts val="0"/>
              </a:spcAft>
              <a:buSzPts val="1465"/>
              <a:buFont typeface="Nunito Light"/>
              <a:buAutoNum type="arabicPeriod"/>
            </a:pPr>
            <a:r>
              <a:rPr lang="en-GB" sz="1464">
                <a:latin typeface="Nunito Light"/>
                <a:ea typeface="Nunito Light"/>
                <a:cs typeface="Nunito Light"/>
                <a:sym typeface="Nunito Light"/>
              </a:rPr>
              <a:t>The optimum weight of the product shipped every time based on the demand on each zone or region. </a:t>
            </a:r>
            <a:endParaRPr sz="1464">
              <a:latin typeface="Nunito Light"/>
              <a:ea typeface="Nunito Light"/>
              <a:cs typeface="Nunito Light"/>
              <a:sym typeface="Nunito Light"/>
            </a:endParaRPr>
          </a:p>
          <a:p>
            <a:pPr indent="-321609" lvl="0" marL="457200" rtl="0" algn="just">
              <a:lnSpc>
                <a:spcPct val="95000"/>
              </a:lnSpc>
              <a:spcBef>
                <a:spcPts val="0"/>
              </a:spcBef>
              <a:spcAft>
                <a:spcPts val="0"/>
              </a:spcAft>
              <a:buSzPts val="1465"/>
              <a:buFont typeface="Nunito Light"/>
              <a:buAutoNum type="arabicPeriod"/>
            </a:pPr>
            <a:r>
              <a:rPr lang="en-GB" sz="1464">
                <a:latin typeface="Nunito Light"/>
                <a:ea typeface="Nunito Light"/>
                <a:cs typeface="Nunito Light"/>
                <a:sym typeface="Nunito Light"/>
              </a:rPr>
              <a:t>Data analysis will help us to analysis the product quantity sale based on the zone wise demand. </a:t>
            </a:r>
            <a:endParaRPr sz="1464">
              <a:latin typeface="Nunito Light"/>
              <a:ea typeface="Nunito Light"/>
              <a:cs typeface="Nunito Light"/>
              <a:sym typeface="Nunito Light"/>
            </a:endParaRPr>
          </a:p>
          <a:p>
            <a:pPr indent="-321609" lvl="0" marL="457200" rtl="0" algn="just">
              <a:lnSpc>
                <a:spcPct val="95000"/>
              </a:lnSpc>
              <a:spcBef>
                <a:spcPts val="0"/>
              </a:spcBef>
              <a:spcAft>
                <a:spcPts val="0"/>
              </a:spcAft>
              <a:buSzPts val="1465"/>
              <a:buFont typeface="Nunito Light"/>
              <a:buAutoNum type="arabicPeriod"/>
            </a:pPr>
            <a:r>
              <a:rPr lang="en-GB" sz="1464">
                <a:latin typeface="Nunito Light"/>
                <a:ea typeface="Nunito Light"/>
                <a:cs typeface="Nunito Light"/>
                <a:sym typeface="Nunito Light"/>
              </a:rPr>
              <a:t>Loss can be minimized by the management based on data analysis.</a:t>
            </a:r>
            <a:endParaRPr sz="1464">
              <a:latin typeface="Nunito Light"/>
              <a:ea typeface="Nunito Light"/>
              <a:cs typeface="Nunito Light"/>
              <a:sym typeface="Nunito Light"/>
            </a:endParaRPr>
          </a:p>
          <a:p>
            <a:pPr indent="0" lvl="0" marL="0" rtl="0" algn="just">
              <a:lnSpc>
                <a:spcPct val="95000"/>
              </a:lnSpc>
              <a:spcBef>
                <a:spcPts val="1200"/>
              </a:spcBef>
              <a:spcAft>
                <a:spcPts val="0"/>
              </a:spcAft>
              <a:buNone/>
            </a:pPr>
            <a:r>
              <a:rPr lang="en-GB" sz="1464">
                <a:latin typeface="Nunito Light"/>
                <a:ea typeface="Nunito Light"/>
                <a:cs typeface="Nunito Light"/>
                <a:sym typeface="Nunito Light"/>
              </a:rPr>
              <a:t>There are three main types of constraints to consider when developing a feasible supply chain plan are</a:t>
            </a:r>
            <a:endParaRPr sz="1464">
              <a:latin typeface="Nunito Light"/>
              <a:ea typeface="Nunito Light"/>
              <a:cs typeface="Nunito Light"/>
              <a:sym typeface="Nunito Light"/>
            </a:endParaRPr>
          </a:p>
          <a:p>
            <a:pPr indent="-321609" lvl="0" marL="457200" rtl="0" algn="just">
              <a:lnSpc>
                <a:spcPct val="95000"/>
              </a:lnSpc>
              <a:spcBef>
                <a:spcPts val="1200"/>
              </a:spcBef>
              <a:spcAft>
                <a:spcPts val="0"/>
              </a:spcAft>
              <a:buSzPts val="1465"/>
              <a:buFont typeface="Nunito"/>
              <a:buChar char="●"/>
            </a:pPr>
            <a:r>
              <a:rPr b="1" lang="en-GB" sz="1464">
                <a:latin typeface="Nunito"/>
                <a:ea typeface="Nunito"/>
                <a:cs typeface="Nunito"/>
                <a:sym typeface="Nunito"/>
              </a:rPr>
              <a:t>Production Constraints,</a:t>
            </a:r>
            <a:endParaRPr b="1" sz="1464">
              <a:latin typeface="Nunito"/>
              <a:ea typeface="Nunito"/>
              <a:cs typeface="Nunito"/>
              <a:sym typeface="Nunito"/>
            </a:endParaRPr>
          </a:p>
          <a:p>
            <a:pPr indent="-321609" lvl="0" marL="457200" rtl="0" algn="just">
              <a:lnSpc>
                <a:spcPct val="95000"/>
              </a:lnSpc>
              <a:spcBef>
                <a:spcPts val="0"/>
              </a:spcBef>
              <a:spcAft>
                <a:spcPts val="0"/>
              </a:spcAft>
              <a:buSzPts val="1465"/>
              <a:buFont typeface="Nunito"/>
              <a:buChar char="●"/>
            </a:pPr>
            <a:r>
              <a:rPr b="1" lang="en-GB" sz="1464">
                <a:latin typeface="Nunito"/>
                <a:ea typeface="Nunito"/>
                <a:cs typeface="Nunito"/>
                <a:sym typeface="Nunito"/>
              </a:rPr>
              <a:t>Flow Constraints </a:t>
            </a:r>
            <a:endParaRPr b="1" sz="1464">
              <a:latin typeface="Nunito"/>
              <a:ea typeface="Nunito"/>
              <a:cs typeface="Nunito"/>
              <a:sym typeface="Nunito"/>
            </a:endParaRPr>
          </a:p>
          <a:p>
            <a:pPr indent="-321609" lvl="0" marL="457200" rtl="0" algn="just">
              <a:lnSpc>
                <a:spcPct val="95000"/>
              </a:lnSpc>
              <a:spcBef>
                <a:spcPts val="0"/>
              </a:spcBef>
              <a:spcAft>
                <a:spcPts val="0"/>
              </a:spcAft>
              <a:buSzPts val="1465"/>
              <a:buChar char="●"/>
            </a:pPr>
            <a:r>
              <a:rPr b="1" lang="en-GB" sz="1464">
                <a:latin typeface="Nunito"/>
                <a:ea typeface="Nunito"/>
                <a:cs typeface="Nunito"/>
                <a:sym typeface="Nunito"/>
              </a:rPr>
              <a:t>Storage Constraints</a:t>
            </a:r>
            <a:r>
              <a:rPr lang="en-GB" sz="1464">
                <a:latin typeface="Nunito Light"/>
                <a:ea typeface="Nunito Light"/>
                <a:cs typeface="Nunito Light"/>
                <a:sym typeface="Nunito Light"/>
              </a:rPr>
              <a:t>.</a:t>
            </a:r>
            <a:endParaRPr sz="1464">
              <a:latin typeface="Nunito Light"/>
              <a:ea typeface="Nunito Light"/>
              <a:cs typeface="Nunito Light"/>
              <a:sym typeface="Nunito Light"/>
            </a:endParaRPr>
          </a:p>
          <a:p>
            <a:pPr indent="0" lvl="0" marL="0" rtl="0" algn="just">
              <a:lnSpc>
                <a:spcPct val="95000"/>
              </a:lnSpc>
              <a:spcBef>
                <a:spcPts val="1200"/>
              </a:spcBef>
              <a:spcAft>
                <a:spcPts val="1200"/>
              </a:spcAft>
              <a:buNone/>
            </a:pPr>
            <a:r>
              <a:t/>
            </a:r>
            <a:endParaRPr sz="1464">
              <a:latin typeface="Nunito Light"/>
              <a:ea typeface="Nunito Light"/>
              <a:cs typeface="Nunito Light"/>
              <a:sym typeface="Nunito Light"/>
            </a:endParaRPr>
          </a:p>
        </p:txBody>
      </p:sp>
      <p:sp>
        <p:nvSpPr>
          <p:cNvPr id="162" name="Google Shape;162;p17"/>
          <p:cNvSpPr txBox="1"/>
          <p:nvPr>
            <p:ph idx="4294967295" type="subTitle"/>
          </p:nvPr>
        </p:nvSpPr>
        <p:spPr>
          <a:xfrm>
            <a:off x="1859450" y="354475"/>
            <a:ext cx="6405000" cy="548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2400"/>
              <a:t>Business Problem Understanding</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Supply Chain Management</a:t>
            </a:r>
            <a:endParaRPr/>
          </a:p>
        </p:txBody>
      </p:sp>
      <p:pic>
        <p:nvPicPr>
          <p:cNvPr id="168" name="Google Shape;168;p18"/>
          <p:cNvPicPr preferRelativeResize="0"/>
          <p:nvPr/>
        </p:nvPicPr>
        <p:blipFill>
          <a:blip r:embed="rId3">
            <a:alphaModFix/>
          </a:blip>
          <a:stretch>
            <a:fillRect/>
          </a:stretch>
        </p:blipFill>
        <p:spPr>
          <a:xfrm>
            <a:off x="1583425" y="1188275"/>
            <a:ext cx="6106374" cy="3513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2" name="Shape 172"/>
        <p:cNvGrpSpPr/>
        <p:nvPr/>
      </p:nvGrpSpPr>
      <p:grpSpPr>
        <a:xfrm>
          <a:off x="0" y="0"/>
          <a:ext cx="0" cy="0"/>
          <a:chOff x="0" y="0"/>
          <a:chExt cx="0" cy="0"/>
        </a:xfrm>
      </p:grpSpPr>
      <p:sp>
        <p:nvSpPr>
          <p:cNvPr id="173" name="Google Shape;173;p19"/>
          <p:cNvSpPr txBox="1"/>
          <p:nvPr>
            <p:ph type="title"/>
          </p:nvPr>
        </p:nvSpPr>
        <p:spPr>
          <a:xfrm>
            <a:off x="1900125" y="368300"/>
            <a:ext cx="5441700" cy="590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a:latin typeface="Lato"/>
                <a:ea typeface="Lato"/>
                <a:cs typeface="Lato"/>
                <a:sym typeface="Lato"/>
              </a:rPr>
              <a:t>Business Problem Understanding</a:t>
            </a:r>
            <a:endParaRPr/>
          </a:p>
        </p:txBody>
      </p:sp>
      <p:sp>
        <p:nvSpPr>
          <p:cNvPr id="174" name="Google Shape;174;p19"/>
          <p:cNvSpPr txBox="1"/>
          <p:nvPr>
            <p:ph idx="1" type="body"/>
          </p:nvPr>
        </p:nvSpPr>
        <p:spPr>
          <a:xfrm>
            <a:off x="1060950" y="1086425"/>
            <a:ext cx="7766100" cy="3392400"/>
          </a:xfrm>
          <a:prstGeom prst="rect">
            <a:avLst/>
          </a:prstGeom>
        </p:spPr>
        <p:txBody>
          <a:bodyPr anchorCtr="0" anchor="t" bIns="91425" lIns="91425" spcFirstLastPara="1" rIns="91425" wrap="square" tIns="91425">
            <a:normAutofit/>
          </a:bodyPr>
          <a:lstStyle/>
          <a:p>
            <a:pPr indent="0" lvl="0" marL="0" rtl="0" algn="just">
              <a:lnSpc>
                <a:spcPct val="95000"/>
              </a:lnSpc>
              <a:spcBef>
                <a:spcPts val="1200"/>
              </a:spcBef>
              <a:spcAft>
                <a:spcPts val="0"/>
              </a:spcAft>
              <a:buNone/>
            </a:pPr>
            <a:r>
              <a:rPr b="1" i="1" lang="en-GB" sz="1464" u="sng">
                <a:latin typeface="Nunito"/>
                <a:ea typeface="Nunito"/>
                <a:cs typeface="Nunito"/>
                <a:sym typeface="Nunito"/>
              </a:rPr>
              <a:t>To meet demand and supply:</a:t>
            </a:r>
            <a:r>
              <a:rPr lang="en-GB" sz="1464">
                <a:latin typeface="Nunito Light"/>
                <a:ea typeface="Nunito Light"/>
                <a:cs typeface="Nunito Light"/>
                <a:sym typeface="Nunito Light"/>
              </a:rPr>
              <a:t> </a:t>
            </a:r>
            <a:endParaRPr sz="1464">
              <a:latin typeface="Nunito Light"/>
              <a:ea typeface="Nunito Light"/>
              <a:cs typeface="Nunito Light"/>
              <a:sym typeface="Nunito Light"/>
            </a:endParaRPr>
          </a:p>
          <a:p>
            <a:pPr indent="-321609" lvl="0" marL="457200" rtl="0" algn="just">
              <a:lnSpc>
                <a:spcPct val="95000"/>
              </a:lnSpc>
              <a:spcBef>
                <a:spcPts val="1200"/>
              </a:spcBef>
              <a:spcAft>
                <a:spcPts val="0"/>
              </a:spcAft>
              <a:buSzPts val="1465"/>
              <a:buFont typeface="Nunito Light"/>
              <a:buAutoNum type="arabicPeriod"/>
            </a:pPr>
            <a:r>
              <a:rPr lang="en-GB" sz="1464">
                <a:latin typeface="Nunito Light"/>
                <a:ea typeface="Nunito Light"/>
                <a:cs typeface="Nunito Light"/>
                <a:sym typeface="Nunito Light"/>
              </a:rPr>
              <a:t>Promotion of products through advertisements in low demanding zone. </a:t>
            </a:r>
            <a:endParaRPr sz="1464">
              <a:latin typeface="Nunito Light"/>
              <a:ea typeface="Nunito Light"/>
              <a:cs typeface="Nunito Light"/>
              <a:sym typeface="Nunito Light"/>
            </a:endParaRPr>
          </a:p>
          <a:p>
            <a:pPr indent="-321609" lvl="0" marL="457200" rtl="0" algn="just">
              <a:lnSpc>
                <a:spcPct val="95000"/>
              </a:lnSpc>
              <a:spcBef>
                <a:spcPts val="0"/>
              </a:spcBef>
              <a:spcAft>
                <a:spcPts val="0"/>
              </a:spcAft>
              <a:buSzPts val="1465"/>
              <a:buFont typeface="Nunito Light"/>
              <a:buAutoNum type="arabicPeriod"/>
            </a:pPr>
            <a:r>
              <a:rPr lang="en-GB" sz="1464">
                <a:latin typeface="Nunito Light"/>
                <a:ea typeface="Nunito Light"/>
                <a:cs typeface="Nunito Light"/>
                <a:sym typeface="Nunito Light"/>
              </a:rPr>
              <a:t>Minimum inventory is based on ROP (Reorder product) and ROQ (Reorder Quantity)</a:t>
            </a:r>
            <a:endParaRPr sz="1464">
              <a:latin typeface="Nunito Light"/>
              <a:ea typeface="Nunito Light"/>
              <a:cs typeface="Nunito Light"/>
              <a:sym typeface="Nunito Light"/>
            </a:endParaRPr>
          </a:p>
          <a:p>
            <a:pPr indent="-321609" lvl="0" marL="457200" rtl="0" algn="just">
              <a:lnSpc>
                <a:spcPct val="95000"/>
              </a:lnSpc>
              <a:spcBef>
                <a:spcPts val="0"/>
              </a:spcBef>
              <a:spcAft>
                <a:spcPts val="0"/>
              </a:spcAft>
              <a:buSzPts val="1465"/>
              <a:buFont typeface="Nunito Light"/>
              <a:buAutoNum type="arabicPeriod"/>
            </a:pPr>
            <a:r>
              <a:rPr lang="en-GB" sz="1464">
                <a:latin typeface="Nunito Light"/>
                <a:ea typeface="Nunito Light"/>
                <a:cs typeface="Nunito Light"/>
                <a:sym typeface="Nunito Light"/>
              </a:rPr>
              <a:t>New marketing strategies to be implemented based on low and high demand of product zone. Marketing strategies are:  </a:t>
            </a:r>
            <a:endParaRPr sz="1464">
              <a:latin typeface="Nunito Light"/>
              <a:ea typeface="Nunito Light"/>
              <a:cs typeface="Nunito Light"/>
              <a:sym typeface="Nunito Light"/>
            </a:endParaRPr>
          </a:p>
          <a:p>
            <a:pPr indent="-321609" lvl="0" marL="1371600" rtl="0" algn="just">
              <a:lnSpc>
                <a:spcPct val="95000"/>
              </a:lnSpc>
              <a:spcBef>
                <a:spcPts val="0"/>
              </a:spcBef>
              <a:spcAft>
                <a:spcPts val="0"/>
              </a:spcAft>
              <a:buSzPts val="1465"/>
              <a:buFont typeface="Nunito Light"/>
              <a:buChar char="●"/>
            </a:pPr>
            <a:r>
              <a:rPr lang="en-GB" sz="1464">
                <a:latin typeface="Nunito Light"/>
                <a:ea typeface="Nunito Light"/>
                <a:cs typeface="Nunito Light"/>
                <a:sym typeface="Nunito Light"/>
              </a:rPr>
              <a:t>Posters  </a:t>
            </a:r>
            <a:endParaRPr sz="1464">
              <a:latin typeface="Nunito Light"/>
              <a:ea typeface="Nunito Light"/>
              <a:cs typeface="Nunito Light"/>
              <a:sym typeface="Nunito Light"/>
            </a:endParaRPr>
          </a:p>
          <a:p>
            <a:pPr indent="-321609" lvl="0" marL="1371600" rtl="0" algn="just">
              <a:lnSpc>
                <a:spcPct val="95000"/>
              </a:lnSpc>
              <a:spcBef>
                <a:spcPts val="0"/>
              </a:spcBef>
              <a:spcAft>
                <a:spcPts val="0"/>
              </a:spcAft>
              <a:buSzPts val="1465"/>
              <a:buFont typeface="Nunito Light"/>
              <a:buChar char="●"/>
            </a:pPr>
            <a:r>
              <a:rPr lang="en-GB" sz="1464">
                <a:latin typeface="Nunito Light"/>
                <a:ea typeface="Nunito Light"/>
                <a:cs typeface="Nunito Light"/>
                <a:sym typeface="Nunito Light"/>
              </a:rPr>
              <a:t>Pamphlets  </a:t>
            </a:r>
            <a:endParaRPr sz="1464">
              <a:latin typeface="Nunito Light"/>
              <a:ea typeface="Nunito Light"/>
              <a:cs typeface="Nunito Light"/>
              <a:sym typeface="Nunito Light"/>
            </a:endParaRPr>
          </a:p>
          <a:p>
            <a:pPr indent="-321609" lvl="0" marL="1371600" rtl="0" algn="just">
              <a:lnSpc>
                <a:spcPct val="95000"/>
              </a:lnSpc>
              <a:spcBef>
                <a:spcPts val="0"/>
              </a:spcBef>
              <a:spcAft>
                <a:spcPts val="0"/>
              </a:spcAft>
              <a:buSzPts val="1465"/>
              <a:buFont typeface="Nunito Light"/>
              <a:buChar char="●"/>
            </a:pPr>
            <a:r>
              <a:rPr lang="en-GB" sz="1464">
                <a:latin typeface="Nunito Light"/>
                <a:ea typeface="Nunito Light"/>
                <a:cs typeface="Nunito Light"/>
                <a:sym typeface="Nunito Light"/>
              </a:rPr>
              <a:t>Offers  </a:t>
            </a:r>
            <a:endParaRPr sz="1464">
              <a:latin typeface="Nunito Light"/>
              <a:ea typeface="Nunito Light"/>
              <a:cs typeface="Nunito Light"/>
              <a:sym typeface="Nunito Light"/>
            </a:endParaRPr>
          </a:p>
          <a:p>
            <a:pPr indent="-321609" lvl="0" marL="1371600" rtl="0" algn="just">
              <a:lnSpc>
                <a:spcPct val="95000"/>
              </a:lnSpc>
              <a:spcBef>
                <a:spcPts val="0"/>
              </a:spcBef>
              <a:spcAft>
                <a:spcPts val="0"/>
              </a:spcAft>
              <a:buSzPts val="1465"/>
              <a:buFont typeface="Nunito Light"/>
              <a:buChar char="●"/>
            </a:pPr>
            <a:r>
              <a:rPr lang="en-GB" sz="1464">
                <a:latin typeface="Nunito Light"/>
                <a:ea typeface="Nunito Light"/>
                <a:cs typeface="Nunito Light"/>
                <a:sym typeface="Nunito Light"/>
              </a:rPr>
              <a:t>Sign Boards  </a:t>
            </a:r>
            <a:endParaRPr sz="1464">
              <a:latin typeface="Nunito Light"/>
              <a:ea typeface="Nunito Light"/>
              <a:cs typeface="Nunito Light"/>
              <a:sym typeface="Nunito Light"/>
            </a:endParaRPr>
          </a:p>
          <a:p>
            <a:pPr indent="-321609" lvl="0" marL="1371600" rtl="0" algn="just">
              <a:lnSpc>
                <a:spcPct val="95000"/>
              </a:lnSpc>
              <a:spcBef>
                <a:spcPts val="0"/>
              </a:spcBef>
              <a:spcAft>
                <a:spcPts val="0"/>
              </a:spcAft>
              <a:buSzPts val="1465"/>
              <a:buFont typeface="Nunito Light"/>
              <a:buChar char="●"/>
            </a:pPr>
            <a:r>
              <a:rPr lang="en-GB" sz="1464">
                <a:latin typeface="Nunito Light"/>
                <a:ea typeface="Nunito Light"/>
                <a:cs typeface="Nunito Light"/>
                <a:sym typeface="Nunito Light"/>
              </a:rPr>
              <a:t>Health benefits of the product</a:t>
            </a:r>
            <a:endParaRPr sz="1464">
              <a:latin typeface="Nunito Light"/>
              <a:ea typeface="Nunito Light"/>
              <a:cs typeface="Nunito Light"/>
              <a:sym typeface="Nunito Light"/>
            </a:endParaRPr>
          </a:p>
          <a:p>
            <a:pPr indent="0" lvl="0" marL="0" rtl="0" algn="just">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8" name="Shape 178"/>
        <p:cNvGrpSpPr/>
        <p:nvPr/>
      </p:nvGrpSpPr>
      <p:grpSpPr>
        <a:xfrm>
          <a:off x="0" y="0"/>
          <a:ext cx="0" cy="0"/>
          <a:chOff x="0" y="0"/>
          <a:chExt cx="0" cy="0"/>
        </a:xfrm>
      </p:grpSpPr>
      <p:sp>
        <p:nvSpPr>
          <p:cNvPr id="179" name="Google Shape;179;p20"/>
          <p:cNvSpPr txBox="1"/>
          <p:nvPr>
            <p:ph idx="1" type="body"/>
          </p:nvPr>
        </p:nvSpPr>
        <p:spPr>
          <a:xfrm>
            <a:off x="1111875" y="967600"/>
            <a:ext cx="7224600" cy="35112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1200"/>
              </a:spcBef>
              <a:spcAft>
                <a:spcPts val="0"/>
              </a:spcAft>
              <a:buNone/>
            </a:pPr>
            <a:r>
              <a:rPr b="1" i="1" lang="en-GB" sz="1464" u="sng">
                <a:latin typeface="Nunito"/>
                <a:ea typeface="Nunito"/>
                <a:cs typeface="Nunito"/>
                <a:sym typeface="Nunito"/>
              </a:rPr>
              <a:t>Understanding business/ social opportunity:</a:t>
            </a:r>
            <a:endParaRPr sz="1364">
              <a:latin typeface="Nunito Light"/>
              <a:ea typeface="Nunito Light"/>
              <a:cs typeface="Nunito Light"/>
              <a:sym typeface="Nunito Light"/>
            </a:endParaRPr>
          </a:p>
          <a:p>
            <a:pPr indent="-308759" lvl="0" marL="457200" rtl="0" algn="l">
              <a:lnSpc>
                <a:spcPct val="115000"/>
              </a:lnSpc>
              <a:spcBef>
                <a:spcPts val="1200"/>
              </a:spcBef>
              <a:spcAft>
                <a:spcPts val="0"/>
              </a:spcAft>
              <a:buSzPct val="100000"/>
              <a:buFont typeface="Nunito Light"/>
              <a:buAutoNum type="arabicPeriod"/>
            </a:pPr>
            <a:r>
              <a:rPr lang="en-GB" sz="1364">
                <a:latin typeface="Nunito Light"/>
                <a:ea typeface="Nunito Light"/>
                <a:cs typeface="Nunito Light"/>
                <a:sym typeface="Nunito Light"/>
              </a:rPr>
              <a:t>The demand patterns of the customers across different zones can help the company in understanding the customer behaviour and needs of the customer in every zone.</a:t>
            </a:r>
            <a:endParaRPr sz="1364">
              <a:latin typeface="Nunito Light"/>
              <a:ea typeface="Nunito Light"/>
              <a:cs typeface="Nunito Light"/>
              <a:sym typeface="Nunito Light"/>
            </a:endParaRPr>
          </a:p>
          <a:p>
            <a:pPr indent="-308759" lvl="0" marL="457200" rtl="0" algn="l">
              <a:lnSpc>
                <a:spcPct val="115000"/>
              </a:lnSpc>
              <a:spcBef>
                <a:spcPts val="0"/>
              </a:spcBef>
              <a:spcAft>
                <a:spcPts val="0"/>
              </a:spcAft>
              <a:buSzPct val="100000"/>
              <a:buFont typeface="Nunito Light"/>
              <a:buAutoNum type="arabicPeriod"/>
            </a:pPr>
            <a:r>
              <a:rPr lang="en-GB" sz="1364">
                <a:latin typeface="Nunito Light"/>
                <a:ea typeface="Nunito Light"/>
                <a:cs typeface="Nunito Light"/>
                <a:sym typeface="Nunito Light"/>
              </a:rPr>
              <a:t>By this, we can forecast the demand of the products in every zone and needed quantity can be shipped to every dealer/ retailer based on the demand in every zone (Resources in demand &amp; shipping of the product).</a:t>
            </a:r>
            <a:endParaRPr sz="1364">
              <a:latin typeface="Nunito Light"/>
              <a:ea typeface="Nunito Light"/>
              <a:cs typeface="Nunito Light"/>
              <a:sym typeface="Nunito Light"/>
            </a:endParaRPr>
          </a:p>
          <a:p>
            <a:pPr indent="-308759" lvl="0" marL="457200" rtl="0" algn="l">
              <a:lnSpc>
                <a:spcPct val="115000"/>
              </a:lnSpc>
              <a:spcBef>
                <a:spcPts val="0"/>
              </a:spcBef>
              <a:spcAft>
                <a:spcPts val="0"/>
              </a:spcAft>
              <a:buSzPct val="100000"/>
              <a:buFont typeface="Nunito Light"/>
              <a:buAutoNum type="arabicPeriod"/>
            </a:pPr>
            <a:r>
              <a:rPr lang="en-GB" sz="1364">
                <a:latin typeface="Nunito Light"/>
                <a:ea typeface="Nunito Light"/>
                <a:cs typeface="Nunito Light"/>
                <a:sym typeface="Nunito Light"/>
              </a:rPr>
              <a:t>The company can monitor the performance of the goods/product in every zone and offers based on low and high selling zone. </a:t>
            </a:r>
            <a:endParaRPr sz="1364">
              <a:latin typeface="Nunito Light"/>
              <a:ea typeface="Nunito Light"/>
              <a:cs typeface="Nunito Light"/>
              <a:sym typeface="Nunito Light"/>
            </a:endParaRPr>
          </a:p>
          <a:p>
            <a:pPr indent="-308759" lvl="0" marL="457200" rtl="0" algn="l">
              <a:lnSpc>
                <a:spcPct val="115000"/>
              </a:lnSpc>
              <a:spcBef>
                <a:spcPts val="0"/>
              </a:spcBef>
              <a:spcAft>
                <a:spcPts val="0"/>
              </a:spcAft>
              <a:buSzPct val="100000"/>
              <a:buFont typeface="Nunito Light"/>
              <a:buAutoNum type="arabicPeriod"/>
            </a:pPr>
            <a:r>
              <a:rPr lang="en-GB" sz="1364">
                <a:latin typeface="Nunito Light"/>
                <a:ea typeface="Nunito Light"/>
                <a:cs typeface="Nunito Light"/>
                <a:sym typeface="Nunito Light"/>
              </a:rPr>
              <a:t>The optimum maintenance and cash margin can be given based on the demand of the product in every zone.</a:t>
            </a:r>
            <a:endParaRPr sz="1364">
              <a:latin typeface="Nunito Light"/>
              <a:ea typeface="Nunito Light"/>
              <a:cs typeface="Nunito Light"/>
              <a:sym typeface="Nunito Light"/>
            </a:endParaRPr>
          </a:p>
          <a:p>
            <a:pPr indent="-308759" lvl="0" marL="457200" rtl="0" algn="l">
              <a:lnSpc>
                <a:spcPct val="115000"/>
              </a:lnSpc>
              <a:spcBef>
                <a:spcPts val="0"/>
              </a:spcBef>
              <a:spcAft>
                <a:spcPts val="0"/>
              </a:spcAft>
              <a:buSzPct val="100000"/>
              <a:buFont typeface="Nunito Light"/>
              <a:buAutoNum type="arabicPeriod"/>
            </a:pPr>
            <a:r>
              <a:rPr lang="en-GB" sz="1364">
                <a:latin typeface="Nunito Light"/>
                <a:ea typeface="Nunito Light"/>
                <a:cs typeface="Nunito Light"/>
                <a:sym typeface="Nunito Light"/>
              </a:rPr>
              <a:t>Based on the demand of the product, the stocks can be refilled in the warehouses in every zone. </a:t>
            </a:r>
            <a:endParaRPr sz="1364">
              <a:latin typeface="Nunito Light"/>
              <a:ea typeface="Nunito Light"/>
              <a:cs typeface="Nunito Light"/>
              <a:sym typeface="Nunito Light"/>
            </a:endParaRPr>
          </a:p>
          <a:p>
            <a:pPr indent="-308759" lvl="0" marL="457200" rtl="0" algn="l">
              <a:lnSpc>
                <a:spcPct val="115000"/>
              </a:lnSpc>
              <a:spcBef>
                <a:spcPts val="0"/>
              </a:spcBef>
              <a:spcAft>
                <a:spcPts val="0"/>
              </a:spcAft>
              <a:buSzPct val="100000"/>
              <a:buFont typeface="Nunito Light"/>
              <a:buAutoNum type="arabicPeriod"/>
            </a:pPr>
            <a:r>
              <a:rPr lang="en-GB" sz="1364">
                <a:latin typeface="Nunito Light"/>
                <a:ea typeface="Nunito Light"/>
                <a:cs typeface="Nunito Light"/>
                <a:sym typeface="Nunito Light"/>
              </a:rPr>
              <a:t>Rotation of Stocks regularly helps the company to reduce the loss, improves the efficiency and product demand can be improved. </a:t>
            </a:r>
            <a:endParaRPr sz="1364">
              <a:latin typeface="Nunito Light"/>
              <a:ea typeface="Nunito Light"/>
              <a:cs typeface="Nunito Light"/>
              <a:sym typeface="Nunito Light"/>
            </a:endParaRPr>
          </a:p>
          <a:p>
            <a:pPr indent="-308759" lvl="0" marL="457200" rtl="0" algn="l">
              <a:lnSpc>
                <a:spcPct val="115000"/>
              </a:lnSpc>
              <a:spcBef>
                <a:spcPts val="0"/>
              </a:spcBef>
              <a:spcAft>
                <a:spcPts val="0"/>
              </a:spcAft>
              <a:buSzPct val="100000"/>
              <a:buFont typeface="Nunito Light"/>
              <a:buAutoNum type="arabicPeriod"/>
            </a:pPr>
            <a:r>
              <a:rPr lang="en-GB" sz="1364">
                <a:latin typeface="Nunito Light"/>
                <a:ea typeface="Nunito Light"/>
                <a:cs typeface="Nunito Light"/>
                <a:sym typeface="Nunito Light"/>
              </a:rPr>
              <a:t>This helps the business to optimize the performance.</a:t>
            </a:r>
            <a:endParaRPr sz="1364">
              <a:latin typeface="Nunito Light"/>
              <a:ea typeface="Nunito Light"/>
              <a:cs typeface="Nunito Light"/>
              <a:sym typeface="Nunito Light"/>
            </a:endParaRPr>
          </a:p>
          <a:p>
            <a:pPr indent="0" lvl="0" marL="0" rtl="0" algn="l">
              <a:lnSpc>
                <a:spcPct val="115000"/>
              </a:lnSpc>
              <a:spcBef>
                <a:spcPts val="1200"/>
              </a:spcBef>
              <a:spcAft>
                <a:spcPts val="1200"/>
              </a:spcAft>
              <a:buNone/>
            </a:pPr>
            <a:r>
              <a:t/>
            </a:r>
            <a:endParaRPr sz="1364">
              <a:latin typeface="Nunito Light"/>
              <a:ea typeface="Nunito Light"/>
              <a:cs typeface="Nunito Light"/>
              <a:sym typeface="Nunito Light"/>
            </a:endParaRPr>
          </a:p>
        </p:txBody>
      </p:sp>
      <p:sp>
        <p:nvSpPr>
          <p:cNvPr id="180" name="Google Shape;180;p20"/>
          <p:cNvSpPr txBox="1"/>
          <p:nvPr>
            <p:ph idx="4294967295" type="subTitle"/>
          </p:nvPr>
        </p:nvSpPr>
        <p:spPr>
          <a:xfrm>
            <a:off x="1859450" y="354475"/>
            <a:ext cx="5359800" cy="548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2400"/>
              <a:t>Business Problem Understanding</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4" name="Shape 184"/>
        <p:cNvGrpSpPr/>
        <p:nvPr/>
      </p:nvGrpSpPr>
      <p:grpSpPr>
        <a:xfrm>
          <a:off x="0" y="0"/>
          <a:ext cx="0" cy="0"/>
          <a:chOff x="0" y="0"/>
          <a:chExt cx="0" cy="0"/>
        </a:xfrm>
      </p:grpSpPr>
      <p:sp>
        <p:nvSpPr>
          <p:cNvPr id="185" name="Google Shape;185;p21"/>
          <p:cNvSpPr txBox="1"/>
          <p:nvPr>
            <p:ph idx="1" type="body"/>
          </p:nvPr>
        </p:nvSpPr>
        <p:spPr>
          <a:xfrm>
            <a:off x="1111875" y="967600"/>
            <a:ext cx="7224600" cy="39552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GB" sz="1364">
                <a:latin typeface="Nunito Light"/>
                <a:ea typeface="Nunito Light"/>
                <a:cs typeface="Nunito Light"/>
                <a:sym typeface="Nunito Light"/>
              </a:rPr>
              <a:t>Model building can be done in two ways:</a:t>
            </a:r>
            <a:endParaRPr sz="1364">
              <a:latin typeface="Nunito Light"/>
              <a:ea typeface="Nunito Light"/>
              <a:cs typeface="Nunito Light"/>
              <a:sym typeface="Nunito Light"/>
            </a:endParaRPr>
          </a:p>
          <a:p>
            <a:pPr indent="-315259" lvl="0" marL="457200" rtl="0" algn="l">
              <a:lnSpc>
                <a:spcPct val="115000"/>
              </a:lnSpc>
              <a:spcBef>
                <a:spcPts val="0"/>
              </a:spcBef>
              <a:spcAft>
                <a:spcPts val="0"/>
              </a:spcAft>
              <a:buSzPts val="1365"/>
              <a:buFont typeface="Nunito Light"/>
              <a:buAutoNum type="arabicPeriod"/>
            </a:pPr>
            <a:r>
              <a:rPr lang="en-GB" sz="1364">
                <a:latin typeface="Nunito Light"/>
                <a:ea typeface="Nunito Light"/>
                <a:cs typeface="Nunito Light"/>
                <a:sym typeface="Nunito Light"/>
              </a:rPr>
              <a:t>Model building without hyper parameter tuning.</a:t>
            </a:r>
            <a:endParaRPr sz="1364">
              <a:latin typeface="Nunito Light"/>
              <a:ea typeface="Nunito Light"/>
              <a:cs typeface="Nunito Light"/>
              <a:sym typeface="Nunito Light"/>
            </a:endParaRPr>
          </a:p>
          <a:p>
            <a:pPr indent="-315259" lvl="0" marL="457200" rtl="0" algn="l">
              <a:lnSpc>
                <a:spcPct val="115000"/>
              </a:lnSpc>
              <a:spcBef>
                <a:spcPts val="0"/>
              </a:spcBef>
              <a:spcAft>
                <a:spcPts val="0"/>
              </a:spcAft>
              <a:buSzPts val="1365"/>
              <a:buFont typeface="Nunito Light"/>
              <a:buAutoNum type="arabicPeriod"/>
            </a:pPr>
            <a:r>
              <a:rPr lang="en-GB" sz="1364">
                <a:latin typeface="Nunito Light"/>
                <a:ea typeface="Nunito Light"/>
                <a:cs typeface="Nunito Light"/>
                <a:sym typeface="Nunito Light"/>
              </a:rPr>
              <a:t>Model building with hyper parameter tuning.</a:t>
            </a:r>
            <a:endParaRPr sz="1364">
              <a:latin typeface="Nunito Light"/>
              <a:ea typeface="Nunito Light"/>
              <a:cs typeface="Nunito Light"/>
              <a:sym typeface="Nunito Light"/>
            </a:endParaRPr>
          </a:p>
          <a:p>
            <a:pPr indent="0" lvl="0" marL="457200" rtl="0" algn="l">
              <a:lnSpc>
                <a:spcPct val="115000"/>
              </a:lnSpc>
              <a:spcBef>
                <a:spcPts val="0"/>
              </a:spcBef>
              <a:spcAft>
                <a:spcPts val="0"/>
              </a:spcAft>
              <a:buNone/>
            </a:pPr>
            <a:r>
              <a:t/>
            </a:r>
            <a:endParaRPr sz="1364">
              <a:latin typeface="Nunito Light"/>
              <a:ea typeface="Nunito Light"/>
              <a:cs typeface="Nunito Light"/>
              <a:sym typeface="Nunito Light"/>
            </a:endParaRPr>
          </a:p>
          <a:p>
            <a:pPr indent="0" lvl="0" marL="0" rtl="0" algn="l">
              <a:spcBef>
                <a:spcPts val="0"/>
              </a:spcBef>
              <a:spcAft>
                <a:spcPts val="0"/>
              </a:spcAft>
              <a:buNone/>
            </a:pPr>
            <a:r>
              <a:rPr b="1" i="1" lang="en-GB" sz="1364" u="sng">
                <a:latin typeface="Nunito"/>
                <a:ea typeface="Nunito"/>
                <a:cs typeface="Nunito"/>
                <a:sym typeface="Nunito"/>
              </a:rPr>
              <a:t>Model building without hyper parameter tuning:</a:t>
            </a:r>
            <a:endParaRPr b="1" i="1" sz="1364" u="sng">
              <a:latin typeface="Nunito"/>
              <a:ea typeface="Nunito"/>
              <a:cs typeface="Nunito"/>
              <a:sym typeface="Nunito"/>
            </a:endParaRPr>
          </a:p>
          <a:p>
            <a:pPr indent="-315259" lvl="0" marL="457200" rtl="0" algn="l">
              <a:spcBef>
                <a:spcPts val="0"/>
              </a:spcBef>
              <a:spcAft>
                <a:spcPts val="0"/>
              </a:spcAft>
              <a:buSzPts val="1365"/>
              <a:buFont typeface="Nunito Light"/>
              <a:buAutoNum type="arabicPeriod"/>
            </a:pPr>
            <a:r>
              <a:rPr lang="en-GB" sz="1364">
                <a:latin typeface="Nunito Light"/>
                <a:ea typeface="Nunito Light"/>
                <a:cs typeface="Nunito Light"/>
                <a:sym typeface="Nunito Light"/>
              </a:rPr>
              <a:t>Linear Regression</a:t>
            </a:r>
            <a:endParaRPr sz="1364">
              <a:latin typeface="Nunito Light"/>
              <a:ea typeface="Nunito Light"/>
              <a:cs typeface="Nunito Light"/>
              <a:sym typeface="Nunito Light"/>
            </a:endParaRPr>
          </a:p>
          <a:p>
            <a:pPr indent="-315259" lvl="0" marL="457200" rtl="0" algn="l">
              <a:spcBef>
                <a:spcPts val="0"/>
              </a:spcBef>
              <a:spcAft>
                <a:spcPts val="0"/>
              </a:spcAft>
              <a:buSzPts val="1365"/>
              <a:buFont typeface="Nunito Light"/>
              <a:buAutoNum type="arabicPeriod"/>
            </a:pPr>
            <a:r>
              <a:rPr lang="en-GB" sz="1364">
                <a:latin typeface="Nunito Light"/>
                <a:ea typeface="Nunito Light"/>
                <a:cs typeface="Nunito Light"/>
                <a:sym typeface="Nunito Light"/>
              </a:rPr>
              <a:t>Artificial Neural Network (ANN)</a:t>
            </a:r>
            <a:endParaRPr sz="1364">
              <a:latin typeface="Nunito Light"/>
              <a:ea typeface="Nunito Light"/>
              <a:cs typeface="Nunito Light"/>
              <a:sym typeface="Nunito Light"/>
            </a:endParaRPr>
          </a:p>
          <a:p>
            <a:pPr indent="-315259" lvl="0" marL="457200" rtl="0" algn="l">
              <a:spcBef>
                <a:spcPts val="0"/>
              </a:spcBef>
              <a:spcAft>
                <a:spcPts val="0"/>
              </a:spcAft>
              <a:buSzPts val="1365"/>
              <a:buFont typeface="Nunito Light"/>
              <a:buAutoNum type="arabicPeriod"/>
            </a:pPr>
            <a:r>
              <a:rPr lang="en-GB" sz="1364">
                <a:latin typeface="Nunito Light"/>
                <a:ea typeface="Nunito Light"/>
                <a:cs typeface="Nunito Light"/>
                <a:sym typeface="Nunito Light"/>
              </a:rPr>
              <a:t>Ridge Regression</a:t>
            </a:r>
            <a:endParaRPr sz="1364">
              <a:latin typeface="Nunito Light"/>
              <a:ea typeface="Nunito Light"/>
              <a:cs typeface="Nunito Light"/>
              <a:sym typeface="Nunito Light"/>
            </a:endParaRPr>
          </a:p>
          <a:p>
            <a:pPr indent="0" lvl="0" marL="457200" rtl="0" algn="l">
              <a:spcBef>
                <a:spcPts val="0"/>
              </a:spcBef>
              <a:spcAft>
                <a:spcPts val="0"/>
              </a:spcAft>
              <a:buNone/>
            </a:pPr>
            <a:r>
              <a:t/>
            </a:r>
            <a:endParaRPr sz="1364">
              <a:latin typeface="Nunito Light"/>
              <a:ea typeface="Nunito Light"/>
              <a:cs typeface="Nunito Light"/>
              <a:sym typeface="Nunito Light"/>
            </a:endParaRPr>
          </a:p>
          <a:p>
            <a:pPr indent="0" lvl="0" marL="0" rtl="0" algn="l">
              <a:spcBef>
                <a:spcPts val="0"/>
              </a:spcBef>
              <a:spcAft>
                <a:spcPts val="0"/>
              </a:spcAft>
              <a:buNone/>
            </a:pPr>
            <a:r>
              <a:rPr b="1" i="1" lang="en-GB" sz="1364" u="sng">
                <a:latin typeface="Nunito"/>
                <a:ea typeface="Nunito"/>
                <a:cs typeface="Nunito"/>
                <a:sym typeface="Nunito"/>
              </a:rPr>
              <a:t>Model building with hyper parameter tuning:</a:t>
            </a:r>
            <a:endParaRPr b="1" i="1" sz="1364" u="sng">
              <a:latin typeface="Nunito"/>
              <a:ea typeface="Nunito"/>
              <a:cs typeface="Nunito"/>
              <a:sym typeface="Nunito"/>
            </a:endParaRPr>
          </a:p>
          <a:p>
            <a:pPr indent="0" lvl="0" marL="0" rtl="0" algn="l">
              <a:spcBef>
                <a:spcPts val="0"/>
              </a:spcBef>
              <a:spcAft>
                <a:spcPts val="0"/>
              </a:spcAft>
              <a:buNone/>
            </a:pPr>
            <a:r>
              <a:rPr b="1" i="1" lang="en-GB" sz="1264" u="sng">
                <a:latin typeface="Nunito"/>
                <a:ea typeface="Nunito"/>
                <a:cs typeface="Nunito"/>
                <a:sym typeface="Nunito"/>
              </a:rPr>
              <a:t>Model used:</a:t>
            </a:r>
            <a:endParaRPr b="1" i="1" sz="1264" u="sng">
              <a:latin typeface="Nunito"/>
              <a:ea typeface="Nunito"/>
              <a:cs typeface="Nunito"/>
              <a:sym typeface="Nunito"/>
            </a:endParaRPr>
          </a:p>
          <a:p>
            <a:pPr indent="-315259" lvl="0" marL="457200" rtl="0" algn="l">
              <a:spcBef>
                <a:spcPts val="0"/>
              </a:spcBef>
              <a:spcAft>
                <a:spcPts val="0"/>
              </a:spcAft>
              <a:buSzPts val="1365"/>
              <a:buFont typeface="Nunito Light"/>
              <a:buAutoNum type="arabicPeriod"/>
            </a:pPr>
            <a:r>
              <a:rPr lang="en-GB" sz="1364">
                <a:latin typeface="Nunito Light"/>
                <a:ea typeface="Nunito Light"/>
                <a:cs typeface="Nunito Light"/>
                <a:sym typeface="Nunito Light"/>
              </a:rPr>
              <a:t>Random Forest Regression</a:t>
            </a:r>
            <a:endParaRPr sz="1364">
              <a:latin typeface="Nunito Light"/>
              <a:ea typeface="Nunito Light"/>
              <a:cs typeface="Nunito Light"/>
              <a:sym typeface="Nunito Light"/>
            </a:endParaRPr>
          </a:p>
          <a:p>
            <a:pPr indent="-315259" lvl="0" marL="457200" rtl="0" algn="l">
              <a:spcBef>
                <a:spcPts val="0"/>
              </a:spcBef>
              <a:spcAft>
                <a:spcPts val="0"/>
              </a:spcAft>
              <a:buSzPts val="1365"/>
              <a:buFont typeface="Nunito Light"/>
              <a:buAutoNum type="arabicPeriod"/>
            </a:pPr>
            <a:r>
              <a:rPr lang="en-GB" sz="1364">
                <a:latin typeface="Nunito Light"/>
                <a:ea typeface="Nunito Light"/>
                <a:cs typeface="Nunito Light"/>
                <a:sym typeface="Nunito Light"/>
              </a:rPr>
              <a:t>Gradient boosting Regression</a:t>
            </a:r>
            <a:endParaRPr sz="1364">
              <a:latin typeface="Nunito Light"/>
              <a:ea typeface="Nunito Light"/>
              <a:cs typeface="Nunito Light"/>
              <a:sym typeface="Nunito Light"/>
            </a:endParaRPr>
          </a:p>
          <a:p>
            <a:pPr indent="-315259" lvl="0" marL="457200" rtl="0" algn="l">
              <a:spcBef>
                <a:spcPts val="0"/>
              </a:spcBef>
              <a:spcAft>
                <a:spcPts val="0"/>
              </a:spcAft>
              <a:buSzPts val="1365"/>
              <a:buFont typeface="Nunito Light"/>
              <a:buAutoNum type="arabicPeriod"/>
            </a:pPr>
            <a:r>
              <a:rPr lang="en-GB" sz="1364">
                <a:latin typeface="Nunito Light"/>
                <a:ea typeface="Nunito Light"/>
                <a:cs typeface="Nunito Light"/>
                <a:sym typeface="Nunito Light"/>
              </a:rPr>
              <a:t>Ridge Regression</a:t>
            </a:r>
            <a:endParaRPr sz="1364">
              <a:latin typeface="Nunito Light"/>
              <a:ea typeface="Nunito Light"/>
              <a:cs typeface="Nunito Light"/>
              <a:sym typeface="Nunito Light"/>
            </a:endParaRPr>
          </a:p>
          <a:p>
            <a:pPr indent="0" lvl="0" marL="0" rtl="0" algn="l">
              <a:spcBef>
                <a:spcPts val="0"/>
              </a:spcBef>
              <a:spcAft>
                <a:spcPts val="0"/>
              </a:spcAft>
              <a:buNone/>
            </a:pPr>
            <a:r>
              <a:t/>
            </a:r>
            <a:endParaRPr sz="1364">
              <a:latin typeface="Nunito Light"/>
              <a:ea typeface="Nunito Light"/>
              <a:cs typeface="Nunito Light"/>
              <a:sym typeface="Nunito Light"/>
            </a:endParaRPr>
          </a:p>
          <a:p>
            <a:pPr indent="0" lvl="0" marL="0" rtl="0" algn="l">
              <a:spcBef>
                <a:spcPts val="0"/>
              </a:spcBef>
              <a:spcAft>
                <a:spcPts val="0"/>
              </a:spcAft>
              <a:buNone/>
            </a:pPr>
            <a:r>
              <a:rPr b="1" i="1" lang="en-GB" sz="1256" u="sng">
                <a:latin typeface="Nunito"/>
                <a:ea typeface="Nunito"/>
                <a:cs typeface="Nunito"/>
                <a:sym typeface="Nunito"/>
              </a:rPr>
              <a:t>Tuning Method:</a:t>
            </a:r>
            <a:endParaRPr b="1" i="1" sz="1256" u="sng">
              <a:latin typeface="Nunito"/>
              <a:ea typeface="Nunito"/>
              <a:cs typeface="Nunito"/>
              <a:sym typeface="Nunito"/>
            </a:endParaRPr>
          </a:p>
          <a:p>
            <a:pPr indent="-315259" lvl="0" marL="457200" rtl="0" algn="l">
              <a:spcBef>
                <a:spcPts val="0"/>
              </a:spcBef>
              <a:spcAft>
                <a:spcPts val="0"/>
              </a:spcAft>
              <a:buSzPts val="1365"/>
              <a:buFont typeface="Nunito Light"/>
              <a:buAutoNum type="arabicPeriod"/>
            </a:pPr>
            <a:r>
              <a:rPr lang="en-GB" sz="1364">
                <a:latin typeface="Nunito Light"/>
                <a:ea typeface="Nunito Light"/>
                <a:cs typeface="Nunito Light"/>
                <a:sym typeface="Nunito Light"/>
              </a:rPr>
              <a:t>Randomized search CV</a:t>
            </a:r>
            <a:endParaRPr sz="1364">
              <a:latin typeface="Nunito Light"/>
              <a:ea typeface="Nunito Light"/>
              <a:cs typeface="Nunito Light"/>
              <a:sym typeface="Nunito Light"/>
            </a:endParaRPr>
          </a:p>
          <a:p>
            <a:pPr indent="-315259" lvl="0" marL="457200" rtl="0" algn="l">
              <a:spcBef>
                <a:spcPts val="0"/>
              </a:spcBef>
              <a:spcAft>
                <a:spcPts val="0"/>
              </a:spcAft>
              <a:buSzPts val="1365"/>
              <a:buFont typeface="Nunito Light"/>
              <a:buAutoNum type="arabicPeriod"/>
            </a:pPr>
            <a:r>
              <a:rPr lang="en-GB" sz="1364">
                <a:latin typeface="Nunito Light"/>
                <a:ea typeface="Nunito Light"/>
                <a:cs typeface="Nunito Light"/>
                <a:sym typeface="Nunito Light"/>
              </a:rPr>
              <a:t>Grid search CV</a:t>
            </a:r>
            <a:endParaRPr sz="1364">
              <a:latin typeface="Nunito Light"/>
              <a:ea typeface="Nunito Light"/>
              <a:cs typeface="Nunito Light"/>
              <a:sym typeface="Nunito Light"/>
            </a:endParaRPr>
          </a:p>
        </p:txBody>
      </p:sp>
      <p:sp>
        <p:nvSpPr>
          <p:cNvPr id="186" name="Google Shape;186;p21"/>
          <p:cNvSpPr txBox="1"/>
          <p:nvPr>
            <p:ph idx="4294967295" type="subTitle"/>
          </p:nvPr>
        </p:nvSpPr>
        <p:spPr>
          <a:xfrm>
            <a:off x="1859450" y="354475"/>
            <a:ext cx="5359800" cy="548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2400"/>
              <a:t>Modeling approach used &amp; why</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