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Constantia"/>
      <p:regular r:id="rId18"/>
      <p:bold r:id="rId19"/>
      <p:italic r:id="rId20"/>
      <p:boldItalic r:id="rId21"/>
    </p:embeddedFont>
    <p:embeddedFont>
      <p:font typeface="Quattrocento Sans"/>
      <p:regular r:id="rId22"/>
      <p:bold r:id="rId23"/>
      <p:italic r:id="rId24"/>
      <p:boldItalic r:id="rId25"/>
    </p:embeddedFon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30" roundtripDataSignature="AMtx7mijeFaoxSbDt2Axla8oe0oEtqFy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nstantia-italic.fntdata"/><Relationship Id="rId22" Type="http://schemas.openxmlformats.org/officeDocument/2006/relationships/font" Target="fonts/QuattrocentoSans-regular.fntdata"/><Relationship Id="rId21" Type="http://schemas.openxmlformats.org/officeDocument/2006/relationships/font" Target="fonts/Constantia-boldItalic.fntdata"/><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regular.fntdata"/><Relationship Id="rId25" Type="http://schemas.openxmlformats.org/officeDocument/2006/relationships/font" Target="fonts/QuattrocentoSans-boldItalic.fntdata"/><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Constantia-bold.fntdata"/><Relationship Id="rId18" Type="http://schemas.openxmlformats.org/officeDocument/2006/relationships/font" Target="fonts/Constanti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4"/>
          <p:cNvGrpSpPr/>
          <p:nvPr/>
        </p:nvGrpSpPr>
        <p:grpSpPr>
          <a:xfrm>
            <a:off x="0" y="0"/>
            <a:ext cx="12192000" cy="6858000"/>
            <a:chOff x="0" y="0"/>
            <a:chExt cx="12192000" cy="6858000"/>
          </a:xfrm>
        </p:grpSpPr>
        <p:sp>
          <p:nvSpPr>
            <p:cNvPr id="24" name="Google Shape;24;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14"/>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8" name="Google Shape;28;p14"/>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23"/>
          <p:cNvGrpSpPr/>
          <p:nvPr/>
        </p:nvGrpSpPr>
        <p:grpSpPr>
          <a:xfrm>
            <a:off x="0" y="0"/>
            <a:ext cx="12192000" cy="6858000"/>
            <a:chOff x="0" y="0"/>
            <a:chExt cx="12192000" cy="6858000"/>
          </a:xfrm>
        </p:grpSpPr>
        <p:sp>
          <p:nvSpPr>
            <p:cNvPr id="122" name="Google Shape;122;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3"/>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3"/>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2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23"/>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3"/>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3" name="Google Shape;133;p23"/>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2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24"/>
          <p:cNvGrpSpPr/>
          <p:nvPr/>
        </p:nvGrpSpPr>
        <p:grpSpPr>
          <a:xfrm>
            <a:off x="0" y="0"/>
            <a:ext cx="12192000" cy="6858000"/>
            <a:chOff x="0" y="0"/>
            <a:chExt cx="12192000" cy="6858000"/>
          </a:xfrm>
        </p:grpSpPr>
        <p:sp>
          <p:nvSpPr>
            <p:cNvPr id="140" name="Google Shape;140;p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2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24"/>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4"/>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2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25"/>
          <p:cNvGrpSpPr/>
          <p:nvPr/>
        </p:nvGrpSpPr>
        <p:grpSpPr>
          <a:xfrm>
            <a:off x="0" y="0"/>
            <a:ext cx="12192000" cy="6858000"/>
            <a:chOff x="0" y="0"/>
            <a:chExt cx="12192000" cy="6858000"/>
          </a:xfrm>
        </p:grpSpPr>
        <p:sp>
          <p:nvSpPr>
            <p:cNvPr id="157" name="Google Shape;157;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2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25"/>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7" name="Google Shape;167;p25"/>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8" name="Google Shape;168;p25"/>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5"/>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25"/>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2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5" name="Shape 175"/>
        <p:cNvGrpSpPr/>
        <p:nvPr/>
      </p:nvGrpSpPr>
      <p:grpSpPr>
        <a:xfrm>
          <a:off x="0" y="0"/>
          <a:ext cx="0" cy="0"/>
          <a:chOff x="0" y="0"/>
          <a:chExt cx="0" cy="0"/>
        </a:xfrm>
      </p:grpSpPr>
      <p:grpSp>
        <p:nvGrpSpPr>
          <p:cNvPr id="176" name="Google Shape;176;p26"/>
          <p:cNvGrpSpPr/>
          <p:nvPr/>
        </p:nvGrpSpPr>
        <p:grpSpPr>
          <a:xfrm>
            <a:off x="0" y="0"/>
            <a:ext cx="12192000" cy="6858000"/>
            <a:chOff x="0" y="0"/>
            <a:chExt cx="12192000" cy="6858000"/>
          </a:xfrm>
        </p:grpSpPr>
        <p:sp>
          <p:nvSpPr>
            <p:cNvPr id="177" name="Google Shape;177;p2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2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26"/>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6"/>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2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2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latin typeface="Century Gothic"/>
              <a:ea typeface="Century Gothic"/>
              <a:cs typeface="Century Gothic"/>
              <a:sym typeface="Century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sp>
        <p:nvSpPr>
          <p:cNvPr id="193" name="Google Shape;193;p27"/>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7"/>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27"/>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27"/>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27"/>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27"/>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27"/>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27"/>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27"/>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2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5" name="Shape 205"/>
        <p:cNvGrpSpPr/>
        <p:nvPr/>
      </p:nvGrpSpPr>
      <p:grpSpPr>
        <a:xfrm>
          <a:off x="0" y="0"/>
          <a:ext cx="0" cy="0"/>
          <a:chOff x="0" y="0"/>
          <a:chExt cx="0" cy="0"/>
        </a:xfrm>
      </p:grpSpPr>
      <p:sp>
        <p:nvSpPr>
          <p:cNvPr id="206" name="Google Shape;206;p28"/>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8"/>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28"/>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09" name="Google Shape;209;p28"/>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28"/>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28"/>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2" name="Google Shape;212;p28"/>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28"/>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28"/>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5" name="Google Shape;215;p28"/>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28"/>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28"/>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2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28"/>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29"/>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9"/>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29"/>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2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30"/>
          <p:cNvGrpSpPr/>
          <p:nvPr/>
        </p:nvGrpSpPr>
        <p:grpSpPr>
          <a:xfrm>
            <a:off x="0" y="0"/>
            <a:ext cx="12192000" cy="6858000"/>
            <a:chOff x="0" y="0"/>
            <a:chExt cx="12192000" cy="6858000"/>
          </a:xfrm>
        </p:grpSpPr>
        <p:sp>
          <p:nvSpPr>
            <p:cNvPr id="229" name="Google Shape;229;p3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3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30"/>
          <p:cNvSpPr txBox="1"/>
          <p:nvPr>
            <p:ph type="title"/>
          </p:nvPr>
        </p:nvSpPr>
        <p:spPr>
          <a:xfrm rot="5400000">
            <a:off x="6915923" y="2947780"/>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30"/>
          <p:cNvSpPr txBox="1"/>
          <p:nvPr>
            <p:ph idx="1" type="body"/>
          </p:nvPr>
        </p:nvSpPr>
        <p:spPr>
          <a:xfrm rot="5400000">
            <a:off x="1908672"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30"/>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3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3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1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1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3" name="Shape 43"/>
        <p:cNvGrpSpPr/>
        <p:nvPr/>
      </p:nvGrpSpPr>
      <p:grpSpPr>
        <a:xfrm>
          <a:off x="0" y="0"/>
          <a:ext cx="0" cy="0"/>
          <a:chOff x="0" y="0"/>
          <a:chExt cx="0" cy="0"/>
        </a:xfrm>
      </p:grpSpPr>
      <p:grpSp>
        <p:nvGrpSpPr>
          <p:cNvPr id="44" name="Google Shape;44;p17"/>
          <p:cNvGrpSpPr/>
          <p:nvPr/>
        </p:nvGrpSpPr>
        <p:grpSpPr>
          <a:xfrm>
            <a:off x="0" y="0"/>
            <a:ext cx="12192000" cy="6858000"/>
            <a:chOff x="0" y="0"/>
            <a:chExt cx="12192000" cy="6858000"/>
          </a:xfrm>
        </p:grpSpPr>
        <p:sp>
          <p:nvSpPr>
            <p:cNvPr id="45" name="Google Shape;45;p1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7"/>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7"/>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7"/>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7"/>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3" name="Google Shape;53;p17"/>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5" name="Google Shape;55;p17"/>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7" name="Google Shape;57;p1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1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8"/>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1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1" name="Google Shape;71;p19"/>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2" name="Google Shape;72;p19"/>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3" name="Google Shape;73;p19"/>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74" name="Google Shape;74;p1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2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21"/>
          <p:cNvGrpSpPr/>
          <p:nvPr/>
        </p:nvGrpSpPr>
        <p:grpSpPr>
          <a:xfrm>
            <a:off x="0" y="0"/>
            <a:ext cx="12192000" cy="6858000"/>
            <a:chOff x="0" y="0"/>
            <a:chExt cx="12192000" cy="6858000"/>
          </a:xfrm>
        </p:grpSpPr>
        <p:sp>
          <p:nvSpPr>
            <p:cNvPr id="84" name="Google Shape;84;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1"/>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1"/>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1"/>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21"/>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21"/>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2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22"/>
          <p:cNvGrpSpPr/>
          <p:nvPr/>
        </p:nvGrpSpPr>
        <p:grpSpPr>
          <a:xfrm>
            <a:off x="0" y="0"/>
            <a:ext cx="12192000" cy="6858000"/>
            <a:chOff x="0" y="0"/>
            <a:chExt cx="12192000" cy="6858000"/>
          </a:xfrm>
        </p:grpSpPr>
        <p:sp>
          <p:nvSpPr>
            <p:cNvPr id="103" name="Google Shape;103;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2"/>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2"/>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22"/>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2"/>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5" name="Google Shape;115;p22"/>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2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3"/>
          <p:cNvGrpSpPr/>
          <p:nvPr/>
        </p:nvGrpSpPr>
        <p:grpSpPr>
          <a:xfrm>
            <a:off x="0" y="0"/>
            <a:ext cx="12192000" cy="6858000"/>
            <a:chOff x="0" y="0"/>
            <a:chExt cx="12192000" cy="6858000"/>
          </a:xfrm>
        </p:grpSpPr>
        <p:sp>
          <p:nvSpPr>
            <p:cNvPr id="7" name="Google Shape;7;p13"/>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3"/>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3"/>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3"/>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1"/>
          <p:cNvSpPr txBox="1"/>
          <p:nvPr>
            <p:ph type="ctrTitle"/>
          </p:nvPr>
        </p:nvSpPr>
        <p:spPr>
          <a:xfrm>
            <a:off x="2484447" y="3015532"/>
            <a:ext cx="7223106" cy="82693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Constantia"/>
              <a:buNone/>
            </a:pPr>
            <a:r>
              <a:rPr b="1" lang="en-US" sz="4400">
                <a:latin typeface="Constantia"/>
                <a:ea typeface="Constantia"/>
                <a:cs typeface="Constantia"/>
                <a:sym typeface="Constantia"/>
              </a:rPr>
              <a:t>IOT BASED ELDERLY FALL DETECTION SYSTEM</a:t>
            </a:r>
            <a:br>
              <a:rPr b="1" lang="en-US" sz="4400">
                <a:latin typeface="Constantia"/>
                <a:ea typeface="Constantia"/>
                <a:cs typeface="Constantia"/>
                <a:sym typeface="Constantia"/>
              </a:rPr>
            </a:br>
            <a:r>
              <a:rPr b="1" lang="en-US" sz="4400">
                <a:latin typeface="Constantia"/>
                <a:ea typeface="Constantia"/>
                <a:cs typeface="Constantia"/>
                <a:sym typeface="Constantia"/>
              </a:rPr>
              <a:t>HEALTHCARE</a:t>
            </a:r>
            <a:endParaRPr/>
          </a:p>
        </p:txBody>
      </p:sp>
      <p:sp>
        <p:nvSpPr>
          <p:cNvPr id="250" name="Google Shape;250;p1"/>
          <p:cNvSpPr/>
          <p:nvPr/>
        </p:nvSpPr>
        <p:spPr>
          <a:xfrm>
            <a:off x="1249680" y="1327409"/>
            <a:ext cx="9692640" cy="3188320"/>
          </a:xfrm>
          <a:prstGeom prst="frame">
            <a:avLst>
              <a:gd fmla="val 6250" name="adj1"/>
            </a:avLst>
          </a:prstGeom>
          <a:solidFill>
            <a:srgbClr val="F589C1"/>
          </a:solidFill>
          <a:ln cap="rnd" cmpd="sng" w="1905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4000">
        <p14:vortex dir="r"/>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Applications</a:t>
            </a:r>
            <a:endParaRPr/>
          </a:p>
        </p:txBody>
      </p:sp>
      <p:sp>
        <p:nvSpPr>
          <p:cNvPr id="326" name="Google Shape;326;p10"/>
          <p:cNvSpPr txBox="1"/>
          <p:nvPr>
            <p:ph idx="1" type="body"/>
          </p:nvPr>
        </p:nvSpPr>
        <p:spPr>
          <a:xfrm>
            <a:off x="294968" y="2227440"/>
            <a:ext cx="7561145" cy="43456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b="1" lang="en-US" sz="2400"/>
              <a:t>Detection of fall by 65 above people</a:t>
            </a:r>
            <a:endParaRPr/>
          </a:p>
          <a:p>
            <a:pPr indent="-342900" lvl="0" marL="342900" rtl="0" algn="l">
              <a:spcBef>
                <a:spcPts val="1000"/>
              </a:spcBef>
              <a:spcAft>
                <a:spcPts val="0"/>
              </a:spcAft>
              <a:buSzPts val="1920"/>
              <a:buChar char="►"/>
            </a:pPr>
            <a:r>
              <a:rPr b="1" lang="en-US" sz="2400"/>
              <a:t>Disabled people fall can be detected</a:t>
            </a:r>
            <a:endParaRPr/>
          </a:p>
          <a:p>
            <a:pPr indent="-342900" lvl="0" marL="342900" rtl="0" algn="l">
              <a:spcBef>
                <a:spcPts val="1000"/>
              </a:spcBef>
              <a:spcAft>
                <a:spcPts val="0"/>
              </a:spcAft>
              <a:buSzPts val="1920"/>
              <a:buChar char="►"/>
            </a:pPr>
            <a:r>
              <a:rPr b="1" lang="en-US" sz="2400"/>
              <a:t>To detect fall of people go to unconscious state</a:t>
            </a:r>
            <a:endParaRPr/>
          </a:p>
          <a:p>
            <a:pPr indent="-342900" lvl="0" marL="342900" rtl="0" algn="l">
              <a:spcBef>
                <a:spcPts val="1000"/>
              </a:spcBef>
              <a:spcAft>
                <a:spcPts val="0"/>
              </a:spcAft>
              <a:buSzPts val="1920"/>
              <a:buChar char="►"/>
            </a:pPr>
            <a:r>
              <a:rPr b="1" lang="en-US" sz="2400"/>
              <a:t>Death and mortality due to injury can be prevented</a:t>
            </a:r>
            <a:endParaRPr/>
          </a:p>
          <a:p>
            <a:pPr indent="-342900" lvl="0" marL="342900" rtl="0" algn="l">
              <a:spcBef>
                <a:spcPts val="1000"/>
              </a:spcBef>
              <a:spcAft>
                <a:spcPts val="0"/>
              </a:spcAft>
              <a:buSzPts val="1920"/>
              <a:buChar char="►"/>
            </a:pPr>
            <a:r>
              <a:rPr b="1" lang="en-US" sz="2400"/>
              <a:t>Easy to carry and also weightless</a:t>
            </a:r>
            <a:endParaRPr/>
          </a:p>
          <a:p>
            <a:pPr indent="-342900" lvl="0" marL="342900" rtl="0" algn="l">
              <a:spcBef>
                <a:spcPts val="1000"/>
              </a:spcBef>
              <a:spcAft>
                <a:spcPts val="0"/>
              </a:spcAft>
              <a:buSzPts val="1920"/>
              <a:buChar char="►"/>
            </a:pPr>
            <a:r>
              <a:rPr b="1" lang="en-US" sz="2400"/>
              <a:t>Durability and cost efficient</a:t>
            </a:r>
            <a:endParaRPr/>
          </a:p>
          <a:p>
            <a:pPr indent="-342900" lvl="0" marL="342900" rtl="0" algn="l">
              <a:spcBef>
                <a:spcPts val="1000"/>
              </a:spcBef>
              <a:spcAft>
                <a:spcPts val="0"/>
              </a:spcAft>
              <a:buSzPts val="1920"/>
              <a:buChar char="►"/>
            </a:pPr>
            <a:r>
              <a:rPr b="1" lang="en-US" sz="2400"/>
              <a:t>Using high accuracy sensor so easy to find fall  </a:t>
            </a:r>
            <a:endParaRPr/>
          </a:p>
        </p:txBody>
      </p:sp>
      <p:pic>
        <p:nvPicPr>
          <p:cNvPr id="327" name="Google Shape;327;p10"/>
          <p:cNvPicPr preferRelativeResize="0"/>
          <p:nvPr/>
        </p:nvPicPr>
        <p:blipFill rotWithShape="1">
          <a:blip r:embed="rId3">
            <a:alphaModFix/>
          </a:blip>
          <a:srcRect b="0" l="0" r="0" t="0"/>
          <a:stretch/>
        </p:blipFill>
        <p:spPr>
          <a:xfrm>
            <a:off x="7793273" y="2318197"/>
            <a:ext cx="4338732" cy="42549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Summary </a:t>
            </a:r>
            <a:endParaRPr/>
          </a:p>
        </p:txBody>
      </p:sp>
      <p:sp>
        <p:nvSpPr>
          <p:cNvPr id="333" name="Google Shape;333;p11"/>
          <p:cNvSpPr txBox="1"/>
          <p:nvPr>
            <p:ph idx="1" type="body"/>
          </p:nvPr>
        </p:nvSpPr>
        <p:spPr>
          <a:xfrm>
            <a:off x="540913" y="2434107"/>
            <a:ext cx="11153104" cy="425002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20"/>
              <a:buNone/>
            </a:pPr>
            <a:r>
              <a:rPr b="1" i="1" lang="en-US" sz="2400">
                <a:latin typeface="Quattrocento Sans"/>
                <a:ea typeface="Quattrocento Sans"/>
                <a:cs typeface="Quattrocento Sans"/>
                <a:sym typeface="Quattrocento Sans"/>
              </a:rPr>
              <a:t>We first get values from accelerometer and gyroscope senor if the value goes beyond the threshold value we set then it checks the leveler capsule sensor if the output of capsule is high it triggers the alarm to alert nearby person to switch off the alarm if no person is nearby it sends message or pre recorded call to the family members if no response by checking the severe of the person it call or message to the hospital for help . Sometimes alarm people will think of its not serious so we can make the alarm to program it to shout </a:t>
            </a:r>
            <a:endParaRPr/>
          </a:p>
          <a:p>
            <a:pPr indent="0" lvl="0" marL="0" rtl="0" algn="l">
              <a:spcBef>
                <a:spcPts val="1000"/>
              </a:spcBef>
              <a:spcAft>
                <a:spcPts val="0"/>
              </a:spcAft>
              <a:buSzPts val="1920"/>
              <a:buNone/>
            </a:pPr>
            <a:r>
              <a:rPr b="1" i="1" lang="en-US" sz="2400">
                <a:solidFill>
                  <a:srgbClr val="C00000"/>
                </a:solidFill>
                <a:latin typeface="Quattrocento Sans"/>
                <a:ea typeface="Quattrocento Sans"/>
                <a:cs typeface="Quattrocento Sans"/>
                <a:sym typeface="Quattrocento Sans"/>
              </a:rPr>
              <a:t>“Help</a:t>
            </a:r>
            <a:r>
              <a:rPr i="1" lang="en-US">
                <a:solidFill>
                  <a:srgbClr val="C00000"/>
                </a:solidFill>
                <a:latin typeface="Quattrocento Sans"/>
                <a:ea typeface="Quattrocento Sans"/>
                <a:cs typeface="Quattrocento Sans"/>
                <a:sym typeface="Quattrocento San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2"/>
          <p:cNvSpPr/>
          <p:nvPr/>
        </p:nvSpPr>
        <p:spPr>
          <a:xfrm>
            <a:off x="1657010" y="2016535"/>
            <a:ext cx="8281115" cy="4700788"/>
          </a:xfrm>
          <a:prstGeom prst="cloud">
            <a:avLst/>
          </a:prstGeom>
          <a:solidFill>
            <a:schemeClr val="lt1"/>
          </a:solidFill>
          <a:ln cap="flat" cmpd="sng" w="9525">
            <a:solidFill>
              <a:srgbClr val="860C4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3600" u="none" cap="none" strike="noStrike">
              <a:solidFill>
                <a:schemeClr val="accent1"/>
              </a:solidFill>
              <a:latin typeface="Arial"/>
              <a:ea typeface="Arial"/>
              <a:cs typeface="Arial"/>
              <a:sym typeface="Arial"/>
            </a:endParaRPr>
          </a:p>
        </p:txBody>
      </p:sp>
      <p:sp>
        <p:nvSpPr>
          <p:cNvPr id="339" name="Google Shape;339;p12"/>
          <p:cNvSpPr/>
          <p:nvPr/>
        </p:nvSpPr>
        <p:spPr>
          <a:xfrm>
            <a:off x="3495842" y="2444497"/>
            <a:ext cx="4852500" cy="258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chemeClr val="dk1"/>
                </a:solidFill>
                <a:latin typeface="Arial"/>
                <a:ea typeface="Arial"/>
                <a:cs typeface="Arial"/>
                <a:sym typeface="Arial"/>
              </a:rPr>
              <a:t>Our inspiration </a:t>
            </a:r>
            <a:endParaRPr/>
          </a:p>
          <a:p>
            <a:pPr indent="0" lvl="0" marL="0" marR="0" rtl="0" algn="ctr">
              <a:spcBef>
                <a:spcPts val="0"/>
              </a:spcBef>
              <a:spcAft>
                <a:spcPts val="0"/>
              </a:spcAft>
              <a:buNone/>
            </a:pPr>
            <a:r>
              <a:rPr b="1" i="0" lang="en-US" sz="5400" u="none" cap="none" strike="noStrike">
                <a:solidFill>
                  <a:schemeClr val="dk1"/>
                </a:solidFill>
                <a:latin typeface="Arial"/>
                <a:ea typeface="Arial"/>
                <a:cs typeface="Arial"/>
                <a:sym typeface="Arial"/>
              </a:rPr>
              <a:t>to help!!!</a:t>
            </a:r>
            <a:endParaRPr/>
          </a:p>
          <a:p>
            <a:pPr indent="0" lvl="0" marL="0" marR="0" rtl="0" algn="ctr">
              <a:spcBef>
                <a:spcPts val="0"/>
              </a:spcBef>
              <a:spcAft>
                <a:spcPts val="0"/>
              </a:spcAft>
              <a:buNone/>
            </a:pPr>
            <a:r>
              <a:rPr b="1" i="0" lang="en-US" sz="5400" u="none" cap="none" strike="noStrike">
                <a:solidFill>
                  <a:schemeClr val="dk1"/>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4" name="Shape 254"/>
        <p:cNvGrpSpPr/>
        <p:nvPr/>
      </p:nvGrpSpPr>
      <p:grpSpPr>
        <a:xfrm>
          <a:off x="0" y="0"/>
          <a:ext cx="0" cy="0"/>
          <a:chOff x="0" y="0"/>
          <a:chExt cx="0" cy="0"/>
        </a:xfrm>
      </p:grpSpPr>
      <p:sp>
        <p:nvSpPr>
          <p:cNvPr id="255" name="Google Shape;255;p2"/>
          <p:cNvSpPr txBox="1"/>
          <p:nvPr>
            <p:ph idx="1" type="body"/>
          </p:nvPr>
        </p:nvSpPr>
        <p:spPr>
          <a:xfrm>
            <a:off x="648561" y="1298024"/>
            <a:ext cx="10423571" cy="361526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560"/>
              <a:buNone/>
            </a:pPr>
            <a:r>
              <a:rPr b="1" lang="en-US" sz="3200">
                <a:solidFill>
                  <a:srgbClr val="EEB0EB"/>
                </a:solidFill>
                <a:latin typeface="Constantia"/>
                <a:ea typeface="Constantia"/>
                <a:cs typeface="Constantia"/>
                <a:sym typeface="Constantia"/>
              </a:rPr>
              <a:t>BATCH NAME       :   MAGNETAR</a:t>
            </a:r>
            <a:endParaRPr/>
          </a:p>
          <a:p>
            <a:pPr indent="0" lvl="0" marL="0" rtl="0" algn="l">
              <a:spcBef>
                <a:spcPts val="1000"/>
              </a:spcBef>
              <a:spcAft>
                <a:spcPts val="0"/>
              </a:spcAft>
              <a:buSzPts val="1920"/>
              <a:buNone/>
            </a:pPr>
            <a:r>
              <a:t/>
            </a:r>
            <a:endParaRPr sz="2400"/>
          </a:p>
          <a:p>
            <a:pPr indent="-220980" lvl="0" marL="342900" rtl="0" algn="l">
              <a:spcBef>
                <a:spcPts val="1000"/>
              </a:spcBef>
              <a:spcAft>
                <a:spcPts val="0"/>
              </a:spcAft>
              <a:buSzPts val="1920"/>
              <a:buNone/>
            </a:pPr>
            <a:r>
              <a:t/>
            </a:r>
            <a:endParaRPr sz="2400">
              <a:latin typeface="Quattrocento Sans"/>
              <a:ea typeface="Quattrocento Sans"/>
              <a:cs typeface="Quattrocento Sans"/>
              <a:sym typeface="Quattrocento Sans"/>
            </a:endParaRPr>
          </a:p>
          <a:p>
            <a:pPr indent="-342900" lvl="0" marL="342900" rtl="0" algn="l">
              <a:spcBef>
                <a:spcPts val="1000"/>
              </a:spcBef>
              <a:spcAft>
                <a:spcPts val="0"/>
              </a:spcAft>
              <a:buSzPts val="1920"/>
              <a:buFont typeface="Noto Sans Symbols"/>
              <a:buChar char="❑"/>
            </a:pPr>
            <a:r>
              <a:rPr lang="en-US" sz="2400">
                <a:latin typeface="Quattrocento Sans"/>
                <a:ea typeface="Quattrocento Sans"/>
                <a:cs typeface="Quattrocento Sans"/>
                <a:sym typeface="Quattrocento Sans"/>
              </a:rPr>
              <a:t>NAME                   : SANJAY K, SUJITHKUMAR S M</a:t>
            </a:r>
            <a:endParaRPr/>
          </a:p>
          <a:p>
            <a:pPr indent="-220980" lvl="0" marL="342900" rtl="0" algn="l">
              <a:spcBef>
                <a:spcPts val="1000"/>
              </a:spcBef>
              <a:spcAft>
                <a:spcPts val="0"/>
              </a:spcAft>
              <a:buSzPts val="1920"/>
              <a:buFont typeface="Noto Sans Symbols"/>
              <a:buNone/>
            </a:pPr>
            <a:r>
              <a:t/>
            </a:r>
            <a:endParaRPr sz="2400">
              <a:latin typeface="Quattrocento Sans"/>
              <a:ea typeface="Quattrocento Sans"/>
              <a:cs typeface="Quattrocento Sans"/>
              <a:sym typeface="Quattrocento Sans"/>
            </a:endParaRPr>
          </a:p>
          <a:p>
            <a:pPr indent="-342900" lvl="0" marL="342900" rtl="0" algn="l">
              <a:spcBef>
                <a:spcPts val="1000"/>
              </a:spcBef>
              <a:spcAft>
                <a:spcPts val="0"/>
              </a:spcAft>
              <a:buSzPts val="1920"/>
              <a:buFont typeface="Noto Sans Symbols"/>
              <a:buChar char="❑"/>
            </a:pPr>
            <a:r>
              <a:rPr lang="en-US" sz="2400">
                <a:latin typeface="Quattrocento Sans"/>
                <a:ea typeface="Quattrocento Sans"/>
                <a:cs typeface="Quattrocento Sans"/>
                <a:sym typeface="Quattrocento Sans"/>
              </a:rPr>
              <a:t>DEPARTMENT       :   ECE</a:t>
            </a:r>
            <a:endParaRPr/>
          </a:p>
          <a:p>
            <a:pPr indent="-220980" lvl="0" marL="342900" rtl="0" algn="l">
              <a:spcBef>
                <a:spcPts val="1000"/>
              </a:spcBef>
              <a:spcAft>
                <a:spcPts val="0"/>
              </a:spcAft>
              <a:buSzPts val="1920"/>
              <a:buFont typeface="Noto Sans Symbols"/>
              <a:buNone/>
            </a:pPr>
            <a:r>
              <a:t/>
            </a:r>
            <a:endParaRPr sz="2400">
              <a:latin typeface="Quattrocento Sans"/>
              <a:ea typeface="Quattrocento Sans"/>
              <a:cs typeface="Quattrocento Sans"/>
              <a:sym typeface="Quattrocento Sans"/>
            </a:endParaRPr>
          </a:p>
          <a:p>
            <a:pPr indent="-342900" lvl="0" marL="342900" rtl="0" algn="l">
              <a:spcBef>
                <a:spcPts val="1000"/>
              </a:spcBef>
              <a:spcAft>
                <a:spcPts val="0"/>
              </a:spcAft>
              <a:buSzPts val="1920"/>
              <a:buFont typeface="Noto Sans Symbols"/>
              <a:buChar char="❑"/>
            </a:pPr>
            <a:r>
              <a:rPr lang="en-US" sz="2400">
                <a:latin typeface="Quattrocento Sans"/>
                <a:ea typeface="Quattrocento Sans"/>
                <a:cs typeface="Quattrocento Sans"/>
                <a:sym typeface="Quattrocento Sans"/>
              </a:rPr>
              <a:t>COLLEGE NAME :   VELAMMAL INSTITUTE OF TECHNOLOGY </a:t>
            </a:r>
            <a:endParaRPr/>
          </a:p>
        </p:txBody>
      </p:sp>
      <p:sp>
        <p:nvSpPr>
          <p:cNvPr id="256" name="Google Shape;256;p2"/>
          <p:cNvSpPr/>
          <p:nvPr/>
        </p:nvSpPr>
        <p:spPr>
          <a:xfrm>
            <a:off x="659131" y="1270921"/>
            <a:ext cx="6308339" cy="673789"/>
          </a:xfrm>
          <a:prstGeom prst="frame">
            <a:avLst>
              <a:gd fmla="val 6766" name="adj1"/>
            </a:avLst>
          </a:prstGeom>
          <a:solidFill>
            <a:srgbClr val="F3B0C4"/>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3B0C4"/>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Effect filter="fade" transition="in">
                                      <p:cBhvr>
                                        <p:cTn dur="500"/>
                                        <p:tgtEl>
                                          <p:spTgt spid="25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Effect filter="fade" transition="in">
                                      <p:cBhvr>
                                        <p:cTn dur="500"/>
                                        <p:tgtEl>
                                          <p:spTgt spid="25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Effect filter="fade" transition="in">
                                      <p:cBhvr>
                                        <p:cTn dur="500"/>
                                        <p:tgtEl>
                                          <p:spTgt spid="25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animEffect filter="fade" transition="in">
                                      <p:cBhvr>
                                        <p:cTn dur="500"/>
                                        <p:tgtEl>
                                          <p:spTgt spid="25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animEffect filter="fade" transition="in">
                                      <p:cBhvr>
                                        <p:cTn dur="500"/>
                                        <p:tgtEl>
                                          <p:spTgt spid="25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5">
                                            <p:txEl>
                                              <p:pRg end="5" st="5"/>
                                            </p:txEl>
                                          </p:spTgt>
                                        </p:tgtEl>
                                        <p:attrNameLst>
                                          <p:attrName>style.visibility</p:attrName>
                                        </p:attrNameLst>
                                      </p:cBhvr>
                                      <p:to>
                                        <p:strVal val="visible"/>
                                      </p:to>
                                    </p:set>
                                    <p:animEffect filter="fade" transition="in">
                                      <p:cBhvr>
                                        <p:cTn dur="500"/>
                                        <p:tgtEl>
                                          <p:spTgt spid="25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5">
                                            <p:txEl>
                                              <p:pRg end="6" st="6"/>
                                            </p:txEl>
                                          </p:spTgt>
                                        </p:tgtEl>
                                        <p:attrNameLst>
                                          <p:attrName>style.visibility</p:attrName>
                                        </p:attrNameLst>
                                      </p:cBhvr>
                                      <p:to>
                                        <p:strVal val="visible"/>
                                      </p:to>
                                    </p:set>
                                    <p:animEffect filter="fade" transition="in">
                                      <p:cBhvr>
                                        <p:cTn dur="500"/>
                                        <p:tgtEl>
                                          <p:spTgt spid="25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5">
                                            <p:txEl>
                                              <p:pRg end="7" st="7"/>
                                            </p:txEl>
                                          </p:spTgt>
                                        </p:tgtEl>
                                        <p:attrNameLst>
                                          <p:attrName>style.visibility</p:attrName>
                                        </p:attrNameLst>
                                      </p:cBhvr>
                                      <p:to>
                                        <p:strVal val="visible"/>
                                      </p:to>
                                    </p:set>
                                    <p:animEffect filter="fade" transition="in">
                                      <p:cBhvr>
                                        <p:cTn dur="500"/>
                                        <p:tgtEl>
                                          <p:spTgt spid="25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3"/>
          <p:cNvSpPr txBox="1"/>
          <p:nvPr>
            <p:ph type="title"/>
          </p:nvPr>
        </p:nvSpPr>
        <p:spPr>
          <a:xfrm>
            <a:off x="767094" y="207893"/>
            <a:ext cx="3831800" cy="50928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2"/>
              </a:buClr>
              <a:buSzPct val="100000"/>
              <a:buFont typeface="Century Gothic"/>
              <a:buNone/>
            </a:pPr>
            <a:br>
              <a:rPr lang="en-US"/>
            </a:br>
            <a:br>
              <a:rPr lang="en-US"/>
            </a:br>
            <a:r>
              <a:rPr lang="en-US"/>
              <a:t>Introduction </a:t>
            </a:r>
            <a:endParaRPr/>
          </a:p>
        </p:txBody>
      </p:sp>
      <p:sp>
        <p:nvSpPr>
          <p:cNvPr id="262" name="Google Shape;262;p3"/>
          <p:cNvSpPr txBox="1"/>
          <p:nvPr>
            <p:ph idx="1" type="body"/>
          </p:nvPr>
        </p:nvSpPr>
        <p:spPr>
          <a:xfrm>
            <a:off x="4288665" y="2136062"/>
            <a:ext cx="7704705" cy="4514045"/>
          </a:xfrm>
          <a:prstGeom prst="rect">
            <a:avLst/>
          </a:prstGeom>
          <a:noFill/>
          <a:ln>
            <a:noFill/>
          </a:ln>
        </p:spPr>
        <p:txBody>
          <a:bodyPr anchorCtr="0" anchor="ctr" bIns="45700" lIns="91425" spcFirstLastPara="1" rIns="91425" wrap="square" tIns="45700">
            <a:normAutofit fontScale="25000" lnSpcReduction="20000"/>
          </a:bodyPr>
          <a:lstStyle/>
          <a:p>
            <a:pPr indent="0" lvl="0" marL="0" rtl="0" algn="l">
              <a:spcBef>
                <a:spcPts val="0"/>
              </a:spcBef>
              <a:spcAft>
                <a:spcPts val="0"/>
              </a:spcAft>
              <a:buSzPct val="79999"/>
              <a:buNone/>
            </a:pPr>
            <a:r>
              <a:t/>
            </a:r>
            <a:endParaRPr>
              <a:solidFill>
                <a:srgbClr val="FF0000"/>
              </a:solidFill>
            </a:endParaRPr>
          </a:p>
          <a:p>
            <a:pPr indent="0" lvl="0" marL="0" rtl="0" algn="l">
              <a:spcBef>
                <a:spcPts val="1000"/>
              </a:spcBef>
              <a:spcAft>
                <a:spcPts val="0"/>
              </a:spcAft>
              <a:buSzPct val="79999"/>
              <a:buNone/>
            </a:pPr>
            <a:r>
              <a:t/>
            </a:r>
            <a:endParaRPr>
              <a:solidFill>
                <a:srgbClr val="FF0000"/>
              </a:solidFill>
            </a:endParaRPr>
          </a:p>
          <a:p>
            <a:pPr indent="0" lvl="0" marL="0" rtl="0" algn="l">
              <a:spcBef>
                <a:spcPts val="1000"/>
              </a:spcBef>
              <a:spcAft>
                <a:spcPts val="0"/>
              </a:spcAft>
              <a:buSzPct val="79999"/>
              <a:buNone/>
            </a:pPr>
            <a:r>
              <a:t/>
            </a:r>
            <a:endParaRPr>
              <a:solidFill>
                <a:srgbClr val="FF0000"/>
              </a:solidFill>
            </a:endParaRPr>
          </a:p>
          <a:p>
            <a:pPr indent="0" lvl="0" marL="0" rtl="0" algn="l">
              <a:spcBef>
                <a:spcPts val="1000"/>
              </a:spcBef>
              <a:spcAft>
                <a:spcPts val="0"/>
              </a:spcAft>
              <a:buSzPct val="79999"/>
              <a:buNone/>
            </a:pPr>
            <a:r>
              <a:t/>
            </a:r>
            <a:endParaRPr>
              <a:solidFill>
                <a:srgbClr val="FF0000"/>
              </a:solidFill>
            </a:endParaRPr>
          </a:p>
          <a:p>
            <a:pPr indent="0" lvl="0" marL="0" rtl="0" algn="l">
              <a:spcBef>
                <a:spcPts val="1000"/>
              </a:spcBef>
              <a:spcAft>
                <a:spcPts val="0"/>
              </a:spcAft>
              <a:buSzPct val="79999"/>
              <a:buNone/>
            </a:pPr>
            <a:r>
              <a:t/>
            </a:r>
            <a:endParaRPr>
              <a:solidFill>
                <a:srgbClr val="FF0000"/>
              </a:solidFill>
            </a:endParaRPr>
          </a:p>
          <a:p>
            <a:pPr indent="0" lvl="0" marL="0" rtl="0" algn="l">
              <a:spcBef>
                <a:spcPts val="1000"/>
              </a:spcBef>
              <a:spcAft>
                <a:spcPts val="0"/>
              </a:spcAft>
              <a:buSzPct val="79999"/>
              <a:buNone/>
            </a:pPr>
            <a:r>
              <a:rPr lang="en-US" sz="7200">
                <a:solidFill>
                  <a:srgbClr val="FF0000"/>
                </a:solidFill>
              </a:rPr>
              <a:t>🡪</a:t>
            </a:r>
            <a:r>
              <a:rPr lang="en-US" sz="7200"/>
              <a:t>According to world health organization, people who aged above 65 there have some problems like poor sight, weakness , medicine over dosage so they may fall easy. </a:t>
            </a:r>
            <a:endParaRPr/>
          </a:p>
          <a:p>
            <a:pPr indent="0" lvl="0" marL="0" rtl="0" algn="l">
              <a:spcBef>
                <a:spcPts val="1000"/>
              </a:spcBef>
              <a:spcAft>
                <a:spcPts val="0"/>
              </a:spcAft>
              <a:buSzPct val="79999"/>
              <a:buNone/>
            </a:pPr>
            <a:r>
              <a:rPr lang="en-US" sz="7200">
                <a:solidFill>
                  <a:srgbClr val="FF0000"/>
                </a:solidFill>
              </a:rPr>
              <a:t>🡪</a:t>
            </a:r>
            <a:r>
              <a:rPr lang="en-US" sz="7200"/>
              <a:t>Yearly 646k Nearly 35% of people suffer from this it increases each year this leads to severe injuries even dead. </a:t>
            </a:r>
            <a:endParaRPr/>
          </a:p>
          <a:p>
            <a:pPr indent="0" lvl="0" marL="0" rtl="0" algn="l">
              <a:spcBef>
                <a:spcPts val="1000"/>
              </a:spcBef>
              <a:spcAft>
                <a:spcPts val="0"/>
              </a:spcAft>
              <a:buSzPct val="79999"/>
              <a:buNone/>
            </a:pPr>
            <a:r>
              <a:t/>
            </a:r>
            <a:endParaRPr sz="7200"/>
          </a:p>
          <a:p>
            <a:pPr indent="0" lvl="0" marL="0" rtl="0" algn="l">
              <a:spcBef>
                <a:spcPts val="1000"/>
              </a:spcBef>
              <a:spcAft>
                <a:spcPts val="0"/>
              </a:spcAft>
              <a:buSzPct val="79999"/>
              <a:buNone/>
            </a:pPr>
            <a:r>
              <a:rPr lang="en-US" sz="7200">
                <a:solidFill>
                  <a:srgbClr val="FF0000"/>
                </a:solidFill>
              </a:rPr>
              <a:t>🡪</a:t>
            </a:r>
            <a:r>
              <a:rPr lang="en-US" sz="7200"/>
              <a:t> When falling there are no one nearby to help. The aim is to find a solution by alerting nearby about the fall.</a:t>
            </a:r>
            <a:endParaRPr/>
          </a:p>
          <a:p>
            <a:pPr indent="0" lvl="0" marL="0" rtl="0" algn="l">
              <a:spcBef>
                <a:spcPts val="1000"/>
              </a:spcBef>
              <a:spcAft>
                <a:spcPts val="0"/>
              </a:spcAft>
              <a:buSzPct val="79999"/>
              <a:buNone/>
            </a:pPr>
            <a:r>
              <a:t/>
            </a:r>
            <a:endParaRPr sz="7200"/>
          </a:p>
          <a:p>
            <a:pPr indent="0" lvl="0" marL="0" rtl="0" algn="l">
              <a:spcBef>
                <a:spcPts val="1000"/>
              </a:spcBef>
              <a:spcAft>
                <a:spcPts val="0"/>
              </a:spcAft>
              <a:buSzPct val="79999"/>
              <a:buNone/>
            </a:pPr>
            <a:r>
              <a:rPr lang="en-US" sz="7200">
                <a:solidFill>
                  <a:srgbClr val="FF0000"/>
                </a:solidFill>
              </a:rPr>
              <a:t>🡪 </a:t>
            </a:r>
            <a:r>
              <a:rPr lang="en-US" sz="7200"/>
              <a:t> This device is found  to prevent the mortality rate of civilians as even some people have been died due to heavy mortality rate .</a:t>
            </a:r>
            <a:endParaRPr/>
          </a:p>
          <a:p>
            <a:pPr indent="0" lvl="0" marL="0" rtl="0" algn="l">
              <a:spcBef>
                <a:spcPts val="1000"/>
              </a:spcBef>
              <a:spcAft>
                <a:spcPts val="0"/>
              </a:spcAft>
              <a:buSzPct val="79999"/>
              <a:buNone/>
            </a:pPr>
            <a:r>
              <a:t/>
            </a:r>
            <a:endParaRPr sz="7200"/>
          </a:p>
          <a:p>
            <a:pPr indent="0" lvl="0" marL="0" rtl="0" algn="l">
              <a:spcBef>
                <a:spcPts val="1000"/>
              </a:spcBef>
              <a:spcAft>
                <a:spcPts val="0"/>
              </a:spcAft>
              <a:buSzPct val="79999"/>
              <a:buNone/>
            </a:pPr>
            <a:r>
              <a:rPr lang="en-US" sz="7200">
                <a:solidFill>
                  <a:srgbClr val="FF0000"/>
                </a:solidFill>
              </a:rPr>
              <a:t>🡪</a:t>
            </a:r>
            <a:r>
              <a:rPr lang="en-US" sz="7200"/>
              <a:t>About the device details  given in the next page as abstract</a:t>
            </a:r>
            <a:endParaRPr/>
          </a:p>
          <a:p>
            <a:pPr indent="0" lvl="0" marL="0" rtl="0" algn="l">
              <a:spcBef>
                <a:spcPts val="1000"/>
              </a:spcBef>
              <a:spcAft>
                <a:spcPts val="0"/>
              </a:spcAft>
              <a:buSzPct val="79999"/>
              <a:buNone/>
            </a:pPr>
            <a:r>
              <a:t/>
            </a:r>
            <a:endParaRPr/>
          </a:p>
          <a:p>
            <a:pPr indent="0" lvl="0" marL="0" rtl="0" algn="l">
              <a:spcBef>
                <a:spcPts val="1000"/>
              </a:spcBef>
              <a:spcAft>
                <a:spcPts val="0"/>
              </a:spcAft>
              <a:buSzPct val="79999"/>
              <a:buNone/>
            </a:pPr>
            <a:r>
              <a:t/>
            </a:r>
            <a:endParaRPr/>
          </a:p>
          <a:p>
            <a:pPr indent="0" lvl="0" marL="0" rtl="0" algn="l">
              <a:spcBef>
                <a:spcPts val="1000"/>
              </a:spcBef>
              <a:spcAft>
                <a:spcPts val="0"/>
              </a:spcAft>
              <a:buSzPct val="79999"/>
              <a:buNone/>
            </a:pPr>
            <a:r>
              <a:t/>
            </a:r>
            <a:endParaRPr/>
          </a:p>
          <a:p>
            <a:pPr indent="0" lvl="0" marL="0" rtl="0" algn="l">
              <a:spcBef>
                <a:spcPts val="1000"/>
              </a:spcBef>
              <a:spcAft>
                <a:spcPts val="0"/>
              </a:spcAft>
              <a:buSzPct val="79999"/>
              <a:buNone/>
            </a:pPr>
            <a:r>
              <a:t/>
            </a:r>
            <a:endParaRPr/>
          </a:p>
          <a:p>
            <a:pPr indent="0" lvl="0" marL="0" rtl="0" algn="l">
              <a:spcBef>
                <a:spcPts val="1000"/>
              </a:spcBef>
              <a:spcAft>
                <a:spcPts val="0"/>
              </a:spcAft>
              <a:buSzPct val="79999"/>
              <a:buNone/>
            </a:pPr>
            <a:r>
              <a:rPr lang="en-US"/>
              <a:t>                                                        </a:t>
            </a:r>
            <a:endParaRPr/>
          </a:p>
        </p:txBody>
      </p:sp>
      <p:pic>
        <p:nvPicPr>
          <p:cNvPr id="263" name="Google Shape;263;p3"/>
          <p:cNvPicPr preferRelativeResize="0"/>
          <p:nvPr/>
        </p:nvPicPr>
        <p:blipFill rotWithShape="1">
          <a:blip r:embed="rId3">
            <a:alphaModFix/>
          </a:blip>
          <a:srcRect b="0" l="0" r="0" t="0"/>
          <a:stretch/>
        </p:blipFill>
        <p:spPr>
          <a:xfrm>
            <a:off x="456865" y="1558344"/>
            <a:ext cx="3831800" cy="5299656"/>
          </a:xfrm>
          <a:prstGeom prst="rect">
            <a:avLst/>
          </a:prstGeom>
          <a:noFill/>
          <a:ln>
            <a:noFill/>
          </a:ln>
        </p:spPr>
      </p:pic>
      <p:sp>
        <p:nvSpPr>
          <p:cNvPr id="264" name="Google Shape;264;p3"/>
          <p:cNvSpPr/>
          <p:nvPr/>
        </p:nvSpPr>
        <p:spPr>
          <a:xfrm>
            <a:off x="4288664" y="1558344"/>
            <a:ext cx="7903336" cy="1661374"/>
          </a:xfrm>
          <a:prstGeom prst="rect">
            <a:avLst/>
          </a:prstGeom>
          <a:solidFill>
            <a:srgbClr val="F2F2F2"/>
          </a:solidFill>
          <a:ln cap="rnd" cmpd="sng" w="1905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FF0000"/>
              </a:buClr>
              <a:buSzPts val="1800"/>
              <a:buFont typeface="Century Gothic"/>
              <a:buNone/>
            </a:pPr>
            <a:r>
              <a:rPr b="0" i="0" lang="en-US" sz="1800" u="none" cap="none" strike="noStrike">
                <a:solidFill>
                  <a:srgbClr val="FF0000"/>
                </a:solidFill>
                <a:latin typeface="Century Gothic"/>
                <a:ea typeface="Century Gothic"/>
                <a:cs typeface="Century Gothic"/>
                <a:sym typeface="Century Gothic"/>
              </a:rPr>
              <a:t>🡪</a:t>
            </a:r>
            <a:r>
              <a:rPr b="0" i="0" lang="en-US" sz="1800" u="none" cap="none" strike="noStrike">
                <a:solidFill>
                  <a:schemeClr val="dk1"/>
                </a:solidFill>
                <a:latin typeface="Century Gothic"/>
                <a:ea typeface="Century Gothic"/>
                <a:cs typeface="Century Gothic"/>
                <a:sym typeface="Century Gothic"/>
              </a:rPr>
              <a:t>According to world health organization, people who aged above 65 there have some problems like poor sight, weakness , medicine over dosage so they may fall easy. </a:t>
            </a:r>
            <a:endParaRPr/>
          </a:p>
          <a:p>
            <a:pPr indent="0" lvl="0" marL="0" marR="0" rtl="0" algn="l">
              <a:spcBef>
                <a:spcPts val="0"/>
              </a:spcBef>
              <a:spcAft>
                <a:spcPts val="0"/>
              </a:spcAft>
              <a:buClr>
                <a:schemeClr val="dk1"/>
              </a:buClr>
              <a:buSzPts val="1800"/>
              <a:buFont typeface="Century Gothic"/>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8" name="Shape 268"/>
        <p:cNvGrpSpPr/>
        <p:nvPr/>
      </p:nvGrpSpPr>
      <p:grpSpPr>
        <a:xfrm>
          <a:off x="0" y="0"/>
          <a:ext cx="0" cy="0"/>
          <a:chOff x="0" y="0"/>
          <a:chExt cx="0" cy="0"/>
        </a:xfrm>
      </p:grpSpPr>
      <p:sp>
        <p:nvSpPr>
          <p:cNvPr id="269" name="Google Shape;269;p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ABSTRACT</a:t>
            </a:r>
            <a:endParaRPr/>
          </a:p>
        </p:txBody>
      </p:sp>
      <p:sp>
        <p:nvSpPr>
          <p:cNvPr id="270" name="Google Shape;270;p4"/>
          <p:cNvSpPr/>
          <p:nvPr/>
        </p:nvSpPr>
        <p:spPr>
          <a:xfrm>
            <a:off x="472144" y="1893633"/>
            <a:ext cx="11269745" cy="4964367"/>
          </a:xfrm>
          <a:custGeom>
            <a:rect b="b" l="l" r="r" t="t"/>
            <a:pathLst>
              <a:path extrusionOk="0" h="4939501" w="11745996">
                <a:moveTo>
                  <a:pt x="11745996" y="64847"/>
                </a:moveTo>
                <a:lnTo>
                  <a:pt x="11745996" y="4939501"/>
                </a:lnTo>
                <a:lnTo>
                  <a:pt x="17635" y="4939501"/>
                </a:lnTo>
                <a:cubicBezTo>
                  <a:pt x="13342" y="3323202"/>
                  <a:pt x="21928" y="2801609"/>
                  <a:pt x="17635" y="1185310"/>
                </a:cubicBezTo>
                <a:cubicBezTo>
                  <a:pt x="17636" y="846166"/>
                  <a:pt x="30515" y="532779"/>
                  <a:pt x="17637" y="245151"/>
                </a:cubicBezTo>
                <a:cubicBezTo>
                  <a:pt x="45541" y="73432"/>
                  <a:pt x="-40120" y="49989"/>
                  <a:pt x="25166" y="14986"/>
                </a:cubicBezTo>
                <a:cubicBezTo>
                  <a:pt x="90452" y="-20017"/>
                  <a:pt x="309006" y="14544"/>
                  <a:pt x="409353" y="35132"/>
                </a:cubicBezTo>
                <a:cubicBezTo>
                  <a:pt x="509700" y="55720"/>
                  <a:pt x="264292" y="-10504"/>
                  <a:pt x="627247" y="79518"/>
                </a:cubicBezTo>
                <a:cubicBezTo>
                  <a:pt x="726282" y="81041"/>
                  <a:pt x="647074" y="71404"/>
                  <a:pt x="1003564" y="103266"/>
                </a:cubicBezTo>
                <a:cubicBezTo>
                  <a:pt x="1477935" y="212736"/>
                  <a:pt x="2171611" y="210591"/>
                  <a:pt x="2766186" y="270693"/>
                </a:cubicBezTo>
                <a:cubicBezTo>
                  <a:pt x="3515308" y="322207"/>
                  <a:pt x="3947580" y="341672"/>
                  <a:pt x="4556350" y="358975"/>
                </a:cubicBezTo>
                <a:cubicBezTo>
                  <a:pt x="5165120" y="376278"/>
                  <a:pt x="6064413" y="374378"/>
                  <a:pt x="6418809" y="374509"/>
                </a:cubicBezTo>
                <a:cubicBezTo>
                  <a:pt x="6773205" y="374640"/>
                  <a:pt x="6614306" y="418759"/>
                  <a:pt x="6682730" y="404009"/>
                </a:cubicBezTo>
                <a:cubicBezTo>
                  <a:pt x="6751154" y="389259"/>
                  <a:pt x="7171469" y="384342"/>
                  <a:pt x="7239892" y="389258"/>
                </a:cubicBezTo>
                <a:cubicBezTo>
                  <a:pt x="7308315" y="394174"/>
                  <a:pt x="6786981" y="386800"/>
                  <a:pt x="7093269" y="389258"/>
                </a:cubicBezTo>
                <a:cubicBezTo>
                  <a:pt x="7399557" y="391716"/>
                  <a:pt x="8174247" y="314946"/>
                  <a:pt x="8667082" y="300761"/>
                </a:cubicBezTo>
                <a:cubicBezTo>
                  <a:pt x="9590068" y="262124"/>
                  <a:pt x="9537127" y="240222"/>
                  <a:pt x="10050279" y="200903"/>
                </a:cubicBezTo>
                <a:cubicBezTo>
                  <a:pt x="10368211" y="183695"/>
                  <a:pt x="10450618" y="200538"/>
                  <a:pt x="10574672" y="197515"/>
                </a:cubicBezTo>
                <a:cubicBezTo>
                  <a:pt x="10698726" y="135495"/>
                  <a:pt x="10696856" y="195057"/>
                  <a:pt x="10794604" y="182766"/>
                </a:cubicBezTo>
                <a:cubicBezTo>
                  <a:pt x="10979751" y="169910"/>
                  <a:pt x="11004618" y="31582"/>
                  <a:pt x="11161159" y="123768"/>
                </a:cubicBezTo>
                <a:cubicBezTo>
                  <a:pt x="11601314" y="-55684"/>
                  <a:pt x="11542953" y="59854"/>
                  <a:pt x="11733850" y="27897"/>
                </a:cubicBezTo>
              </a:path>
            </a:pathLst>
          </a:custGeom>
          <a:blipFill rotWithShape="1">
            <a:blip r:embed="rId3">
              <a:alphaModFix amt="30000"/>
            </a:blip>
            <a:stretch>
              <a:fillRect b="0" l="0" r="0" t="0"/>
            </a:stretch>
          </a:blip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Century Gothic"/>
              <a:ea typeface="Century Gothic"/>
              <a:cs typeface="Century Gothic"/>
              <a:sym typeface="Century Gothic"/>
            </a:endParaRPr>
          </a:p>
        </p:txBody>
      </p:sp>
      <p:sp>
        <p:nvSpPr>
          <p:cNvPr id="271" name="Google Shape;271;p4"/>
          <p:cNvSpPr txBox="1"/>
          <p:nvPr/>
        </p:nvSpPr>
        <p:spPr>
          <a:xfrm>
            <a:off x="461127" y="2171714"/>
            <a:ext cx="10849297" cy="5632311"/>
          </a:xfrm>
          <a:prstGeom prst="rect">
            <a:avLst/>
          </a:prstGeom>
          <a:noFill/>
          <a:ln>
            <a:noFill/>
          </a:ln>
        </p:spPr>
        <p:txBody>
          <a:bodyPr anchorCtr="0" anchor="t" bIns="45700" lIns="91425" spcFirstLastPara="1" rIns="91425" wrap="square" tIns="45700">
            <a:spAutoFit/>
          </a:bodyPr>
          <a:lstStyle/>
          <a:p>
            <a:pPr indent="-285750" lvl="1" marL="742950" marR="0" rtl="0" algn="l">
              <a:spcBef>
                <a:spcPts val="0"/>
              </a:spcBef>
              <a:spcAft>
                <a:spcPts val="0"/>
              </a:spcAft>
              <a:buClr>
                <a:srgbClr val="000000"/>
              </a:buClr>
              <a:buSzPts val="2400"/>
              <a:buFont typeface="Noto Sans Symbols"/>
              <a:buChar char="❖"/>
            </a:pPr>
            <a:r>
              <a:rPr b="1" i="0" lang="en-US" sz="2400" u="none" cap="none" strike="noStrike">
                <a:solidFill>
                  <a:srgbClr val="000000"/>
                </a:solidFill>
                <a:latin typeface="Times New Roman"/>
                <a:ea typeface="Times New Roman"/>
                <a:cs typeface="Times New Roman"/>
                <a:sym typeface="Times New Roman"/>
              </a:rPr>
              <a:t>Falling down is  the most common among  elderly people . Medical attention needs to be provided promptly in order to reduce risk of victim.</a:t>
            </a:r>
            <a:endParaRPr b="1" i="0" sz="2400" u="none" cap="none" strike="noStrike">
              <a:solidFill>
                <a:srgbClr val="000000"/>
              </a:solidFill>
              <a:latin typeface="Times New Roman"/>
              <a:ea typeface="Times New Roman"/>
              <a:cs typeface="Times New Roman"/>
              <a:sym typeface="Times New Roman"/>
            </a:endParaRPr>
          </a:p>
          <a:p>
            <a:pPr indent="-133350" lvl="1" marL="742950" marR="0" rtl="0" algn="l">
              <a:spcBef>
                <a:spcPts val="0"/>
              </a:spcBef>
              <a:spcAft>
                <a:spcPts val="0"/>
              </a:spcAft>
              <a:buClr>
                <a:schemeClr val="dk1"/>
              </a:buClr>
              <a:buSzPts val="2400"/>
              <a:buFont typeface="Noto Sans Symbols"/>
              <a:buNone/>
            </a:pPr>
            <a:r>
              <a:t/>
            </a:r>
            <a:endParaRPr b="1" i="0" sz="2400" u="none" cap="none" strike="noStrike">
              <a:solidFill>
                <a:srgbClr val="000000"/>
              </a:solidFill>
              <a:latin typeface="Times New Roman"/>
              <a:ea typeface="Times New Roman"/>
              <a:cs typeface="Times New Roman"/>
              <a:sym typeface="Times New Roman"/>
            </a:endParaRPr>
          </a:p>
          <a:p>
            <a:pPr indent="-285750" lvl="1" marL="742950" marR="0" rtl="0" algn="l">
              <a:spcBef>
                <a:spcPts val="0"/>
              </a:spcBef>
              <a:spcAft>
                <a:spcPts val="0"/>
              </a:spcAft>
              <a:buClr>
                <a:srgbClr val="000000"/>
              </a:buClr>
              <a:buSzPts val="2400"/>
              <a:buFont typeface="Noto Sans Symbols"/>
              <a:buChar char="❖"/>
            </a:pPr>
            <a:r>
              <a:rPr b="1" i="0" lang="en-US" sz="2400" u="none" cap="none" strike="noStrike">
                <a:solidFill>
                  <a:srgbClr val="000000"/>
                </a:solidFill>
                <a:latin typeface="Times New Roman"/>
                <a:ea typeface="Times New Roman"/>
                <a:cs typeface="Times New Roman"/>
                <a:sym typeface="Times New Roman"/>
              </a:rPr>
              <a:t>This project proposed a fall detection system which is cost effective and reliable to detect fall and alert relatives or neighbor for help.</a:t>
            </a:r>
            <a:endParaRPr/>
          </a:p>
          <a:p>
            <a:pPr indent="-133350" lvl="1" marL="742950" marR="0" rtl="0" algn="l">
              <a:spcBef>
                <a:spcPts val="0"/>
              </a:spcBef>
              <a:spcAft>
                <a:spcPts val="0"/>
              </a:spcAft>
              <a:buClr>
                <a:schemeClr val="dk1"/>
              </a:buClr>
              <a:buSzPts val="2400"/>
              <a:buFont typeface="Noto Sans Symbols"/>
              <a:buNone/>
            </a:pPr>
            <a:r>
              <a:t/>
            </a:r>
            <a:endParaRPr b="1" i="0" sz="2400" u="none" cap="none" strike="noStrike">
              <a:solidFill>
                <a:srgbClr val="000000"/>
              </a:solidFill>
              <a:latin typeface="Times New Roman"/>
              <a:ea typeface="Times New Roman"/>
              <a:cs typeface="Times New Roman"/>
              <a:sym typeface="Times New Roman"/>
            </a:endParaRPr>
          </a:p>
          <a:p>
            <a:pPr indent="-285750" lvl="1" marL="742950" marR="0" rtl="0" algn="l">
              <a:spcBef>
                <a:spcPts val="0"/>
              </a:spcBef>
              <a:spcAft>
                <a:spcPts val="0"/>
              </a:spcAft>
              <a:buClr>
                <a:srgbClr val="000000"/>
              </a:buClr>
              <a:buSzPts val="2400"/>
              <a:buFont typeface="Noto Sans Symbols"/>
              <a:buChar char="❖"/>
            </a:pPr>
            <a:r>
              <a:rPr b="1" i="0" lang="en-US" sz="2400" u="none" cap="none" strike="noStrike">
                <a:solidFill>
                  <a:srgbClr val="000000"/>
                </a:solidFill>
                <a:latin typeface="Times New Roman"/>
                <a:ea typeface="Times New Roman"/>
                <a:cs typeface="Times New Roman"/>
                <a:sym typeface="Times New Roman"/>
              </a:rPr>
              <a:t>Based on body tilt of the faller the accelerometer coupled with gyroscope will send a alert message in the form of </a:t>
            </a:r>
            <a:r>
              <a:rPr b="1" i="0" lang="en-US" sz="2400" u="none" cap="none" strike="noStrike">
                <a:solidFill>
                  <a:srgbClr val="FF0000"/>
                </a:solidFill>
                <a:latin typeface="Times New Roman"/>
                <a:ea typeface="Times New Roman"/>
                <a:cs typeface="Times New Roman"/>
                <a:sym typeface="Times New Roman"/>
              </a:rPr>
              <a:t>SMS</a:t>
            </a:r>
            <a:r>
              <a:rPr b="1" i="0" lang="en-US" sz="2400" u="none" cap="none" strike="noStrike">
                <a:solidFill>
                  <a:srgbClr val="000000"/>
                </a:solidFill>
                <a:latin typeface="Times New Roman"/>
                <a:ea typeface="Times New Roman"/>
                <a:cs typeface="Times New Roman"/>
                <a:sym typeface="Times New Roman"/>
              </a:rPr>
              <a:t> (“I HAVE FELL DOWN”)</a:t>
            </a:r>
            <a:endParaRPr/>
          </a:p>
          <a:p>
            <a:pPr indent="-133350" lvl="1" marL="742950" marR="0" rtl="0" algn="l">
              <a:spcBef>
                <a:spcPts val="0"/>
              </a:spcBef>
              <a:spcAft>
                <a:spcPts val="0"/>
              </a:spcAft>
              <a:buClr>
                <a:schemeClr val="dk1"/>
              </a:buClr>
              <a:buSzPts val="2400"/>
              <a:buFont typeface="Noto Sans Symbols"/>
              <a:buNone/>
            </a:pPr>
            <a:r>
              <a:t/>
            </a:r>
            <a:endParaRPr b="1" i="0" sz="2400" u="none" cap="none" strike="noStrike">
              <a:solidFill>
                <a:srgbClr val="000000"/>
              </a:solidFill>
              <a:latin typeface="Times New Roman"/>
              <a:ea typeface="Times New Roman"/>
              <a:cs typeface="Times New Roman"/>
              <a:sym typeface="Times New Roman"/>
            </a:endParaRPr>
          </a:p>
          <a:p>
            <a:pPr indent="-285750" lvl="1" marL="742950" marR="0" rtl="0" algn="l">
              <a:spcBef>
                <a:spcPts val="0"/>
              </a:spcBef>
              <a:spcAft>
                <a:spcPts val="0"/>
              </a:spcAft>
              <a:buClr>
                <a:srgbClr val="000000"/>
              </a:buClr>
              <a:buSzPts val="2400"/>
              <a:buFont typeface="Noto Sans Symbols"/>
              <a:buChar char="❖"/>
            </a:pPr>
            <a:r>
              <a:rPr b="1" i="0" lang="en-US" sz="2400" u="none" cap="none" strike="noStrike">
                <a:solidFill>
                  <a:srgbClr val="000000"/>
                </a:solidFill>
                <a:latin typeface="Times New Roman"/>
                <a:ea typeface="Times New Roman"/>
                <a:cs typeface="Times New Roman"/>
                <a:sym typeface="Times New Roman"/>
              </a:rPr>
              <a:t>As a result this alert system has sensitivity and specificity of 95% and 90%.So this method will restrict the false alarm due to frequent swinging and movement of device</a:t>
            </a:r>
            <a:endParaRPr/>
          </a:p>
          <a:p>
            <a:pPr indent="-133350" lvl="1" marL="742950" marR="0" rtl="0" algn="l">
              <a:spcBef>
                <a:spcPts val="0"/>
              </a:spcBef>
              <a:spcAft>
                <a:spcPts val="0"/>
              </a:spcAft>
              <a:buClr>
                <a:schemeClr val="dk1"/>
              </a:buClr>
              <a:buSzPts val="2400"/>
              <a:buFont typeface="Noto Sans Symbols"/>
              <a:buNone/>
            </a:pPr>
            <a:r>
              <a:t/>
            </a:r>
            <a:endParaRPr b="1" i="0" sz="2400" u="none" cap="none" strike="noStrike">
              <a:solidFill>
                <a:srgbClr val="000000"/>
              </a:solidFill>
              <a:latin typeface="Times New Roman"/>
              <a:ea typeface="Times New Roman"/>
              <a:cs typeface="Times New Roman"/>
              <a:sym typeface="Times New Roman"/>
            </a:endParaRPr>
          </a:p>
          <a:p>
            <a:pPr indent="-133350" lvl="1" marL="742950" marR="0" rtl="0" algn="l">
              <a:spcBef>
                <a:spcPts val="0"/>
              </a:spcBef>
              <a:spcAft>
                <a:spcPts val="0"/>
              </a:spcAft>
              <a:buClr>
                <a:schemeClr val="dk1"/>
              </a:buClr>
              <a:buSzPts val="2400"/>
              <a:buFont typeface="Noto Sans Symbols"/>
              <a:buNone/>
            </a:pPr>
            <a:r>
              <a:t/>
            </a:r>
            <a:endParaRPr b="1" i="0" sz="2400" u="none" cap="none" strike="noStrike">
              <a:solidFill>
                <a:srgbClr val="000000"/>
              </a:solidFill>
              <a:latin typeface="Times New Roman"/>
              <a:ea typeface="Times New Roman"/>
              <a:cs typeface="Times New Roman"/>
              <a:sym typeface="Times New Roman"/>
            </a:endParaRPr>
          </a:p>
          <a:p>
            <a:pPr indent="-133350" lvl="1" marL="742950" marR="0" rtl="0" algn="l">
              <a:spcBef>
                <a:spcPts val="0"/>
              </a:spcBef>
              <a:spcAft>
                <a:spcPts val="0"/>
              </a:spcAft>
              <a:buClr>
                <a:schemeClr val="dk1"/>
              </a:buClr>
              <a:buSzPts val="2400"/>
              <a:buFont typeface="Noto Sans Symbols"/>
              <a:buNone/>
            </a:pPr>
            <a:r>
              <a:t/>
            </a:r>
            <a:endParaRPr b="1" i="0" sz="24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99000"/>
          </a:blip>
          <a:stretch>
            <a:fillRect/>
          </a:stretch>
        </a:blipFill>
      </p:bgPr>
    </p:bg>
    <p:spTree>
      <p:nvGrpSpPr>
        <p:cNvPr id="275" name="Shape 275"/>
        <p:cNvGrpSpPr/>
        <p:nvPr/>
      </p:nvGrpSpPr>
      <p:grpSpPr>
        <a:xfrm>
          <a:off x="0" y="0"/>
          <a:ext cx="0" cy="0"/>
          <a:chOff x="0" y="0"/>
          <a:chExt cx="0" cy="0"/>
        </a:xfrm>
      </p:grpSpPr>
      <p:sp>
        <p:nvSpPr>
          <p:cNvPr id="276" name="Google Shape;276;p5"/>
          <p:cNvSpPr/>
          <p:nvPr/>
        </p:nvSpPr>
        <p:spPr>
          <a:xfrm>
            <a:off x="0" y="1416423"/>
            <a:ext cx="11683451" cy="5441577"/>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77" name="Google Shape;277;p5"/>
          <p:cNvSpPr/>
          <p:nvPr/>
        </p:nvSpPr>
        <p:spPr>
          <a:xfrm>
            <a:off x="508549" y="1416422"/>
            <a:ext cx="11198348" cy="5441577"/>
          </a:xfrm>
          <a:prstGeom prst="rect">
            <a:avLst/>
          </a:prstGeom>
          <a:blipFill rotWithShape="1">
            <a:blip r:embed="rId3">
              <a:alphaModFix amt="42000"/>
            </a:blip>
            <a:stretch>
              <a:fillRect b="0" l="0" r="0" t="0"/>
            </a:stretch>
          </a:blipFill>
          <a:ln cap="rnd" cmpd="sng" w="1905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78" name="Google Shape;278;p5"/>
          <p:cNvSpPr txBox="1"/>
          <p:nvPr>
            <p:ph type="title"/>
          </p:nvPr>
        </p:nvSpPr>
        <p:spPr>
          <a:xfrm>
            <a:off x="1050878" y="609600"/>
            <a:ext cx="5889283" cy="80682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600"/>
              <a:buFont typeface="Century Gothic"/>
              <a:buNone/>
            </a:pPr>
            <a:r>
              <a:rPr lang="en-US"/>
              <a:t>Literature survey 1</a:t>
            </a:r>
            <a:endParaRPr/>
          </a:p>
        </p:txBody>
      </p:sp>
      <p:sp>
        <p:nvSpPr>
          <p:cNvPr id="279" name="Google Shape;279;p5"/>
          <p:cNvSpPr txBox="1"/>
          <p:nvPr>
            <p:ph idx="1" type="body"/>
          </p:nvPr>
        </p:nvSpPr>
        <p:spPr>
          <a:xfrm>
            <a:off x="485103" y="1474900"/>
            <a:ext cx="11092607" cy="5324622"/>
          </a:xfrm>
          <a:prstGeom prst="rect">
            <a:avLst/>
          </a:prstGeom>
          <a:blipFill rotWithShape="1">
            <a:blip r:embed="rId3">
              <a:alphaModFix amt="0"/>
            </a:blip>
            <a:stretch>
              <a:fillRect b="0" l="0" r="0" t="0"/>
            </a:stretch>
          </a:blip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a:solidFill>
                  <a:srgbClr val="BC1B4B"/>
                </a:solidFill>
              </a:rPr>
              <a:t>TITLE</a:t>
            </a:r>
            <a:r>
              <a:rPr b="1" lang="en-US"/>
              <a:t>:  An Enhanced Fall Detection System for Elderly Person Monitoring using Consumer home networks</a:t>
            </a:r>
            <a:endParaRPr/>
          </a:p>
          <a:p>
            <a:pPr indent="0" lvl="0" marL="0" rtl="0" algn="l">
              <a:spcBef>
                <a:spcPts val="1000"/>
              </a:spcBef>
              <a:spcAft>
                <a:spcPts val="0"/>
              </a:spcAft>
              <a:buSzPts val="1440"/>
              <a:buNone/>
            </a:pPr>
            <a:r>
              <a:rPr b="1" lang="en-US"/>
              <a:t>Jin Wang, Member, IEEE, School of Computer and Software, Jiangsu Engineering Center </a:t>
            </a:r>
            <a:endParaRPr/>
          </a:p>
          <a:p>
            <a:pPr indent="0" lvl="0" marL="0" rtl="0" algn="l">
              <a:spcBef>
                <a:spcPts val="1000"/>
              </a:spcBef>
              <a:spcAft>
                <a:spcPts val="0"/>
              </a:spcAft>
              <a:buSzPts val="1440"/>
              <a:buNone/>
            </a:pPr>
            <a:r>
              <a:rPr b="1" lang="en-US"/>
              <a:t>of Network Monitoring, Nanjing University of Information Science &amp; Technology, </a:t>
            </a:r>
            <a:endParaRPr/>
          </a:p>
          <a:p>
            <a:pPr indent="0" lvl="0" marL="0" rtl="0" algn="l">
              <a:spcBef>
                <a:spcPts val="1000"/>
              </a:spcBef>
              <a:spcAft>
                <a:spcPts val="0"/>
              </a:spcAft>
              <a:buSzPts val="1440"/>
              <a:buNone/>
            </a:pPr>
            <a:r>
              <a:rPr b="1" lang="en-US"/>
              <a:t>210044, China</a:t>
            </a:r>
            <a:endParaRPr/>
          </a:p>
          <a:p>
            <a:pPr indent="0" lvl="0" marL="0" rtl="0" algn="l">
              <a:spcBef>
                <a:spcPts val="1000"/>
              </a:spcBef>
              <a:spcAft>
                <a:spcPts val="0"/>
              </a:spcAft>
              <a:buSzPts val="1440"/>
              <a:buNone/>
            </a:pPr>
            <a:r>
              <a:rPr b="1" lang="en-US">
                <a:solidFill>
                  <a:srgbClr val="BC1B4B"/>
                </a:solidFill>
              </a:rPr>
              <a:t>Methods</a:t>
            </a:r>
            <a:r>
              <a:rPr b="1" lang="en-US"/>
              <a:t>:   wearable device based methods, vision based methods, and </a:t>
            </a:r>
            <a:endParaRPr/>
          </a:p>
          <a:p>
            <a:pPr indent="0" lvl="0" marL="0" rtl="0" algn="l">
              <a:spcBef>
                <a:spcPts val="1000"/>
              </a:spcBef>
              <a:spcAft>
                <a:spcPts val="0"/>
              </a:spcAft>
              <a:buSzPts val="1440"/>
              <a:buNone/>
            </a:pPr>
            <a:r>
              <a:rPr b="1" lang="en-US"/>
              <a:t>ambient based methods.</a:t>
            </a:r>
            <a:endParaRPr/>
          </a:p>
          <a:p>
            <a:pPr indent="0" lvl="0" marL="0" rtl="0" algn="l">
              <a:spcBef>
                <a:spcPts val="1000"/>
              </a:spcBef>
              <a:spcAft>
                <a:spcPts val="0"/>
              </a:spcAft>
              <a:buSzPts val="1440"/>
              <a:buNone/>
            </a:pPr>
            <a:r>
              <a:rPr b="1" lang="en-US">
                <a:solidFill>
                  <a:srgbClr val="BC1B4B"/>
                </a:solidFill>
              </a:rPr>
              <a:t>Advantages: </a:t>
            </a:r>
            <a:endParaRPr/>
          </a:p>
          <a:p>
            <a:pPr indent="0" lvl="0" marL="0" rtl="0" algn="l">
              <a:spcBef>
                <a:spcPts val="1000"/>
              </a:spcBef>
              <a:spcAft>
                <a:spcPts val="0"/>
              </a:spcAft>
              <a:buSzPts val="1440"/>
              <a:buNone/>
            </a:pPr>
            <a:r>
              <a:rPr b="1" lang="en-US"/>
              <a:t> There used image processing to detect and more algorithm is used.</a:t>
            </a:r>
            <a:endParaRPr/>
          </a:p>
          <a:p>
            <a:pPr indent="0" lvl="0" marL="0" rtl="0" algn="l">
              <a:spcBef>
                <a:spcPts val="1000"/>
              </a:spcBef>
              <a:spcAft>
                <a:spcPts val="0"/>
              </a:spcAft>
              <a:buSzPts val="1440"/>
              <a:buNone/>
            </a:pPr>
            <a:r>
              <a:rPr b="1" lang="en-US">
                <a:solidFill>
                  <a:srgbClr val="BC1B4B"/>
                </a:solidFill>
              </a:rPr>
              <a:t>Disadvantages: </a:t>
            </a:r>
            <a:endParaRPr/>
          </a:p>
          <a:p>
            <a:pPr indent="-342900" lvl="0" marL="342900" rtl="0" algn="l">
              <a:spcBef>
                <a:spcPts val="1000"/>
              </a:spcBef>
              <a:spcAft>
                <a:spcPts val="0"/>
              </a:spcAft>
              <a:buSzPts val="1440"/>
              <a:buChar char="►"/>
            </a:pPr>
            <a:r>
              <a:rPr b="1" lang="en-US"/>
              <a:t>Expensive so normal person cannot afford</a:t>
            </a:r>
            <a:endParaRPr/>
          </a:p>
          <a:p>
            <a:pPr indent="-342900" lvl="0" marL="342900" rtl="0" algn="l">
              <a:spcBef>
                <a:spcPts val="1000"/>
              </a:spcBef>
              <a:spcAft>
                <a:spcPts val="0"/>
              </a:spcAft>
              <a:buSzPts val="1440"/>
              <a:buChar char="►"/>
            </a:pPr>
            <a:r>
              <a:rPr b="1" lang="en-US"/>
              <a:t>Some false alarm is given </a:t>
            </a:r>
            <a:endParaRPr/>
          </a:p>
          <a:p>
            <a:pPr indent="-342900" lvl="0" marL="342900" rtl="0" algn="l">
              <a:spcBef>
                <a:spcPts val="1000"/>
              </a:spcBef>
              <a:spcAft>
                <a:spcPts val="0"/>
              </a:spcAft>
              <a:buSzPts val="1440"/>
              <a:buChar char="►"/>
            </a:pPr>
            <a:r>
              <a:rPr b="1" lang="en-US"/>
              <a:t>Accuracy level is not mentioned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6"/>
          <p:cNvSpPr txBox="1"/>
          <p:nvPr>
            <p:ph type="title"/>
          </p:nvPr>
        </p:nvSpPr>
        <p:spPr>
          <a:xfrm>
            <a:off x="3390241" y="695985"/>
            <a:ext cx="8610600" cy="12930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Century Gothic"/>
              <a:buNone/>
            </a:pPr>
            <a:r>
              <a:rPr b="1" lang="en-US" sz="4000"/>
              <a:t>Existing methods </a:t>
            </a:r>
            <a:endParaRPr/>
          </a:p>
        </p:txBody>
      </p:sp>
      <p:sp>
        <p:nvSpPr>
          <p:cNvPr id="285" name="Google Shape;285;p6"/>
          <p:cNvSpPr txBox="1"/>
          <p:nvPr>
            <p:ph idx="1" type="body"/>
          </p:nvPr>
        </p:nvSpPr>
        <p:spPr>
          <a:xfrm>
            <a:off x="685800" y="2397035"/>
            <a:ext cx="10820400" cy="4460966"/>
          </a:xfrm>
          <a:prstGeom prst="rect">
            <a:avLst/>
          </a:prstGeom>
          <a:noFill/>
          <a:ln>
            <a:noFill/>
          </a:ln>
        </p:spPr>
        <p:txBody>
          <a:bodyPr anchorCtr="0" anchor="t" bIns="45700" lIns="91425" spcFirstLastPara="1" rIns="91425" wrap="square" tIns="45700">
            <a:normAutofit/>
          </a:bodyPr>
          <a:lstStyle/>
          <a:p>
            <a:pPr indent="-342899" lvl="1" marL="617220" rtl="0" algn="l">
              <a:spcBef>
                <a:spcPts val="0"/>
              </a:spcBef>
              <a:spcAft>
                <a:spcPts val="0"/>
              </a:spcAft>
              <a:buSzPts val="1920"/>
              <a:buFont typeface="Century Gothic"/>
              <a:buAutoNum type="arabicPeriod"/>
            </a:pPr>
            <a:r>
              <a:rPr b="1" lang="en-US" sz="2400"/>
              <a:t>Image processing</a:t>
            </a:r>
            <a:endParaRPr/>
          </a:p>
          <a:p>
            <a:pPr indent="-342899" lvl="1" marL="617220" rtl="0" algn="l">
              <a:spcBef>
                <a:spcPts val="1000"/>
              </a:spcBef>
              <a:spcAft>
                <a:spcPts val="0"/>
              </a:spcAft>
              <a:buSzPts val="1920"/>
              <a:buFont typeface="Century Gothic"/>
              <a:buAutoNum type="arabicPeriod"/>
            </a:pPr>
            <a:r>
              <a:rPr b="1" lang="en-US" sz="2400"/>
              <a:t>Deep learning</a:t>
            </a:r>
            <a:endParaRPr/>
          </a:p>
          <a:p>
            <a:pPr indent="-342899" lvl="1" marL="617220" rtl="0" algn="l">
              <a:spcBef>
                <a:spcPts val="1000"/>
              </a:spcBef>
              <a:spcAft>
                <a:spcPts val="0"/>
              </a:spcAft>
              <a:buSzPts val="1920"/>
              <a:buFont typeface="Century Gothic"/>
              <a:buAutoNum type="arabicPeriod"/>
            </a:pPr>
            <a:r>
              <a:rPr b="1" lang="en-US" sz="2400"/>
              <a:t>Machine learning</a:t>
            </a:r>
            <a:endParaRPr/>
          </a:p>
          <a:p>
            <a:pPr indent="-342899" lvl="1" marL="617220" rtl="0" algn="l">
              <a:spcBef>
                <a:spcPts val="1000"/>
              </a:spcBef>
              <a:spcAft>
                <a:spcPts val="0"/>
              </a:spcAft>
              <a:buSzPts val="1920"/>
              <a:buFont typeface="Century Gothic"/>
              <a:buAutoNum type="arabicPeriod"/>
            </a:pPr>
            <a:r>
              <a:rPr b="1" lang="en-US" sz="2400"/>
              <a:t>Accelerometer sensor</a:t>
            </a:r>
            <a:endParaRPr/>
          </a:p>
          <a:p>
            <a:pPr indent="-342899" lvl="1" marL="617220" rtl="0" algn="l">
              <a:spcBef>
                <a:spcPts val="1000"/>
              </a:spcBef>
              <a:spcAft>
                <a:spcPts val="0"/>
              </a:spcAft>
              <a:buSzPts val="1920"/>
              <a:buFont typeface="Century Gothic"/>
              <a:buAutoNum type="arabicPeriod"/>
            </a:pPr>
            <a:r>
              <a:rPr b="1" lang="en-US" sz="2400"/>
              <a:t>Electromyography </a:t>
            </a:r>
            <a:endParaRPr/>
          </a:p>
          <a:p>
            <a:pPr indent="-220979" lvl="1" marL="617220" rtl="0" algn="l">
              <a:spcBef>
                <a:spcPts val="1000"/>
              </a:spcBef>
              <a:spcAft>
                <a:spcPts val="0"/>
              </a:spcAft>
              <a:buSzPts val="1920"/>
              <a:buFont typeface="Century Gothic"/>
              <a:buNone/>
            </a:pPr>
            <a:r>
              <a:t/>
            </a:r>
            <a:endParaRPr b="1" sz="2400"/>
          </a:p>
          <a:p>
            <a:pPr indent="-285750" lvl="1" marL="742950" rtl="0" algn="l">
              <a:spcBef>
                <a:spcPts val="1000"/>
              </a:spcBef>
              <a:spcAft>
                <a:spcPts val="0"/>
              </a:spcAft>
              <a:buSzPts val="1920"/>
              <a:buChar char="►"/>
            </a:pPr>
            <a:r>
              <a:rPr b="1" lang="en-US" sz="2400"/>
              <a:t>These are the methods which is used in fall detection system </a:t>
            </a:r>
            <a:r>
              <a:rPr b="1" lang="en-US" sz="2400">
                <a:solidFill>
                  <a:srgbClr val="BC1B4B"/>
                </a:solidFill>
              </a:rPr>
              <a:t>image processing </a:t>
            </a:r>
            <a:r>
              <a:rPr b="1" lang="en-US" sz="2400"/>
              <a:t>and </a:t>
            </a:r>
            <a:r>
              <a:rPr b="1" lang="en-US" sz="2400">
                <a:solidFill>
                  <a:srgbClr val="BC1B4B"/>
                </a:solidFill>
              </a:rPr>
              <a:t>deep learning</a:t>
            </a:r>
            <a:r>
              <a:rPr b="1" lang="en-US" sz="2400"/>
              <a:t> are the two main methods are majority of countries till now.</a:t>
            </a:r>
            <a:endParaRPr/>
          </a:p>
          <a:p>
            <a:pPr indent="0" lvl="2" marL="1143000" rtl="0" algn="l">
              <a:spcBef>
                <a:spcPts val="1000"/>
              </a:spcBef>
              <a:spcAft>
                <a:spcPts val="0"/>
              </a:spcAft>
              <a:buSzPts val="1120"/>
              <a:buNone/>
            </a:pPr>
            <a:r>
              <a:t/>
            </a:r>
            <a:endParaRPr/>
          </a:p>
          <a:p>
            <a:pPr indent="-204469" lvl="1" marL="742950" rtl="0" algn="l">
              <a:spcBef>
                <a:spcPts val="1000"/>
              </a:spcBef>
              <a:spcAft>
                <a:spcPts val="0"/>
              </a:spcAft>
              <a:buSzPts val="1280"/>
              <a:buNone/>
            </a:pPr>
            <a:r>
              <a:t/>
            </a:r>
            <a:endParaRPr/>
          </a:p>
        </p:txBody>
      </p:sp>
      <p:pic>
        <p:nvPicPr>
          <p:cNvPr id="286" name="Google Shape;286;p6"/>
          <p:cNvPicPr preferRelativeResize="0"/>
          <p:nvPr/>
        </p:nvPicPr>
        <p:blipFill rotWithShape="1">
          <a:blip r:embed="rId3">
            <a:alphaModFix/>
          </a:blip>
          <a:srcRect b="0" l="0" r="0" t="0"/>
          <a:stretch/>
        </p:blipFill>
        <p:spPr>
          <a:xfrm>
            <a:off x="4733365" y="2240496"/>
            <a:ext cx="7019364" cy="30307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7"/>
          <p:cNvSpPr txBox="1"/>
          <p:nvPr>
            <p:ph type="title"/>
          </p:nvPr>
        </p:nvSpPr>
        <p:spPr>
          <a:xfrm>
            <a:off x="559768" y="800768"/>
            <a:ext cx="8596668" cy="69809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600"/>
              <a:buFont typeface="Century Gothic"/>
              <a:buNone/>
            </a:pPr>
            <a:r>
              <a:rPr lang="en-US"/>
              <a:t>PROPOSED METHOD:-</a:t>
            </a:r>
            <a:endParaRPr/>
          </a:p>
        </p:txBody>
      </p:sp>
      <p:sp>
        <p:nvSpPr>
          <p:cNvPr id="292" name="Google Shape;292;p7"/>
          <p:cNvSpPr txBox="1"/>
          <p:nvPr>
            <p:ph idx="1" type="body"/>
          </p:nvPr>
        </p:nvSpPr>
        <p:spPr>
          <a:xfrm>
            <a:off x="211016" y="1952898"/>
            <a:ext cx="8734405" cy="47714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920"/>
              <a:buChar char="►"/>
            </a:pPr>
            <a:r>
              <a:rPr b="1" lang="en-US" sz="2400"/>
              <a:t>1.  Gyroscope senor can be used to detect the angular momentum and velocity and it also has acceleration calculation. Gyroscope consists of three axes x,y,z in which the possibilities of fall happens in +x,-x,+z and -z direction.</a:t>
            </a:r>
            <a:endParaRPr/>
          </a:p>
          <a:p>
            <a:pPr indent="-220980" lvl="0" marL="342900" rtl="0" algn="l">
              <a:spcBef>
                <a:spcPts val="1000"/>
              </a:spcBef>
              <a:spcAft>
                <a:spcPts val="0"/>
              </a:spcAft>
              <a:buSzPts val="1920"/>
              <a:buNone/>
            </a:pPr>
            <a:r>
              <a:t/>
            </a:r>
            <a:endParaRPr b="1" sz="2400"/>
          </a:p>
          <a:p>
            <a:pPr indent="-342900" lvl="0" marL="342900" rtl="0" algn="l">
              <a:spcBef>
                <a:spcPts val="1000"/>
              </a:spcBef>
              <a:spcAft>
                <a:spcPts val="0"/>
              </a:spcAft>
              <a:buSzPts val="1920"/>
              <a:buChar char="►"/>
            </a:pPr>
            <a:r>
              <a:rPr b="1" lang="en-US" sz="2400"/>
              <a:t>2. To detect the fall a demo of fall is done by which the threshold value is set for the equipment for better accuracy. </a:t>
            </a:r>
            <a:endParaRPr/>
          </a:p>
          <a:p>
            <a:pPr indent="-220980" lvl="0" marL="342900" rtl="0" algn="l">
              <a:spcBef>
                <a:spcPts val="1000"/>
              </a:spcBef>
              <a:spcAft>
                <a:spcPts val="0"/>
              </a:spcAft>
              <a:buSzPts val="1920"/>
              <a:buNone/>
            </a:pPr>
            <a:r>
              <a:t/>
            </a:r>
            <a:endParaRPr b="1" sz="2400"/>
          </a:p>
          <a:p>
            <a:pPr indent="0" lvl="0" marL="0" rtl="0" algn="l">
              <a:spcBef>
                <a:spcPts val="1000"/>
              </a:spcBef>
              <a:spcAft>
                <a:spcPts val="0"/>
              </a:spcAft>
              <a:buSzPts val="1920"/>
              <a:buNone/>
            </a:pPr>
            <a:r>
              <a:t/>
            </a:r>
            <a:endParaRPr b="1" sz="2400"/>
          </a:p>
          <a:p>
            <a:pPr indent="0" lvl="0" marL="0" rtl="0" algn="l">
              <a:spcBef>
                <a:spcPts val="1000"/>
              </a:spcBef>
              <a:spcAft>
                <a:spcPts val="0"/>
              </a:spcAft>
              <a:buSzPts val="1920"/>
              <a:buNone/>
            </a:pPr>
            <a:r>
              <a:t/>
            </a:r>
            <a:endParaRPr b="1" sz="2400"/>
          </a:p>
          <a:p>
            <a:pPr indent="0" lvl="0" marL="0" rtl="0" algn="l">
              <a:spcBef>
                <a:spcPts val="1000"/>
              </a:spcBef>
              <a:spcAft>
                <a:spcPts val="0"/>
              </a:spcAft>
              <a:buSzPts val="1440"/>
              <a:buNone/>
            </a:pPr>
            <a:r>
              <a:t/>
            </a:r>
            <a:endParaRPr/>
          </a:p>
        </p:txBody>
      </p:sp>
      <p:pic>
        <p:nvPicPr>
          <p:cNvPr id="293" name="Google Shape;293;p7"/>
          <p:cNvPicPr preferRelativeResize="0"/>
          <p:nvPr/>
        </p:nvPicPr>
        <p:blipFill rotWithShape="1">
          <a:blip r:embed="rId3">
            <a:alphaModFix/>
          </a:blip>
          <a:srcRect b="0" l="0" r="0" t="0"/>
          <a:stretch/>
        </p:blipFill>
        <p:spPr>
          <a:xfrm>
            <a:off x="8806375" y="2377441"/>
            <a:ext cx="2970352" cy="29084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78823"/>
          </a:schemeClr>
        </a:solidFill>
      </p:bgPr>
    </p:bg>
    <p:spTree>
      <p:nvGrpSpPr>
        <p:cNvPr id="297" name="Shape 297"/>
        <p:cNvGrpSpPr/>
        <p:nvPr/>
      </p:nvGrpSpPr>
      <p:grpSpPr>
        <a:xfrm>
          <a:off x="0" y="0"/>
          <a:ext cx="0" cy="0"/>
          <a:chOff x="0" y="0"/>
          <a:chExt cx="0" cy="0"/>
        </a:xfrm>
      </p:grpSpPr>
      <p:sp>
        <p:nvSpPr>
          <p:cNvPr id="298" name="Google Shape;298;p8"/>
          <p:cNvSpPr/>
          <p:nvPr/>
        </p:nvSpPr>
        <p:spPr>
          <a:xfrm>
            <a:off x="446468" y="1835677"/>
            <a:ext cx="11300794" cy="4726861"/>
          </a:xfrm>
          <a:custGeom>
            <a:rect b="b" l="l" r="r" t="t"/>
            <a:pathLst>
              <a:path extrusionOk="0" h="4987022" w="11731397">
                <a:moveTo>
                  <a:pt x="3036" y="1232831"/>
                </a:moveTo>
                <a:cubicBezTo>
                  <a:pt x="3037" y="893687"/>
                  <a:pt x="15916" y="580300"/>
                  <a:pt x="3038" y="292672"/>
                </a:cubicBezTo>
                <a:cubicBezTo>
                  <a:pt x="30942" y="120953"/>
                  <a:pt x="-32609" y="15463"/>
                  <a:pt x="25346" y="2584"/>
                </a:cubicBezTo>
                <a:cubicBezTo>
                  <a:pt x="83301" y="-10295"/>
                  <a:pt x="326351" y="28708"/>
                  <a:pt x="452993" y="37294"/>
                </a:cubicBezTo>
                <a:cubicBezTo>
                  <a:pt x="607539" y="30855"/>
                  <a:pt x="566717" y="56429"/>
                  <a:pt x="959523" y="90773"/>
                </a:cubicBezTo>
                <a:cubicBezTo>
                  <a:pt x="1433894" y="200243"/>
                  <a:pt x="2127630" y="198097"/>
                  <a:pt x="2722205" y="258199"/>
                </a:cubicBezTo>
                <a:cubicBezTo>
                  <a:pt x="3471327" y="309713"/>
                  <a:pt x="3248935" y="320265"/>
                  <a:pt x="4483160" y="376073"/>
                </a:cubicBezTo>
                <a:cubicBezTo>
                  <a:pt x="6157414" y="474811"/>
                  <a:pt x="8194001" y="303955"/>
                  <a:pt x="10035680" y="248147"/>
                </a:cubicBezTo>
                <a:cubicBezTo>
                  <a:pt x="10579454" y="239561"/>
                  <a:pt x="11145537" y="63548"/>
                  <a:pt x="11702190" y="67841"/>
                </a:cubicBezTo>
                <a:lnTo>
                  <a:pt x="11731397" y="4987022"/>
                </a:lnTo>
                <a:lnTo>
                  <a:pt x="3036" y="4987022"/>
                </a:lnTo>
                <a:cubicBezTo>
                  <a:pt x="-1257" y="3370723"/>
                  <a:pt x="7329" y="2849130"/>
                  <a:pt x="3036" y="1232831"/>
                </a:cubicBezTo>
                <a:close/>
              </a:path>
            </a:pathLst>
          </a:custGeom>
          <a:solidFill>
            <a:schemeClr val="lt2"/>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99" name="Google Shape;299;p8"/>
          <p:cNvSpPr/>
          <p:nvPr/>
        </p:nvSpPr>
        <p:spPr>
          <a:xfrm>
            <a:off x="444738" y="1835676"/>
            <a:ext cx="11301659" cy="4726861"/>
          </a:xfrm>
          <a:custGeom>
            <a:rect b="b" l="l" r="r" t="t"/>
            <a:pathLst>
              <a:path extrusionOk="0" h="4987022" w="11731397">
                <a:moveTo>
                  <a:pt x="3036" y="1232831"/>
                </a:moveTo>
                <a:cubicBezTo>
                  <a:pt x="3037" y="893687"/>
                  <a:pt x="15916" y="580300"/>
                  <a:pt x="3038" y="292672"/>
                </a:cubicBezTo>
                <a:cubicBezTo>
                  <a:pt x="30942" y="120953"/>
                  <a:pt x="-32609" y="15463"/>
                  <a:pt x="25346" y="2584"/>
                </a:cubicBezTo>
                <a:cubicBezTo>
                  <a:pt x="83301" y="-10295"/>
                  <a:pt x="326351" y="28708"/>
                  <a:pt x="452993" y="37294"/>
                </a:cubicBezTo>
                <a:cubicBezTo>
                  <a:pt x="607539" y="30855"/>
                  <a:pt x="566717" y="56429"/>
                  <a:pt x="959523" y="90773"/>
                </a:cubicBezTo>
                <a:cubicBezTo>
                  <a:pt x="1433894" y="200243"/>
                  <a:pt x="2127630" y="198097"/>
                  <a:pt x="2722205" y="258199"/>
                </a:cubicBezTo>
                <a:cubicBezTo>
                  <a:pt x="3471327" y="309713"/>
                  <a:pt x="3248935" y="320265"/>
                  <a:pt x="4483160" y="376073"/>
                </a:cubicBezTo>
                <a:cubicBezTo>
                  <a:pt x="6157414" y="474811"/>
                  <a:pt x="8194001" y="303955"/>
                  <a:pt x="10035680" y="248147"/>
                </a:cubicBezTo>
                <a:cubicBezTo>
                  <a:pt x="10579454" y="239561"/>
                  <a:pt x="11145537" y="63548"/>
                  <a:pt x="11702190" y="67841"/>
                </a:cubicBezTo>
                <a:lnTo>
                  <a:pt x="11731397" y="4987022"/>
                </a:lnTo>
                <a:lnTo>
                  <a:pt x="3036" y="4987022"/>
                </a:lnTo>
                <a:cubicBezTo>
                  <a:pt x="-1257" y="3370723"/>
                  <a:pt x="7329" y="2849130"/>
                  <a:pt x="3036" y="1232831"/>
                </a:cubicBezTo>
                <a:close/>
              </a:path>
            </a:pathLst>
          </a:custGeom>
          <a:blipFill rotWithShape="1">
            <a:blip r:embed="rId3">
              <a:alphaModFix amt="30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00" name="Google Shape;300;p8"/>
          <p:cNvSpPr txBox="1"/>
          <p:nvPr>
            <p:ph type="title"/>
          </p:nvPr>
        </p:nvSpPr>
        <p:spPr>
          <a:xfrm>
            <a:off x="1589314" y="705591"/>
            <a:ext cx="8610600" cy="129302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US"/>
              <a:t>Objective </a:t>
            </a:r>
            <a:endParaRPr/>
          </a:p>
        </p:txBody>
      </p:sp>
      <p:sp>
        <p:nvSpPr>
          <p:cNvPr id="301" name="Google Shape;301;p8"/>
          <p:cNvSpPr txBox="1"/>
          <p:nvPr>
            <p:ph idx="1" type="body"/>
          </p:nvPr>
        </p:nvSpPr>
        <p:spPr>
          <a:xfrm>
            <a:off x="498366" y="2410316"/>
            <a:ext cx="10792496" cy="395903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b="1" lang="en-US" sz="2400"/>
              <a:t>The main aim is to find a solution to Alert neighbor or family member or nearby hospital about old people fall.</a:t>
            </a:r>
            <a:endParaRPr/>
          </a:p>
          <a:p>
            <a:pPr indent="0" lvl="0" marL="0" rtl="0" algn="l">
              <a:spcBef>
                <a:spcPts val="1000"/>
              </a:spcBef>
              <a:spcAft>
                <a:spcPts val="0"/>
              </a:spcAft>
              <a:buSzPts val="1920"/>
              <a:buNone/>
            </a:pPr>
            <a:r>
              <a:t/>
            </a:r>
            <a:endParaRPr b="1" sz="2400"/>
          </a:p>
          <a:p>
            <a:pPr indent="-342900" lvl="0" marL="342900" rtl="0" algn="l">
              <a:spcBef>
                <a:spcPts val="1000"/>
              </a:spcBef>
              <a:spcAft>
                <a:spcPts val="0"/>
              </a:spcAft>
              <a:buSzPts val="1920"/>
              <a:buChar char="►"/>
            </a:pPr>
            <a:r>
              <a:rPr b="1" lang="en-US" sz="2400"/>
              <a:t>It must be cost efficient.</a:t>
            </a:r>
            <a:endParaRPr/>
          </a:p>
          <a:p>
            <a:pPr indent="0" lvl="0" marL="0" rtl="0" algn="l">
              <a:spcBef>
                <a:spcPts val="1000"/>
              </a:spcBef>
              <a:spcAft>
                <a:spcPts val="0"/>
              </a:spcAft>
              <a:buSzPts val="1920"/>
              <a:buNone/>
            </a:pPr>
            <a:r>
              <a:t/>
            </a:r>
            <a:endParaRPr b="1" sz="2400"/>
          </a:p>
          <a:p>
            <a:pPr indent="-342900" lvl="0" marL="342900" rtl="0" algn="l">
              <a:spcBef>
                <a:spcPts val="1000"/>
              </a:spcBef>
              <a:spcAft>
                <a:spcPts val="0"/>
              </a:spcAft>
              <a:buSzPts val="1920"/>
              <a:buChar char="►"/>
            </a:pPr>
            <a:r>
              <a:rPr b="1" lang="en-US" sz="2400"/>
              <a:t>More accuracy.</a:t>
            </a:r>
            <a:endParaRPr/>
          </a:p>
          <a:p>
            <a:pPr indent="0" lvl="0" marL="0" rtl="0" algn="l">
              <a:spcBef>
                <a:spcPts val="1000"/>
              </a:spcBef>
              <a:spcAft>
                <a:spcPts val="0"/>
              </a:spcAft>
              <a:buSzPts val="1920"/>
              <a:buNone/>
            </a:pPr>
            <a:r>
              <a:t/>
            </a:r>
            <a:endParaRPr b="1" sz="2400"/>
          </a:p>
          <a:p>
            <a:pPr indent="-342900" lvl="0" marL="342900" rtl="0" algn="l">
              <a:spcBef>
                <a:spcPts val="1000"/>
              </a:spcBef>
              <a:spcAft>
                <a:spcPts val="0"/>
              </a:spcAft>
              <a:buSzPts val="1920"/>
              <a:buChar char="►"/>
            </a:pPr>
            <a:r>
              <a:rPr b="1" lang="en-US" sz="2400"/>
              <a:t>It should not create any interruption to the user while using.</a:t>
            </a:r>
            <a:endParaRPr/>
          </a:p>
          <a:p>
            <a:pPr indent="0" lvl="0" marL="0" rtl="0" algn="l">
              <a:spcBef>
                <a:spcPts val="1000"/>
              </a:spcBef>
              <a:spcAft>
                <a:spcPts val="0"/>
              </a:spcAft>
              <a:buSzPts val="144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9"/>
          <p:cNvSpPr txBox="1"/>
          <p:nvPr>
            <p:ph type="title"/>
          </p:nvPr>
        </p:nvSpPr>
        <p:spPr>
          <a:xfrm>
            <a:off x="847191" y="591838"/>
            <a:ext cx="9810604" cy="121602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Block diagram </a:t>
            </a:r>
            <a:endParaRPr/>
          </a:p>
        </p:txBody>
      </p:sp>
      <p:sp>
        <p:nvSpPr>
          <p:cNvPr id="307" name="Google Shape;307;p9"/>
          <p:cNvSpPr txBox="1"/>
          <p:nvPr>
            <p:ph idx="1" type="body"/>
          </p:nvPr>
        </p:nvSpPr>
        <p:spPr>
          <a:xfrm>
            <a:off x="1022463" y="1618484"/>
            <a:ext cx="10147074" cy="521409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n-US"/>
              <a:t>                                           </a:t>
            </a:r>
            <a:endParaRPr/>
          </a:p>
        </p:txBody>
      </p:sp>
      <p:sp>
        <p:nvSpPr>
          <p:cNvPr id="308" name="Google Shape;308;p9"/>
          <p:cNvSpPr/>
          <p:nvPr/>
        </p:nvSpPr>
        <p:spPr>
          <a:xfrm flipH="1">
            <a:off x="2445494" y="2540796"/>
            <a:ext cx="1690651" cy="783481"/>
          </a:xfrm>
          <a:prstGeom prst="rect">
            <a:avLst/>
          </a:prstGeom>
          <a:solidFill>
            <a:srgbClr val="F3B0C4"/>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7030A0"/>
                </a:solidFill>
                <a:latin typeface="Century Gothic"/>
                <a:ea typeface="Century Gothic"/>
                <a:cs typeface="Century Gothic"/>
                <a:sym typeface="Century Gothic"/>
              </a:rPr>
              <a:t>Gyroscope</a:t>
            </a:r>
            <a:r>
              <a:rPr b="0" i="0" lang="en-US" sz="1800" u="none" cap="none" strike="noStrike">
                <a:solidFill>
                  <a:schemeClr val="lt1"/>
                </a:solidFill>
                <a:latin typeface="Century Gothic"/>
                <a:ea typeface="Century Gothic"/>
                <a:cs typeface="Century Gothic"/>
                <a:sym typeface="Century Gothic"/>
              </a:rPr>
              <a:t> </a:t>
            </a:r>
            <a:r>
              <a:rPr b="1" i="0" lang="en-US" sz="1800" u="none" cap="none" strike="noStrike">
                <a:solidFill>
                  <a:srgbClr val="7030A0"/>
                </a:solidFill>
                <a:latin typeface="Century Gothic"/>
                <a:ea typeface="Century Gothic"/>
                <a:cs typeface="Century Gothic"/>
                <a:sym typeface="Century Gothic"/>
              </a:rPr>
              <a:t>sensor</a:t>
            </a:r>
            <a:endParaRPr/>
          </a:p>
        </p:txBody>
      </p:sp>
      <p:sp>
        <p:nvSpPr>
          <p:cNvPr id="309" name="Google Shape;309;p9"/>
          <p:cNvSpPr/>
          <p:nvPr/>
        </p:nvSpPr>
        <p:spPr>
          <a:xfrm flipH="1">
            <a:off x="5321133" y="2367599"/>
            <a:ext cx="1464862" cy="1631483"/>
          </a:xfrm>
          <a:prstGeom prst="rect">
            <a:avLst/>
          </a:prstGeom>
          <a:solidFill>
            <a:srgbClr val="EE9E89"/>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FFFF00"/>
                </a:solidFill>
                <a:latin typeface="Century Gothic"/>
                <a:ea typeface="Century Gothic"/>
                <a:cs typeface="Century Gothic"/>
                <a:sym typeface="Century Gothic"/>
              </a:rPr>
              <a:t>ARDUINO</a:t>
            </a:r>
            <a:r>
              <a:rPr b="0" i="0" lang="en-US" sz="1800" u="none" cap="none" strike="noStrike">
                <a:solidFill>
                  <a:schemeClr val="lt1"/>
                </a:solidFill>
                <a:latin typeface="Century Gothic"/>
                <a:ea typeface="Century Gothic"/>
                <a:cs typeface="Century Gothic"/>
                <a:sym typeface="Century Gothic"/>
              </a:rPr>
              <a:t> </a:t>
            </a:r>
            <a:r>
              <a:rPr b="1" i="0" lang="en-US" sz="1800" u="none" cap="none" strike="noStrike">
                <a:solidFill>
                  <a:srgbClr val="FFFF00"/>
                </a:solidFill>
                <a:latin typeface="Century Gothic"/>
                <a:ea typeface="Century Gothic"/>
                <a:cs typeface="Century Gothic"/>
                <a:sym typeface="Century Gothic"/>
              </a:rPr>
              <a:t>NANO</a:t>
            </a:r>
            <a:endParaRPr/>
          </a:p>
        </p:txBody>
      </p:sp>
      <p:sp>
        <p:nvSpPr>
          <p:cNvPr id="310" name="Google Shape;310;p9"/>
          <p:cNvSpPr/>
          <p:nvPr/>
        </p:nvSpPr>
        <p:spPr>
          <a:xfrm>
            <a:off x="2084846" y="5179687"/>
            <a:ext cx="1828800" cy="395286"/>
          </a:xfrm>
          <a:prstGeom prst="rect">
            <a:avLst/>
          </a:prstGeom>
          <a:solidFill>
            <a:srgbClr val="C46F15"/>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Alarm system</a:t>
            </a:r>
            <a:endParaRPr/>
          </a:p>
        </p:txBody>
      </p:sp>
      <p:sp>
        <p:nvSpPr>
          <p:cNvPr id="311" name="Google Shape;311;p9"/>
          <p:cNvSpPr/>
          <p:nvPr/>
        </p:nvSpPr>
        <p:spPr>
          <a:xfrm>
            <a:off x="7574232" y="4509145"/>
            <a:ext cx="1990103" cy="747069"/>
          </a:xfrm>
          <a:prstGeom prst="rect">
            <a:avLst/>
          </a:prstGeom>
          <a:solidFill>
            <a:srgbClr val="E8E5F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641AEA"/>
                </a:solidFill>
                <a:latin typeface="Century Gothic"/>
                <a:ea typeface="Century Gothic"/>
                <a:cs typeface="Century Gothic"/>
                <a:sym typeface="Century Gothic"/>
              </a:rPr>
              <a:t>Message</a:t>
            </a:r>
            <a:r>
              <a:rPr b="0" i="0" lang="en-US" sz="1800" u="none" cap="none" strike="noStrike">
                <a:solidFill>
                  <a:srgbClr val="641AEA"/>
                </a:solidFill>
                <a:latin typeface="Century Gothic"/>
                <a:ea typeface="Century Gothic"/>
                <a:cs typeface="Century Gothic"/>
                <a:sym typeface="Century Gothic"/>
              </a:rPr>
              <a:t> </a:t>
            </a:r>
            <a:r>
              <a:rPr b="1" i="0" lang="en-US" sz="1800" u="none" cap="none" strike="noStrike">
                <a:solidFill>
                  <a:srgbClr val="641AEA"/>
                </a:solidFill>
                <a:latin typeface="Century Gothic"/>
                <a:ea typeface="Century Gothic"/>
                <a:cs typeface="Century Gothic"/>
                <a:sym typeface="Century Gothic"/>
              </a:rPr>
              <a:t>or</a:t>
            </a:r>
            <a:r>
              <a:rPr b="0" i="0" lang="en-US" sz="1800" u="none" cap="none" strike="noStrike">
                <a:solidFill>
                  <a:srgbClr val="641AEA"/>
                </a:solidFill>
                <a:latin typeface="Century Gothic"/>
                <a:ea typeface="Century Gothic"/>
                <a:cs typeface="Century Gothic"/>
                <a:sym typeface="Century Gothic"/>
              </a:rPr>
              <a:t> </a:t>
            </a:r>
            <a:r>
              <a:rPr b="1" i="0" lang="en-US" sz="1800" u="none" cap="none" strike="noStrike">
                <a:solidFill>
                  <a:srgbClr val="641AEA"/>
                </a:solidFill>
                <a:latin typeface="Century Gothic"/>
                <a:ea typeface="Century Gothic"/>
                <a:cs typeface="Century Gothic"/>
                <a:sym typeface="Century Gothic"/>
              </a:rPr>
              <a:t>pre</a:t>
            </a:r>
            <a:r>
              <a:rPr b="0" i="0" lang="en-US" sz="1800" u="none" cap="none" strike="noStrike">
                <a:solidFill>
                  <a:srgbClr val="641AEA"/>
                </a:solidFill>
                <a:latin typeface="Century Gothic"/>
                <a:ea typeface="Century Gothic"/>
                <a:cs typeface="Century Gothic"/>
                <a:sym typeface="Century Gothic"/>
              </a:rPr>
              <a:t> </a:t>
            </a:r>
            <a:r>
              <a:rPr b="1" i="0" lang="en-US" sz="1800" u="none" cap="none" strike="noStrike">
                <a:solidFill>
                  <a:srgbClr val="641AEA"/>
                </a:solidFill>
                <a:latin typeface="Century Gothic"/>
                <a:ea typeface="Century Gothic"/>
                <a:cs typeface="Century Gothic"/>
                <a:sym typeface="Century Gothic"/>
              </a:rPr>
              <a:t>recorded</a:t>
            </a:r>
            <a:r>
              <a:rPr b="0" i="0" lang="en-US" sz="1800" u="none" cap="none" strike="noStrike">
                <a:solidFill>
                  <a:srgbClr val="641AEA"/>
                </a:solidFill>
                <a:latin typeface="Century Gothic"/>
                <a:ea typeface="Century Gothic"/>
                <a:cs typeface="Century Gothic"/>
                <a:sym typeface="Century Gothic"/>
              </a:rPr>
              <a:t> </a:t>
            </a:r>
            <a:r>
              <a:rPr b="1" i="0" lang="en-US" sz="1800" u="none" cap="none" strike="noStrike">
                <a:solidFill>
                  <a:srgbClr val="641AEA"/>
                </a:solidFill>
                <a:latin typeface="Century Gothic"/>
                <a:ea typeface="Century Gothic"/>
                <a:cs typeface="Century Gothic"/>
                <a:sym typeface="Century Gothic"/>
              </a:rPr>
              <a:t>call</a:t>
            </a:r>
            <a:r>
              <a:rPr b="0" i="0" lang="en-US" sz="1800" u="none" cap="none" strike="noStrike">
                <a:solidFill>
                  <a:srgbClr val="641AEA"/>
                </a:solidFill>
                <a:latin typeface="Century Gothic"/>
                <a:ea typeface="Century Gothic"/>
                <a:cs typeface="Century Gothic"/>
                <a:sym typeface="Century Gothic"/>
              </a:rPr>
              <a:t> </a:t>
            </a:r>
            <a:endParaRPr/>
          </a:p>
        </p:txBody>
      </p:sp>
      <p:sp>
        <p:nvSpPr>
          <p:cNvPr id="312" name="Google Shape;312;p9"/>
          <p:cNvSpPr/>
          <p:nvPr/>
        </p:nvSpPr>
        <p:spPr>
          <a:xfrm>
            <a:off x="7644969" y="5802812"/>
            <a:ext cx="1828800" cy="591111"/>
          </a:xfrm>
          <a:prstGeom prst="rect">
            <a:avLst/>
          </a:prstGeom>
          <a:solidFill>
            <a:srgbClr val="F9C4E0"/>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0000"/>
                </a:solidFill>
                <a:latin typeface="Century Gothic"/>
                <a:ea typeface="Century Gothic"/>
                <a:cs typeface="Century Gothic"/>
                <a:sym typeface="Century Gothic"/>
              </a:rPr>
              <a:t>Neighbors</a:t>
            </a:r>
            <a:r>
              <a:rPr b="0" i="0" lang="en-US" sz="1800" u="none" cap="none" strike="noStrike">
                <a:solidFill>
                  <a:schemeClr val="lt1"/>
                </a:solidFill>
                <a:latin typeface="Century Gothic"/>
                <a:ea typeface="Century Gothic"/>
                <a:cs typeface="Century Gothic"/>
                <a:sym typeface="Century Gothic"/>
              </a:rPr>
              <a:t> </a:t>
            </a:r>
            <a:r>
              <a:rPr b="0" i="0" lang="en-US" sz="1800" u="none" cap="none" strike="noStrike">
                <a:solidFill>
                  <a:srgbClr val="FF0000"/>
                </a:solidFill>
                <a:latin typeface="Century Gothic"/>
                <a:ea typeface="Century Gothic"/>
                <a:cs typeface="Century Gothic"/>
                <a:sym typeface="Century Gothic"/>
              </a:rPr>
              <a:t>and</a:t>
            </a:r>
            <a:r>
              <a:rPr b="0" i="0" lang="en-US" sz="1800" u="none" cap="none" strike="noStrike">
                <a:solidFill>
                  <a:schemeClr val="lt1"/>
                </a:solidFill>
                <a:latin typeface="Century Gothic"/>
                <a:ea typeface="Century Gothic"/>
                <a:cs typeface="Century Gothic"/>
                <a:sym typeface="Century Gothic"/>
              </a:rPr>
              <a:t> </a:t>
            </a:r>
            <a:r>
              <a:rPr b="0" i="0" lang="en-US" sz="1800" u="none" cap="none" strike="noStrike">
                <a:solidFill>
                  <a:srgbClr val="FF0000"/>
                </a:solidFill>
                <a:latin typeface="Century Gothic"/>
                <a:ea typeface="Century Gothic"/>
                <a:cs typeface="Century Gothic"/>
                <a:sym typeface="Century Gothic"/>
              </a:rPr>
              <a:t>hospital</a:t>
            </a:r>
            <a:r>
              <a:rPr b="0" i="0" lang="en-US" sz="1800" u="none" cap="none" strike="noStrike">
                <a:solidFill>
                  <a:schemeClr val="lt1"/>
                </a:solidFill>
                <a:latin typeface="Century Gothic"/>
                <a:ea typeface="Century Gothic"/>
                <a:cs typeface="Century Gothic"/>
                <a:sym typeface="Century Gothic"/>
              </a:rPr>
              <a:t> </a:t>
            </a:r>
            <a:r>
              <a:rPr b="0" i="0" lang="en-US" sz="1800" u="none" cap="none" strike="noStrike">
                <a:solidFill>
                  <a:srgbClr val="FF0000"/>
                </a:solidFill>
                <a:latin typeface="Century Gothic"/>
                <a:ea typeface="Century Gothic"/>
                <a:cs typeface="Century Gothic"/>
                <a:sym typeface="Century Gothic"/>
              </a:rPr>
              <a:t>Phone</a:t>
            </a:r>
            <a:r>
              <a:rPr b="0" i="0" lang="en-US" sz="1800" u="none" cap="none" strike="noStrike">
                <a:solidFill>
                  <a:schemeClr val="lt1"/>
                </a:solidFill>
                <a:latin typeface="Century Gothic"/>
                <a:ea typeface="Century Gothic"/>
                <a:cs typeface="Century Gothic"/>
                <a:sym typeface="Century Gothic"/>
              </a:rPr>
              <a:t> </a:t>
            </a:r>
            <a:endParaRPr/>
          </a:p>
        </p:txBody>
      </p:sp>
      <p:cxnSp>
        <p:nvCxnSpPr>
          <p:cNvPr id="313" name="Google Shape;313;p9"/>
          <p:cNvCxnSpPr/>
          <p:nvPr/>
        </p:nvCxnSpPr>
        <p:spPr>
          <a:xfrm>
            <a:off x="4152000" y="2968432"/>
            <a:ext cx="1153277" cy="0"/>
          </a:xfrm>
          <a:prstGeom prst="straightConnector1">
            <a:avLst/>
          </a:prstGeom>
          <a:noFill/>
          <a:ln cap="rnd" cmpd="sng" w="9525">
            <a:solidFill>
              <a:schemeClr val="accent1"/>
            </a:solidFill>
            <a:prstDash val="solid"/>
            <a:round/>
            <a:headEnd len="sm" w="sm" type="none"/>
            <a:tailEnd len="med" w="med" type="triangle"/>
          </a:ln>
        </p:spPr>
      </p:cxnSp>
      <p:cxnSp>
        <p:nvCxnSpPr>
          <p:cNvPr id="314" name="Google Shape;314;p9"/>
          <p:cNvCxnSpPr>
            <a:endCxn id="310" idx="3"/>
          </p:cNvCxnSpPr>
          <p:nvPr/>
        </p:nvCxnSpPr>
        <p:spPr>
          <a:xfrm flipH="1">
            <a:off x="3913646" y="4057330"/>
            <a:ext cx="1713300" cy="1320000"/>
          </a:xfrm>
          <a:prstGeom prst="bentConnector3">
            <a:avLst>
              <a:gd fmla="val -90" name="adj1"/>
            </a:avLst>
          </a:prstGeom>
          <a:noFill/>
          <a:ln cap="rnd" cmpd="sng" w="9525">
            <a:solidFill>
              <a:schemeClr val="accent1"/>
            </a:solidFill>
            <a:prstDash val="solid"/>
            <a:round/>
            <a:headEnd len="sm" w="sm" type="none"/>
            <a:tailEnd len="med" w="med" type="triangle"/>
          </a:ln>
        </p:spPr>
      </p:cxnSp>
      <p:cxnSp>
        <p:nvCxnSpPr>
          <p:cNvPr id="315" name="Google Shape;315;p9"/>
          <p:cNvCxnSpPr>
            <a:endCxn id="311" idx="1"/>
          </p:cNvCxnSpPr>
          <p:nvPr/>
        </p:nvCxnSpPr>
        <p:spPr>
          <a:xfrm>
            <a:off x="6313932" y="4045080"/>
            <a:ext cx="1260300" cy="837600"/>
          </a:xfrm>
          <a:prstGeom prst="bentConnector3">
            <a:avLst>
              <a:gd fmla="val 2008" name="adj1"/>
            </a:avLst>
          </a:prstGeom>
          <a:noFill/>
          <a:ln cap="rnd" cmpd="sng" w="9525">
            <a:solidFill>
              <a:schemeClr val="accent1"/>
            </a:solidFill>
            <a:prstDash val="solid"/>
            <a:round/>
            <a:headEnd len="sm" w="sm" type="none"/>
            <a:tailEnd len="med" w="med" type="triangle"/>
          </a:ln>
        </p:spPr>
      </p:cxnSp>
      <p:cxnSp>
        <p:nvCxnSpPr>
          <p:cNvPr id="316" name="Google Shape;316;p9"/>
          <p:cNvCxnSpPr>
            <a:stCxn id="311" idx="2"/>
            <a:endCxn id="312" idx="0"/>
          </p:cNvCxnSpPr>
          <p:nvPr/>
        </p:nvCxnSpPr>
        <p:spPr>
          <a:xfrm flipH="1">
            <a:off x="8559384" y="5256214"/>
            <a:ext cx="9900" cy="546600"/>
          </a:xfrm>
          <a:prstGeom prst="straightConnector1">
            <a:avLst/>
          </a:prstGeom>
          <a:noFill/>
          <a:ln cap="rnd" cmpd="sng" w="9525">
            <a:solidFill>
              <a:schemeClr val="accent1"/>
            </a:solidFill>
            <a:prstDash val="solid"/>
            <a:round/>
            <a:headEnd len="sm" w="sm" type="none"/>
            <a:tailEnd len="med" w="med" type="triangle"/>
          </a:ln>
        </p:spPr>
      </p:cxnSp>
      <p:cxnSp>
        <p:nvCxnSpPr>
          <p:cNvPr id="317" name="Google Shape;317;p9"/>
          <p:cNvCxnSpPr>
            <a:endCxn id="318" idx="1"/>
          </p:cNvCxnSpPr>
          <p:nvPr/>
        </p:nvCxnSpPr>
        <p:spPr>
          <a:xfrm>
            <a:off x="6821270" y="2968442"/>
            <a:ext cx="1187400" cy="13800"/>
          </a:xfrm>
          <a:prstGeom prst="straightConnector1">
            <a:avLst/>
          </a:prstGeom>
          <a:noFill/>
          <a:ln cap="rnd" cmpd="sng" w="9525">
            <a:solidFill>
              <a:schemeClr val="accent1"/>
            </a:solidFill>
            <a:prstDash val="solid"/>
            <a:round/>
            <a:headEnd len="sm" w="sm" type="none"/>
            <a:tailEnd len="med" w="med" type="triangle"/>
          </a:ln>
        </p:spPr>
      </p:cxnSp>
      <p:sp>
        <p:nvSpPr>
          <p:cNvPr id="318" name="Google Shape;318;p9"/>
          <p:cNvSpPr/>
          <p:nvPr/>
        </p:nvSpPr>
        <p:spPr>
          <a:xfrm>
            <a:off x="8008670" y="2583827"/>
            <a:ext cx="1763486" cy="796830"/>
          </a:xfrm>
          <a:prstGeom prst="roundRect">
            <a:avLst>
              <a:gd fmla="val 16667" name="adj"/>
            </a:avLst>
          </a:prstGeom>
          <a:solidFill>
            <a:schemeClr val="lt1"/>
          </a:solid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entury Gothic"/>
                <a:ea typeface="Century Gothic"/>
                <a:cs typeface="Century Gothic"/>
                <a:sym typeface="Century Gothic"/>
              </a:rPr>
              <a:t>GPS</a:t>
            </a:r>
            <a:r>
              <a:rPr b="0" i="0" lang="en-US" sz="1800" u="none" cap="none" strike="noStrike">
                <a:solidFill>
                  <a:schemeClr val="dk1"/>
                </a:solidFill>
                <a:latin typeface="Century Gothic"/>
                <a:ea typeface="Century Gothic"/>
                <a:cs typeface="Century Gothic"/>
                <a:sym typeface="Century Gothic"/>
              </a:rPr>
              <a:t> </a:t>
            </a:r>
            <a:r>
              <a:rPr b="1" i="0" lang="en-US" sz="1800" u="none" cap="none" strike="noStrike">
                <a:solidFill>
                  <a:schemeClr val="dk1"/>
                </a:solidFill>
                <a:latin typeface="Century Gothic"/>
                <a:ea typeface="Century Gothic"/>
                <a:cs typeface="Century Gothic"/>
                <a:sym typeface="Century Gothic"/>
              </a:rPr>
              <a:t>tracker</a:t>
            </a:r>
            <a:endParaRPr b="1" i="0" sz="1800" u="none" cap="none" strike="noStrike">
              <a:solidFill>
                <a:schemeClr val="dk1"/>
              </a:solidFill>
              <a:latin typeface="Century Gothic"/>
              <a:ea typeface="Century Gothic"/>
              <a:cs typeface="Century Gothic"/>
              <a:sym typeface="Century Gothic"/>
            </a:endParaRPr>
          </a:p>
        </p:txBody>
      </p:sp>
      <p:sp>
        <p:nvSpPr>
          <p:cNvPr id="319" name="Google Shape;319;p9"/>
          <p:cNvSpPr/>
          <p:nvPr/>
        </p:nvSpPr>
        <p:spPr>
          <a:xfrm>
            <a:off x="2566928" y="3558449"/>
            <a:ext cx="1575412" cy="771181"/>
          </a:xfrm>
          <a:prstGeom prst="rect">
            <a:avLst/>
          </a:prstGeom>
          <a:solidFill>
            <a:srgbClr val="F9D7E1"/>
          </a:solidFill>
          <a:ln cap="rnd" cmpd="sng" w="1905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entury Gothic"/>
                <a:ea typeface="Century Gothic"/>
                <a:cs typeface="Century Gothic"/>
                <a:sym typeface="Century Gothic"/>
              </a:rPr>
              <a:t>Vibration</a:t>
            </a:r>
            <a:r>
              <a:rPr b="0" i="0" lang="en-US" sz="1800" u="none" cap="none" strike="noStrike">
                <a:solidFill>
                  <a:schemeClr val="dk1"/>
                </a:solidFill>
                <a:latin typeface="Century Gothic"/>
                <a:ea typeface="Century Gothic"/>
                <a:cs typeface="Century Gothic"/>
                <a:sym typeface="Century Gothic"/>
              </a:rPr>
              <a:t> </a:t>
            </a:r>
            <a:r>
              <a:rPr b="1" i="0" lang="en-US" sz="1800" u="none" cap="none" strike="noStrike">
                <a:solidFill>
                  <a:schemeClr val="dk1"/>
                </a:solidFill>
                <a:latin typeface="Century Gothic"/>
                <a:ea typeface="Century Gothic"/>
                <a:cs typeface="Century Gothic"/>
                <a:sym typeface="Century Gothic"/>
              </a:rPr>
              <a:t>sensor</a:t>
            </a:r>
            <a:endParaRPr b="1" i="0" sz="1800" u="none" cap="none" strike="noStrike">
              <a:solidFill>
                <a:schemeClr val="dk1"/>
              </a:solidFill>
              <a:latin typeface="Century Gothic"/>
              <a:ea typeface="Century Gothic"/>
              <a:cs typeface="Century Gothic"/>
              <a:sym typeface="Century Gothic"/>
            </a:endParaRPr>
          </a:p>
        </p:txBody>
      </p:sp>
      <p:cxnSp>
        <p:nvCxnSpPr>
          <p:cNvPr id="320" name="Google Shape;320;p9"/>
          <p:cNvCxnSpPr/>
          <p:nvPr/>
        </p:nvCxnSpPr>
        <p:spPr>
          <a:xfrm>
            <a:off x="4109291" y="3822853"/>
            <a:ext cx="793214" cy="1"/>
          </a:xfrm>
          <a:prstGeom prst="straightConnector1">
            <a:avLst/>
          </a:prstGeom>
          <a:noFill/>
          <a:ln cap="rnd" cmpd="sng" w="9525">
            <a:solidFill>
              <a:schemeClr val="accent1"/>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2022-09-12T14:36:40Z</dcterms:created>
  <dc:creator>sanjay stark</dc:creator>
</cp:coreProperties>
</file>