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8" r:id="rId2"/>
    <p:sldId id="256" r:id="rId3"/>
    <p:sldId id="258" r:id="rId4"/>
    <p:sldId id="264" r:id="rId5"/>
    <p:sldId id="259" r:id="rId6"/>
    <p:sldId id="263" r:id="rId7"/>
    <p:sldId id="262" r:id="rId8"/>
    <p:sldId id="260" r:id="rId9"/>
    <p:sldId id="261"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1" r:id="rId36"/>
    <p:sldId id="292" r:id="rId37"/>
    <p:sldId id="293" r:id="rId38"/>
    <p:sldId id="294" r:id="rId39"/>
    <p:sldId id="295" r:id="rId40"/>
    <p:sldId id="296" r:id="rId41"/>
    <p:sldId id="29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9499F-934B-9BEE-A083-C2F9F18873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9537372-CD7D-E79D-D498-3D9A7F7CDD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1D65683-5CA2-CFC3-4BF3-E605A02EEE69}"/>
              </a:ext>
            </a:extLst>
          </p:cNvPr>
          <p:cNvSpPr>
            <a:spLocks noGrp="1"/>
          </p:cNvSpPr>
          <p:nvPr>
            <p:ph type="dt" sz="half" idx="10"/>
          </p:nvPr>
        </p:nvSpPr>
        <p:spPr/>
        <p:txBody>
          <a:bodyPr/>
          <a:lstStyle/>
          <a:p>
            <a:fld id="{CFD7E29E-6302-4B39-8C15-6B091BB6F8C9}" type="datetimeFigureOut">
              <a:rPr lang="en-IN" smtClean="0"/>
              <a:t>12-08-2023</a:t>
            </a:fld>
            <a:endParaRPr lang="en-IN"/>
          </a:p>
        </p:txBody>
      </p:sp>
      <p:sp>
        <p:nvSpPr>
          <p:cNvPr id="5" name="Footer Placeholder 4">
            <a:extLst>
              <a:ext uri="{FF2B5EF4-FFF2-40B4-BE49-F238E27FC236}">
                <a16:creationId xmlns:a16="http://schemas.microsoft.com/office/drawing/2014/main" id="{0276152B-80A2-1618-7A10-287F6981E4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DA9CA5-F067-C293-69D7-85A5C2269915}"/>
              </a:ext>
            </a:extLst>
          </p:cNvPr>
          <p:cNvSpPr>
            <a:spLocks noGrp="1"/>
          </p:cNvSpPr>
          <p:nvPr>
            <p:ph type="sldNum" sz="quarter" idx="12"/>
          </p:nvPr>
        </p:nvSpPr>
        <p:spPr/>
        <p:txBody>
          <a:bodyPr/>
          <a:lstStyle/>
          <a:p>
            <a:fld id="{B84E9DC2-F41D-4777-8D9F-3BCB8252FC5B}" type="slidenum">
              <a:rPr lang="en-IN" smtClean="0"/>
              <a:t>‹#›</a:t>
            </a:fld>
            <a:endParaRPr lang="en-IN"/>
          </a:p>
        </p:txBody>
      </p:sp>
    </p:spTree>
    <p:extLst>
      <p:ext uri="{BB962C8B-B14F-4D97-AF65-F5344CB8AC3E}">
        <p14:creationId xmlns:p14="http://schemas.microsoft.com/office/powerpoint/2010/main" val="3026066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0E40F-C8E2-F1A1-9EE5-48519D8BC5D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CC9D35-D61C-E159-C587-1C08BC21FA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D305FE-B15A-95AD-6260-DAF016CC1A00}"/>
              </a:ext>
            </a:extLst>
          </p:cNvPr>
          <p:cNvSpPr>
            <a:spLocks noGrp="1"/>
          </p:cNvSpPr>
          <p:nvPr>
            <p:ph type="dt" sz="half" idx="10"/>
          </p:nvPr>
        </p:nvSpPr>
        <p:spPr/>
        <p:txBody>
          <a:bodyPr/>
          <a:lstStyle/>
          <a:p>
            <a:fld id="{CFD7E29E-6302-4B39-8C15-6B091BB6F8C9}" type="datetimeFigureOut">
              <a:rPr lang="en-IN" smtClean="0"/>
              <a:t>12-08-2023</a:t>
            </a:fld>
            <a:endParaRPr lang="en-IN"/>
          </a:p>
        </p:txBody>
      </p:sp>
      <p:sp>
        <p:nvSpPr>
          <p:cNvPr id="5" name="Footer Placeholder 4">
            <a:extLst>
              <a:ext uri="{FF2B5EF4-FFF2-40B4-BE49-F238E27FC236}">
                <a16:creationId xmlns:a16="http://schemas.microsoft.com/office/drawing/2014/main" id="{74F589B9-85F6-1EC5-6EE1-624554BE3F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DDC2E6-E118-C494-3467-069B5F519FC3}"/>
              </a:ext>
            </a:extLst>
          </p:cNvPr>
          <p:cNvSpPr>
            <a:spLocks noGrp="1"/>
          </p:cNvSpPr>
          <p:nvPr>
            <p:ph type="sldNum" sz="quarter" idx="12"/>
          </p:nvPr>
        </p:nvSpPr>
        <p:spPr/>
        <p:txBody>
          <a:bodyPr/>
          <a:lstStyle/>
          <a:p>
            <a:fld id="{B84E9DC2-F41D-4777-8D9F-3BCB8252FC5B}" type="slidenum">
              <a:rPr lang="en-IN" smtClean="0"/>
              <a:t>‹#›</a:t>
            </a:fld>
            <a:endParaRPr lang="en-IN"/>
          </a:p>
        </p:txBody>
      </p:sp>
    </p:spTree>
    <p:extLst>
      <p:ext uri="{BB962C8B-B14F-4D97-AF65-F5344CB8AC3E}">
        <p14:creationId xmlns:p14="http://schemas.microsoft.com/office/powerpoint/2010/main" val="2654444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57E5DA-4DA2-8EA9-EBF2-F2EA4A7BC9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A63C868-80C1-870E-F5BE-F9566D2895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5AF449-A79B-9C50-C2C9-F7D795D53230}"/>
              </a:ext>
            </a:extLst>
          </p:cNvPr>
          <p:cNvSpPr>
            <a:spLocks noGrp="1"/>
          </p:cNvSpPr>
          <p:nvPr>
            <p:ph type="dt" sz="half" idx="10"/>
          </p:nvPr>
        </p:nvSpPr>
        <p:spPr/>
        <p:txBody>
          <a:bodyPr/>
          <a:lstStyle/>
          <a:p>
            <a:fld id="{CFD7E29E-6302-4B39-8C15-6B091BB6F8C9}" type="datetimeFigureOut">
              <a:rPr lang="en-IN" smtClean="0"/>
              <a:t>12-08-2023</a:t>
            </a:fld>
            <a:endParaRPr lang="en-IN"/>
          </a:p>
        </p:txBody>
      </p:sp>
      <p:sp>
        <p:nvSpPr>
          <p:cNvPr id="5" name="Footer Placeholder 4">
            <a:extLst>
              <a:ext uri="{FF2B5EF4-FFF2-40B4-BE49-F238E27FC236}">
                <a16:creationId xmlns:a16="http://schemas.microsoft.com/office/drawing/2014/main" id="{CF3E1D62-63C6-20AA-D5C8-88FD9F7792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56EB35-DE64-5BC7-E059-7D85B38B00AD}"/>
              </a:ext>
            </a:extLst>
          </p:cNvPr>
          <p:cNvSpPr>
            <a:spLocks noGrp="1"/>
          </p:cNvSpPr>
          <p:nvPr>
            <p:ph type="sldNum" sz="quarter" idx="12"/>
          </p:nvPr>
        </p:nvSpPr>
        <p:spPr/>
        <p:txBody>
          <a:bodyPr/>
          <a:lstStyle/>
          <a:p>
            <a:fld id="{B84E9DC2-F41D-4777-8D9F-3BCB8252FC5B}" type="slidenum">
              <a:rPr lang="en-IN" smtClean="0"/>
              <a:t>‹#›</a:t>
            </a:fld>
            <a:endParaRPr lang="en-IN"/>
          </a:p>
        </p:txBody>
      </p:sp>
    </p:spTree>
    <p:extLst>
      <p:ext uri="{BB962C8B-B14F-4D97-AF65-F5344CB8AC3E}">
        <p14:creationId xmlns:p14="http://schemas.microsoft.com/office/powerpoint/2010/main" val="1759443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176B9-3642-98FA-EC3D-09199BE363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4CD228-E4EE-1606-403E-331C6B55EC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BD1BFB-DC58-2EFF-1F14-91DA467AA058}"/>
              </a:ext>
            </a:extLst>
          </p:cNvPr>
          <p:cNvSpPr>
            <a:spLocks noGrp="1"/>
          </p:cNvSpPr>
          <p:nvPr>
            <p:ph type="dt" sz="half" idx="10"/>
          </p:nvPr>
        </p:nvSpPr>
        <p:spPr/>
        <p:txBody>
          <a:bodyPr/>
          <a:lstStyle/>
          <a:p>
            <a:fld id="{CFD7E29E-6302-4B39-8C15-6B091BB6F8C9}" type="datetimeFigureOut">
              <a:rPr lang="en-IN" smtClean="0"/>
              <a:t>12-08-2023</a:t>
            </a:fld>
            <a:endParaRPr lang="en-IN"/>
          </a:p>
        </p:txBody>
      </p:sp>
      <p:sp>
        <p:nvSpPr>
          <p:cNvPr id="5" name="Footer Placeholder 4">
            <a:extLst>
              <a:ext uri="{FF2B5EF4-FFF2-40B4-BE49-F238E27FC236}">
                <a16:creationId xmlns:a16="http://schemas.microsoft.com/office/drawing/2014/main" id="{305F5D20-9F03-7E83-1749-CC958620C5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D9FAD6-8B81-6889-3169-20E682D56044}"/>
              </a:ext>
            </a:extLst>
          </p:cNvPr>
          <p:cNvSpPr>
            <a:spLocks noGrp="1"/>
          </p:cNvSpPr>
          <p:nvPr>
            <p:ph type="sldNum" sz="quarter" idx="12"/>
          </p:nvPr>
        </p:nvSpPr>
        <p:spPr/>
        <p:txBody>
          <a:bodyPr/>
          <a:lstStyle/>
          <a:p>
            <a:fld id="{B84E9DC2-F41D-4777-8D9F-3BCB8252FC5B}" type="slidenum">
              <a:rPr lang="en-IN" smtClean="0"/>
              <a:t>‹#›</a:t>
            </a:fld>
            <a:endParaRPr lang="en-IN"/>
          </a:p>
        </p:txBody>
      </p:sp>
    </p:spTree>
    <p:extLst>
      <p:ext uri="{BB962C8B-B14F-4D97-AF65-F5344CB8AC3E}">
        <p14:creationId xmlns:p14="http://schemas.microsoft.com/office/powerpoint/2010/main" val="766503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57F16-6B35-CD70-9991-183509428E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A53C341-0173-E568-FAAE-FECC20C891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2D1189-29CE-D945-086C-562A58032269}"/>
              </a:ext>
            </a:extLst>
          </p:cNvPr>
          <p:cNvSpPr>
            <a:spLocks noGrp="1"/>
          </p:cNvSpPr>
          <p:nvPr>
            <p:ph type="dt" sz="half" idx="10"/>
          </p:nvPr>
        </p:nvSpPr>
        <p:spPr/>
        <p:txBody>
          <a:bodyPr/>
          <a:lstStyle/>
          <a:p>
            <a:fld id="{CFD7E29E-6302-4B39-8C15-6B091BB6F8C9}" type="datetimeFigureOut">
              <a:rPr lang="en-IN" smtClean="0"/>
              <a:t>12-08-2023</a:t>
            </a:fld>
            <a:endParaRPr lang="en-IN"/>
          </a:p>
        </p:txBody>
      </p:sp>
      <p:sp>
        <p:nvSpPr>
          <p:cNvPr id="5" name="Footer Placeholder 4">
            <a:extLst>
              <a:ext uri="{FF2B5EF4-FFF2-40B4-BE49-F238E27FC236}">
                <a16:creationId xmlns:a16="http://schemas.microsoft.com/office/drawing/2014/main" id="{078FBFF2-3D09-8AEF-6433-4624004A35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96EFDF-7E1A-5D99-D07F-FB6B449A5885}"/>
              </a:ext>
            </a:extLst>
          </p:cNvPr>
          <p:cNvSpPr>
            <a:spLocks noGrp="1"/>
          </p:cNvSpPr>
          <p:nvPr>
            <p:ph type="sldNum" sz="quarter" idx="12"/>
          </p:nvPr>
        </p:nvSpPr>
        <p:spPr/>
        <p:txBody>
          <a:bodyPr/>
          <a:lstStyle/>
          <a:p>
            <a:fld id="{B84E9DC2-F41D-4777-8D9F-3BCB8252FC5B}" type="slidenum">
              <a:rPr lang="en-IN" smtClean="0"/>
              <a:t>‹#›</a:t>
            </a:fld>
            <a:endParaRPr lang="en-IN"/>
          </a:p>
        </p:txBody>
      </p:sp>
    </p:spTree>
    <p:extLst>
      <p:ext uri="{BB962C8B-B14F-4D97-AF65-F5344CB8AC3E}">
        <p14:creationId xmlns:p14="http://schemas.microsoft.com/office/powerpoint/2010/main" val="1281426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FA6C-2C07-4528-A50F-29DC575D2B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6C4D8E-68B0-291B-7B5E-EC16E238EA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0A9C90B-8DD1-A0D8-B491-62D4498ACC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68D5495-3A10-3D02-46BC-F3CD8259D91F}"/>
              </a:ext>
            </a:extLst>
          </p:cNvPr>
          <p:cNvSpPr>
            <a:spLocks noGrp="1"/>
          </p:cNvSpPr>
          <p:nvPr>
            <p:ph type="dt" sz="half" idx="10"/>
          </p:nvPr>
        </p:nvSpPr>
        <p:spPr/>
        <p:txBody>
          <a:bodyPr/>
          <a:lstStyle/>
          <a:p>
            <a:fld id="{CFD7E29E-6302-4B39-8C15-6B091BB6F8C9}" type="datetimeFigureOut">
              <a:rPr lang="en-IN" smtClean="0"/>
              <a:t>12-08-2023</a:t>
            </a:fld>
            <a:endParaRPr lang="en-IN"/>
          </a:p>
        </p:txBody>
      </p:sp>
      <p:sp>
        <p:nvSpPr>
          <p:cNvPr id="6" name="Footer Placeholder 5">
            <a:extLst>
              <a:ext uri="{FF2B5EF4-FFF2-40B4-BE49-F238E27FC236}">
                <a16:creationId xmlns:a16="http://schemas.microsoft.com/office/drawing/2014/main" id="{1EACB167-CA60-99C4-6099-0BF9826BF6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A64220-C13B-72BD-A041-2C7D6B3507A7}"/>
              </a:ext>
            </a:extLst>
          </p:cNvPr>
          <p:cNvSpPr>
            <a:spLocks noGrp="1"/>
          </p:cNvSpPr>
          <p:nvPr>
            <p:ph type="sldNum" sz="quarter" idx="12"/>
          </p:nvPr>
        </p:nvSpPr>
        <p:spPr/>
        <p:txBody>
          <a:bodyPr/>
          <a:lstStyle/>
          <a:p>
            <a:fld id="{B84E9DC2-F41D-4777-8D9F-3BCB8252FC5B}" type="slidenum">
              <a:rPr lang="en-IN" smtClean="0"/>
              <a:t>‹#›</a:t>
            </a:fld>
            <a:endParaRPr lang="en-IN"/>
          </a:p>
        </p:txBody>
      </p:sp>
    </p:spTree>
    <p:extLst>
      <p:ext uri="{BB962C8B-B14F-4D97-AF65-F5344CB8AC3E}">
        <p14:creationId xmlns:p14="http://schemas.microsoft.com/office/powerpoint/2010/main" val="3951421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0939E-9E33-1167-1BBD-057D968EE0A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32F6E3-949B-390D-92F9-D4CF293459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04F229-0F25-2D0B-CEE0-49AAA40648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C3C9C95-838F-5EEA-CFF5-4C67A2C974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8F999E-9A40-3037-4EF5-BACCCD0983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637706B-D915-B46A-8D32-DF269044C322}"/>
              </a:ext>
            </a:extLst>
          </p:cNvPr>
          <p:cNvSpPr>
            <a:spLocks noGrp="1"/>
          </p:cNvSpPr>
          <p:nvPr>
            <p:ph type="dt" sz="half" idx="10"/>
          </p:nvPr>
        </p:nvSpPr>
        <p:spPr/>
        <p:txBody>
          <a:bodyPr/>
          <a:lstStyle/>
          <a:p>
            <a:fld id="{CFD7E29E-6302-4B39-8C15-6B091BB6F8C9}" type="datetimeFigureOut">
              <a:rPr lang="en-IN" smtClean="0"/>
              <a:t>12-08-2023</a:t>
            </a:fld>
            <a:endParaRPr lang="en-IN"/>
          </a:p>
        </p:txBody>
      </p:sp>
      <p:sp>
        <p:nvSpPr>
          <p:cNvPr id="8" name="Footer Placeholder 7">
            <a:extLst>
              <a:ext uri="{FF2B5EF4-FFF2-40B4-BE49-F238E27FC236}">
                <a16:creationId xmlns:a16="http://schemas.microsoft.com/office/drawing/2014/main" id="{6404ADB4-8AB4-9FB7-179F-923598C26F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42F1F85-A69C-9ADE-B844-636C0F5EA9DF}"/>
              </a:ext>
            </a:extLst>
          </p:cNvPr>
          <p:cNvSpPr>
            <a:spLocks noGrp="1"/>
          </p:cNvSpPr>
          <p:nvPr>
            <p:ph type="sldNum" sz="quarter" idx="12"/>
          </p:nvPr>
        </p:nvSpPr>
        <p:spPr/>
        <p:txBody>
          <a:bodyPr/>
          <a:lstStyle/>
          <a:p>
            <a:fld id="{B84E9DC2-F41D-4777-8D9F-3BCB8252FC5B}" type="slidenum">
              <a:rPr lang="en-IN" smtClean="0"/>
              <a:t>‹#›</a:t>
            </a:fld>
            <a:endParaRPr lang="en-IN"/>
          </a:p>
        </p:txBody>
      </p:sp>
    </p:spTree>
    <p:extLst>
      <p:ext uri="{BB962C8B-B14F-4D97-AF65-F5344CB8AC3E}">
        <p14:creationId xmlns:p14="http://schemas.microsoft.com/office/powerpoint/2010/main" val="3922492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91269-B567-9DEF-8426-2EC9BE5DBC0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B83DF87-BA3F-2A24-C76C-F60D621594D4}"/>
              </a:ext>
            </a:extLst>
          </p:cNvPr>
          <p:cNvSpPr>
            <a:spLocks noGrp="1"/>
          </p:cNvSpPr>
          <p:nvPr>
            <p:ph type="dt" sz="half" idx="10"/>
          </p:nvPr>
        </p:nvSpPr>
        <p:spPr/>
        <p:txBody>
          <a:bodyPr/>
          <a:lstStyle/>
          <a:p>
            <a:fld id="{CFD7E29E-6302-4B39-8C15-6B091BB6F8C9}" type="datetimeFigureOut">
              <a:rPr lang="en-IN" smtClean="0"/>
              <a:t>12-08-2023</a:t>
            </a:fld>
            <a:endParaRPr lang="en-IN"/>
          </a:p>
        </p:txBody>
      </p:sp>
      <p:sp>
        <p:nvSpPr>
          <p:cNvPr id="4" name="Footer Placeholder 3">
            <a:extLst>
              <a:ext uri="{FF2B5EF4-FFF2-40B4-BE49-F238E27FC236}">
                <a16:creationId xmlns:a16="http://schemas.microsoft.com/office/drawing/2014/main" id="{B5F933E5-C45C-730D-77FC-DE4F6E980FA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3565188-DF9C-F12E-1E32-E5854773462D}"/>
              </a:ext>
            </a:extLst>
          </p:cNvPr>
          <p:cNvSpPr>
            <a:spLocks noGrp="1"/>
          </p:cNvSpPr>
          <p:nvPr>
            <p:ph type="sldNum" sz="quarter" idx="12"/>
          </p:nvPr>
        </p:nvSpPr>
        <p:spPr/>
        <p:txBody>
          <a:bodyPr/>
          <a:lstStyle/>
          <a:p>
            <a:fld id="{B84E9DC2-F41D-4777-8D9F-3BCB8252FC5B}" type="slidenum">
              <a:rPr lang="en-IN" smtClean="0"/>
              <a:t>‹#›</a:t>
            </a:fld>
            <a:endParaRPr lang="en-IN"/>
          </a:p>
        </p:txBody>
      </p:sp>
    </p:spTree>
    <p:extLst>
      <p:ext uri="{BB962C8B-B14F-4D97-AF65-F5344CB8AC3E}">
        <p14:creationId xmlns:p14="http://schemas.microsoft.com/office/powerpoint/2010/main" val="2123193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D03EA7-AA7C-B36D-2E9C-9C885C500E97}"/>
              </a:ext>
            </a:extLst>
          </p:cNvPr>
          <p:cNvSpPr>
            <a:spLocks noGrp="1"/>
          </p:cNvSpPr>
          <p:nvPr>
            <p:ph type="dt" sz="half" idx="10"/>
          </p:nvPr>
        </p:nvSpPr>
        <p:spPr/>
        <p:txBody>
          <a:bodyPr/>
          <a:lstStyle/>
          <a:p>
            <a:fld id="{CFD7E29E-6302-4B39-8C15-6B091BB6F8C9}" type="datetimeFigureOut">
              <a:rPr lang="en-IN" smtClean="0"/>
              <a:t>12-08-2023</a:t>
            </a:fld>
            <a:endParaRPr lang="en-IN"/>
          </a:p>
        </p:txBody>
      </p:sp>
      <p:sp>
        <p:nvSpPr>
          <p:cNvPr id="3" name="Footer Placeholder 2">
            <a:extLst>
              <a:ext uri="{FF2B5EF4-FFF2-40B4-BE49-F238E27FC236}">
                <a16:creationId xmlns:a16="http://schemas.microsoft.com/office/drawing/2014/main" id="{2D0750AC-03E7-D016-10D4-F8B58BABA5F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FCA1989-E328-C138-10F0-D81029FF6795}"/>
              </a:ext>
            </a:extLst>
          </p:cNvPr>
          <p:cNvSpPr>
            <a:spLocks noGrp="1"/>
          </p:cNvSpPr>
          <p:nvPr>
            <p:ph type="sldNum" sz="quarter" idx="12"/>
          </p:nvPr>
        </p:nvSpPr>
        <p:spPr/>
        <p:txBody>
          <a:bodyPr/>
          <a:lstStyle/>
          <a:p>
            <a:fld id="{B84E9DC2-F41D-4777-8D9F-3BCB8252FC5B}" type="slidenum">
              <a:rPr lang="en-IN" smtClean="0"/>
              <a:t>‹#›</a:t>
            </a:fld>
            <a:endParaRPr lang="en-IN"/>
          </a:p>
        </p:txBody>
      </p:sp>
    </p:spTree>
    <p:extLst>
      <p:ext uri="{BB962C8B-B14F-4D97-AF65-F5344CB8AC3E}">
        <p14:creationId xmlns:p14="http://schemas.microsoft.com/office/powerpoint/2010/main" val="794444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2A3D8-7522-A5C4-FAD8-EE7B099448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DB5A704-7DFF-B322-B6F1-074F2EBF14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90BE82D-71F2-127C-0A2E-D47CED26E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C705E2-C6E2-DD25-1333-828D181EBD29}"/>
              </a:ext>
            </a:extLst>
          </p:cNvPr>
          <p:cNvSpPr>
            <a:spLocks noGrp="1"/>
          </p:cNvSpPr>
          <p:nvPr>
            <p:ph type="dt" sz="half" idx="10"/>
          </p:nvPr>
        </p:nvSpPr>
        <p:spPr/>
        <p:txBody>
          <a:bodyPr/>
          <a:lstStyle/>
          <a:p>
            <a:fld id="{CFD7E29E-6302-4B39-8C15-6B091BB6F8C9}" type="datetimeFigureOut">
              <a:rPr lang="en-IN" smtClean="0"/>
              <a:t>12-08-2023</a:t>
            </a:fld>
            <a:endParaRPr lang="en-IN"/>
          </a:p>
        </p:txBody>
      </p:sp>
      <p:sp>
        <p:nvSpPr>
          <p:cNvPr id="6" name="Footer Placeholder 5">
            <a:extLst>
              <a:ext uri="{FF2B5EF4-FFF2-40B4-BE49-F238E27FC236}">
                <a16:creationId xmlns:a16="http://schemas.microsoft.com/office/drawing/2014/main" id="{ED89E2A0-3308-C1C6-7860-4087C35B48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2959D7-E496-ECA2-EB82-7DA9C442EE0A}"/>
              </a:ext>
            </a:extLst>
          </p:cNvPr>
          <p:cNvSpPr>
            <a:spLocks noGrp="1"/>
          </p:cNvSpPr>
          <p:nvPr>
            <p:ph type="sldNum" sz="quarter" idx="12"/>
          </p:nvPr>
        </p:nvSpPr>
        <p:spPr/>
        <p:txBody>
          <a:bodyPr/>
          <a:lstStyle/>
          <a:p>
            <a:fld id="{B84E9DC2-F41D-4777-8D9F-3BCB8252FC5B}" type="slidenum">
              <a:rPr lang="en-IN" smtClean="0"/>
              <a:t>‹#›</a:t>
            </a:fld>
            <a:endParaRPr lang="en-IN"/>
          </a:p>
        </p:txBody>
      </p:sp>
    </p:spTree>
    <p:extLst>
      <p:ext uri="{BB962C8B-B14F-4D97-AF65-F5344CB8AC3E}">
        <p14:creationId xmlns:p14="http://schemas.microsoft.com/office/powerpoint/2010/main" val="3983216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FD32D-AECF-CB81-32C5-538D13E884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747AEF5-A6C1-EBF8-5EEE-8DFA52FBF2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72B0704-8244-64D8-AC7E-E2B9B9D700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5DE88D-435F-5E21-C18A-BD1D8CC0D80C}"/>
              </a:ext>
            </a:extLst>
          </p:cNvPr>
          <p:cNvSpPr>
            <a:spLocks noGrp="1"/>
          </p:cNvSpPr>
          <p:nvPr>
            <p:ph type="dt" sz="half" idx="10"/>
          </p:nvPr>
        </p:nvSpPr>
        <p:spPr/>
        <p:txBody>
          <a:bodyPr/>
          <a:lstStyle/>
          <a:p>
            <a:fld id="{CFD7E29E-6302-4B39-8C15-6B091BB6F8C9}" type="datetimeFigureOut">
              <a:rPr lang="en-IN" smtClean="0"/>
              <a:t>12-08-2023</a:t>
            </a:fld>
            <a:endParaRPr lang="en-IN"/>
          </a:p>
        </p:txBody>
      </p:sp>
      <p:sp>
        <p:nvSpPr>
          <p:cNvPr id="6" name="Footer Placeholder 5">
            <a:extLst>
              <a:ext uri="{FF2B5EF4-FFF2-40B4-BE49-F238E27FC236}">
                <a16:creationId xmlns:a16="http://schemas.microsoft.com/office/drawing/2014/main" id="{1F4E0960-7353-0322-77AD-8050091B11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CFD8C3-D375-EB68-0B50-3F91876637B6}"/>
              </a:ext>
            </a:extLst>
          </p:cNvPr>
          <p:cNvSpPr>
            <a:spLocks noGrp="1"/>
          </p:cNvSpPr>
          <p:nvPr>
            <p:ph type="sldNum" sz="quarter" idx="12"/>
          </p:nvPr>
        </p:nvSpPr>
        <p:spPr/>
        <p:txBody>
          <a:bodyPr/>
          <a:lstStyle/>
          <a:p>
            <a:fld id="{B84E9DC2-F41D-4777-8D9F-3BCB8252FC5B}" type="slidenum">
              <a:rPr lang="en-IN" smtClean="0"/>
              <a:t>‹#›</a:t>
            </a:fld>
            <a:endParaRPr lang="en-IN"/>
          </a:p>
        </p:txBody>
      </p:sp>
    </p:spTree>
    <p:extLst>
      <p:ext uri="{BB962C8B-B14F-4D97-AF65-F5344CB8AC3E}">
        <p14:creationId xmlns:p14="http://schemas.microsoft.com/office/powerpoint/2010/main" val="602988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F6EE03-1618-19B5-1B6A-E4782113CC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4027C9-504F-822B-72FA-089A9BDB5F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DBB2D4-9410-EC4E-CBE7-DA5282FDCA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D7E29E-6302-4B39-8C15-6B091BB6F8C9}" type="datetimeFigureOut">
              <a:rPr lang="en-IN" smtClean="0"/>
              <a:t>12-08-2023</a:t>
            </a:fld>
            <a:endParaRPr lang="en-IN"/>
          </a:p>
        </p:txBody>
      </p:sp>
      <p:sp>
        <p:nvSpPr>
          <p:cNvPr id="5" name="Footer Placeholder 4">
            <a:extLst>
              <a:ext uri="{FF2B5EF4-FFF2-40B4-BE49-F238E27FC236}">
                <a16:creationId xmlns:a16="http://schemas.microsoft.com/office/drawing/2014/main" id="{2146A823-C280-0EA5-1A8C-821EBCEA9F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3219F83-38EB-4BD5-9946-48DEB6AE8D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4E9DC2-F41D-4777-8D9F-3BCB8252FC5B}" type="slidenum">
              <a:rPr lang="en-IN" smtClean="0"/>
              <a:t>‹#›</a:t>
            </a:fld>
            <a:endParaRPr lang="en-IN"/>
          </a:p>
        </p:txBody>
      </p:sp>
    </p:spTree>
    <p:extLst>
      <p:ext uri="{BB962C8B-B14F-4D97-AF65-F5344CB8AC3E}">
        <p14:creationId xmlns:p14="http://schemas.microsoft.com/office/powerpoint/2010/main" val="3400979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jpe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8" Type="http://schemas.openxmlformats.org/officeDocument/2006/relationships/hyperlink" Target="https://en.wikipedia.org/wiki/India" TargetMode="External" /><Relationship Id="rId13" Type="http://schemas.openxmlformats.org/officeDocument/2006/relationships/hyperlink" Target="https://en.wikipedia.org/wiki/Knits" TargetMode="External" /><Relationship Id="rId3" Type="http://schemas.openxmlformats.org/officeDocument/2006/relationships/hyperlink" Target="https://en.wikipedia.org/wiki/Flagship" TargetMode="External" /><Relationship Id="rId7" Type="http://schemas.openxmlformats.org/officeDocument/2006/relationships/hyperlink" Target="https://en.wikipedia.org/wiki/Gujarat" TargetMode="External" /><Relationship Id="rId12" Type="http://schemas.openxmlformats.org/officeDocument/2006/relationships/hyperlink" Target="https://en.wikipedia.org/wiki/Denim" TargetMode="External" /><Relationship Id="rId2" Type="http://schemas.openxmlformats.org/officeDocument/2006/relationships/hyperlink" Target="https://en.wikipedia.org/wiki/Textile_manufacturer" TargetMode="External" /><Relationship Id="rId16" Type="http://schemas.openxmlformats.org/officeDocument/2006/relationships/hyperlink" Target="https://en.wikipedia.org/wiki/Calvin_Klein_(company)" TargetMode="External" /><Relationship Id="rId1" Type="http://schemas.openxmlformats.org/officeDocument/2006/relationships/slideLayout" Target="../slideLayouts/slideLayout7.xml" /><Relationship Id="rId6" Type="http://schemas.openxmlformats.org/officeDocument/2006/relationships/hyperlink" Target="https://en.wikipedia.org/wiki/Ahmedabad" TargetMode="External" /><Relationship Id="rId11" Type="http://schemas.openxmlformats.org/officeDocument/2006/relationships/hyperlink" Target="https://en.wikipedia.org/wiki/Shirting" TargetMode="External" /><Relationship Id="rId5" Type="http://schemas.openxmlformats.org/officeDocument/2006/relationships/hyperlink" Target="https://en.wikipedia.org/wiki/Naroda" TargetMode="External" /><Relationship Id="rId15" Type="http://schemas.openxmlformats.org/officeDocument/2006/relationships/hyperlink" Target="https://en.wikipedia.org/wiki/Tommy_Hilfiger_(company)" TargetMode="External" /><Relationship Id="rId10" Type="http://schemas.openxmlformats.org/officeDocument/2006/relationships/hyperlink" Target="https://en.wikipedia.org/wiki/Cotton" TargetMode="External" /><Relationship Id="rId4" Type="http://schemas.openxmlformats.org/officeDocument/2006/relationships/hyperlink" Target="https://en.wikipedia.org/wiki/Headquarters" TargetMode="External" /><Relationship Id="rId9" Type="http://schemas.openxmlformats.org/officeDocument/2006/relationships/hyperlink" Target="https://en.wikipedia.org/wiki/Kalol_(Gandhinagar)" TargetMode="External" /><Relationship Id="rId14" Type="http://schemas.openxmlformats.org/officeDocument/2006/relationships/hyperlink" Target="https://en.wikipedia.org/wiki/Khaki" TargetMode="Externa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Financial_institutions" TargetMode="External" /><Relationship Id="rId2" Type="http://schemas.openxmlformats.org/officeDocument/2006/relationships/hyperlink" Target="https://en.wikipedia.org/w/index.php?title=Arvind_(company)&amp;action=edit&amp;section=4" TargetMode="External" /><Relationship Id="rId1" Type="http://schemas.openxmlformats.org/officeDocument/2006/relationships/slideLayout" Target="../slideLayouts/slideLayout7.xml" /><Relationship Id="rId4" Type="http://schemas.openxmlformats.org/officeDocument/2006/relationships/hyperlink" Target="https://en.wikipedia.org/wiki/Arvind_%28company%29#cite_note-14" TargetMode="External" /></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Arvind_%28company%29#cite_note-16" TargetMode="External" /><Relationship Id="rId2" Type="http://schemas.openxmlformats.org/officeDocument/2006/relationships/hyperlink" Target="https://en.wikipedia.org/wiki/Arvind_%28company%29#cite_note-15" TargetMode="External" /><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Arvind_%28company%29#cite_note-16" TargetMode="External" /><Relationship Id="rId2" Type="http://schemas.openxmlformats.org/officeDocument/2006/relationships/hyperlink" Target="https://en.wikipedia.org/wiki/Arvind_%28company%29#cite_note-15" TargetMode="External" /><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8" Type="http://schemas.openxmlformats.org/officeDocument/2006/relationships/hyperlink" Target="https://en.wikipedia.org/wiki/Anandji_Kalyanji_Trust" TargetMode="External" /><Relationship Id="rId3" Type="http://schemas.openxmlformats.org/officeDocument/2006/relationships/hyperlink" Target="https://en.wikipedia.org/wiki/Philanthropy" TargetMode="External" /><Relationship Id="rId7" Type="http://schemas.openxmlformats.org/officeDocument/2006/relationships/hyperlink" Target="https://en.wikipedia.org/wiki/Indian_Institute_of_Management_Ahmedabad" TargetMode="External" /><Relationship Id="rId2" Type="http://schemas.openxmlformats.org/officeDocument/2006/relationships/hyperlink" Target="https://en.wikipedia.org/wiki/Industrialist" TargetMode="External" /><Relationship Id="rId1" Type="http://schemas.openxmlformats.org/officeDocument/2006/relationships/slideLayout" Target="../slideLayouts/slideLayout7.xml" /><Relationship Id="rId6" Type="http://schemas.openxmlformats.org/officeDocument/2006/relationships/hyperlink" Target="https://en.wikipedia.org/wiki/Ahmedabad_University" TargetMode="External" /><Relationship Id="rId5" Type="http://schemas.openxmlformats.org/officeDocument/2006/relationships/hyperlink" Target="https://en.wikipedia.org/wiki/Ahmadabad_Education_Society" TargetMode="External" /><Relationship Id="rId4" Type="http://schemas.openxmlformats.org/officeDocument/2006/relationships/hyperlink" Target="https://en.wikipedia.org/wiki/Arvind_Mills" TargetMode="External" /><Relationship Id="rId9" Type="http://schemas.openxmlformats.org/officeDocument/2006/relationships/hyperlink" Target="https://en.wikipedia.org/wiki/Shatrunjaya" TargetMode="Externa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jpe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Arvind_%28company%29#cite_note-Arvind_Ref1-8" TargetMode="External" /><Relationship Id="rId2" Type="http://schemas.openxmlformats.org/officeDocument/2006/relationships/hyperlink" Target="https://en.wikipedia.org/wiki/Saree" TargetMode="External" /><Relationship Id="rId1" Type="http://schemas.openxmlformats.org/officeDocument/2006/relationships/slideLayout" Target="../slideLayouts/slideLayout7.xml" /><Relationship Id="rId5" Type="http://schemas.openxmlformats.org/officeDocument/2006/relationships/hyperlink" Target="https://en.wikipedia.org/wiki/Lingerie" TargetMode="External" /><Relationship Id="rId4" Type="http://schemas.openxmlformats.org/officeDocument/2006/relationships/hyperlink" Target="https://en.wikipedia.org/wiki/Ahmedabad" TargetMode="External" /></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Yarn" TargetMode="External" /><Relationship Id="rId2" Type="http://schemas.openxmlformats.org/officeDocument/2006/relationships/hyperlink" Target="https://en.wikipedia.org/wiki/Modernisation" TargetMode="External" /><Relationship Id="rId1" Type="http://schemas.openxmlformats.org/officeDocument/2006/relationships/slideLayout" Target="../slideLayouts/slideLayout7.xml" /><Relationship Id="rId5" Type="http://schemas.openxmlformats.org/officeDocument/2006/relationships/hyperlink" Target="https://en.wikipedia.org/wiki/Arvind_%28company%29#cite_note-Arvind_Ref1-8" TargetMode="External" /><Relationship Id="rId4" Type="http://schemas.openxmlformats.org/officeDocument/2006/relationships/hyperlink" Target="https://en.wikipedia.org/wiki/Exports" TargetMode="External" /></Relationships>
</file>

<file path=ppt/slides/_rels/slide32.xml.rels><?xml version="1.0" encoding="UTF-8" standalone="yes"?>
<Relationships xmlns="http://schemas.openxmlformats.org/package/2006/relationships"><Relationship Id="rId8" Type="http://schemas.openxmlformats.org/officeDocument/2006/relationships/hyperlink" Target="https://en.wikipedia.org/wiki/Commercial_paper" TargetMode="External" /><Relationship Id="rId3" Type="http://schemas.openxmlformats.org/officeDocument/2006/relationships/hyperlink" Target="https://en.wikipedia.org/wiki/Bangalore" TargetMode="External" /><Relationship Id="rId7" Type="http://schemas.openxmlformats.org/officeDocument/2006/relationships/hyperlink" Target="https://en.wikipedia.org/wiki/CRISIL" TargetMode="External" /><Relationship Id="rId2" Type="http://schemas.openxmlformats.org/officeDocument/2006/relationships/hyperlink" Target="https://en.wikipedia.org/wiki/Piracy" TargetMode="External" /><Relationship Id="rId1" Type="http://schemas.openxmlformats.org/officeDocument/2006/relationships/slideLayout" Target="../slideLayouts/slideLayout7.xml" /><Relationship Id="rId6" Type="http://schemas.openxmlformats.org/officeDocument/2006/relationships/hyperlink" Target="https://en.wikipedia.org/wiki/Arvind_%28company%29#cite_note-Arvind_Ref1-8" TargetMode="External" /><Relationship Id="rId5" Type="http://schemas.openxmlformats.org/officeDocument/2006/relationships/hyperlink" Target="https://en.wikipedia.org/wiki/SAP_R/3" TargetMode="External" /><Relationship Id="rId4" Type="http://schemas.openxmlformats.org/officeDocument/2006/relationships/hyperlink" Target="https://en.wikipedia.org/wiki/Lee_(Jeans)" TargetMode="External" /><Relationship Id="rId9" Type="http://schemas.openxmlformats.org/officeDocument/2006/relationships/hyperlink" Target="https://en.wikipedia.org/wiki/ICICI" TargetMode="External" /></Relationships>
</file>

<file path=ppt/slides/_rels/slide33.xml.rels><?xml version="1.0" encoding="UTF-8" standalone="yes"?>
<Relationships xmlns="http://schemas.openxmlformats.org/package/2006/relationships"><Relationship Id="rId3" Type="http://schemas.openxmlformats.org/officeDocument/2006/relationships/hyperlink" Target="https://en.wikipedia.org/wiki/Europe" TargetMode="External" /><Relationship Id="rId7" Type="http://schemas.openxmlformats.org/officeDocument/2006/relationships/hyperlink" Target="https://en.wikipedia.org/wiki/Bangladesh" TargetMode="External" /><Relationship Id="rId2" Type="http://schemas.openxmlformats.org/officeDocument/2006/relationships/hyperlink" Target="https://en.wikipedia.org/wiki/United_States" TargetMode="External" /><Relationship Id="rId1" Type="http://schemas.openxmlformats.org/officeDocument/2006/relationships/slideLayout" Target="../slideLayouts/slideLayout7.xml" /><Relationship Id="rId6" Type="http://schemas.openxmlformats.org/officeDocument/2006/relationships/hyperlink" Target="https://en.wikipedia.org/wiki/PVH_(company)" TargetMode="External" /><Relationship Id="rId5" Type="http://schemas.openxmlformats.org/officeDocument/2006/relationships/hyperlink" Target="https://en.wikipedia.org/wiki/South_Korea" TargetMode="External" /><Relationship Id="rId4" Type="http://schemas.openxmlformats.org/officeDocument/2006/relationships/hyperlink" Target="https://en.wikipedia.org/wiki/Japan" TargetMode="Externa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6.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3.jpeg" /><Relationship Id="rId1" Type="http://schemas.openxmlformats.org/officeDocument/2006/relationships/slideLayout" Target="../slideLayouts/slideLayout7.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9.xml.rels><?xml version="1.0" encoding="UTF-8" standalone="yes"?>
<Relationships xmlns="http://schemas.openxmlformats.org/package/2006/relationships"><Relationship Id="rId3" Type="http://schemas.openxmlformats.org/officeDocument/2006/relationships/image" Target="../media/image16.jpeg" /><Relationship Id="rId2" Type="http://schemas.openxmlformats.org/officeDocument/2006/relationships/image" Target="../media/image15.jpe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1.xml.rels><?xml version="1.0" encoding="UTF-8" standalone="yes"?>
<Relationships xmlns="http://schemas.openxmlformats.org/package/2006/relationships"><Relationship Id="rId3" Type="http://schemas.openxmlformats.org/officeDocument/2006/relationships/hyperlink" Target="https://www.arvind.com/evaluatingyourprogress" TargetMode="External" /><Relationship Id="rId2" Type="http://schemas.openxmlformats.org/officeDocument/2006/relationships/hyperlink" Target="https://www.arvind.com/pdf/arvind-ltd-biodiversity-strategy.pdf" TargetMode="External" /><Relationship Id="rId1" Type="http://schemas.openxmlformats.org/officeDocument/2006/relationships/slideLayout" Target="../slideLayouts/slideLayout7.xml" /><Relationship Id="rId4" Type="http://schemas.openxmlformats.org/officeDocument/2006/relationships/image" Target="../media/image17.jpe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65495-5613-7E50-2DAF-9E4E8A4331D2}"/>
              </a:ext>
            </a:extLst>
          </p:cNvPr>
          <p:cNvSpPr>
            <a:spLocks noGrp="1"/>
          </p:cNvSpPr>
          <p:nvPr>
            <p:ph type="title"/>
          </p:nvPr>
        </p:nvSpPr>
        <p:spPr/>
        <p:txBody>
          <a:bodyPr>
            <a:normAutofit/>
          </a:bodyPr>
          <a:lstStyle/>
          <a:p>
            <a:pPr algn="ctr"/>
            <a:r>
              <a:rPr lang="en-GB" sz="3200" dirty="0"/>
              <a:t>LONG TERM INTERNSHIP ON</a:t>
            </a:r>
            <a:r>
              <a:rPr lang="en-IN" sz="3200" dirty="0"/>
              <a:t> DIGITAL MARKETING</a:t>
            </a:r>
            <a:endParaRPr lang="en-US" sz="3200" dirty="0"/>
          </a:p>
        </p:txBody>
      </p:sp>
      <p:sp>
        <p:nvSpPr>
          <p:cNvPr id="3" name="Content Placeholder 2">
            <a:extLst>
              <a:ext uri="{FF2B5EF4-FFF2-40B4-BE49-F238E27FC236}">
                <a16:creationId xmlns:a16="http://schemas.microsoft.com/office/drawing/2014/main" id="{8163157A-CBA8-6270-7ED2-BBC287544202}"/>
              </a:ext>
            </a:extLst>
          </p:cNvPr>
          <p:cNvSpPr>
            <a:spLocks noGrp="1"/>
          </p:cNvSpPr>
          <p:nvPr>
            <p:ph idx="1"/>
          </p:nvPr>
        </p:nvSpPr>
        <p:spPr/>
        <p:txBody>
          <a:bodyPr/>
          <a:lstStyle/>
          <a:p>
            <a:r>
              <a:rPr lang="en-GB" dirty="0"/>
              <a:t>Project Title : </a:t>
            </a:r>
            <a:r>
              <a:rPr lang="en-IN" dirty="0"/>
              <a:t>Flying Machine</a:t>
            </a:r>
            <a:br>
              <a:rPr lang="en-GB" dirty="0"/>
            </a:br>
            <a:r>
              <a:rPr lang="en-GB" dirty="0"/>
              <a:t>Faculty Mentor : SRINIVASA RAO</a:t>
            </a:r>
            <a:br>
              <a:rPr lang="en-GB" dirty="0"/>
            </a:br>
            <a:r>
              <a:rPr lang="en-GB" dirty="0"/>
              <a:t>Team Size : 04 STUDENTS</a:t>
            </a:r>
            <a:br>
              <a:rPr lang="en-GB" dirty="0"/>
            </a:br>
            <a:r>
              <a:rPr lang="en-GB" dirty="0"/>
              <a:t>Team Leader :</a:t>
            </a:r>
            <a:r>
              <a:rPr lang="en-IN" dirty="0"/>
              <a:t> ALUGU SANJAY SUMANTH</a:t>
            </a:r>
            <a:r>
              <a:rPr lang="en-GB" dirty="0"/>
              <a:t> - (1201342070</a:t>
            </a:r>
            <a:r>
              <a:rPr lang="en-IN" dirty="0"/>
              <a:t>36</a:t>
            </a:r>
            <a:r>
              <a:rPr lang="en-GB" dirty="0"/>
              <a:t>)</a:t>
            </a:r>
            <a:br>
              <a:rPr lang="en-GB" dirty="0"/>
            </a:br>
            <a:r>
              <a:rPr lang="en-GB" dirty="0"/>
              <a:t>Team Members : </a:t>
            </a:r>
            <a:r>
              <a:rPr lang="en-IN" dirty="0"/>
              <a:t>TEJASWINI</a:t>
            </a:r>
            <a:r>
              <a:rPr lang="en-GB" dirty="0"/>
              <a:t> </a:t>
            </a:r>
            <a:r>
              <a:rPr lang="en-IN" dirty="0"/>
              <a:t>NANDAM</a:t>
            </a:r>
            <a:r>
              <a:rPr lang="en-GB" dirty="0"/>
              <a:t>(1201342070</a:t>
            </a:r>
            <a:r>
              <a:rPr lang="en-IN" dirty="0"/>
              <a:t>39</a:t>
            </a:r>
            <a:r>
              <a:rPr lang="en-GB" dirty="0"/>
              <a:t>)</a:t>
            </a:r>
            <a:br>
              <a:rPr lang="en-GB" dirty="0"/>
            </a:br>
            <a:r>
              <a:rPr lang="en-IN" dirty="0"/>
              <a:t>                               NIHARIKA POLINATI</a:t>
            </a:r>
            <a:r>
              <a:rPr lang="en-GB" dirty="0"/>
              <a:t> (12013420702</a:t>
            </a:r>
            <a:r>
              <a:rPr lang="en-IN" dirty="0"/>
              <a:t>6</a:t>
            </a:r>
            <a:r>
              <a:rPr lang="en-GB" dirty="0"/>
              <a:t>) </a:t>
            </a:r>
            <a:br>
              <a:rPr lang="en-GB" dirty="0"/>
            </a:br>
            <a:r>
              <a:rPr lang="en-IN" dirty="0"/>
              <a:t>                               MOKA LAXMAN</a:t>
            </a:r>
            <a:r>
              <a:rPr lang="en-GB" dirty="0"/>
              <a:t>(1201340420</a:t>
            </a:r>
            <a:r>
              <a:rPr lang="en-IN" dirty="0"/>
              <a:t>23</a:t>
            </a:r>
            <a:r>
              <a:rPr lang="en-GB" dirty="0"/>
              <a:t>)</a:t>
            </a:r>
            <a:endParaRPr lang="en-US" dirty="0"/>
          </a:p>
        </p:txBody>
      </p:sp>
    </p:spTree>
    <p:extLst>
      <p:ext uri="{BB962C8B-B14F-4D97-AF65-F5344CB8AC3E}">
        <p14:creationId xmlns:p14="http://schemas.microsoft.com/office/powerpoint/2010/main" val="3246102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flying machine fashion">
            <a:extLst>
              <a:ext uri="{FF2B5EF4-FFF2-40B4-BE49-F238E27FC236}">
                <a16:creationId xmlns:a16="http://schemas.microsoft.com/office/drawing/2014/main" id="{99E66538-8A7E-A448-8DE9-CBEC296D69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7042" y="707366"/>
            <a:ext cx="8108830" cy="5529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1452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30E5C3-2BA2-A2E7-E25A-14274938B2C9}"/>
              </a:ext>
            </a:extLst>
          </p:cNvPr>
          <p:cNvSpPr txBox="1"/>
          <p:nvPr/>
        </p:nvSpPr>
        <p:spPr>
          <a:xfrm>
            <a:off x="612475" y="1028343"/>
            <a:ext cx="11455879" cy="4801314"/>
          </a:xfrm>
          <a:prstGeom prst="rect">
            <a:avLst/>
          </a:prstGeom>
          <a:noFill/>
        </p:spPr>
        <p:txBody>
          <a:bodyPr wrap="square">
            <a:spAutoFit/>
          </a:bodyPr>
          <a:lstStyle/>
          <a:p>
            <a:r>
              <a:rPr lang="en-US" dirty="0"/>
              <a:t>The Flying Machine descended from British band Pinkerton's Assorted </a:t>
            </a:r>
            <a:r>
              <a:rPr lang="en-US" dirty="0" err="1"/>
              <a:t>Colours</a:t>
            </a:r>
            <a:r>
              <a:rPr lang="en-US" dirty="0"/>
              <a:t>. Pinkerton's (as they were often known) had scored a major UK hit with "Mirror </a:t>
            </a:r>
            <a:r>
              <a:rPr lang="en-US" dirty="0" err="1"/>
              <a:t>Mirror</a:t>
            </a:r>
            <a:r>
              <a:rPr lang="en-US" dirty="0"/>
              <a:t>" in 1966 and continued recording over the next few years. However, by 1969, singer/guitarist Tony Newman, singer/</a:t>
            </a:r>
            <a:r>
              <a:rPr lang="en-US" dirty="0" err="1"/>
              <a:t>autoharpist</a:t>
            </a:r>
            <a:r>
              <a:rPr lang="en-US" dirty="0"/>
              <a:t>/original frontman Sam Kempe,[3] and bassist Stuart Colman from Pinkerton's had teamed up with lead guitarist Steve Jones and drummer Paul Wilkinson to form a new iteration of the group and, with Newman now assuming lead vocal/frontman duties, took the name The Flying Machine.[4]</a:t>
            </a:r>
          </a:p>
          <a:p>
            <a:endParaRPr lang="en-US" dirty="0"/>
          </a:p>
          <a:p>
            <a:r>
              <a:rPr lang="en-US" dirty="0"/>
              <a:t>They are best known for their single in 1969, "Smile a Little Smile for Me", which peaked at No. 5 on the U.S. Billboard Hot 100 chart (on Kapp Records' Congress record label) It also reached No. 6 on the AC chart. Their first LP, which was self-titled, was released by Janus Records in 1969. By 12 December that year the single had sold a million copies and was awarded a gold disc by the R.I.A.A.[5] The song was written by Tony Macaulay and Geoff Stephens.[6] Despite being released by Pye Records in the band's native UK, the record did not appear on the UK Singles Chart.</a:t>
            </a:r>
          </a:p>
          <a:p>
            <a:endParaRPr lang="en-US" dirty="0"/>
          </a:p>
          <a:p>
            <a:r>
              <a:rPr lang="en-US" dirty="0"/>
              <a:t>A follow-up single, a cover version of "Baby Make It Soon", first recorded by Marmalade, achieved the U.S. Hot 100 the following year.[7] A final single, "The Devil Has Possession Of Your Mind", was released, after which the Flying Machine split up.</a:t>
            </a:r>
          </a:p>
          <a:p>
            <a:endParaRPr lang="en-US" dirty="0"/>
          </a:p>
          <a:p>
            <a:r>
              <a:rPr lang="en-US" dirty="0"/>
              <a:t>Bassist Colman went on to a successful career as a session musician, record producer and BBC Radio disc jockey.</a:t>
            </a:r>
            <a:endParaRPr lang="en-IN" dirty="0"/>
          </a:p>
        </p:txBody>
      </p:sp>
    </p:spTree>
    <p:extLst>
      <p:ext uri="{BB962C8B-B14F-4D97-AF65-F5344CB8AC3E}">
        <p14:creationId xmlns:p14="http://schemas.microsoft.com/office/powerpoint/2010/main" val="3077192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4F449-8F02-2752-836B-C8901ED8EF0E}"/>
              </a:ext>
            </a:extLst>
          </p:cNvPr>
          <p:cNvSpPr>
            <a:spLocks noGrp="1"/>
          </p:cNvSpPr>
          <p:nvPr>
            <p:ph type="ctrTitle"/>
          </p:nvPr>
        </p:nvSpPr>
        <p:spPr>
          <a:xfrm>
            <a:off x="402566" y="526211"/>
            <a:ext cx="5221857" cy="1180831"/>
          </a:xfrm>
        </p:spPr>
        <p:txBody>
          <a:bodyPr>
            <a:normAutofit fontScale="90000"/>
          </a:bodyPr>
          <a:lstStyle/>
          <a:p>
            <a:r>
              <a:rPr lang="en-IN" dirty="0"/>
              <a:t>The PROGRESSION</a:t>
            </a:r>
          </a:p>
        </p:txBody>
      </p:sp>
      <p:sp>
        <p:nvSpPr>
          <p:cNvPr id="3" name="Subtitle 2">
            <a:extLst>
              <a:ext uri="{FF2B5EF4-FFF2-40B4-BE49-F238E27FC236}">
                <a16:creationId xmlns:a16="http://schemas.microsoft.com/office/drawing/2014/main" id="{03DE5ACE-E6A4-400C-51FF-96D8258CF8BA}"/>
              </a:ext>
            </a:extLst>
          </p:cNvPr>
          <p:cNvSpPr>
            <a:spLocks noGrp="1"/>
          </p:cNvSpPr>
          <p:nvPr>
            <p:ph type="subTitle" idx="1"/>
          </p:nvPr>
        </p:nvSpPr>
        <p:spPr>
          <a:xfrm>
            <a:off x="491708" y="1850875"/>
            <a:ext cx="10012392" cy="3816680"/>
          </a:xfrm>
        </p:spPr>
        <p:txBody>
          <a:bodyPr>
            <a:normAutofit fontScale="25000" lnSpcReduction="20000"/>
          </a:bodyPr>
          <a:lstStyle/>
          <a:p>
            <a:r>
              <a:rPr lang="en-US" sz="8000" dirty="0"/>
              <a:t>The strengths of Flying Machine looks at the key internal factors of its business which gives it competitive advantage in the market and strengthens its position.</a:t>
            </a:r>
          </a:p>
          <a:p>
            <a:endParaRPr lang="en-US" sz="8000" dirty="0"/>
          </a:p>
          <a:p>
            <a:r>
              <a:rPr lang="en-US" sz="8000" dirty="0"/>
              <a:t>A list of strengths is mostly the starting point in a SWOT analysis. Below are the Strengths in the SWOT Analysis of Flying Machine :</a:t>
            </a:r>
          </a:p>
          <a:p>
            <a:endParaRPr lang="en-US" sz="8000" dirty="0"/>
          </a:p>
          <a:p>
            <a:r>
              <a:rPr lang="en-US" sz="8000" dirty="0"/>
              <a:t>1. Brand has tied up with Italian designers to get an Italian touch to Indian clothing.</a:t>
            </a:r>
          </a:p>
          <a:p>
            <a:endParaRPr lang="en-US" sz="8000" dirty="0"/>
          </a:p>
          <a:p>
            <a:r>
              <a:rPr lang="en-US" sz="8000" dirty="0"/>
              <a:t>2. Owns over 100 stores in India and is present in five countries abroad.</a:t>
            </a:r>
          </a:p>
          <a:p>
            <a:endParaRPr lang="en-US" sz="8000" dirty="0"/>
          </a:p>
          <a:p>
            <a:r>
              <a:rPr lang="en-US" sz="8000" dirty="0"/>
              <a:t>3. Belongs to the prestigious Arvind mills group which extends their brand image</a:t>
            </a:r>
          </a:p>
          <a:p>
            <a:r>
              <a:rPr lang="en-US" sz="8000" dirty="0"/>
              <a:t>4. Good advertising and brand building through ad campaigns</a:t>
            </a:r>
          </a:p>
          <a:p>
            <a:r>
              <a:rPr lang="en-US" sz="8000" dirty="0"/>
              <a:t>5. Good perception of the brand as a high quality yet affordable product</a:t>
            </a:r>
            <a:endParaRPr lang="en-IN" sz="8000" dirty="0"/>
          </a:p>
          <a:p>
            <a:endParaRPr lang="en-IN" dirty="0"/>
          </a:p>
        </p:txBody>
      </p:sp>
    </p:spTree>
    <p:extLst>
      <p:ext uri="{BB962C8B-B14F-4D97-AF65-F5344CB8AC3E}">
        <p14:creationId xmlns:p14="http://schemas.microsoft.com/office/powerpoint/2010/main" val="2848925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4DA2FD-1543-5549-984A-5049F4A0A433}"/>
              </a:ext>
            </a:extLst>
          </p:cNvPr>
          <p:cNvSpPr txBox="1"/>
          <p:nvPr/>
        </p:nvSpPr>
        <p:spPr>
          <a:xfrm>
            <a:off x="1017916" y="1166843"/>
            <a:ext cx="8574657" cy="378565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 youth have a great possession regarding brands like flying machine and brands got an extensive rate of expansion in the Indian as well as the abroad markets this had been a exclusive breach of all the other brands range The opportunities for any brand can include prospects of future growth. Following are the opportunities in Flying Machine SWOT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1.The market for the youth segment is huge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2.Foreign market for expansion</a:t>
            </a:r>
            <a:endPar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5775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Min.50% OFF on Flying Machine Womens Clothing From Rs.169 at ...">
            <a:extLst>
              <a:ext uri="{FF2B5EF4-FFF2-40B4-BE49-F238E27FC236}">
                <a16:creationId xmlns:a16="http://schemas.microsoft.com/office/drawing/2014/main" id="{459E04AA-196F-2A59-1477-AC9B496303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4951" y="1242203"/>
            <a:ext cx="4871050" cy="446848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domain-b.com : Flying Machine prepares to fly long haul with Abhishek ...">
            <a:extLst>
              <a:ext uri="{FF2B5EF4-FFF2-40B4-BE49-F238E27FC236}">
                <a16:creationId xmlns:a16="http://schemas.microsoft.com/office/drawing/2014/main" id="{8C58282B-1A14-27AB-5DC4-17C16BE71C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4762" y="2442444"/>
            <a:ext cx="3916393" cy="2742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1251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073E47-753B-F3D4-53B9-29E2391AB0AB}"/>
              </a:ext>
            </a:extLst>
          </p:cNvPr>
          <p:cNvSpPr txBox="1"/>
          <p:nvPr/>
        </p:nvSpPr>
        <p:spPr>
          <a:xfrm>
            <a:off x="621101" y="957532"/>
            <a:ext cx="10393643" cy="4311782"/>
          </a:xfrm>
          <a:prstGeom prst="rect">
            <a:avLst/>
          </a:prstGeom>
          <a:noFill/>
        </p:spPr>
        <p:txBody>
          <a:bodyPr wrap="square">
            <a:spAutoFit/>
          </a:bodyPr>
          <a:lstStyle/>
          <a:p>
            <a:r>
              <a:rPr lang="en-IN" sz="2400" dirty="0"/>
              <a:t>Band members</a:t>
            </a:r>
          </a:p>
          <a:p>
            <a:r>
              <a:rPr lang="en-IN" dirty="0"/>
              <a:t>Tony Newman (born 1947, Rugby, Warwickshire, England) – lead vocals, guitars</a:t>
            </a:r>
          </a:p>
          <a:p>
            <a:r>
              <a:rPr lang="en-IN" dirty="0"/>
              <a:t>Steve Jones (born 1946, Coventry) – lead guitars, vocals</a:t>
            </a:r>
          </a:p>
          <a:p>
            <a:r>
              <a:rPr lang="en-IN" dirty="0"/>
              <a:t>Sam Kempe (born 1946, Rugby) – vocals (had apparently left the band by the time their first album was released, as he is not featured on the cover)</a:t>
            </a:r>
          </a:p>
          <a:p>
            <a:r>
              <a:rPr lang="en-IN" dirty="0"/>
              <a:t>Stuart Colman (born Ian Stuart Colman, 19 December 1944, Harrogate, Yorkshire; died 19 April 2018) – bass, electric piano</a:t>
            </a:r>
          </a:p>
          <a:p>
            <a:r>
              <a:rPr lang="en-IN" dirty="0"/>
              <a:t>Paul Wilkinson (born 1948, Coventry) – drums</a:t>
            </a:r>
          </a:p>
          <a:p>
            <a:endParaRPr lang="en-IN" dirty="0"/>
          </a:p>
          <a:p>
            <a:endParaRPr lang="en-IN" dirty="0"/>
          </a:p>
          <a:p>
            <a:r>
              <a:rPr lang="en-IN" sz="2400" dirty="0"/>
              <a:t>Ancillary members</a:t>
            </a:r>
          </a:p>
          <a:p>
            <a:r>
              <a:rPr lang="en-IN" dirty="0"/>
              <a:t>Edie Andrews (born 1945, Detroit, Michigan) – background vocals[5]</a:t>
            </a:r>
          </a:p>
          <a:p>
            <a:r>
              <a:rPr lang="en-IN" dirty="0"/>
              <a:t>Mark Lansing (born 1952, USA) - guitars, sideman courtesy of Warner Bros. Records, 1969</a:t>
            </a:r>
          </a:p>
          <a:p>
            <a:r>
              <a:rPr lang="en-IN" dirty="0"/>
              <a:t>Troy Adam Jones (birth year unknown) - guitarist, backup drummer</a:t>
            </a:r>
          </a:p>
        </p:txBody>
      </p:sp>
    </p:spTree>
    <p:extLst>
      <p:ext uri="{BB962C8B-B14F-4D97-AF65-F5344CB8AC3E}">
        <p14:creationId xmlns:p14="http://schemas.microsoft.com/office/powerpoint/2010/main" val="4043885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57F258-BD26-371E-63C2-32D910A65DA5}"/>
              </a:ext>
            </a:extLst>
          </p:cNvPr>
          <p:cNvSpPr txBox="1"/>
          <p:nvPr/>
        </p:nvSpPr>
        <p:spPr>
          <a:xfrm>
            <a:off x="1526876" y="1166842"/>
            <a:ext cx="8203720" cy="4062651"/>
          </a:xfrm>
          <a:prstGeom prst="rect">
            <a:avLst/>
          </a:prstGeom>
          <a:noFill/>
        </p:spPr>
        <p:txBody>
          <a:bodyPr wrap="square">
            <a:spAutoFit/>
          </a:bodyPr>
          <a:lstStyle/>
          <a:p>
            <a:pPr algn="l"/>
            <a:r>
              <a:rPr lang="en-US" b="0" i="0" dirty="0">
                <a:solidFill>
                  <a:srgbClr val="555353"/>
                </a:solidFill>
                <a:effectLst/>
                <a:latin typeface="Trebuchet MS" panose="020B0603020202020204" pitchFamily="34" charset="0"/>
              </a:rPr>
              <a:t>Flying Machine is one of the indigenously grown brands started by garment division of Arvind mills. The brand was incepted in 80’s; Flying Machine is among few early brands which started the denim category </a:t>
            </a:r>
            <a:r>
              <a:rPr lang="en-US" sz="2400" b="0" i="0" dirty="0">
                <a:solidFill>
                  <a:srgbClr val="555353"/>
                </a:solidFill>
                <a:effectLst/>
                <a:latin typeface="Trebuchet MS" panose="020B0603020202020204" pitchFamily="34" charset="0"/>
              </a:rPr>
              <a:t>in</a:t>
            </a:r>
            <a:r>
              <a:rPr lang="en-US" b="0" i="0" dirty="0">
                <a:solidFill>
                  <a:srgbClr val="555353"/>
                </a:solidFill>
                <a:effectLst/>
                <a:latin typeface="Trebuchet MS" panose="020B0603020202020204" pitchFamily="34" charset="0"/>
              </a:rPr>
              <a:t> India though consumption was pretty low. The brand had the positioning of ‘guaranteed brand’ due to its unique pricing and product innovation. However, with the growing penetration of online retail and multiple retail channels, the brand started experiencing operational huddle in managing inventory as it goes on multiple channels. Let’s shed light on same…</a:t>
            </a:r>
          </a:p>
          <a:p>
            <a:pPr algn="l"/>
            <a:r>
              <a:rPr lang="en-US" b="1" i="0" dirty="0">
                <a:solidFill>
                  <a:srgbClr val="555353"/>
                </a:solidFill>
                <a:effectLst/>
                <a:latin typeface="Trebuchet MS" panose="020B0603020202020204" pitchFamily="34" charset="0"/>
              </a:rPr>
              <a:t>The Challenge</a:t>
            </a:r>
            <a:endParaRPr lang="en-US" b="0" i="0" dirty="0">
              <a:solidFill>
                <a:srgbClr val="555353"/>
              </a:solidFill>
              <a:effectLst/>
              <a:latin typeface="Trebuchet MS" panose="020B0603020202020204" pitchFamily="34" charset="0"/>
            </a:endParaRPr>
          </a:p>
          <a:p>
            <a:pPr algn="l"/>
            <a:r>
              <a:rPr lang="en-US" b="0" i="0" dirty="0">
                <a:solidFill>
                  <a:srgbClr val="555353"/>
                </a:solidFill>
                <a:effectLst/>
                <a:latin typeface="Trebuchet MS" panose="020B0603020202020204" pitchFamily="34" charset="0"/>
              </a:rPr>
              <a:t>As Flying Machine began to grow, and experience increased online success, the brand realized that to continue the same growth trajectory, it needed to expand its presence across multiple marketplaces. Doing so would require more tech prowess and smart algorithms that would help in enabling a single enterprise view of inventory across multiple sales channels.</a:t>
            </a:r>
          </a:p>
        </p:txBody>
      </p:sp>
    </p:spTree>
    <p:extLst>
      <p:ext uri="{BB962C8B-B14F-4D97-AF65-F5344CB8AC3E}">
        <p14:creationId xmlns:p14="http://schemas.microsoft.com/office/powerpoint/2010/main" val="1418092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F598A4-34FB-B44F-0482-27F781FE6DF8}"/>
              </a:ext>
            </a:extLst>
          </p:cNvPr>
          <p:cNvSpPr txBox="1"/>
          <p:nvPr/>
        </p:nvSpPr>
        <p:spPr>
          <a:xfrm>
            <a:off x="1121435" y="1028343"/>
            <a:ext cx="8462512" cy="4524315"/>
          </a:xfrm>
          <a:prstGeom prst="rect">
            <a:avLst/>
          </a:prstGeom>
          <a:noFill/>
        </p:spPr>
        <p:txBody>
          <a:bodyPr wrap="square">
            <a:spAutoFit/>
          </a:bodyPr>
          <a:lstStyle/>
          <a:p>
            <a:pPr algn="l"/>
            <a:r>
              <a:rPr lang="en-US" b="0" i="0" dirty="0">
                <a:solidFill>
                  <a:srgbClr val="555353"/>
                </a:solidFill>
                <a:effectLst/>
                <a:latin typeface="Trebuchet MS" panose="020B0603020202020204" pitchFamily="34" charset="0"/>
              </a:rPr>
              <a:t>Ace Turtle’s omnichannel platform Rubicon enabled Flying Machine to handle increased inventory levels while simultaneously automating and optimizing catalogue across multiple marketplaces. The platform integrated all the stock points of Flying Machine and provided a single view of inventory to multiple marketplaces. With Ace Turtle, Flying Machine was able to increase its inventory significantly and expand its presence across multiple marketplaces.</a:t>
            </a:r>
          </a:p>
          <a:p>
            <a:pPr algn="l"/>
            <a:r>
              <a:rPr lang="en-US" b="1" i="0" dirty="0">
                <a:solidFill>
                  <a:srgbClr val="555353"/>
                </a:solidFill>
                <a:effectLst/>
                <a:latin typeface="Trebuchet MS" panose="020B0603020202020204" pitchFamily="34" charset="0"/>
              </a:rPr>
              <a:t>The Results</a:t>
            </a:r>
            <a:endParaRPr lang="en-US" b="0" i="0" dirty="0">
              <a:solidFill>
                <a:srgbClr val="555353"/>
              </a:solidFill>
              <a:effectLst/>
              <a:latin typeface="Trebuchet MS" panose="020B0603020202020204" pitchFamily="34" charset="0"/>
            </a:endParaRPr>
          </a:p>
          <a:p>
            <a:pPr algn="l"/>
            <a:r>
              <a:rPr lang="en-US" b="0" i="0" dirty="0">
                <a:solidFill>
                  <a:srgbClr val="555353"/>
                </a:solidFill>
                <a:effectLst/>
                <a:latin typeface="Trebuchet MS" panose="020B0603020202020204" pitchFamily="34" charset="0"/>
              </a:rPr>
              <a:t>Since integrating with the Rubicon platform, Flying Machine has increased its online visibility, strengthened its marketplace business and grown its sales quite significantly. Moreover, the platform allowed Flying Machine to showcase all their categories and reach out to newer marketplaces and significantly increase their sell-throughs.</a:t>
            </a:r>
          </a:p>
          <a:p>
            <a:pPr algn="l"/>
            <a:r>
              <a:rPr lang="en-US" b="0" i="0" dirty="0">
                <a:solidFill>
                  <a:srgbClr val="555353"/>
                </a:solidFill>
                <a:effectLst/>
                <a:latin typeface="Trebuchet MS" panose="020B0603020202020204" pitchFamily="34" charset="0"/>
              </a:rPr>
              <a:t>Following are the few impacts that Rubicon enabled for Flying Machine from Q1 17-18 to Q4 17-18.</a:t>
            </a:r>
          </a:p>
          <a:p>
            <a:pPr algn="l"/>
            <a:r>
              <a:rPr lang="en-US" b="0" i="0" dirty="0">
                <a:solidFill>
                  <a:srgbClr val="555353"/>
                </a:solidFill>
                <a:effectLst/>
                <a:latin typeface="Trebuchet MS" panose="020B0603020202020204" pitchFamily="34" charset="0"/>
              </a:rPr>
              <a:t>23 times rise in GMV</a:t>
            </a:r>
          </a:p>
          <a:p>
            <a:pPr algn="l"/>
            <a:r>
              <a:rPr lang="en-US" b="0" i="0" dirty="0">
                <a:solidFill>
                  <a:srgbClr val="555353"/>
                </a:solidFill>
                <a:effectLst/>
                <a:latin typeface="Trebuchet MS" panose="020B0603020202020204" pitchFamily="34" charset="0"/>
              </a:rPr>
              <a:t>22 times rise in orders across marketplaces</a:t>
            </a:r>
          </a:p>
        </p:txBody>
      </p:sp>
    </p:spTree>
    <p:extLst>
      <p:ext uri="{BB962C8B-B14F-4D97-AF65-F5344CB8AC3E}">
        <p14:creationId xmlns:p14="http://schemas.microsoft.com/office/powerpoint/2010/main" val="70777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E379AA-D0E6-8B41-26D2-EE22ECB23D53}"/>
              </a:ext>
            </a:extLst>
          </p:cNvPr>
          <p:cNvSpPr txBox="1"/>
          <p:nvPr/>
        </p:nvSpPr>
        <p:spPr>
          <a:xfrm>
            <a:off x="1052423" y="1294332"/>
            <a:ext cx="9109494" cy="3693319"/>
          </a:xfrm>
          <a:prstGeom prst="rect">
            <a:avLst/>
          </a:prstGeom>
          <a:noFill/>
        </p:spPr>
        <p:txBody>
          <a:bodyPr wrap="square">
            <a:spAutoFit/>
          </a:bodyPr>
          <a:lstStyle/>
          <a:p>
            <a:pPr algn="l"/>
            <a:r>
              <a:rPr lang="en-US" b="1" i="0" dirty="0">
                <a:solidFill>
                  <a:srgbClr val="202122"/>
                </a:solidFill>
                <a:effectLst/>
                <a:latin typeface="Arial" panose="020B0604020202020204" pitchFamily="34" charset="0"/>
              </a:rPr>
              <a:t>Arvind Limited</a:t>
            </a:r>
            <a:r>
              <a:rPr lang="en-US" b="0" i="0" dirty="0">
                <a:solidFill>
                  <a:srgbClr val="202122"/>
                </a:solidFill>
                <a:effectLst/>
                <a:latin typeface="Arial" panose="020B0604020202020204" pitchFamily="34" charset="0"/>
              </a:rPr>
              <a:t> (formerly </a:t>
            </a:r>
            <a:r>
              <a:rPr lang="en-US" b="1" i="0" dirty="0">
                <a:solidFill>
                  <a:srgbClr val="202122"/>
                </a:solidFill>
                <a:effectLst/>
                <a:latin typeface="Arial" panose="020B0604020202020204" pitchFamily="34" charset="0"/>
              </a:rPr>
              <a:t>Arvind Mills</a:t>
            </a:r>
            <a:r>
              <a:rPr lang="en-US" b="0" i="0" dirty="0">
                <a:solidFill>
                  <a:srgbClr val="202122"/>
                </a:solidFill>
                <a:effectLst/>
                <a:latin typeface="Arial" panose="020B0604020202020204" pitchFamily="34" charset="0"/>
              </a:rPr>
              <a:t>) is a </a:t>
            </a:r>
            <a:r>
              <a:rPr lang="en-US" b="0" i="0" u="none" strike="noStrike" dirty="0">
                <a:solidFill>
                  <a:srgbClr val="3366CC"/>
                </a:solidFill>
                <a:effectLst/>
                <a:latin typeface="Arial" panose="020B0604020202020204" pitchFamily="34" charset="0"/>
                <a:hlinkClick r:id="rId2" tooltip="Textile manufacturer"/>
              </a:rPr>
              <a:t>textile manufacturer</a:t>
            </a:r>
            <a:r>
              <a:rPr lang="en-US" b="0" i="0" dirty="0">
                <a:solidFill>
                  <a:srgbClr val="202122"/>
                </a:solidFill>
                <a:effectLst/>
                <a:latin typeface="Arial" panose="020B0604020202020204" pitchFamily="34" charset="0"/>
              </a:rPr>
              <a:t> and the </a:t>
            </a:r>
            <a:r>
              <a:rPr lang="en-US" b="0" i="0" u="none" strike="noStrike" dirty="0">
                <a:solidFill>
                  <a:srgbClr val="3366CC"/>
                </a:solidFill>
                <a:effectLst/>
                <a:latin typeface="Arial" panose="020B0604020202020204" pitchFamily="34" charset="0"/>
                <a:hlinkClick r:id="rId3" tooltip="Flagship"/>
              </a:rPr>
              <a:t>flagship</a:t>
            </a:r>
            <a:r>
              <a:rPr lang="en-US" b="0" i="0" dirty="0">
                <a:solidFill>
                  <a:srgbClr val="202122"/>
                </a:solidFill>
                <a:effectLst/>
                <a:latin typeface="Arial" panose="020B0604020202020204" pitchFamily="34" charset="0"/>
              </a:rPr>
              <a:t> company of the </a:t>
            </a:r>
            <a:r>
              <a:rPr lang="en-US" b="0" i="0" dirty="0" err="1">
                <a:solidFill>
                  <a:srgbClr val="202122"/>
                </a:solidFill>
                <a:effectLst/>
                <a:latin typeface="Arial" panose="020B0604020202020204" pitchFamily="34" charset="0"/>
              </a:rPr>
              <a:t>Lalbhai</a:t>
            </a:r>
            <a:r>
              <a:rPr lang="en-US" b="0" i="0" dirty="0">
                <a:solidFill>
                  <a:srgbClr val="202122"/>
                </a:solidFill>
                <a:effectLst/>
                <a:latin typeface="Arial" panose="020B0604020202020204" pitchFamily="34" charset="0"/>
              </a:rPr>
              <a:t> Group. Its </a:t>
            </a:r>
            <a:r>
              <a:rPr lang="en-US" b="0" i="0" u="none" strike="noStrike" dirty="0">
                <a:solidFill>
                  <a:srgbClr val="3366CC"/>
                </a:solidFill>
                <a:effectLst/>
                <a:latin typeface="Arial" panose="020B0604020202020204" pitchFamily="34" charset="0"/>
                <a:hlinkClick r:id="rId4" tooltip="Headquarters"/>
              </a:rPr>
              <a:t>headquarters</a:t>
            </a:r>
            <a:r>
              <a:rPr lang="en-US" b="0" i="0" dirty="0">
                <a:solidFill>
                  <a:srgbClr val="202122"/>
                </a:solidFill>
                <a:effectLst/>
                <a:latin typeface="Arial" panose="020B0604020202020204" pitchFamily="34" charset="0"/>
              </a:rPr>
              <a:t> are in </a:t>
            </a:r>
            <a:r>
              <a:rPr lang="en-US" b="0" i="0" u="none" strike="noStrike" dirty="0">
                <a:solidFill>
                  <a:srgbClr val="3366CC"/>
                </a:solidFill>
                <a:effectLst/>
                <a:latin typeface="Arial" panose="020B0604020202020204" pitchFamily="34" charset="0"/>
                <a:hlinkClick r:id="rId5" tooltip="Naroda"/>
              </a:rPr>
              <a:t>Naroda</a:t>
            </a:r>
            <a:r>
              <a:rPr lang="en-US" b="0" i="0" dirty="0">
                <a:solidFill>
                  <a:srgbClr val="202122"/>
                </a:solidFill>
                <a:effectLst/>
                <a:latin typeface="Arial" panose="020B0604020202020204" pitchFamily="34" charset="0"/>
              </a:rPr>
              <a:t>, </a:t>
            </a:r>
            <a:r>
              <a:rPr lang="en-US" b="0" i="0" u="none" strike="noStrike" dirty="0">
                <a:solidFill>
                  <a:srgbClr val="3366CC"/>
                </a:solidFill>
                <a:effectLst/>
                <a:latin typeface="Arial" panose="020B0604020202020204" pitchFamily="34" charset="0"/>
                <a:hlinkClick r:id="rId6" tooltip="Ahmedabad"/>
              </a:rPr>
              <a:t>Ahmedabad</a:t>
            </a:r>
            <a:r>
              <a:rPr lang="en-US" b="0" i="0" dirty="0">
                <a:solidFill>
                  <a:srgbClr val="202122"/>
                </a:solidFill>
                <a:effectLst/>
                <a:latin typeface="Arial" panose="020B0604020202020204" pitchFamily="34" charset="0"/>
              </a:rPr>
              <a:t>, </a:t>
            </a:r>
            <a:r>
              <a:rPr lang="en-US" b="0" i="0" u="none" strike="noStrike" dirty="0">
                <a:solidFill>
                  <a:srgbClr val="3366CC"/>
                </a:solidFill>
                <a:effectLst/>
                <a:latin typeface="Arial" panose="020B0604020202020204" pitchFamily="34" charset="0"/>
                <a:hlinkClick r:id="rId7" tooltip="Gujarat"/>
              </a:rPr>
              <a:t>Gujarat</a:t>
            </a:r>
            <a:r>
              <a:rPr lang="en-US" b="0" i="0" dirty="0">
                <a:solidFill>
                  <a:srgbClr val="202122"/>
                </a:solidFill>
                <a:effectLst/>
                <a:latin typeface="Arial" panose="020B0604020202020204" pitchFamily="34" charset="0"/>
              </a:rPr>
              <a:t>, </a:t>
            </a:r>
            <a:r>
              <a:rPr lang="en-US" b="0" i="0" u="none" strike="noStrike" dirty="0">
                <a:solidFill>
                  <a:srgbClr val="3366CC"/>
                </a:solidFill>
                <a:effectLst/>
                <a:latin typeface="Arial" panose="020B0604020202020204" pitchFamily="34" charset="0"/>
                <a:hlinkClick r:id="rId8" tooltip="India"/>
              </a:rPr>
              <a:t>India</a:t>
            </a:r>
            <a:r>
              <a:rPr lang="en-US" b="0" i="0" dirty="0">
                <a:solidFill>
                  <a:srgbClr val="202122"/>
                </a:solidFill>
                <a:effectLst/>
                <a:latin typeface="Arial" panose="020B0604020202020204" pitchFamily="34" charset="0"/>
              </a:rPr>
              <a:t>, and it has units at </a:t>
            </a:r>
            <a:r>
              <a:rPr lang="en-US" b="0" i="0" dirty="0" err="1">
                <a:solidFill>
                  <a:srgbClr val="202122"/>
                </a:solidFill>
                <a:effectLst/>
                <a:latin typeface="Arial" panose="020B0604020202020204" pitchFamily="34" charset="0"/>
              </a:rPr>
              <a:t>Santej</a:t>
            </a:r>
            <a:r>
              <a:rPr lang="en-US" b="0" i="0" dirty="0">
                <a:solidFill>
                  <a:srgbClr val="202122"/>
                </a:solidFill>
                <a:effectLst/>
                <a:latin typeface="Arial" panose="020B0604020202020204" pitchFamily="34" charset="0"/>
              </a:rPr>
              <a:t> (near </a:t>
            </a:r>
            <a:r>
              <a:rPr lang="en-US" b="0" i="0" u="none" strike="noStrike" dirty="0" err="1">
                <a:solidFill>
                  <a:srgbClr val="3366CC"/>
                </a:solidFill>
                <a:effectLst/>
                <a:latin typeface="Arial" panose="020B0604020202020204" pitchFamily="34" charset="0"/>
                <a:hlinkClick r:id="rId9" tooltip="Kalol (Gandhinagar)"/>
              </a:rPr>
              <a:t>Kalol</a:t>
            </a:r>
            <a:r>
              <a:rPr lang="en-US" b="0" i="0" dirty="0">
                <a:solidFill>
                  <a:srgbClr val="202122"/>
                </a:solidFill>
                <a:effectLst/>
                <a:latin typeface="Arial" panose="020B0604020202020204" pitchFamily="34" charset="0"/>
              </a:rPr>
              <a:t>). The company manufactures </a:t>
            </a:r>
            <a:r>
              <a:rPr lang="en-US" b="0" i="0" u="none" strike="noStrike" dirty="0">
                <a:solidFill>
                  <a:srgbClr val="3366CC"/>
                </a:solidFill>
                <a:effectLst/>
                <a:latin typeface="Arial" panose="020B0604020202020204" pitchFamily="34" charset="0"/>
                <a:hlinkClick r:id="rId10" tooltip="Cotton"/>
              </a:rPr>
              <a:t>cotton</a:t>
            </a:r>
            <a:r>
              <a:rPr lang="en-US" b="0" i="0" dirty="0">
                <a:solidFill>
                  <a:srgbClr val="202122"/>
                </a:solidFill>
                <a:effectLst/>
                <a:latin typeface="Arial" panose="020B0604020202020204" pitchFamily="34" charset="0"/>
              </a:rPr>
              <a:t> </a:t>
            </a:r>
            <a:r>
              <a:rPr lang="en-US" b="0" i="0" u="none" strike="noStrike" dirty="0">
                <a:solidFill>
                  <a:srgbClr val="3366CC"/>
                </a:solidFill>
                <a:effectLst/>
                <a:latin typeface="Arial" panose="020B0604020202020204" pitchFamily="34" charset="0"/>
                <a:hlinkClick r:id="rId11" tooltip="Shirting"/>
              </a:rPr>
              <a:t>shirting</a:t>
            </a:r>
            <a:r>
              <a:rPr lang="en-US" b="0" i="0" dirty="0">
                <a:solidFill>
                  <a:srgbClr val="202122"/>
                </a:solidFill>
                <a:effectLst/>
                <a:latin typeface="Arial" panose="020B0604020202020204" pitchFamily="34" charset="0"/>
              </a:rPr>
              <a:t>, </a:t>
            </a:r>
            <a:r>
              <a:rPr lang="en-US" b="0" i="0" u="none" strike="noStrike" dirty="0">
                <a:solidFill>
                  <a:srgbClr val="3366CC"/>
                </a:solidFill>
                <a:effectLst/>
                <a:latin typeface="Arial" panose="020B0604020202020204" pitchFamily="34" charset="0"/>
                <a:hlinkClick r:id="rId12" tooltip="Denim"/>
              </a:rPr>
              <a:t>denim</a:t>
            </a:r>
            <a:r>
              <a:rPr lang="en-US" b="0" i="0" dirty="0">
                <a:solidFill>
                  <a:srgbClr val="202122"/>
                </a:solidFill>
                <a:effectLst/>
                <a:latin typeface="Arial" panose="020B0604020202020204" pitchFamily="34" charset="0"/>
              </a:rPr>
              <a:t>, </a:t>
            </a:r>
            <a:r>
              <a:rPr lang="en-US" b="0" i="0" u="none" strike="noStrike" dirty="0">
                <a:solidFill>
                  <a:srgbClr val="3366CC"/>
                </a:solidFill>
                <a:effectLst/>
                <a:latin typeface="Arial" panose="020B0604020202020204" pitchFamily="34" charset="0"/>
                <a:hlinkClick r:id="rId13" tooltip="Knits"/>
              </a:rPr>
              <a:t>knits</a:t>
            </a:r>
            <a:r>
              <a:rPr lang="en-US" b="0" i="0" dirty="0">
                <a:solidFill>
                  <a:srgbClr val="202122"/>
                </a:solidFill>
                <a:effectLst/>
                <a:latin typeface="Arial" panose="020B0604020202020204" pitchFamily="34" charset="0"/>
              </a:rPr>
              <a:t> and </a:t>
            </a:r>
            <a:r>
              <a:rPr lang="en-US" b="0" i="0" dirty="0" err="1">
                <a:solidFill>
                  <a:srgbClr val="202122"/>
                </a:solidFill>
                <a:effectLst/>
                <a:latin typeface="Arial" panose="020B0604020202020204" pitchFamily="34" charset="0"/>
              </a:rPr>
              <a:t>bottomweight</a:t>
            </a:r>
            <a:r>
              <a:rPr lang="en-US" b="0" i="0" dirty="0">
                <a:solidFill>
                  <a:srgbClr val="202122"/>
                </a:solidFill>
                <a:effectLst/>
                <a:latin typeface="Arial" panose="020B0604020202020204" pitchFamily="34" charset="0"/>
              </a:rPr>
              <a:t> (</a:t>
            </a:r>
            <a:r>
              <a:rPr lang="en-US" b="0" i="0" u="none" strike="noStrike" dirty="0">
                <a:solidFill>
                  <a:srgbClr val="3366CC"/>
                </a:solidFill>
                <a:effectLst/>
                <a:latin typeface="Arial" panose="020B0604020202020204" pitchFamily="34" charset="0"/>
                <a:hlinkClick r:id="rId14" tooltip="Khaki"/>
              </a:rPr>
              <a:t>khaki</a:t>
            </a:r>
            <a:r>
              <a:rPr lang="en-US" b="0" i="0" dirty="0">
                <a:solidFill>
                  <a:srgbClr val="202122"/>
                </a:solidFill>
                <a:effectLst/>
                <a:latin typeface="Arial" panose="020B0604020202020204" pitchFamily="34" charset="0"/>
              </a:rPr>
              <a:t>) fabrics. It has also recently ventured into technical textiles with its Advanced Materials Division in 2011. It is </a:t>
            </a:r>
            <a:r>
              <a:rPr lang="en-US" b="0" i="0" u="none" strike="noStrike" dirty="0">
                <a:solidFill>
                  <a:srgbClr val="3366CC"/>
                </a:solidFill>
                <a:effectLst/>
                <a:latin typeface="Arial" panose="020B0604020202020204" pitchFamily="34" charset="0"/>
                <a:hlinkClick r:id="rId8" tooltip="India"/>
              </a:rPr>
              <a:t>India</a:t>
            </a:r>
            <a:r>
              <a:rPr lang="en-US" b="0" i="0" dirty="0">
                <a:solidFill>
                  <a:srgbClr val="202122"/>
                </a:solidFill>
                <a:effectLst/>
                <a:latin typeface="Arial" panose="020B0604020202020204" pitchFamily="34" charset="0"/>
              </a:rPr>
              <a:t>'s largest denim manufacturer.</a:t>
            </a:r>
          </a:p>
          <a:p>
            <a:pPr algn="l"/>
            <a:r>
              <a:rPr lang="en-US" b="0" i="0" dirty="0" err="1">
                <a:solidFill>
                  <a:srgbClr val="202122"/>
                </a:solidFill>
                <a:effectLst/>
                <a:latin typeface="Arial" panose="020B0604020202020204" pitchFamily="34" charset="0"/>
              </a:rPr>
              <a:t>Sanjaybhai</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Lalbhai</a:t>
            </a:r>
            <a:r>
              <a:rPr lang="en-US" b="0" i="0" dirty="0">
                <a:solidFill>
                  <a:srgbClr val="202122"/>
                </a:solidFill>
                <a:effectLst/>
                <a:latin typeface="Arial" panose="020B0604020202020204" pitchFamily="34" charset="0"/>
              </a:rPr>
              <a:t> is the current Chairman and managing director of Arvind and </a:t>
            </a:r>
            <a:r>
              <a:rPr lang="en-US" b="0" i="0" dirty="0" err="1">
                <a:solidFill>
                  <a:srgbClr val="202122"/>
                </a:solidFill>
                <a:effectLst/>
                <a:latin typeface="Arial" panose="020B0604020202020204" pitchFamily="34" charset="0"/>
              </a:rPr>
              <a:t>Lalbhai</a:t>
            </a:r>
            <a:r>
              <a:rPr lang="en-US" b="0" i="0" dirty="0">
                <a:solidFill>
                  <a:srgbClr val="202122"/>
                </a:solidFill>
                <a:effectLst/>
                <a:latin typeface="Arial" panose="020B0604020202020204" pitchFamily="34" charset="0"/>
              </a:rPr>
              <a:t> Group. In the early 1980s, he led the 'Reno-vision' whereby the company brought denim into the domestic market, thus starting the jeans revolution in </a:t>
            </a:r>
            <a:r>
              <a:rPr lang="en-US" b="0" i="0" u="none" strike="noStrike" dirty="0">
                <a:solidFill>
                  <a:srgbClr val="3366CC"/>
                </a:solidFill>
                <a:effectLst/>
                <a:latin typeface="Arial" panose="020B0604020202020204" pitchFamily="34" charset="0"/>
                <a:hlinkClick r:id="rId8" tooltip="India"/>
              </a:rPr>
              <a:t>India</a:t>
            </a:r>
            <a:r>
              <a:rPr lang="en-US" b="0" i="0" dirty="0">
                <a:solidFill>
                  <a:srgbClr val="202122"/>
                </a:solidFill>
                <a:effectLst/>
                <a:latin typeface="Arial" panose="020B0604020202020204" pitchFamily="34" charset="0"/>
              </a:rPr>
              <a:t> Today it retails its own brands like Flying Machine, Newport and Excalibur and licensed international brands like Arrow, </a:t>
            </a:r>
            <a:r>
              <a:rPr lang="en-US" b="0" i="0" u="none" strike="noStrike" dirty="0">
                <a:solidFill>
                  <a:srgbClr val="3366CC"/>
                </a:solidFill>
                <a:effectLst/>
                <a:latin typeface="Arial" panose="020B0604020202020204" pitchFamily="34" charset="0"/>
                <a:hlinkClick r:id="rId15" tooltip="Tommy Hilfiger (company)"/>
              </a:rPr>
              <a:t>Tommy Hilfiger</a:t>
            </a:r>
            <a:r>
              <a:rPr lang="en-US" b="0" i="0" dirty="0">
                <a:solidFill>
                  <a:srgbClr val="202122"/>
                </a:solidFill>
                <a:effectLst/>
                <a:latin typeface="Arial" panose="020B0604020202020204" pitchFamily="34" charset="0"/>
              </a:rPr>
              <a:t>, and </a:t>
            </a:r>
            <a:r>
              <a:rPr lang="en-US" b="0" i="0" u="none" strike="noStrike" dirty="0">
                <a:solidFill>
                  <a:srgbClr val="3366CC"/>
                </a:solidFill>
                <a:effectLst/>
                <a:latin typeface="Arial" panose="020B0604020202020204" pitchFamily="34" charset="0"/>
                <a:hlinkClick r:id="rId16" tooltip="Calvin Klein (company)"/>
              </a:rPr>
              <a:t>Calvin Klein</a:t>
            </a:r>
            <a:r>
              <a:rPr lang="en-US" b="0" i="0" dirty="0">
                <a:solidFill>
                  <a:srgbClr val="202122"/>
                </a:solidFill>
                <a:effectLst/>
                <a:latin typeface="Arial" panose="020B0604020202020204" pitchFamily="34" charset="0"/>
              </a:rPr>
              <a:t> through its nationwide retail network. Arvind also runs three clothing and accessories retail chains, the Arvind Store, Unlimited and </a:t>
            </a:r>
            <a:r>
              <a:rPr lang="en-US" b="0" i="0" dirty="0" err="1">
                <a:solidFill>
                  <a:srgbClr val="202122"/>
                </a:solidFill>
                <a:effectLst/>
                <a:latin typeface="Arial" panose="020B0604020202020204" pitchFamily="34" charset="0"/>
              </a:rPr>
              <a:t>Megamart</a:t>
            </a:r>
            <a:r>
              <a:rPr lang="en-US" b="0" i="0" dirty="0">
                <a:solidFill>
                  <a:srgbClr val="202122"/>
                </a:solidFill>
                <a:effectLst/>
                <a:latin typeface="Arial" panose="020B0604020202020204" pitchFamily="34" charset="0"/>
              </a:rPr>
              <a:t>, which stocks company brands.</a:t>
            </a:r>
          </a:p>
        </p:txBody>
      </p:sp>
    </p:spTree>
    <p:extLst>
      <p:ext uri="{BB962C8B-B14F-4D97-AF65-F5344CB8AC3E}">
        <p14:creationId xmlns:p14="http://schemas.microsoft.com/office/powerpoint/2010/main" val="4071257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2092A5-87E7-3E03-379F-F3EDFEC97480}"/>
              </a:ext>
            </a:extLst>
          </p:cNvPr>
          <p:cNvSpPr txBox="1"/>
          <p:nvPr/>
        </p:nvSpPr>
        <p:spPr>
          <a:xfrm>
            <a:off x="2139351" y="1075636"/>
            <a:ext cx="6933481" cy="4893647"/>
          </a:xfrm>
          <a:prstGeom prst="rect">
            <a:avLst/>
          </a:prstGeom>
          <a:noFill/>
        </p:spPr>
        <p:txBody>
          <a:bodyPr wrap="square">
            <a:spAutoFit/>
          </a:bodyPr>
          <a:lstStyle/>
          <a:p>
            <a:pPr algn="l"/>
            <a:r>
              <a:rPr lang="en-US" b="0" i="0" dirty="0">
                <a:solidFill>
                  <a:srgbClr val="555353"/>
                </a:solidFill>
                <a:effectLst/>
                <a:latin typeface="Trebuchet MS" panose="020B0603020202020204" pitchFamily="34" charset="0"/>
              </a:rPr>
              <a:t>Flying Machine is one of the indigenously grown brands started by garment division of Arvind mills. The brand was incepted in 80’s; Flying Machine is among few early brands which started the denim category </a:t>
            </a:r>
            <a:r>
              <a:rPr lang="en-US" sz="2400" b="0" i="0" dirty="0">
                <a:solidFill>
                  <a:srgbClr val="555353"/>
                </a:solidFill>
                <a:effectLst/>
                <a:latin typeface="Trebuchet MS" panose="020B0603020202020204" pitchFamily="34" charset="0"/>
              </a:rPr>
              <a:t>in</a:t>
            </a:r>
            <a:r>
              <a:rPr lang="en-US" b="0" i="0" dirty="0">
                <a:solidFill>
                  <a:srgbClr val="555353"/>
                </a:solidFill>
                <a:effectLst/>
                <a:latin typeface="Trebuchet MS" panose="020B0603020202020204" pitchFamily="34" charset="0"/>
              </a:rPr>
              <a:t> India though consumption was pretty low. The brand had the positioning of ‘guaranteed brand’ due to its unique pricing and product innovation. However, with the growing penetration of online retail and multiple retail channels, the brand started experiencing operational huddle in managing inventory as it goes on multiple channels. Let’s shed light on same…</a:t>
            </a:r>
          </a:p>
          <a:p>
            <a:pPr algn="l"/>
            <a:r>
              <a:rPr lang="en-US" b="1" i="0" dirty="0">
                <a:solidFill>
                  <a:srgbClr val="555353"/>
                </a:solidFill>
                <a:effectLst/>
                <a:latin typeface="Trebuchet MS" panose="020B0603020202020204" pitchFamily="34" charset="0"/>
              </a:rPr>
              <a:t>The Challenge</a:t>
            </a:r>
            <a:endParaRPr lang="en-US" b="0" i="0" dirty="0">
              <a:solidFill>
                <a:srgbClr val="555353"/>
              </a:solidFill>
              <a:effectLst/>
              <a:latin typeface="Trebuchet MS" panose="020B0603020202020204" pitchFamily="34" charset="0"/>
            </a:endParaRPr>
          </a:p>
          <a:p>
            <a:pPr algn="l"/>
            <a:r>
              <a:rPr lang="en-US" b="0" i="0" dirty="0">
                <a:solidFill>
                  <a:srgbClr val="555353"/>
                </a:solidFill>
                <a:effectLst/>
                <a:latin typeface="Trebuchet MS" panose="020B0603020202020204" pitchFamily="34" charset="0"/>
              </a:rPr>
              <a:t>As Flying Machine began to grow, and experience increased online success, the brand realized that to continue the same growth trajectory, it needed to expand its presence across multiple marketplaces. Doing so would require more tech prowess and smart algorithms that would help in enabling a single enterprise view of inventory across multiple sales channels</a:t>
            </a:r>
            <a:endParaRPr lang="en-IN" dirty="0"/>
          </a:p>
        </p:txBody>
      </p:sp>
    </p:spTree>
    <p:extLst>
      <p:ext uri="{BB962C8B-B14F-4D97-AF65-F5344CB8AC3E}">
        <p14:creationId xmlns:p14="http://schemas.microsoft.com/office/powerpoint/2010/main" val="2478995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7F954-0951-5C66-DB5E-4D1F355BD480}"/>
              </a:ext>
            </a:extLst>
          </p:cNvPr>
          <p:cNvSpPr>
            <a:spLocks noGrp="1"/>
          </p:cNvSpPr>
          <p:nvPr>
            <p:ph type="ctrTitle"/>
          </p:nvPr>
        </p:nvSpPr>
        <p:spPr>
          <a:xfrm>
            <a:off x="1524000" y="302005"/>
            <a:ext cx="9144000" cy="645952"/>
          </a:xfrm>
        </p:spPr>
        <p:txBody>
          <a:bodyPr>
            <a:normAutofit/>
          </a:bodyPr>
          <a:lstStyle/>
          <a:p>
            <a:r>
              <a:rPr lang="en-IN" sz="3600" dirty="0"/>
              <a:t>FLYING MACHINE </a:t>
            </a:r>
          </a:p>
        </p:txBody>
      </p:sp>
      <p:sp>
        <p:nvSpPr>
          <p:cNvPr id="3" name="Subtitle 2">
            <a:extLst>
              <a:ext uri="{FF2B5EF4-FFF2-40B4-BE49-F238E27FC236}">
                <a16:creationId xmlns:a16="http://schemas.microsoft.com/office/drawing/2014/main" id="{9EED4788-DBF2-1EB1-290E-74A56E2AA163}"/>
              </a:ext>
            </a:extLst>
          </p:cNvPr>
          <p:cNvSpPr>
            <a:spLocks noGrp="1"/>
          </p:cNvSpPr>
          <p:nvPr>
            <p:ph type="subTitle" idx="1"/>
          </p:nvPr>
        </p:nvSpPr>
        <p:spPr>
          <a:xfrm>
            <a:off x="494949" y="1195432"/>
            <a:ext cx="11048301" cy="5629013"/>
          </a:xfrm>
        </p:spPr>
        <p:txBody>
          <a:bodyPr>
            <a:normAutofit fontScale="85000" lnSpcReduction="20000"/>
          </a:bodyPr>
          <a:lstStyle/>
          <a:p>
            <a:r>
              <a:rPr lang="en-US" dirty="0"/>
              <a:t>The Flying Machine descended from British band Pinkerton's Assorted </a:t>
            </a:r>
            <a:r>
              <a:rPr lang="en-US" dirty="0" err="1"/>
              <a:t>Colours</a:t>
            </a:r>
            <a:r>
              <a:rPr lang="en-US" dirty="0"/>
              <a:t>. Pinkerton's (as they were often known) had scored a major UK hit with "Mirror </a:t>
            </a:r>
            <a:r>
              <a:rPr lang="en-US" dirty="0" err="1"/>
              <a:t>Mirror</a:t>
            </a:r>
            <a:r>
              <a:rPr lang="en-US" dirty="0"/>
              <a:t>" in 1966 and continued recording over the next few years. However, by 1969, singer/guitarist Tony Newman, singer/</a:t>
            </a:r>
            <a:r>
              <a:rPr lang="en-US" dirty="0" err="1"/>
              <a:t>autoharpist</a:t>
            </a:r>
            <a:r>
              <a:rPr lang="en-US" dirty="0"/>
              <a:t>/original frontman Sam Kempe,[3] and bassist Stuart Colman from Pinkerton's had teamed up with lead guitarist Steve Jones and drummer Paul Wilkinson to form a new iteration of the group and, with Newman now assuming lead vocal/frontman duties, took the name The Flying Machine.[4]</a:t>
            </a:r>
          </a:p>
          <a:p>
            <a:endParaRPr lang="en-US" dirty="0"/>
          </a:p>
          <a:p>
            <a:r>
              <a:rPr lang="en-US" dirty="0"/>
              <a:t>They are best known for their single in 1969, "Smile a Little Smile for Me", which peaked at No. 5 on the U.S. Billboard Hot 100 chart (on Kapp Records' Congress record label) It also reached No. 6 on the AC chart. Their first LP, which was self-titled, was released by Janus Records in 1969. By 12 December that year the single had sold a million copies and was awarded a gold disc by the R.I.A.A.[5] The song was written by Tony Macaulay and Geoff Stephens.[6] Despite being released by Pye Records in the band's native UK, the record did not appear on the UK Singles Chart.</a:t>
            </a:r>
          </a:p>
          <a:p>
            <a:endParaRPr lang="en-US" dirty="0"/>
          </a:p>
          <a:p>
            <a:r>
              <a:rPr lang="en-US" dirty="0"/>
              <a:t>A follow-up single, a cover version of "Baby Make It Soon", first recorded by Marmalade, achieved the U.S. Hot 100 the following year.[7] A final single, "The Devil Has Possession Of Your Mind", was released, after which the Flying Machine split up.</a:t>
            </a:r>
          </a:p>
          <a:p>
            <a:endParaRPr lang="en-US" dirty="0"/>
          </a:p>
          <a:p>
            <a:r>
              <a:rPr lang="en-US" dirty="0"/>
              <a:t>Bassist Colman went on to a successful career as a session musician, record producer and BBC Radio disc jockey.</a:t>
            </a:r>
            <a:endParaRPr lang="en-IN" dirty="0"/>
          </a:p>
        </p:txBody>
      </p:sp>
    </p:spTree>
    <p:extLst>
      <p:ext uri="{BB962C8B-B14F-4D97-AF65-F5344CB8AC3E}">
        <p14:creationId xmlns:p14="http://schemas.microsoft.com/office/powerpoint/2010/main" val="4060078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flying machine fashion BRAND ">
            <a:extLst>
              <a:ext uri="{FF2B5EF4-FFF2-40B4-BE49-F238E27FC236}">
                <a16:creationId xmlns:a16="http://schemas.microsoft.com/office/drawing/2014/main" id="{99D4F9D8-2940-7E18-8171-4DFF77F57A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7757" y="905774"/>
            <a:ext cx="7039155" cy="5331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8555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D5C8C1-12E4-10B8-0FFF-62E7B3EFAC73}"/>
              </a:ext>
            </a:extLst>
          </p:cNvPr>
          <p:cNvSpPr txBox="1"/>
          <p:nvPr/>
        </p:nvSpPr>
        <p:spPr>
          <a:xfrm>
            <a:off x="1597324" y="1166842"/>
            <a:ext cx="8997351" cy="4524315"/>
          </a:xfrm>
          <a:prstGeom prst="rect">
            <a:avLst/>
          </a:prstGeom>
          <a:noFill/>
        </p:spPr>
        <p:txBody>
          <a:bodyPr wrap="square">
            <a:spAutoFit/>
          </a:bodyPr>
          <a:lstStyle/>
          <a:p>
            <a:pPr algn="l"/>
            <a:r>
              <a:rPr lang="en-US" b="0" i="0" dirty="0">
                <a:solidFill>
                  <a:srgbClr val="555353"/>
                </a:solidFill>
                <a:effectLst/>
                <a:latin typeface="Trebuchet MS" panose="020B0603020202020204" pitchFamily="34" charset="0"/>
              </a:rPr>
              <a:t>Ace Turtle’s omnichannel platform Rubicon enabled Flying Machine to handle increased inventory levels while simultaneously automating and optimizing catalogue across multiple marketplaces. The platform integrated all the stock points of Flying Machine and provided a single view of inventory to multiple marketplaces. With Ace Turtle, Flying Machine was able to increase its inventory significantly and expand its presence across multiple marketplaces.</a:t>
            </a:r>
          </a:p>
          <a:p>
            <a:pPr algn="l"/>
            <a:r>
              <a:rPr lang="en-US" b="1" i="0" dirty="0">
                <a:solidFill>
                  <a:srgbClr val="555353"/>
                </a:solidFill>
                <a:effectLst/>
                <a:latin typeface="Trebuchet MS" panose="020B0603020202020204" pitchFamily="34" charset="0"/>
              </a:rPr>
              <a:t>The Results</a:t>
            </a:r>
            <a:endParaRPr lang="en-US" b="0" i="0" dirty="0">
              <a:solidFill>
                <a:srgbClr val="555353"/>
              </a:solidFill>
              <a:effectLst/>
              <a:latin typeface="Trebuchet MS" panose="020B0603020202020204" pitchFamily="34" charset="0"/>
            </a:endParaRPr>
          </a:p>
          <a:p>
            <a:pPr algn="l"/>
            <a:r>
              <a:rPr lang="en-US" b="0" i="0" dirty="0">
                <a:solidFill>
                  <a:srgbClr val="555353"/>
                </a:solidFill>
                <a:effectLst/>
                <a:latin typeface="Trebuchet MS" panose="020B0603020202020204" pitchFamily="34" charset="0"/>
              </a:rPr>
              <a:t>Since integrating with the Rubicon platform, Flying Machine has increased its online visibility, strengthened its marketplace business and grown its sales quite significantly. Moreover, the platform allowed Flying Machine to showcase all their categories and reach out to newer marketplaces and significantly increase their sell-throughs.</a:t>
            </a:r>
          </a:p>
          <a:p>
            <a:pPr algn="l"/>
            <a:r>
              <a:rPr lang="en-US" b="0" i="0" dirty="0">
                <a:solidFill>
                  <a:srgbClr val="555353"/>
                </a:solidFill>
                <a:effectLst/>
                <a:latin typeface="Trebuchet MS" panose="020B0603020202020204" pitchFamily="34" charset="0"/>
              </a:rPr>
              <a:t>Following are the few impacts that Rubicon enabled for Flying Machine from Q1 17-18 to Q4 17-18.</a:t>
            </a:r>
          </a:p>
          <a:p>
            <a:pPr algn="l"/>
            <a:r>
              <a:rPr lang="en-US" b="0" i="0" dirty="0">
                <a:solidFill>
                  <a:srgbClr val="555353"/>
                </a:solidFill>
                <a:effectLst/>
                <a:latin typeface="Trebuchet MS" panose="020B0603020202020204" pitchFamily="34" charset="0"/>
              </a:rPr>
              <a:t>23 times rise in GMV</a:t>
            </a:r>
          </a:p>
          <a:p>
            <a:pPr algn="l"/>
            <a:r>
              <a:rPr lang="en-US" b="0" i="0" dirty="0">
                <a:solidFill>
                  <a:srgbClr val="555353"/>
                </a:solidFill>
                <a:effectLst/>
                <a:latin typeface="Trebuchet MS" panose="020B0603020202020204" pitchFamily="34" charset="0"/>
              </a:rPr>
              <a:t>22 times rise in orders across marketplaces</a:t>
            </a:r>
          </a:p>
        </p:txBody>
      </p:sp>
    </p:spTree>
    <p:extLst>
      <p:ext uri="{BB962C8B-B14F-4D97-AF65-F5344CB8AC3E}">
        <p14:creationId xmlns:p14="http://schemas.microsoft.com/office/powerpoint/2010/main" val="2021801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78A74A-D97F-1093-59AA-C6AE64EABB58}"/>
              </a:ext>
            </a:extLst>
          </p:cNvPr>
          <p:cNvSpPr txBox="1"/>
          <p:nvPr/>
        </p:nvSpPr>
        <p:spPr>
          <a:xfrm>
            <a:off x="1112808" y="474345"/>
            <a:ext cx="8029035" cy="2308324"/>
          </a:xfrm>
          <a:prstGeom prst="rect">
            <a:avLst/>
          </a:prstGeom>
          <a:noFill/>
        </p:spPr>
        <p:txBody>
          <a:bodyPr wrap="square">
            <a:spAutoFit/>
          </a:bodyPr>
          <a:lstStyle/>
          <a:p>
            <a:pPr algn="l"/>
            <a:r>
              <a:rPr lang="en-US" b="0" i="0" dirty="0">
                <a:solidFill>
                  <a:srgbClr val="555353"/>
                </a:solidFill>
                <a:effectLst/>
                <a:latin typeface="Trebuchet MS" panose="020B0603020202020204" pitchFamily="34" charset="0"/>
              </a:rPr>
              <a:t>SREACH ENGINE OPTIMIZATION </a:t>
            </a:r>
            <a:br>
              <a:rPr lang="en-US" b="0" i="0" dirty="0">
                <a:solidFill>
                  <a:srgbClr val="555353"/>
                </a:solidFill>
                <a:effectLst/>
                <a:latin typeface="Trebuchet MS" panose="020B0603020202020204" pitchFamily="34" charset="0"/>
              </a:rPr>
            </a:br>
            <a:endParaRPr lang="en-US" b="0" i="0" dirty="0">
              <a:solidFill>
                <a:srgbClr val="555353"/>
              </a:solidFill>
              <a:effectLst/>
              <a:latin typeface="Trebuchet MS" panose="020B0603020202020204" pitchFamily="34" charset="0"/>
            </a:endParaRPr>
          </a:p>
          <a:p>
            <a:pPr algn="l"/>
            <a:endParaRPr lang="en-US" dirty="0">
              <a:solidFill>
                <a:srgbClr val="555353"/>
              </a:solidFill>
              <a:latin typeface="Trebuchet MS" panose="020B0603020202020204" pitchFamily="34" charset="0"/>
            </a:endParaRPr>
          </a:p>
          <a:p>
            <a:pPr algn="l"/>
            <a:r>
              <a:rPr lang="en-US" b="0" i="0" dirty="0">
                <a:solidFill>
                  <a:srgbClr val="555353"/>
                </a:solidFill>
                <a:effectLst/>
                <a:latin typeface="Trebuchet MS" panose="020B0603020202020204" pitchFamily="34" charset="0"/>
              </a:rPr>
              <a:t>THE SEARCH ENGINE OPTIMIZATION IN FLYING MACHINE CONSISTS OF MANY VULNERABLES INCLUDING THE PROMOTION OF THE BRAND SEARCH AND ALSO THE PROMOTING STAT OF THE BWAND ON THE FRONT LINE OF THE BASE . THE FLYING MACHINE HAD MADE ITS BRAND STAG IN THE INDIAN INDUSTRY BY ALL THE MEANS OF AUDICITY.</a:t>
            </a:r>
          </a:p>
        </p:txBody>
      </p:sp>
      <p:sp>
        <p:nvSpPr>
          <p:cNvPr id="5" name="TextBox 4">
            <a:extLst>
              <a:ext uri="{FF2B5EF4-FFF2-40B4-BE49-F238E27FC236}">
                <a16:creationId xmlns:a16="http://schemas.microsoft.com/office/drawing/2014/main" id="{A4C6F62F-E426-B83C-F6A5-7B775B992E6E}"/>
              </a:ext>
            </a:extLst>
          </p:cNvPr>
          <p:cNvSpPr txBox="1"/>
          <p:nvPr/>
        </p:nvSpPr>
        <p:spPr>
          <a:xfrm>
            <a:off x="1112808" y="2605069"/>
            <a:ext cx="6780361" cy="3416320"/>
          </a:xfrm>
          <a:prstGeom prst="rect">
            <a:avLst/>
          </a:prstGeom>
          <a:noFill/>
        </p:spPr>
        <p:txBody>
          <a:bodyPr wrap="square">
            <a:spAutoFit/>
          </a:bodyPr>
          <a:lstStyle/>
          <a:p>
            <a:pPr algn="l"/>
            <a:endParaRPr lang="en-US" b="0" i="0" dirty="0">
              <a:solidFill>
                <a:srgbClr val="555353"/>
              </a:solidFill>
              <a:effectLst/>
              <a:latin typeface="Trebuchet MS" panose="020B0603020202020204" pitchFamily="34" charset="0"/>
            </a:endParaRPr>
          </a:p>
          <a:p>
            <a:pPr algn="l"/>
            <a:r>
              <a:rPr lang="en-US" b="1" i="0" dirty="0">
                <a:solidFill>
                  <a:srgbClr val="555353"/>
                </a:solidFill>
                <a:effectLst/>
                <a:latin typeface="Trebuchet MS" panose="020B0603020202020204" pitchFamily="34" charset="0"/>
              </a:rPr>
              <a:t>The Results</a:t>
            </a:r>
            <a:endParaRPr lang="en-US" b="0" i="0" dirty="0">
              <a:solidFill>
                <a:srgbClr val="555353"/>
              </a:solidFill>
              <a:effectLst/>
              <a:latin typeface="Trebuchet MS" panose="020B0603020202020204" pitchFamily="34" charset="0"/>
            </a:endParaRPr>
          </a:p>
          <a:p>
            <a:pPr algn="l"/>
            <a:r>
              <a:rPr lang="en-US" b="0" i="0" dirty="0">
                <a:solidFill>
                  <a:srgbClr val="555353"/>
                </a:solidFill>
                <a:effectLst/>
                <a:latin typeface="Trebuchet MS" panose="020B0603020202020204" pitchFamily="34" charset="0"/>
              </a:rPr>
              <a:t>Since integrating with the Rubicon platform, Flying Machine has increased its online visibility, strengthened its marketplace business and grown its sales quite significantly. Moreover, the platform allowed Flying Machine to showcase all their categories and reach out to newer marketplaces and significantly increase their sell-throughs.</a:t>
            </a:r>
          </a:p>
          <a:p>
            <a:pPr algn="l"/>
            <a:r>
              <a:rPr lang="en-US" b="0" i="0" dirty="0">
                <a:solidFill>
                  <a:srgbClr val="555353"/>
                </a:solidFill>
                <a:effectLst/>
                <a:latin typeface="Trebuchet MS" panose="020B0603020202020204" pitchFamily="34" charset="0"/>
              </a:rPr>
              <a:t>Following are the few impacts that Rubicon enabled for Flying Machine from Q1 17-18 to Q4 17-18.</a:t>
            </a:r>
          </a:p>
          <a:p>
            <a:pPr algn="l"/>
            <a:r>
              <a:rPr lang="en-US" b="0" i="0" dirty="0">
                <a:solidFill>
                  <a:srgbClr val="555353"/>
                </a:solidFill>
                <a:effectLst/>
                <a:latin typeface="Trebuchet MS" panose="020B0603020202020204" pitchFamily="34" charset="0"/>
              </a:rPr>
              <a:t>23 times rise in GMV</a:t>
            </a:r>
          </a:p>
          <a:p>
            <a:pPr algn="l"/>
            <a:r>
              <a:rPr lang="en-US" b="0" i="0" dirty="0">
                <a:solidFill>
                  <a:srgbClr val="555353"/>
                </a:solidFill>
                <a:effectLst/>
                <a:latin typeface="Trebuchet MS" panose="020B0603020202020204" pitchFamily="34" charset="0"/>
              </a:rPr>
              <a:t>22 times rise in orders across marketplaces</a:t>
            </a:r>
          </a:p>
        </p:txBody>
      </p:sp>
    </p:spTree>
    <p:extLst>
      <p:ext uri="{BB962C8B-B14F-4D97-AF65-F5344CB8AC3E}">
        <p14:creationId xmlns:p14="http://schemas.microsoft.com/office/powerpoint/2010/main" val="3435678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979A29-762B-8F31-373A-E63B251A9C05}"/>
              </a:ext>
            </a:extLst>
          </p:cNvPr>
          <p:cNvSpPr txBox="1"/>
          <p:nvPr/>
        </p:nvSpPr>
        <p:spPr>
          <a:xfrm>
            <a:off x="1466491" y="1061895"/>
            <a:ext cx="8867954" cy="4401205"/>
          </a:xfrm>
          <a:prstGeom prst="rect">
            <a:avLst/>
          </a:prstGeom>
          <a:noFill/>
        </p:spPr>
        <p:txBody>
          <a:bodyPr wrap="square">
            <a:spAutoFit/>
          </a:bodyPr>
          <a:lstStyle/>
          <a:p>
            <a:pPr algn="l"/>
            <a:r>
              <a:rPr lang="en-US" sz="2000" b="0" i="0" dirty="0">
                <a:solidFill>
                  <a:srgbClr val="000000"/>
                </a:solidFill>
                <a:effectLst/>
                <a:latin typeface="Linux Libertine"/>
              </a:rPr>
              <a:t>Financial restructuring</a:t>
            </a:r>
            <a:r>
              <a:rPr lang="en-US" sz="2000" b="0" i="0" dirty="0">
                <a:solidFill>
                  <a:srgbClr val="54595D"/>
                </a:solidFill>
                <a:effectLst/>
                <a:latin typeface="Arial" panose="020B0604020202020204" pitchFamily="34" charset="0"/>
              </a:rPr>
              <a:t>[</a:t>
            </a:r>
            <a:r>
              <a:rPr lang="en-US" sz="2000" b="0" i="0" u="none" strike="noStrike" dirty="0">
                <a:solidFill>
                  <a:srgbClr val="3366CC"/>
                </a:solidFill>
                <a:effectLst/>
                <a:latin typeface="Arial" panose="020B0604020202020204" pitchFamily="34" charset="0"/>
                <a:hlinkClick r:id="rId2" tooltip="Edit section: Financial restructuring"/>
              </a:rPr>
              <a:t>edit</a:t>
            </a:r>
            <a:r>
              <a:rPr lang="en-US" sz="2000" b="0" i="0" dirty="0">
                <a:solidFill>
                  <a:srgbClr val="54595D"/>
                </a:solidFill>
                <a:effectLst/>
                <a:latin typeface="Arial" panose="020B0604020202020204" pitchFamily="34" charset="0"/>
              </a:rPr>
              <a:t>]</a:t>
            </a:r>
            <a:endParaRPr lang="en-US" sz="2000" b="0" i="0" dirty="0">
              <a:solidFill>
                <a:srgbClr val="000000"/>
              </a:solidFill>
              <a:effectLst/>
              <a:latin typeface="Linux Libertine"/>
            </a:endParaRPr>
          </a:p>
          <a:p>
            <a:pPr algn="l"/>
            <a:r>
              <a:rPr lang="en-US" sz="2000" b="0" i="0" dirty="0">
                <a:solidFill>
                  <a:srgbClr val="202122"/>
                </a:solidFill>
                <a:effectLst/>
                <a:latin typeface="Arial" panose="020B0604020202020204" pitchFamily="34" charset="0"/>
              </a:rPr>
              <a:t>In the mid-1990s, the company undertook a massive expansion of its denim capacity even though other cotton fabrics were slowly replacing the demand for denim. The expansion plan was funded by loans from both Indian and overseas </a:t>
            </a:r>
            <a:r>
              <a:rPr lang="en-US" sz="2000" b="0" i="0" u="none" strike="noStrike" dirty="0">
                <a:solidFill>
                  <a:srgbClr val="3366CC"/>
                </a:solidFill>
                <a:effectLst/>
                <a:latin typeface="Arial" panose="020B0604020202020204" pitchFamily="34" charset="0"/>
                <a:hlinkClick r:id="rId3" tooltip="Financial institutions"/>
              </a:rPr>
              <a:t>financial institutions</a:t>
            </a:r>
            <a:r>
              <a:rPr lang="en-US" sz="2000" b="0" i="0" dirty="0">
                <a:solidFill>
                  <a:srgbClr val="202122"/>
                </a:solidFill>
                <a:effectLst/>
                <a:latin typeface="Arial" panose="020B0604020202020204" pitchFamily="34" charset="0"/>
              </a:rPr>
              <a:t>. With the demand for denim slowing, the company found it difficult to repay the loans, resulting in an increased interest burden on the loans. In the late 1990s, the company encountered financial problems due of its debt burden, resulting in incurring significant losses.</a:t>
            </a:r>
            <a:r>
              <a:rPr lang="en-US" sz="2000" b="0" i="0" u="none" strike="noStrike" baseline="30000" dirty="0">
                <a:solidFill>
                  <a:srgbClr val="3366CC"/>
                </a:solidFill>
                <a:effectLst/>
                <a:latin typeface="Arial" panose="020B0604020202020204" pitchFamily="34" charset="0"/>
                <a:hlinkClick r:id="rId4"/>
              </a:rPr>
              <a:t>[14]</a:t>
            </a:r>
            <a:endParaRPr lang="en-US" sz="2000" b="0" i="0" dirty="0">
              <a:solidFill>
                <a:srgbClr val="202122"/>
              </a:solidFill>
              <a:effectLst/>
              <a:latin typeface="Arial" panose="020B0604020202020204" pitchFamily="34" charset="0"/>
            </a:endParaRPr>
          </a:p>
          <a:p>
            <a:pPr algn="l"/>
            <a:r>
              <a:rPr lang="en-US" sz="2000" b="0" i="0" dirty="0">
                <a:solidFill>
                  <a:srgbClr val="202122"/>
                </a:solidFill>
                <a:effectLst/>
                <a:latin typeface="Arial" panose="020B0604020202020204" pitchFamily="34" charset="0"/>
              </a:rPr>
              <a:t>The company came up with a debt-restructuring plan for the long-term debts being taken up in February 2001. This complex financial restructuring exercise, which involved several domestic and international lenders, is considered to be the benchmark and a case study in India. The restructuring was overseen by Jayesh Shah, CFO, and advised on by a JP Morgan Hong Kong team, led by Ahmad Ayaz.</a:t>
            </a:r>
          </a:p>
        </p:txBody>
      </p:sp>
    </p:spTree>
    <p:extLst>
      <p:ext uri="{BB962C8B-B14F-4D97-AF65-F5344CB8AC3E}">
        <p14:creationId xmlns:p14="http://schemas.microsoft.com/office/powerpoint/2010/main" val="15213750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F96FD8-833E-9C83-594A-E0A3BE5962D0}"/>
              </a:ext>
            </a:extLst>
          </p:cNvPr>
          <p:cNvSpPr txBox="1"/>
          <p:nvPr/>
        </p:nvSpPr>
        <p:spPr>
          <a:xfrm>
            <a:off x="1492369" y="1237761"/>
            <a:ext cx="8462513" cy="4524315"/>
          </a:xfrm>
          <a:prstGeom prst="rect">
            <a:avLst/>
          </a:prstGeom>
          <a:noFill/>
        </p:spPr>
        <p:txBody>
          <a:bodyPr wrap="square">
            <a:spAutoFit/>
          </a:bodyPr>
          <a:lstStyle/>
          <a:p>
            <a:r>
              <a:rPr lang="en-US" sz="2400" b="0" i="0" dirty="0">
                <a:solidFill>
                  <a:srgbClr val="202122"/>
                </a:solidFill>
                <a:effectLst/>
                <a:latin typeface="Arial" panose="020B0604020202020204" pitchFamily="34" charset="0"/>
              </a:rPr>
              <a:t>In 2018, Arvind Ltd. demerged its branded apparel and engineering business into separate entities for enhanced focus and value addition for the shareholders of the Company. It got the nod from NCLT Ahmedabad bench for demerger in Oct 2018.</a:t>
            </a:r>
            <a:r>
              <a:rPr lang="en-US" sz="2400" b="0" i="0" u="none" strike="noStrike" baseline="30000" dirty="0">
                <a:solidFill>
                  <a:srgbClr val="3366CC"/>
                </a:solidFill>
                <a:effectLst/>
                <a:latin typeface="Arial" panose="020B0604020202020204" pitchFamily="34" charset="0"/>
                <a:hlinkClick r:id="rId2"/>
              </a:rPr>
              <a:t>[15]</a:t>
            </a:r>
            <a:r>
              <a:rPr lang="en-US" sz="2400" b="0" i="0" dirty="0">
                <a:solidFill>
                  <a:srgbClr val="202122"/>
                </a:solidFill>
                <a:effectLst/>
                <a:latin typeface="Arial" panose="020B0604020202020204" pitchFamily="34" charset="0"/>
              </a:rPr>
              <a:t> Arvind Fashions, the branded apparel entity, will be scaling up existing brand portfolio and improve profitability across brands.</a:t>
            </a:r>
            <a:r>
              <a:rPr lang="en-US" sz="2400" b="0" i="0" u="none" strike="noStrike" baseline="30000" dirty="0">
                <a:solidFill>
                  <a:srgbClr val="3366CC"/>
                </a:solidFill>
                <a:effectLst/>
                <a:latin typeface="Arial" panose="020B0604020202020204" pitchFamily="34" charset="0"/>
                <a:hlinkClick r:id="rId3"/>
              </a:rPr>
              <a:t>[16]</a:t>
            </a:r>
            <a:r>
              <a:rPr lang="en-US" sz="2400" b="0" i="0" dirty="0">
                <a:solidFill>
                  <a:srgbClr val="202122"/>
                </a:solidFill>
                <a:effectLst/>
                <a:latin typeface="Arial" panose="020B0604020202020204" pitchFamily="34" charset="0"/>
              </a:rPr>
              <a:t> </a:t>
            </a:r>
            <a:r>
              <a:rPr lang="en-US" sz="2400" b="0" i="0" dirty="0" err="1">
                <a:solidFill>
                  <a:srgbClr val="202122"/>
                </a:solidFill>
                <a:effectLst/>
                <a:latin typeface="Arial" panose="020B0604020202020204" pitchFamily="34" charset="0"/>
              </a:rPr>
              <a:t>Anveshan</a:t>
            </a:r>
            <a:r>
              <a:rPr lang="en-US" sz="2400" b="0" i="0" dirty="0">
                <a:solidFill>
                  <a:srgbClr val="202122"/>
                </a:solidFill>
                <a:effectLst/>
                <a:latin typeface="Arial" panose="020B0604020202020204" pitchFamily="34" charset="0"/>
              </a:rPr>
              <a:t> Heavy Engineering, earlier known as Anup Engineering, has laid down capex plans of ₹80 crore to double existing fabrication capacity of 15,000 </a:t>
            </a:r>
            <a:r>
              <a:rPr lang="en-US" sz="2400" b="0" i="0" dirty="0" err="1">
                <a:solidFill>
                  <a:srgbClr val="202122"/>
                </a:solidFill>
                <a:effectLst/>
                <a:latin typeface="Arial" panose="020B0604020202020204" pitchFamily="34" charset="0"/>
              </a:rPr>
              <a:t>tonnes</a:t>
            </a:r>
            <a:r>
              <a:rPr lang="en-US" sz="2400" b="0" i="0" dirty="0">
                <a:solidFill>
                  <a:srgbClr val="202122"/>
                </a:solidFill>
                <a:effectLst/>
                <a:latin typeface="Arial" panose="020B0604020202020204" pitchFamily="34" charset="0"/>
              </a:rPr>
              <a:t> per annum by implementing product mix. Out of the planned investment, ₹40 crore has already been invested</a:t>
            </a:r>
            <a:r>
              <a:rPr lang="en-US" b="0" i="0" dirty="0">
                <a:solidFill>
                  <a:srgbClr val="202122"/>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684595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Myntra - Flying Machine Clothing + UPTO 2.4% CASHBACK FROM CUBBER Shop ...">
            <a:extLst>
              <a:ext uri="{FF2B5EF4-FFF2-40B4-BE49-F238E27FC236}">
                <a16:creationId xmlns:a16="http://schemas.microsoft.com/office/drawing/2014/main" id="{EEE127DB-F7D1-F08E-15BA-0D17072B61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6657" y="931653"/>
            <a:ext cx="8462513" cy="4839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081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5CA77A-4275-7DE4-E7BE-73C370D8B385}"/>
              </a:ext>
            </a:extLst>
          </p:cNvPr>
          <p:cNvSpPr txBox="1"/>
          <p:nvPr/>
        </p:nvSpPr>
        <p:spPr>
          <a:xfrm>
            <a:off x="1647646" y="1246387"/>
            <a:ext cx="7770243" cy="4770537"/>
          </a:xfrm>
          <a:prstGeom prst="rect">
            <a:avLst/>
          </a:prstGeom>
          <a:noFill/>
        </p:spPr>
        <p:txBody>
          <a:bodyPr wrap="square">
            <a:spAutoFit/>
          </a:bodyPr>
          <a:lstStyle/>
          <a:p>
            <a:r>
              <a:rPr lang="en-US" sz="2800" b="0" i="0" dirty="0">
                <a:solidFill>
                  <a:srgbClr val="202122"/>
                </a:solidFill>
                <a:effectLst/>
                <a:latin typeface="Arial" panose="020B0604020202020204" pitchFamily="34" charset="0"/>
              </a:rPr>
              <a:t>THE CONTENT IDEAS </a:t>
            </a:r>
          </a:p>
          <a:p>
            <a:endParaRPr lang="en-US" dirty="0">
              <a:solidFill>
                <a:srgbClr val="202122"/>
              </a:solidFill>
              <a:latin typeface="Arial" panose="020B0604020202020204" pitchFamily="34" charset="0"/>
            </a:endParaRPr>
          </a:p>
          <a:p>
            <a:endParaRPr lang="en-US" b="0" i="0" dirty="0">
              <a:solidFill>
                <a:srgbClr val="202122"/>
              </a:solidFill>
              <a:effectLst/>
              <a:latin typeface="Arial" panose="020B0604020202020204" pitchFamily="34" charset="0"/>
            </a:endParaRPr>
          </a:p>
          <a:p>
            <a:r>
              <a:rPr lang="en-US" sz="2000" b="0" i="0" dirty="0">
                <a:solidFill>
                  <a:srgbClr val="202122"/>
                </a:solidFill>
                <a:effectLst/>
                <a:latin typeface="Arial" panose="020B0604020202020204" pitchFamily="34" charset="0"/>
              </a:rPr>
              <a:t> THE COMING ERA OF FKYING MACHINE </a:t>
            </a:r>
          </a:p>
          <a:p>
            <a:r>
              <a:rPr lang="en-US" sz="2000" b="0" i="0" dirty="0">
                <a:solidFill>
                  <a:srgbClr val="202122"/>
                </a:solidFill>
                <a:effectLst/>
                <a:latin typeface="Arial" panose="020B0604020202020204" pitchFamily="34" charset="0"/>
              </a:rPr>
              <a:t> 2018, Arvind Ltd. demerged its branded apparel and engineering business into separate entities for enhanced focus and value addition for the shareholders of the Company. It got the nod from NCLT Ahmedabad bench for demerger in Oct 2018.</a:t>
            </a:r>
            <a:r>
              <a:rPr lang="en-US" sz="2000" b="0" i="0" u="none" strike="noStrike" baseline="30000" dirty="0">
                <a:solidFill>
                  <a:srgbClr val="3366CC"/>
                </a:solidFill>
                <a:effectLst/>
                <a:latin typeface="Arial" panose="020B0604020202020204" pitchFamily="34" charset="0"/>
                <a:hlinkClick r:id="rId2"/>
              </a:rPr>
              <a:t>[15]</a:t>
            </a:r>
            <a:r>
              <a:rPr lang="en-US" sz="2000" b="0" i="0" dirty="0">
                <a:solidFill>
                  <a:srgbClr val="202122"/>
                </a:solidFill>
                <a:effectLst/>
                <a:latin typeface="Arial" panose="020B0604020202020204" pitchFamily="34" charset="0"/>
              </a:rPr>
              <a:t> Arvind Fashions, the branded apparel entity, will be scaling up existing brand portfolio and improve profitability across brands.</a:t>
            </a:r>
            <a:r>
              <a:rPr lang="en-US" sz="2000" b="0" i="0" u="none" strike="noStrike" baseline="30000" dirty="0">
                <a:solidFill>
                  <a:srgbClr val="3366CC"/>
                </a:solidFill>
                <a:effectLst/>
                <a:latin typeface="Arial" panose="020B0604020202020204" pitchFamily="34" charset="0"/>
                <a:hlinkClick r:id="rId3"/>
              </a:rPr>
              <a:t>[16]</a:t>
            </a:r>
            <a:r>
              <a:rPr lang="en-US" sz="2000" b="0" i="0" dirty="0">
                <a:solidFill>
                  <a:srgbClr val="202122"/>
                </a:solidFill>
                <a:effectLst/>
                <a:latin typeface="Arial" panose="020B0604020202020204" pitchFamily="34" charset="0"/>
              </a:rPr>
              <a:t> </a:t>
            </a:r>
            <a:r>
              <a:rPr lang="en-US" sz="2000" b="0" i="0" dirty="0" err="1">
                <a:solidFill>
                  <a:srgbClr val="202122"/>
                </a:solidFill>
                <a:effectLst/>
                <a:latin typeface="Arial" panose="020B0604020202020204" pitchFamily="34" charset="0"/>
              </a:rPr>
              <a:t>Anveshan</a:t>
            </a:r>
            <a:r>
              <a:rPr lang="en-US" sz="2000" b="0" i="0" dirty="0">
                <a:solidFill>
                  <a:srgbClr val="202122"/>
                </a:solidFill>
                <a:effectLst/>
                <a:latin typeface="Arial" panose="020B0604020202020204" pitchFamily="34" charset="0"/>
              </a:rPr>
              <a:t> Heavy Engineering, earlier known as Anup Engineering, has laid down capex plans of ₹80 crore to double existing fabrication capacity of 15,000 </a:t>
            </a:r>
            <a:r>
              <a:rPr lang="en-US" sz="2000" b="0" i="0" dirty="0" err="1">
                <a:solidFill>
                  <a:srgbClr val="202122"/>
                </a:solidFill>
                <a:effectLst/>
                <a:latin typeface="Arial" panose="020B0604020202020204" pitchFamily="34" charset="0"/>
              </a:rPr>
              <a:t>tonnes</a:t>
            </a:r>
            <a:r>
              <a:rPr lang="en-US" sz="2000" b="0" i="0" dirty="0">
                <a:solidFill>
                  <a:srgbClr val="202122"/>
                </a:solidFill>
                <a:effectLst/>
                <a:latin typeface="Arial" panose="020B0604020202020204" pitchFamily="34" charset="0"/>
              </a:rPr>
              <a:t> per annum by implementing product mix. Out of the planned investment, ₹40 crore has already been invested</a:t>
            </a:r>
            <a:r>
              <a:rPr lang="en-US" b="0" i="0" dirty="0">
                <a:solidFill>
                  <a:srgbClr val="202122"/>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24246683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B83B97-DD1A-ECCB-CADC-CCBFE5DC4C55}"/>
              </a:ext>
            </a:extLst>
          </p:cNvPr>
          <p:cNvSpPr txBox="1"/>
          <p:nvPr/>
        </p:nvSpPr>
        <p:spPr>
          <a:xfrm>
            <a:off x="1147312" y="1454375"/>
            <a:ext cx="9282023" cy="3416320"/>
          </a:xfrm>
          <a:prstGeom prst="rect">
            <a:avLst/>
          </a:prstGeom>
          <a:noFill/>
        </p:spPr>
        <p:txBody>
          <a:bodyPr wrap="square">
            <a:spAutoFit/>
          </a:bodyPr>
          <a:lstStyle/>
          <a:p>
            <a:r>
              <a:rPr lang="en-US" sz="2400" b="1" i="0" dirty="0" err="1">
                <a:solidFill>
                  <a:srgbClr val="202122"/>
                </a:solidFill>
                <a:effectLst/>
                <a:latin typeface="Arial" panose="020B0604020202020204" pitchFamily="34" charset="0"/>
              </a:rPr>
              <a:t>Kasturbhai</a:t>
            </a:r>
            <a:r>
              <a:rPr lang="en-US" sz="2400" b="1" i="0" dirty="0">
                <a:solidFill>
                  <a:srgbClr val="202122"/>
                </a:solidFill>
                <a:effectLst/>
                <a:latin typeface="Arial" panose="020B0604020202020204" pitchFamily="34" charset="0"/>
              </a:rPr>
              <a:t> </a:t>
            </a:r>
            <a:r>
              <a:rPr lang="en-US" sz="2400" b="1" i="0" dirty="0" err="1">
                <a:solidFill>
                  <a:srgbClr val="202122"/>
                </a:solidFill>
                <a:effectLst/>
                <a:latin typeface="Arial" panose="020B0604020202020204" pitchFamily="34" charset="0"/>
              </a:rPr>
              <a:t>Lalbhai</a:t>
            </a:r>
            <a:r>
              <a:rPr lang="en-US" sz="2400" b="0" i="0" dirty="0">
                <a:solidFill>
                  <a:srgbClr val="202122"/>
                </a:solidFill>
                <a:effectLst/>
                <a:latin typeface="Arial" panose="020B0604020202020204" pitchFamily="34" charset="0"/>
              </a:rPr>
              <a:t> (19 December 1894 – 20 January 1980) was an Indian </a:t>
            </a:r>
            <a:r>
              <a:rPr lang="en-US" sz="2400" b="0" i="0" u="none" strike="noStrike" dirty="0">
                <a:solidFill>
                  <a:srgbClr val="3366CC"/>
                </a:solidFill>
                <a:effectLst/>
                <a:latin typeface="Arial" panose="020B0604020202020204" pitchFamily="34" charset="0"/>
                <a:hlinkClick r:id="rId2" tooltip="Industrialist"/>
              </a:rPr>
              <a:t>industrialist</a:t>
            </a:r>
            <a:r>
              <a:rPr lang="en-US" sz="2400" b="0" i="0" dirty="0">
                <a:solidFill>
                  <a:srgbClr val="202122"/>
                </a:solidFill>
                <a:effectLst/>
                <a:latin typeface="Arial" panose="020B0604020202020204" pitchFamily="34" charset="0"/>
              </a:rPr>
              <a:t> and </a:t>
            </a:r>
            <a:r>
              <a:rPr lang="en-US" sz="2400" b="0" i="0" u="none" strike="noStrike" dirty="0">
                <a:solidFill>
                  <a:srgbClr val="3366CC"/>
                </a:solidFill>
                <a:effectLst/>
                <a:latin typeface="Arial" panose="020B0604020202020204" pitchFamily="34" charset="0"/>
                <a:hlinkClick r:id="rId3" tooltip="Philanthropy"/>
              </a:rPr>
              <a:t>philanthropist</a:t>
            </a:r>
            <a:r>
              <a:rPr lang="en-US" sz="2400" b="0" i="0" dirty="0">
                <a:solidFill>
                  <a:srgbClr val="202122"/>
                </a:solidFill>
                <a:effectLst/>
                <a:latin typeface="Arial" panose="020B0604020202020204" pitchFamily="34" charset="0"/>
              </a:rPr>
              <a:t>. He co-founded the </a:t>
            </a:r>
            <a:r>
              <a:rPr lang="en-US" sz="2400" b="0" i="0" u="none" strike="noStrike" dirty="0">
                <a:solidFill>
                  <a:srgbClr val="3366CC"/>
                </a:solidFill>
                <a:effectLst/>
                <a:latin typeface="Arial" panose="020B0604020202020204" pitchFamily="34" charset="0"/>
                <a:hlinkClick r:id="rId4" tooltip="Arvind Mills"/>
              </a:rPr>
              <a:t>Arvind Mills</a:t>
            </a:r>
            <a:r>
              <a:rPr lang="en-US" sz="2400" b="0" i="0" dirty="0">
                <a:solidFill>
                  <a:srgbClr val="202122"/>
                </a:solidFill>
                <a:effectLst/>
                <a:latin typeface="Arial" panose="020B0604020202020204" pitchFamily="34" charset="0"/>
              </a:rPr>
              <a:t> along with his brothers and several other institutes. He was a cofounder of the </a:t>
            </a:r>
            <a:r>
              <a:rPr lang="en-US" sz="2400" b="0" i="0" u="none" strike="noStrike" dirty="0">
                <a:solidFill>
                  <a:srgbClr val="3366CC"/>
                </a:solidFill>
                <a:effectLst/>
                <a:latin typeface="Arial" panose="020B0604020202020204" pitchFamily="34" charset="0"/>
                <a:hlinkClick r:id="rId5" tooltip="Ahmadabad Education Society"/>
              </a:rPr>
              <a:t>Ahmadabad Education Society</a:t>
            </a:r>
            <a:r>
              <a:rPr lang="en-US" sz="2400" b="0" i="0" dirty="0">
                <a:solidFill>
                  <a:srgbClr val="202122"/>
                </a:solidFill>
                <a:effectLst/>
                <a:latin typeface="Arial" panose="020B0604020202020204" pitchFamily="34" charset="0"/>
              </a:rPr>
              <a:t> which initiated </a:t>
            </a:r>
            <a:r>
              <a:rPr lang="en-US" sz="2400" b="0" i="0" u="none" strike="noStrike" dirty="0">
                <a:solidFill>
                  <a:srgbClr val="3366CC"/>
                </a:solidFill>
                <a:effectLst/>
                <a:latin typeface="Arial" panose="020B0604020202020204" pitchFamily="34" charset="0"/>
                <a:hlinkClick r:id="rId6" tooltip="Ahmedabad University"/>
              </a:rPr>
              <a:t>Ahmedabad University</a:t>
            </a:r>
            <a:r>
              <a:rPr lang="en-US" sz="2400" b="0" i="0" dirty="0">
                <a:solidFill>
                  <a:srgbClr val="202122"/>
                </a:solidFill>
                <a:effectLst/>
                <a:latin typeface="Arial" panose="020B0604020202020204" pitchFamily="34" charset="0"/>
              </a:rPr>
              <a:t> and the </a:t>
            </a:r>
            <a:r>
              <a:rPr lang="en-US" sz="2400" b="0" i="0" u="none" strike="noStrike" dirty="0">
                <a:solidFill>
                  <a:srgbClr val="3366CC"/>
                </a:solidFill>
                <a:effectLst/>
                <a:latin typeface="Arial" panose="020B0604020202020204" pitchFamily="34" charset="0"/>
                <a:hlinkClick r:id="rId7" tooltip="Indian Institute of Management Ahmedabad"/>
              </a:rPr>
              <a:t>Indian Institute of Management Ahmedabad</a:t>
            </a:r>
            <a:r>
              <a:rPr lang="en-US" sz="2400" b="0" i="0" dirty="0">
                <a:solidFill>
                  <a:srgbClr val="202122"/>
                </a:solidFill>
                <a:effectLst/>
                <a:latin typeface="Arial" panose="020B0604020202020204" pitchFamily="34" charset="0"/>
              </a:rPr>
              <a:t>. He served as the chairman of historic and influential </a:t>
            </a:r>
            <a:r>
              <a:rPr lang="en-US" sz="2400" b="0" i="0" u="none" strike="noStrike" dirty="0" err="1">
                <a:solidFill>
                  <a:srgbClr val="3366CC"/>
                </a:solidFill>
                <a:effectLst/>
                <a:latin typeface="Arial" panose="020B0604020202020204" pitchFamily="34" charset="0"/>
                <a:hlinkClick r:id="rId8" tooltip="Anandji Kalyanji Trust"/>
              </a:rPr>
              <a:t>Anandji</a:t>
            </a:r>
            <a:r>
              <a:rPr lang="en-US" sz="2400" b="0" i="0" u="none" strike="noStrike" dirty="0">
                <a:solidFill>
                  <a:srgbClr val="3366CC"/>
                </a:solidFill>
                <a:effectLst/>
                <a:latin typeface="Arial" panose="020B0604020202020204" pitchFamily="34" charset="0"/>
                <a:hlinkClick r:id="rId8" tooltip="Anandji Kalyanji Trust"/>
              </a:rPr>
              <a:t> Kalyanji Trust</a:t>
            </a:r>
            <a:r>
              <a:rPr lang="en-US" sz="2400" b="0" i="0" dirty="0">
                <a:solidFill>
                  <a:srgbClr val="202122"/>
                </a:solidFill>
                <a:effectLst/>
                <a:latin typeface="Arial" panose="020B0604020202020204" pitchFamily="34" charset="0"/>
              </a:rPr>
              <a:t> that manages </a:t>
            </a:r>
            <a:r>
              <a:rPr lang="en-US" sz="2400" b="0" i="0" u="none" strike="noStrike" dirty="0" err="1">
                <a:solidFill>
                  <a:srgbClr val="3366CC"/>
                </a:solidFill>
                <a:effectLst/>
                <a:latin typeface="Arial" panose="020B0604020202020204" pitchFamily="34" charset="0"/>
                <a:hlinkClick r:id="rId9" tooltip="Shatrunjaya"/>
              </a:rPr>
              <a:t>Shatrunjaya</a:t>
            </a:r>
            <a:r>
              <a:rPr lang="en-US" sz="2400" b="0" i="0" dirty="0">
                <a:solidFill>
                  <a:srgbClr val="202122"/>
                </a:solidFill>
                <a:effectLst/>
                <a:latin typeface="Arial" panose="020B0604020202020204" pitchFamily="34" charset="0"/>
              </a:rPr>
              <a:t> and several other Jain pilgrimage centers, for 50 years.</a:t>
            </a:r>
            <a:endParaRPr lang="en-IN" sz="2400" dirty="0"/>
          </a:p>
        </p:txBody>
      </p:sp>
    </p:spTree>
    <p:extLst>
      <p:ext uri="{BB962C8B-B14F-4D97-AF65-F5344CB8AC3E}">
        <p14:creationId xmlns:p14="http://schemas.microsoft.com/office/powerpoint/2010/main" val="2057551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F82173-8DE5-D373-B218-3CA93228E3CE}"/>
              </a:ext>
            </a:extLst>
          </p:cNvPr>
          <p:cNvSpPr txBox="1"/>
          <p:nvPr/>
        </p:nvSpPr>
        <p:spPr>
          <a:xfrm>
            <a:off x="621101" y="957532"/>
            <a:ext cx="10393643" cy="4311782"/>
          </a:xfrm>
          <a:prstGeom prst="rect">
            <a:avLst/>
          </a:prstGeom>
          <a:noFill/>
        </p:spPr>
        <p:txBody>
          <a:bodyPr wrap="square">
            <a:spAutoFit/>
          </a:bodyPr>
          <a:lstStyle/>
          <a:p>
            <a:r>
              <a:rPr lang="en-IN" sz="2400" dirty="0"/>
              <a:t>Band members</a:t>
            </a:r>
          </a:p>
          <a:p>
            <a:r>
              <a:rPr lang="en-IN" dirty="0"/>
              <a:t>Tony Newman (born 1947, Rugby, Warwickshire, England) – lead vocals, guitars</a:t>
            </a:r>
          </a:p>
          <a:p>
            <a:r>
              <a:rPr lang="en-IN" dirty="0"/>
              <a:t>Steve Jones (born 1946, Coventry) – lead guitars, vocals</a:t>
            </a:r>
          </a:p>
          <a:p>
            <a:r>
              <a:rPr lang="en-IN" dirty="0"/>
              <a:t>Sam Kempe (born 1946, Rugby) – vocals (had apparently left the band by the time their first album was released, as he is not featured on the cover)</a:t>
            </a:r>
          </a:p>
          <a:p>
            <a:r>
              <a:rPr lang="en-IN" dirty="0"/>
              <a:t>Stuart Colman (born Ian Stuart Colman, 19 December 1944, Harrogate, Yorkshire; died 19 April 2018) – bass, electric piano</a:t>
            </a:r>
          </a:p>
          <a:p>
            <a:r>
              <a:rPr lang="en-IN" dirty="0"/>
              <a:t>Paul Wilkinson (born 1948, Coventry) – drums</a:t>
            </a:r>
          </a:p>
          <a:p>
            <a:endParaRPr lang="en-IN" dirty="0"/>
          </a:p>
          <a:p>
            <a:endParaRPr lang="en-IN" dirty="0"/>
          </a:p>
          <a:p>
            <a:r>
              <a:rPr lang="en-IN" sz="2400" dirty="0"/>
              <a:t>Ancillary members</a:t>
            </a:r>
          </a:p>
          <a:p>
            <a:r>
              <a:rPr lang="en-IN" dirty="0"/>
              <a:t>Edie Andrews (born 1945, Detroit, Michigan) – background vocals[5]</a:t>
            </a:r>
          </a:p>
          <a:p>
            <a:r>
              <a:rPr lang="en-IN" dirty="0"/>
              <a:t>Mark Lansing (born 1952, USA) - guitars, sideman courtesy of Warner Bros. Records, 1969</a:t>
            </a:r>
          </a:p>
          <a:p>
            <a:r>
              <a:rPr lang="en-IN" dirty="0"/>
              <a:t>Troy Adam Jones (birth year unknown) - guitarist, backup drummer</a:t>
            </a:r>
          </a:p>
        </p:txBody>
      </p:sp>
    </p:spTree>
    <p:extLst>
      <p:ext uri="{BB962C8B-B14F-4D97-AF65-F5344CB8AC3E}">
        <p14:creationId xmlns:p14="http://schemas.microsoft.com/office/powerpoint/2010/main" val="21600038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mage result for FLYING MACHINE CLOATHING BRAND SALES ">
            <a:extLst>
              <a:ext uri="{FF2B5EF4-FFF2-40B4-BE49-F238E27FC236}">
                <a16:creationId xmlns:a16="http://schemas.microsoft.com/office/drawing/2014/main" id="{612F9747-652A-30AA-6E55-5A6065AFCA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574" y="1043796"/>
            <a:ext cx="5331124" cy="4408098"/>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Get Minimum 50% OFF On FLYING MACHINE Clothing &amp; Accessories at ...">
            <a:extLst>
              <a:ext uri="{FF2B5EF4-FFF2-40B4-BE49-F238E27FC236}">
                <a16:creationId xmlns:a16="http://schemas.microsoft.com/office/drawing/2014/main" id="{C01829E4-A0BB-B88F-5136-E154E94A31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8731" y="1856117"/>
            <a:ext cx="340995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285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860D27F-B557-DB2D-3086-10E519CC43E7}"/>
              </a:ext>
            </a:extLst>
          </p:cNvPr>
          <p:cNvSpPr txBox="1"/>
          <p:nvPr/>
        </p:nvSpPr>
        <p:spPr>
          <a:xfrm>
            <a:off x="621101" y="957532"/>
            <a:ext cx="10393643" cy="4311782"/>
          </a:xfrm>
          <a:prstGeom prst="rect">
            <a:avLst/>
          </a:prstGeom>
          <a:noFill/>
        </p:spPr>
        <p:txBody>
          <a:bodyPr wrap="square">
            <a:spAutoFit/>
          </a:bodyPr>
          <a:lstStyle/>
          <a:p>
            <a:r>
              <a:rPr lang="en-IN" sz="2400" dirty="0"/>
              <a:t>Band members</a:t>
            </a:r>
          </a:p>
          <a:p>
            <a:r>
              <a:rPr lang="en-IN" dirty="0"/>
              <a:t>Tony Newman (born 1947, Rugby, Warwickshire, England) – lead vocals, guitars</a:t>
            </a:r>
          </a:p>
          <a:p>
            <a:r>
              <a:rPr lang="en-IN" dirty="0"/>
              <a:t>Steve Jones (born 1946, Coventry) – lead guitars, vocals</a:t>
            </a:r>
          </a:p>
          <a:p>
            <a:r>
              <a:rPr lang="en-IN" dirty="0"/>
              <a:t>Sam Kempe (born 1946, Rugby) – vocals (had apparently left the band by the time their first album was released, as he is not featured on the cover)</a:t>
            </a:r>
          </a:p>
          <a:p>
            <a:r>
              <a:rPr lang="en-IN" dirty="0"/>
              <a:t>Stuart Colman (born Ian Stuart Colman, 19 December 1944, Harrogate, Yorkshire; died 19 April 2018) – bass, electric piano</a:t>
            </a:r>
          </a:p>
          <a:p>
            <a:r>
              <a:rPr lang="en-IN" dirty="0"/>
              <a:t>Paul Wilkinson (born 1948, Coventry) – drums</a:t>
            </a:r>
          </a:p>
          <a:p>
            <a:endParaRPr lang="en-IN" dirty="0"/>
          </a:p>
          <a:p>
            <a:endParaRPr lang="en-IN" dirty="0"/>
          </a:p>
          <a:p>
            <a:r>
              <a:rPr lang="en-IN" sz="2400" dirty="0"/>
              <a:t>Ancillary members</a:t>
            </a:r>
          </a:p>
          <a:p>
            <a:r>
              <a:rPr lang="en-IN" dirty="0"/>
              <a:t>Edie Andrews (born 1945, Detroit, Michigan) – background vocals[5]</a:t>
            </a:r>
          </a:p>
          <a:p>
            <a:r>
              <a:rPr lang="en-IN" dirty="0"/>
              <a:t>Mark Lansing (born 1952, USA) - guitars, sideman courtesy of Warner Bros. Records, 1969</a:t>
            </a:r>
          </a:p>
          <a:p>
            <a:r>
              <a:rPr lang="en-IN" dirty="0"/>
              <a:t>Troy Adam Jones (birth year unknown) - guitarist, backup drummer</a:t>
            </a:r>
          </a:p>
        </p:txBody>
      </p:sp>
    </p:spTree>
    <p:extLst>
      <p:ext uri="{BB962C8B-B14F-4D97-AF65-F5344CB8AC3E}">
        <p14:creationId xmlns:p14="http://schemas.microsoft.com/office/powerpoint/2010/main" val="1193715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31B70B-6D1E-6D09-6C7F-36FF180D97D8}"/>
              </a:ext>
            </a:extLst>
          </p:cNvPr>
          <p:cNvSpPr txBox="1"/>
          <p:nvPr/>
        </p:nvSpPr>
        <p:spPr>
          <a:xfrm>
            <a:off x="1164566" y="881693"/>
            <a:ext cx="8686800" cy="4093428"/>
          </a:xfrm>
          <a:prstGeom prst="rect">
            <a:avLst/>
          </a:prstGeom>
          <a:noFill/>
        </p:spPr>
        <p:txBody>
          <a:bodyPr wrap="square">
            <a:spAutoFit/>
          </a:bodyPr>
          <a:lstStyle/>
          <a:p>
            <a:pPr algn="l">
              <a:buFont typeface="Arial" panose="020B0604020202020204" pitchFamily="34" charset="0"/>
              <a:buChar char="•"/>
            </a:pPr>
            <a:r>
              <a:rPr lang="en-US" sz="2000" b="0" i="0" dirty="0">
                <a:solidFill>
                  <a:srgbClr val="202122"/>
                </a:solidFill>
                <a:effectLst/>
                <a:latin typeface="Arial" panose="020B0604020202020204" pitchFamily="34" charset="0"/>
              </a:rPr>
              <a:t>1897: Arvind Mills starts a business for </a:t>
            </a:r>
            <a:r>
              <a:rPr lang="en-US" sz="2000" b="0" i="0" u="none" strike="noStrike" dirty="0">
                <a:solidFill>
                  <a:srgbClr val="3366CC"/>
                </a:solidFill>
                <a:effectLst/>
                <a:latin typeface="Arial" panose="020B0604020202020204" pitchFamily="34" charset="0"/>
                <a:hlinkClick r:id="rId2" tooltip="Saree"/>
              </a:rPr>
              <a:t>sarees.</a:t>
            </a:r>
            <a:endParaRPr lang="en-US" sz="2000" b="0" i="0" dirty="0">
              <a:solidFill>
                <a:srgbClr val="202122"/>
              </a:solidFill>
              <a:effectLst/>
              <a:latin typeface="Arial" panose="020B0604020202020204" pitchFamily="34" charset="0"/>
            </a:endParaRPr>
          </a:p>
          <a:p>
            <a:pPr algn="l">
              <a:buFont typeface="Arial" panose="020B0604020202020204" pitchFamily="34" charset="0"/>
              <a:buChar char="•"/>
            </a:pPr>
            <a:r>
              <a:rPr lang="en-US" sz="2000" b="0" i="0" dirty="0">
                <a:solidFill>
                  <a:srgbClr val="202122"/>
                </a:solidFill>
                <a:effectLst/>
                <a:latin typeface="Arial" panose="020B0604020202020204" pitchFamily="34" charset="0"/>
              </a:rPr>
              <a:t>1931: Arvind Mills Ltd is incorporated by three brothers </a:t>
            </a:r>
            <a:r>
              <a:rPr lang="en-US" sz="2000" b="0" i="0" dirty="0" err="1">
                <a:solidFill>
                  <a:srgbClr val="202122"/>
                </a:solidFill>
                <a:effectLst/>
                <a:latin typeface="Arial" panose="020B0604020202020204" pitchFamily="34" charset="0"/>
              </a:rPr>
              <a:t>Kasturbhai</a:t>
            </a:r>
            <a:r>
              <a:rPr lang="en-US" sz="2000" b="0" i="0" dirty="0">
                <a:solidFill>
                  <a:srgbClr val="202122"/>
                </a:solidFill>
                <a:effectLst/>
                <a:latin typeface="Arial" panose="020B0604020202020204" pitchFamily="34" charset="0"/>
              </a:rPr>
              <a:t>, </a:t>
            </a:r>
            <a:r>
              <a:rPr lang="en-US" sz="2000" b="0" i="0" dirty="0" err="1">
                <a:solidFill>
                  <a:srgbClr val="202122"/>
                </a:solidFill>
                <a:effectLst/>
                <a:latin typeface="Arial" panose="020B0604020202020204" pitchFamily="34" charset="0"/>
              </a:rPr>
              <a:t>Narottambhai</a:t>
            </a:r>
            <a:r>
              <a:rPr lang="en-US" sz="2000" b="0" i="0" dirty="0">
                <a:solidFill>
                  <a:srgbClr val="202122"/>
                </a:solidFill>
                <a:effectLst/>
                <a:latin typeface="Arial" panose="020B0604020202020204" pitchFamily="34" charset="0"/>
              </a:rPr>
              <a:t> and </a:t>
            </a:r>
            <a:r>
              <a:rPr lang="en-US" sz="2000" b="0" i="0" dirty="0" err="1">
                <a:solidFill>
                  <a:srgbClr val="202122"/>
                </a:solidFill>
                <a:effectLst/>
                <a:latin typeface="Arial" panose="020B0604020202020204" pitchFamily="34" charset="0"/>
              </a:rPr>
              <a:t>Chimanbhai</a:t>
            </a:r>
            <a:r>
              <a:rPr lang="en-US" sz="2000" b="0" i="0" dirty="0">
                <a:solidFill>
                  <a:srgbClr val="202122"/>
                </a:solidFill>
                <a:effectLst/>
                <a:latin typeface="Arial" panose="020B0604020202020204" pitchFamily="34" charset="0"/>
              </a:rPr>
              <a:t>.</a:t>
            </a:r>
            <a:r>
              <a:rPr lang="en-US" sz="2000" b="0" i="0" u="none" strike="noStrike" baseline="30000" dirty="0">
                <a:solidFill>
                  <a:srgbClr val="3366CC"/>
                </a:solidFill>
                <a:effectLst/>
                <a:latin typeface="Arial" panose="020B0604020202020204" pitchFamily="34" charset="0"/>
                <a:hlinkClick r:id="rId3"/>
              </a:rPr>
              <a:t>[8]</a:t>
            </a:r>
            <a:r>
              <a:rPr lang="en-US" sz="2000" b="0" i="0" dirty="0">
                <a:solidFill>
                  <a:srgbClr val="202122"/>
                </a:solidFill>
                <a:effectLst/>
                <a:latin typeface="Arial" panose="020B0604020202020204" pitchFamily="34" charset="0"/>
              </a:rPr>
              <a:t> with a share capital of ₹165,000 ($2500) in </a:t>
            </a:r>
            <a:r>
              <a:rPr lang="en-US" sz="2000" b="0" i="0" u="none" strike="noStrike" dirty="0">
                <a:solidFill>
                  <a:srgbClr val="3366CC"/>
                </a:solidFill>
                <a:effectLst/>
                <a:latin typeface="Arial" panose="020B0604020202020204" pitchFamily="34" charset="0"/>
                <a:hlinkClick r:id="rId4" tooltip="Ahmedabad"/>
              </a:rPr>
              <a:t>Ahmedabad</a:t>
            </a:r>
            <a:r>
              <a:rPr lang="en-US" sz="2000" b="0" i="0" dirty="0">
                <a:solidFill>
                  <a:srgbClr val="202122"/>
                </a:solidFill>
                <a:effectLst/>
                <a:latin typeface="Arial" panose="020B0604020202020204" pitchFamily="34" charset="0"/>
              </a:rPr>
              <a:t>. The products manufactured are </a:t>
            </a:r>
            <a:r>
              <a:rPr lang="en-US" sz="2000" b="0" i="0" dirty="0" err="1">
                <a:solidFill>
                  <a:srgbClr val="202122"/>
                </a:solidFill>
                <a:effectLst/>
                <a:latin typeface="Arial" panose="020B0604020202020204" pitchFamily="34" charset="0"/>
              </a:rPr>
              <a:t>dhoties</a:t>
            </a:r>
            <a:r>
              <a:rPr lang="en-US" sz="2000" b="0" i="0" dirty="0">
                <a:solidFill>
                  <a:srgbClr val="202122"/>
                </a:solidFill>
                <a:effectLst/>
                <a:latin typeface="Arial" panose="020B0604020202020204" pitchFamily="34" charset="0"/>
              </a:rPr>
              <a:t>, </a:t>
            </a:r>
            <a:r>
              <a:rPr lang="en-US" sz="2000" b="0" i="0" u="none" strike="noStrike" dirty="0">
                <a:solidFill>
                  <a:srgbClr val="3366CC"/>
                </a:solidFill>
                <a:effectLst/>
                <a:latin typeface="Arial" panose="020B0604020202020204" pitchFamily="34" charset="0"/>
                <a:hlinkClick r:id="rId2" tooltip="Saree"/>
              </a:rPr>
              <a:t>sarees</a:t>
            </a:r>
            <a:r>
              <a:rPr lang="en-US" sz="2000" b="0" i="0" dirty="0">
                <a:solidFill>
                  <a:srgbClr val="202122"/>
                </a:solidFill>
                <a:effectLst/>
                <a:latin typeface="Arial" panose="020B0604020202020204" pitchFamily="34" charset="0"/>
              </a:rPr>
              <a:t>, mulls, dorias, crepes, </a:t>
            </a:r>
            <a:r>
              <a:rPr lang="en-US" sz="2000" b="0" i="0" dirty="0" err="1">
                <a:solidFill>
                  <a:srgbClr val="202122"/>
                </a:solidFill>
                <a:effectLst/>
                <a:latin typeface="Arial" panose="020B0604020202020204" pitchFamily="34" charset="0"/>
              </a:rPr>
              <a:t>shirtings</a:t>
            </a:r>
            <a:r>
              <a:rPr lang="en-US" sz="2000" b="0" i="0" dirty="0">
                <a:solidFill>
                  <a:srgbClr val="202122"/>
                </a:solidFill>
                <a:effectLst/>
                <a:latin typeface="Arial" panose="020B0604020202020204" pitchFamily="34" charset="0"/>
              </a:rPr>
              <a:t>, </a:t>
            </a:r>
            <a:r>
              <a:rPr lang="en-US" sz="2000" b="0" i="0" u="none" strike="noStrike" dirty="0">
                <a:solidFill>
                  <a:srgbClr val="3366CC"/>
                </a:solidFill>
                <a:effectLst/>
                <a:latin typeface="Arial" panose="020B0604020202020204" pitchFamily="34" charset="0"/>
                <a:hlinkClick r:id="rId5" tooltip="Lingerie"/>
              </a:rPr>
              <a:t>lingerie</a:t>
            </a:r>
            <a:r>
              <a:rPr lang="en-US" sz="2000" b="0" i="0" dirty="0">
                <a:solidFill>
                  <a:srgbClr val="202122"/>
                </a:solidFill>
                <a:effectLst/>
                <a:latin typeface="Arial" panose="020B0604020202020204" pitchFamily="34" charset="0"/>
              </a:rPr>
              <a:t>, coatings, printed lawns and voiles </a:t>
            </a:r>
            <a:r>
              <a:rPr lang="en-US" sz="2000" b="0" i="0" dirty="0" err="1">
                <a:solidFill>
                  <a:srgbClr val="202122"/>
                </a:solidFill>
                <a:effectLst/>
                <a:latin typeface="Arial" panose="020B0604020202020204" pitchFamily="34" charset="0"/>
              </a:rPr>
              <a:t>cambrics</a:t>
            </a:r>
            <a:r>
              <a:rPr lang="en-US" sz="2000" b="0" i="0" dirty="0">
                <a:solidFill>
                  <a:srgbClr val="202122"/>
                </a:solidFill>
                <a:effectLst/>
                <a:latin typeface="Arial" panose="020B0604020202020204" pitchFamily="34" charset="0"/>
              </a:rPr>
              <a:t>, twills and gaberdine.</a:t>
            </a:r>
          </a:p>
          <a:p>
            <a:pPr algn="l">
              <a:buFont typeface="Arial" panose="020B0604020202020204" pitchFamily="34" charset="0"/>
              <a:buChar char="•"/>
            </a:pPr>
            <a:r>
              <a:rPr lang="en-US" sz="2000" b="0" i="0" dirty="0">
                <a:solidFill>
                  <a:srgbClr val="202122"/>
                </a:solidFill>
                <a:effectLst/>
                <a:latin typeface="Arial" panose="020B0604020202020204" pitchFamily="34" charset="0"/>
              </a:rPr>
              <a:t>1934: Becomes established as the foremost textile units in the country.</a:t>
            </a:r>
            <a:r>
              <a:rPr lang="en-US" sz="2000" b="0" i="0" u="none" strike="noStrike" baseline="30000" dirty="0">
                <a:solidFill>
                  <a:srgbClr val="3366CC"/>
                </a:solidFill>
                <a:effectLst/>
                <a:latin typeface="Arial" panose="020B0604020202020204" pitchFamily="34" charset="0"/>
                <a:hlinkClick r:id="rId3"/>
              </a:rPr>
              <a:t>[8]</a:t>
            </a:r>
            <a:endParaRPr lang="en-US" sz="2000" b="0" i="0" dirty="0">
              <a:solidFill>
                <a:srgbClr val="202122"/>
              </a:solidFill>
              <a:effectLst/>
              <a:latin typeface="Arial" panose="020B0604020202020204" pitchFamily="34" charset="0"/>
            </a:endParaRPr>
          </a:p>
          <a:p>
            <a:pPr algn="l">
              <a:buFont typeface="Arial" panose="020B0604020202020204" pitchFamily="34" charset="0"/>
              <a:buChar char="•"/>
            </a:pPr>
            <a:r>
              <a:rPr lang="en-US" sz="2000" b="0" i="0" dirty="0">
                <a:solidFill>
                  <a:srgbClr val="202122"/>
                </a:solidFill>
                <a:effectLst/>
                <a:latin typeface="Arial" panose="020B0604020202020204" pitchFamily="34" charset="0"/>
              </a:rPr>
              <a:t>1985: Diversified into electronics by setting up a plant to manufacture electronic telephone exchanges (EPABX) and also entering into marketing pharmaceutical products and B&amp;W and </a:t>
            </a:r>
            <a:r>
              <a:rPr lang="en-US" sz="2000" b="0" i="0" dirty="0" err="1">
                <a:solidFill>
                  <a:srgbClr val="202122"/>
                </a:solidFill>
                <a:effectLst/>
                <a:latin typeface="Arial" panose="020B0604020202020204" pitchFamily="34" charset="0"/>
              </a:rPr>
              <a:t>colour</a:t>
            </a:r>
            <a:r>
              <a:rPr lang="en-US" sz="2000" b="0" i="0" dirty="0">
                <a:solidFill>
                  <a:srgbClr val="202122"/>
                </a:solidFill>
                <a:effectLst/>
                <a:latin typeface="Arial" panose="020B0604020202020204" pitchFamily="34" charset="0"/>
              </a:rPr>
              <a:t> television sets under the name Pyramid.</a:t>
            </a:r>
            <a:r>
              <a:rPr lang="en-US" sz="2000" b="0" i="0" u="none" strike="noStrike" baseline="30000" dirty="0">
                <a:solidFill>
                  <a:srgbClr val="3366CC"/>
                </a:solidFill>
                <a:effectLst/>
                <a:latin typeface="Arial" panose="020B0604020202020204" pitchFamily="34" charset="0"/>
                <a:hlinkClick r:id="rId3"/>
              </a:rPr>
              <a:t>[8]</a:t>
            </a:r>
            <a:endParaRPr lang="en-US" sz="2000" b="0" i="0" dirty="0">
              <a:solidFill>
                <a:srgbClr val="202122"/>
              </a:solidFill>
              <a:effectLst/>
              <a:latin typeface="Arial" panose="020B0604020202020204" pitchFamily="34" charset="0"/>
            </a:endParaRPr>
          </a:p>
          <a:p>
            <a:pPr algn="l">
              <a:buFont typeface="Arial" panose="020B0604020202020204" pitchFamily="34" charset="0"/>
              <a:buChar char="•"/>
            </a:pPr>
            <a:r>
              <a:rPr lang="en-US" sz="2000" b="0" i="0" dirty="0">
                <a:solidFill>
                  <a:srgbClr val="202122"/>
                </a:solidFill>
                <a:effectLst/>
                <a:latin typeface="Arial" panose="020B0604020202020204" pitchFamily="34" charset="0"/>
              </a:rPr>
              <a:t>1986: Becomes first company in India bring globally accepted fabrics such as Denim yarn dyed shirting fabrics &amp; wrinkle free gabardines</a:t>
            </a:r>
          </a:p>
        </p:txBody>
      </p:sp>
    </p:spTree>
    <p:extLst>
      <p:ext uri="{BB962C8B-B14F-4D97-AF65-F5344CB8AC3E}">
        <p14:creationId xmlns:p14="http://schemas.microsoft.com/office/powerpoint/2010/main" val="12213649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765CA2-4E62-B834-0D43-6BBF7FFC6641}"/>
              </a:ext>
            </a:extLst>
          </p:cNvPr>
          <p:cNvSpPr txBox="1"/>
          <p:nvPr/>
        </p:nvSpPr>
        <p:spPr>
          <a:xfrm>
            <a:off x="621102" y="1009183"/>
            <a:ext cx="10308566" cy="4401205"/>
          </a:xfrm>
          <a:prstGeom prst="rect">
            <a:avLst/>
          </a:prstGeom>
          <a:noFill/>
        </p:spPr>
        <p:txBody>
          <a:bodyPr wrap="square">
            <a:spAutoFit/>
          </a:bodyPr>
          <a:lstStyle/>
          <a:p>
            <a:pPr algn="l">
              <a:buFont typeface="Arial" panose="020B0604020202020204" pitchFamily="34" charset="0"/>
              <a:buChar char="•"/>
            </a:pPr>
            <a:r>
              <a:rPr lang="en-US" sz="2000" b="0" i="0" dirty="0">
                <a:solidFill>
                  <a:srgbClr val="202122"/>
                </a:solidFill>
                <a:effectLst/>
                <a:latin typeface="Arial" panose="020B0604020202020204" pitchFamily="34" charset="0"/>
              </a:rPr>
              <a:t>1987: The company takes up a </a:t>
            </a:r>
            <a:r>
              <a:rPr lang="en-US" sz="2000" b="0" i="0" u="none" strike="noStrike" dirty="0" err="1">
                <a:solidFill>
                  <a:srgbClr val="3366CC"/>
                </a:solidFill>
                <a:effectLst/>
                <a:latin typeface="Arial" panose="020B0604020202020204" pitchFamily="34" charset="0"/>
                <a:hlinkClick r:id="rId2" tooltip="Modernisation"/>
              </a:rPr>
              <a:t>modernisation</a:t>
            </a:r>
            <a:r>
              <a:rPr lang="en-US" sz="2000" b="0" i="0" dirty="0">
                <a:solidFill>
                  <a:srgbClr val="202122"/>
                </a:solidFill>
                <a:effectLst/>
                <a:latin typeface="Arial" panose="020B0604020202020204" pitchFamily="34" charset="0"/>
              </a:rPr>
              <a:t> program to triple the production of denim cloth and to produce double </a:t>
            </a:r>
            <a:r>
              <a:rPr lang="en-US" sz="2000" b="0" i="0" u="none" strike="noStrike" dirty="0">
                <a:solidFill>
                  <a:srgbClr val="3366CC"/>
                </a:solidFill>
                <a:effectLst/>
                <a:latin typeface="Arial" panose="020B0604020202020204" pitchFamily="34" charset="0"/>
                <a:hlinkClick r:id="rId3" tooltip="Yarn"/>
              </a:rPr>
              <a:t>yarn</a:t>
            </a:r>
            <a:r>
              <a:rPr lang="en-US" sz="2000" b="0" i="0" dirty="0">
                <a:solidFill>
                  <a:srgbClr val="202122"/>
                </a:solidFill>
                <a:effectLst/>
                <a:latin typeface="Arial" panose="020B0604020202020204" pitchFamily="34" charset="0"/>
              </a:rPr>
              <a:t> fabrics for </a:t>
            </a:r>
            <a:r>
              <a:rPr lang="en-US" sz="2000" b="0" i="0" u="none" strike="noStrike" dirty="0">
                <a:solidFill>
                  <a:srgbClr val="3366CC"/>
                </a:solidFill>
                <a:effectLst/>
                <a:latin typeface="Arial" panose="020B0604020202020204" pitchFamily="34" charset="0"/>
                <a:hlinkClick r:id="rId4" tooltip="Exports"/>
              </a:rPr>
              <a:t>exports</a:t>
            </a:r>
            <a:r>
              <a:rPr lang="en-US" sz="2000" b="0" i="0" dirty="0">
                <a:solidFill>
                  <a:srgbClr val="202122"/>
                </a:solidFill>
                <a:effectLst/>
                <a:latin typeface="Arial" panose="020B0604020202020204" pitchFamily="34" charset="0"/>
              </a:rPr>
              <a:t>. The new product groups identified are: indigo dyed blue denim and high quality two-ply fabrics for exports, and products such as </a:t>
            </a:r>
            <a:r>
              <a:rPr lang="en-US" sz="2000" b="0" i="0" dirty="0" err="1">
                <a:solidFill>
                  <a:srgbClr val="202122"/>
                </a:solidFill>
                <a:effectLst/>
                <a:latin typeface="Arial" panose="020B0604020202020204" pitchFamily="34" charset="0"/>
              </a:rPr>
              <a:t>butta</a:t>
            </a:r>
            <a:r>
              <a:rPr lang="en-US" sz="2000" b="0" i="0" dirty="0">
                <a:solidFill>
                  <a:srgbClr val="202122"/>
                </a:solidFill>
                <a:effectLst/>
                <a:latin typeface="Arial" panose="020B0604020202020204" pitchFamily="34" charset="0"/>
              </a:rPr>
              <a:t> sarees, full voiles and </a:t>
            </a:r>
            <a:r>
              <a:rPr lang="en-US" sz="2000" b="0" i="0" dirty="0" err="1">
                <a:solidFill>
                  <a:srgbClr val="202122"/>
                </a:solidFill>
                <a:effectLst/>
                <a:latin typeface="Arial" panose="020B0604020202020204" pitchFamily="34" charset="0"/>
              </a:rPr>
              <a:t>dhoties</a:t>
            </a:r>
            <a:r>
              <a:rPr lang="en-US" sz="2000" b="0" i="0" dirty="0">
                <a:solidFill>
                  <a:srgbClr val="202122"/>
                </a:solidFill>
                <a:effectLst/>
                <a:latin typeface="Arial" panose="020B0604020202020204" pitchFamily="34" charset="0"/>
              </a:rPr>
              <a:t>. Also started retail outlets for 'Arrow' brand and became the first company in India to bring international shirt brand 'Arrow'.</a:t>
            </a:r>
            <a:r>
              <a:rPr lang="en-US" sz="2000" b="0" i="0" u="none" strike="noStrike" baseline="30000" dirty="0">
                <a:solidFill>
                  <a:srgbClr val="3366CC"/>
                </a:solidFill>
                <a:effectLst/>
                <a:latin typeface="Arial" panose="020B0604020202020204" pitchFamily="34" charset="0"/>
                <a:hlinkClick r:id="rId5"/>
              </a:rPr>
              <a:t>[8]</a:t>
            </a:r>
            <a:endParaRPr lang="en-US" sz="2000" b="0" i="0" dirty="0">
              <a:solidFill>
                <a:srgbClr val="202122"/>
              </a:solidFill>
              <a:effectLst/>
              <a:latin typeface="Arial" panose="020B0604020202020204" pitchFamily="34" charset="0"/>
            </a:endParaRPr>
          </a:p>
          <a:p>
            <a:pPr algn="l">
              <a:buFont typeface="Arial" panose="020B0604020202020204" pitchFamily="34" charset="0"/>
              <a:buChar char="•"/>
            </a:pPr>
            <a:r>
              <a:rPr lang="en-US" sz="2000" b="0" i="0" dirty="0">
                <a:solidFill>
                  <a:srgbClr val="202122"/>
                </a:solidFill>
                <a:effectLst/>
                <a:latin typeface="Arial" panose="020B0604020202020204" pitchFamily="34" charset="0"/>
              </a:rPr>
              <a:t>1991: Arvind reaches 100  million meters of denim per year, becoming the fourth-largest producer of denim in the world.</a:t>
            </a:r>
          </a:p>
          <a:p>
            <a:pPr algn="l">
              <a:buFont typeface="Arial" panose="020B0604020202020204" pitchFamily="34" charset="0"/>
              <a:buChar char="•"/>
            </a:pPr>
            <a:r>
              <a:rPr lang="en-US" sz="2000" b="0" i="0" dirty="0">
                <a:solidFill>
                  <a:srgbClr val="202122"/>
                </a:solidFill>
                <a:effectLst/>
                <a:latin typeface="Arial" panose="020B0604020202020204" pitchFamily="34" charset="0"/>
              </a:rPr>
              <a:t>1992: The company increases production of denim cloth by 23,000 </a:t>
            </a:r>
            <a:r>
              <a:rPr lang="en-US" sz="2000" b="0" i="0" dirty="0" err="1">
                <a:solidFill>
                  <a:srgbClr val="202122"/>
                </a:solidFill>
                <a:effectLst/>
                <a:latin typeface="Arial" panose="020B0604020202020204" pitchFamily="34" charset="0"/>
              </a:rPr>
              <a:t>tonnes</a:t>
            </a:r>
            <a:r>
              <a:rPr lang="en-US" sz="2000" b="0" i="0" dirty="0">
                <a:solidFill>
                  <a:srgbClr val="202122"/>
                </a:solidFill>
                <a:effectLst/>
                <a:latin typeface="Arial" panose="020B0604020202020204" pitchFamily="34" charset="0"/>
              </a:rPr>
              <a:t> per day by </a:t>
            </a:r>
            <a:r>
              <a:rPr lang="en-US" sz="2000" b="0" i="0" dirty="0" err="1">
                <a:solidFill>
                  <a:srgbClr val="202122"/>
                </a:solidFill>
                <a:effectLst/>
                <a:latin typeface="Arial" panose="020B0604020202020204" pitchFamily="34" charset="0"/>
              </a:rPr>
              <a:t>modernising</a:t>
            </a:r>
            <a:r>
              <a:rPr lang="en-US" sz="2000" b="0" i="0" dirty="0">
                <a:solidFill>
                  <a:srgbClr val="202122"/>
                </a:solidFill>
                <a:effectLst/>
                <a:latin typeface="Arial" panose="020B0604020202020204" pitchFamily="34" charset="0"/>
              </a:rPr>
              <a:t> the plant at </a:t>
            </a:r>
            <a:r>
              <a:rPr lang="en-US" sz="2000" b="0" i="0" dirty="0" err="1">
                <a:solidFill>
                  <a:srgbClr val="202122"/>
                </a:solidFill>
                <a:effectLst/>
                <a:latin typeface="Arial" panose="020B0604020202020204" pitchFamily="34" charset="0"/>
              </a:rPr>
              <a:t>Khatraj</a:t>
            </a:r>
            <a:r>
              <a:rPr lang="en-US" sz="2000" b="0" i="0" dirty="0">
                <a:solidFill>
                  <a:srgbClr val="202122"/>
                </a:solidFill>
                <a:effectLst/>
                <a:latin typeface="Arial" panose="020B0604020202020204" pitchFamily="34" charset="0"/>
              </a:rPr>
              <a:t> of Ankur Textiles.</a:t>
            </a:r>
          </a:p>
          <a:p>
            <a:pPr algn="l">
              <a:buFont typeface="Arial" panose="020B0604020202020204" pitchFamily="34" charset="0"/>
              <a:buChar char="•"/>
            </a:pPr>
            <a:r>
              <a:rPr lang="en-US" sz="2000" b="0" i="0" dirty="0">
                <a:solidFill>
                  <a:srgbClr val="202122"/>
                </a:solidFill>
                <a:effectLst/>
                <a:latin typeface="Arial" panose="020B0604020202020204" pitchFamily="34" charset="0"/>
              </a:rPr>
              <a:t>1994: The company's operations are divided into textile, telecom and garments divisions.</a:t>
            </a:r>
          </a:p>
          <a:p>
            <a:pPr algn="l">
              <a:buFont typeface="Arial" panose="020B0604020202020204" pitchFamily="34" charset="0"/>
              <a:buChar char="•"/>
            </a:pPr>
            <a:r>
              <a:rPr lang="en-US" sz="2000" b="0" i="0" dirty="0">
                <a:solidFill>
                  <a:srgbClr val="202122"/>
                </a:solidFill>
                <a:effectLst/>
                <a:latin typeface="Arial" panose="020B0604020202020204" pitchFamily="34" charset="0"/>
              </a:rPr>
              <a:t>1995: The garment division launches ready to stitch jeans pack under the brand </a:t>
            </a:r>
            <a:r>
              <a:rPr lang="en-US" sz="2000" b="0" i="0" dirty="0" err="1">
                <a:solidFill>
                  <a:srgbClr val="202122"/>
                </a:solidFill>
                <a:effectLst/>
                <a:latin typeface="Arial" panose="020B0604020202020204" pitchFamily="34" charset="0"/>
              </a:rPr>
              <a:t>Ruf</a:t>
            </a:r>
            <a:r>
              <a:rPr lang="en-US" sz="2000" b="0" i="0" dirty="0">
                <a:solidFill>
                  <a:srgbClr val="202122"/>
                </a:solidFill>
                <a:effectLst/>
                <a:latin typeface="Arial" panose="020B0604020202020204" pitchFamily="34" charset="0"/>
              </a:rPr>
              <a:t> &amp; </a:t>
            </a:r>
            <a:r>
              <a:rPr lang="en-US" sz="2000" b="0" i="0" dirty="0" err="1">
                <a:solidFill>
                  <a:srgbClr val="202122"/>
                </a:solidFill>
                <a:effectLst/>
                <a:latin typeface="Arial" panose="020B0604020202020204" pitchFamily="34" charset="0"/>
              </a:rPr>
              <a:t>Tuf</a:t>
            </a:r>
            <a:r>
              <a:rPr lang="en-US" sz="2000" b="0" i="0" dirty="0">
                <a:solidFill>
                  <a:srgbClr val="202122"/>
                </a:solidFill>
                <a:effectLst/>
                <a:latin typeface="Arial" panose="020B0604020202020204" pitchFamily="34" charset="0"/>
              </a:rPr>
              <a:t>.</a:t>
            </a:r>
          </a:p>
          <a:p>
            <a:pPr algn="l">
              <a:buFont typeface="Arial" panose="020B0604020202020204" pitchFamily="34" charset="0"/>
              <a:buChar char="•"/>
            </a:pPr>
            <a:r>
              <a:rPr lang="en-US" sz="2000" b="0" i="0" dirty="0">
                <a:solidFill>
                  <a:srgbClr val="202122"/>
                </a:solidFill>
                <a:effectLst/>
                <a:latin typeface="Arial" panose="020B0604020202020204" pitchFamily="34" charset="0"/>
              </a:rPr>
              <a:t>1997: The marketing and distribution network of the Newport brand is strengthened and the relaunched Flying Machine and Ruggers brands were strengthened.</a:t>
            </a:r>
          </a:p>
        </p:txBody>
      </p:sp>
    </p:spTree>
    <p:extLst>
      <p:ext uri="{BB962C8B-B14F-4D97-AF65-F5344CB8AC3E}">
        <p14:creationId xmlns:p14="http://schemas.microsoft.com/office/powerpoint/2010/main" val="39121406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DBC012-6DA3-7D62-9A36-782B4FB28993}"/>
              </a:ext>
            </a:extLst>
          </p:cNvPr>
          <p:cNvSpPr txBox="1"/>
          <p:nvPr/>
        </p:nvSpPr>
        <p:spPr>
          <a:xfrm>
            <a:off x="717430" y="1166886"/>
            <a:ext cx="10757140" cy="5078313"/>
          </a:xfrm>
          <a:prstGeom prst="rect">
            <a:avLst/>
          </a:prstGeom>
          <a:noFill/>
        </p:spPr>
        <p:txBody>
          <a:bodyPr wrap="square">
            <a:spAutoFit/>
          </a:bodyPr>
          <a:lstStyle/>
          <a:p>
            <a:pPr lvl="1" algn="l"/>
            <a:r>
              <a:rPr lang="en-US" b="0" i="0" dirty="0">
                <a:solidFill>
                  <a:srgbClr val="202122"/>
                </a:solidFill>
                <a:effectLst/>
                <a:latin typeface="Arial" panose="020B0604020202020204" pitchFamily="34" charset="0"/>
              </a:rPr>
              <a:t>CPNTENT CREATION </a:t>
            </a:r>
          </a:p>
          <a:p>
            <a:pPr lvl="1" algn="l"/>
            <a:r>
              <a:rPr lang="en-US" b="0" i="0" dirty="0">
                <a:solidFill>
                  <a:srgbClr val="202122"/>
                </a:solidFill>
                <a:effectLst/>
                <a:latin typeface="Arial" panose="020B0604020202020204" pitchFamily="34" charset="0"/>
              </a:rPr>
              <a:t>Arvind Mills sets up an anti-</a:t>
            </a:r>
            <a:r>
              <a:rPr lang="en-US" b="0" i="0" u="none" strike="noStrike" dirty="0">
                <a:solidFill>
                  <a:srgbClr val="3366CC"/>
                </a:solidFill>
                <a:effectLst/>
                <a:latin typeface="Arial" panose="020B0604020202020204" pitchFamily="34" charset="0"/>
                <a:hlinkClick r:id="rId2" tooltip="Piracy"/>
              </a:rPr>
              <a:t>piracy</a:t>
            </a:r>
            <a:r>
              <a:rPr lang="en-US" b="0" i="0" dirty="0">
                <a:solidFill>
                  <a:srgbClr val="202122"/>
                </a:solidFill>
                <a:effectLst/>
                <a:latin typeface="Arial" panose="020B0604020202020204" pitchFamily="34" charset="0"/>
              </a:rPr>
              <a:t> cell for the first time in India to curb large scale counterfeiting of their brands </a:t>
            </a:r>
            <a:r>
              <a:rPr lang="en-US" b="0" i="0" dirty="0" err="1">
                <a:solidFill>
                  <a:srgbClr val="202122"/>
                </a:solidFill>
                <a:effectLst/>
                <a:latin typeface="Arial" panose="020B0604020202020204" pitchFamily="34" charset="0"/>
              </a:rPr>
              <a:t>Ruf</a:t>
            </a:r>
            <a:r>
              <a:rPr lang="en-US" b="0" i="0" dirty="0">
                <a:solidFill>
                  <a:srgbClr val="202122"/>
                </a:solidFill>
                <a:effectLst/>
                <a:latin typeface="Arial" panose="020B0604020202020204" pitchFamily="34" charset="0"/>
              </a:rPr>
              <a:t> &amp; </a:t>
            </a:r>
            <a:r>
              <a:rPr lang="en-US" b="0" i="0" dirty="0" err="1">
                <a:solidFill>
                  <a:srgbClr val="202122"/>
                </a:solidFill>
                <a:effectLst/>
                <a:latin typeface="Arial" panose="020B0604020202020204" pitchFamily="34" charset="0"/>
              </a:rPr>
              <a:t>Tuf</a:t>
            </a:r>
            <a:r>
              <a:rPr lang="en-US" b="0" i="0" dirty="0">
                <a:solidFill>
                  <a:srgbClr val="202122"/>
                </a:solidFill>
                <a:effectLst/>
                <a:latin typeface="Arial" panose="020B0604020202020204" pitchFamily="34" charset="0"/>
              </a:rPr>
              <a:t> and Newport jeans. Arvind Mills adopts the franchisee system for manufacturing and distribution of </a:t>
            </a:r>
            <a:r>
              <a:rPr lang="en-US" b="0" i="0" dirty="0" err="1">
                <a:solidFill>
                  <a:srgbClr val="202122"/>
                </a:solidFill>
                <a:effectLst/>
                <a:latin typeface="Arial" panose="020B0604020202020204" pitchFamily="34" charset="0"/>
              </a:rPr>
              <a:t>Ruf</a:t>
            </a:r>
            <a:r>
              <a:rPr lang="en-US" b="0" i="0" dirty="0">
                <a:solidFill>
                  <a:srgbClr val="202122"/>
                </a:solidFill>
                <a:effectLst/>
                <a:latin typeface="Arial" panose="020B0604020202020204" pitchFamily="34" charset="0"/>
              </a:rPr>
              <a:t> &amp; </a:t>
            </a:r>
            <a:r>
              <a:rPr lang="en-US" b="0" i="0" dirty="0" err="1">
                <a:solidFill>
                  <a:srgbClr val="202122"/>
                </a:solidFill>
                <a:effectLst/>
                <a:latin typeface="Arial" panose="020B0604020202020204" pitchFamily="34" charset="0"/>
              </a:rPr>
              <a:t>Tuf</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jeans.rvind</a:t>
            </a:r>
            <a:r>
              <a:rPr lang="en-US" b="0" i="0" dirty="0">
                <a:solidFill>
                  <a:srgbClr val="202122"/>
                </a:solidFill>
                <a:effectLst/>
                <a:latin typeface="Arial" panose="020B0604020202020204" pitchFamily="34" charset="0"/>
              </a:rPr>
              <a:t> Fashions doubles capacity at </a:t>
            </a:r>
            <a:r>
              <a:rPr lang="en-US" b="0" i="0" dirty="0" err="1">
                <a:solidFill>
                  <a:srgbClr val="202122"/>
                </a:solidFill>
                <a:effectLst/>
                <a:latin typeface="Arial" panose="020B0604020202020204" pitchFamily="34" charset="0"/>
              </a:rPr>
              <a:t>thAe</a:t>
            </a:r>
            <a:r>
              <a:rPr lang="en-US" b="0" i="0" dirty="0">
                <a:solidFill>
                  <a:srgbClr val="202122"/>
                </a:solidFill>
                <a:effectLst/>
                <a:latin typeface="Arial" panose="020B0604020202020204" pitchFamily="34" charset="0"/>
              </a:rPr>
              <a:t> </a:t>
            </a:r>
            <a:r>
              <a:rPr lang="en-US" b="0" i="0" u="none" strike="noStrike" dirty="0">
                <a:solidFill>
                  <a:srgbClr val="3366CC"/>
                </a:solidFill>
                <a:effectLst/>
                <a:latin typeface="Arial" panose="020B0604020202020204" pitchFamily="34" charset="0"/>
                <a:hlinkClick r:id="rId3" tooltip="Bangalore"/>
              </a:rPr>
              <a:t>Bangalore</a:t>
            </a:r>
            <a:r>
              <a:rPr lang="en-US" b="0" i="0" dirty="0">
                <a:solidFill>
                  <a:srgbClr val="202122"/>
                </a:solidFill>
                <a:effectLst/>
                <a:latin typeface="Arial" panose="020B0604020202020204" pitchFamily="34" charset="0"/>
              </a:rPr>
              <a:t> manufacturing facility to produce </a:t>
            </a:r>
            <a:r>
              <a:rPr lang="en-US" b="0" i="0" u="none" strike="noStrike" dirty="0">
                <a:solidFill>
                  <a:srgbClr val="3366CC"/>
                </a:solidFill>
                <a:effectLst/>
                <a:latin typeface="Arial" panose="020B0604020202020204" pitchFamily="34" charset="0"/>
                <a:hlinkClick r:id="rId4" tooltip="Lee (Jeans)"/>
              </a:rPr>
              <a:t>Lee</a:t>
            </a:r>
            <a:r>
              <a:rPr lang="en-US" b="0" i="0" dirty="0">
                <a:solidFill>
                  <a:srgbClr val="202122"/>
                </a:solidFill>
                <a:effectLst/>
                <a:latin typeface="Arial" panose="020B0604020202020204" pitchFamily="34" charset="0"/>
              </a:rPr>
              <a:t> jeans.</a:t>
            </a:r>
          </a:p>
          <a:p>
            <a:pPr algn="l"/>
            <a:r>
              <a:rPr lang="en-US" b="0" i="0" dirty="0">
                <a:solidFill>
                  <a:srgbClr val="202122"/>
                </a:solidFill>
                <a:effectLst/>
                <a:latin typeface="Arial" panose="020B0604020202020204" pitchFamily="34" charset="0"/>
              </a:rPr>
              <a:t>        Arvind Mills emerges as the world's third largest manufacturer of denim.</a:t>
            </a:r>
          </a:p>
          <a:p>
            <a:pPr lvl="1" algn="l"/>
            <a:r>
              <a:rPr lang="en-US" b="0" i="0" dirty="0">
                <a:solidFill>
                  <a:srgbClr val="202122"/>
                </a:solidFill>
                <a:effectLst/>
                <a:latin typeface="Arial" panose="020B0604020202020204" pitchFamily="34" charset="0"/>
              </a:rPr>
              <a:t>Arvind Mills goes live with </a:t>
            </a:r>
            <a:r>
              <a:rPr lang="en-US" b="0" i="0" u="none" strike="noStrike" dirty="0">
                <a:solidFill>
                  <a:srgbClr val="3366CC"/>
                </a:solidFill>
                <a:effectLst/>
                <a:latin typeface="Arial" panose="020B0604020202020204" pitchFamily="34" charset="0"/>
                <a:hlinkClick r:id="rId5" tooltip="SAP R/3"/>
              </a:rPr>
              <a:t>SAP R/3</a:t>
            </a:r>
            <a:r>
              <a:rPr lang="en-US" b="0" i="0" dirty="0">
                <a:solidFill>
                  <a:srgbClr val="202122"/>
                </a:solidFill>
                <a:effectLst/>
                <a:latin typeface="Arial" panose="020B0604020202020204" pitchFamily="34" charset="0"/>
              </a:rPr>
              <a:t> ERP package in April 1997 in their new manufacturing units.</a:t>
            </a:r>
          </a:p>
          <a:p>
            <a:pPr algn="l"/>
            <a:r>
              <a:rPr lang="en-US" dirty="0">
                <a:solidFill>
                  <a:srgbClr val="202122"/>
                </a:solidFill>
                <a:latin typeface="Arial" panose="020B0604020202020204" pitchFamily="34" charset="0"/>
              </a:rPr>
              <a:t>       </a:t>
            </a:r>
            <a:r>
              <a:rPr lang="en-US" b="0" i="0" dirty="0">
                <a:solidFill>
                  <a:srgbClr val="202122"/>
                </a:solidFill>
                <a:effectLst/>
                <a:latin typeface="Arial" panose="020B0604020202020204" pitchFamily="34" charset="0"/>
              </a:rPr>
              <a:t>increases the number of Spindles and Stitching Machines by 2036 Nos and 38 Nos respectively.</a:t>
            </a:r>
            <a:r>
              <a:rPr lang="en-US" b="0" i="0" u="none" strike="noStrike" baseline="30000" dirty="0">
                <a:solidFill>
                  <a:srgbClr val="3366CC"/>
                </a:solidFill>
                <a:effectLst/>
                <a:latin typeface="Arial" panose="020B0604020202020204" pitchFamily="34" charset="0"/>
                <a:hlinkClick r:id="rId6"/>
              </a:rPr>
              <a:t>[8]</a:t>
            </a:r>
            <a:endParaRPr lang="en-US" b="0" i="0" dirty="0">
              <a:solidFill>
                <a:srgbClr val="202122"/>
              </a:solidFill>
              <a:effectLst/>
              <a:latin typeface="Arial" panose="020B0604020202020204" pitchFamily="34" charset="0"/>
            </a:endParaRPr>
          </a:p>
          <a:p>
            <a:pPr algn="l"/>
            <a:r>
              <a:rPr lang="en-US" dirty="0">
                <a:solidFill>
                  <a:srgbClr val="202122"/>
                </a:solidFill>
                <a:latin typeface="Arial" panose="020B0604020202020204" pitchFamily="34" charset="0"/>
              </a:rPr>
              <a:t>      </a:t>
            </a:r>
            <a:r>
              <a:rPr lang="en-US" b="0" i="0" dirty="0">
                <a:solidFill>
                  <a:srgbClr val="202122"/>
                </a:solidFill>
                <a:effectLst/>
                <a:latin typeface="Arial" panose="020B0604020202020204" pitchFamily="34" charset="0"/>
              </a:rPr>
              <a:t> For the fourth quarter, Arvind Mills saw a 280% growth in net profit.</a:t>
            </a:r>
          </a:p>
          <a:p>
            <a:pPr lvl="1" algn="l"/>
            <a:r>
              <a:rPr lang="en-US" b="0" i="0" dirty="0">
                <a:solidFill>
                  <a:srgbClr val="202122"/>
                </a:solidFill>
                <a:effectLst/>
                <a:latin typeface="Arial" panose="020B0604020202020204" pitchFamily="34" charset="0"/>
              </a:rPr>
              <a:t>Arvind Mills Ltd is assigned a "P1+" rating by </a:t>
            </a:r>
            <a:r>
              <a:rPr lang="en-US" b="0" i="0" u="none" strike="noStrike" dirty="0">
                <a:solidFill>
                  <a:srgbClr val="3366CC"/>
                </a:solidFill>
                <a:effectLst/>
                <a:latin typeface="Arial" panose="020B0604020202020204" pitchFamily="34" charset="0"/>
                <a:hlinkClick r:id="rId7" tooltip="CRISIL"/>
              </a:rPr>
              <a:t>CRISIL</a:t>
            </a:r>
            <a:r>
              <a:rPr lang="en-US" b="0" i="0" dirty="0">
                <a:solidFill>
                  <a:srgbClr val="202122"/>
                </a:solidFill>
                <a:effectLst/>
                <a:latin typeface="Arial" panose="020B0604020202020204" pitchFamily="34" charset="0"/>
              </a:rPr>
              <a:t>, which indicates a very strong rating for their </a:t>
            </a:r>
            <a:r>
              <a:rPr lang="en-US" b="0" i="0" u="none" strike="noStrike" dirty="0">
                <a:solidFill>
                  <a:srgbClr val="3366CC"/>
                </a:solidFill>
                <a:effectLst/>
                <a:latin typeface="Arial" panose="020B0604020202020204" pitchFamily="34" charset="0"/>
                <a:hlinkClick r:id="rId8" tooltip="Commercial paper"/>
              </a:rPr>
              <a:t>commercial paper</a:t>
            </a:r>
            <a:r>
              <a:rPr lang="en-US" b="0" i="0" dirty="0">
                <a:solidFill>
                  <a:srgbClr val="202122"/>
                </a:solidFill>
                <a:effectLst/>
                <a:latin typeface="Arial" panose="020B0604020202020204" pitchFamily="34" charset="0"/>
              </a:rPr>
              <a:t>.</a:t>
            </a:r>
          </a:p>
          <a:p>
            <a:pPr lvl="1" algn="l"/>
            <a:r>
              <a:rPr lang="en-US" b="0" i="0" dirty="0">
                <a:solidFill>
                  <a:srgbClr val="202122"/>
                </a:solidFill>
                <a:effectLst/>
                <a:latin typeface="Arial" panose="020B0604020202020204" pitchFamily="34" charset="0"/>
              </a:rPr>
              <a:t>Increases the number of Stitching machines by 7 Nos.</a:t>
            </a:r>
            <a:r>
              <a:rPr lang="en-US" b="0" i="0" u="none" strike="noStrike" baseline="30000" dirty="0">
                <a:solidFill>
                  <a:srgbClr val="3366CC"/>
                </a:solidFill>
                <a:effectLst/>
                <a:latin typeface="Arial" panose="020B0604020202020204" pitchFamily="34" charset="0"/>
                <a:hlinkClick r:id="rId6"/>
              </a:rPr>
              <a:t>[8]</a:t>
            </a:r>
            <a:endParaRPr lang="en-US" b="0" i="0" dirty="0">
              <a:solidFill>
                <a:srgbClr val="202122"/>
              </a:solidFill>
              <a:effectLst/>
              <a:latin typeface="Arial" panose="020B0604020202020204" pitchFamily="34" charset="0"/>
            </a:endParaRPr>
          </a:p>
          <a:p>
            <a:pPr algn="l"/>
            <a:r>
              <a:rPr lang="en-US" dirty="0">
                <a:solidFill>
                  <a:srgbClr val="202122"/>
                </a:solidFill>
                <a:latin typeface="Arial" panose="020B0604020202020204" pitchFamily="34" charset="0"/>
              </a:rPr>
              <a:t>      </a:t>
            </a:r>
            <a:r>
              <a:rPr lang="en-US" b="0" i="0" dirty="0">
                <a:solidFill>
                  <a:srgbClr val="202122"/>
                </a:solidFill>
                <a:effectLst/>
                <a:latin typeface="Arial" panose="020B0604020202020204" pitchFamily="34" charset="0"/>
              </a:rPr>
              <a:t> Expanded their shirts manufacturing capacity from 2.4 million pieces to 4.8 million pieces per .</a:t>
            </a:r>
            <a:r>
              <a:rPr lang="en-US" b="0" i="0" u="none" strike="noStrike" baseline="30000" dirty="0">
                <a:solidFill>
                  <a:srgbClr val="3366CC"/>
                </a:solidFill>
                <a:effectLst/>
                <a:latin typeface="Arial" panose="020B0604020202020204" pitchFamily="34" charset="0"/>
                <a:hlinkClick r:id="rId6"/>
              </a:rPr>
              <a:t>]</a:t>
            </a:r>
            <a:r>
              <a:rPr lang="en-US" b="0" i="0" dirty="0">
                <a:solidFill>
                  <a:srgbClr val="202122"/>
                </a:solidFill>
                <a:effectLst/>
                <a:latin typeface="Arial" panose="020B0604020202020204" pitchFamily="34" charset="0"/>
              </a:rPr>
              <a:t> Its s   company Arvind Spinning Ltd commences its operation.</a:t>
            </a:r>
            <a:r>
              <a:rPr lang="en-US" b="0" i="0" u="none" strike="noStrike" baseline="30000" dirty="0">
                <a:solidFill>
                  <a:srgbClr val="3366CC"/>
                </a:solidFill>
                <a:effectLst/>
                <a:latin typeface="Arial" panose="020B0604020202020204" pitchFamily="34" charset="0"/>
                <a:hlinkClick r:id="rId6"/>
              </a:rPr>
              <a:t>[8]</a:t>
            </a:r>
            <a:endParaRPr lang="en-US" b="0" i="0" dirty="0">
              <a:solidFill>
                <a:srgbClr val="202122"/>
              </a:solidFill>
              <a:effectLst/>
              <a:latin typeface="Arial" panose="020B0604020202020204" pitchFamily="34" charset="0"/>
            </a:endParaRPr>
          </a:p>
          <a:p>
            <a:pPr algn="l"/>
            <a:r>
              <a:rPr lang="en-US" dirty="0">
                <a:solidFill>
                  <a:srgbClr val="202122"/>
                </a:solidFill>
                <a:latin typeface="Arial" panose="020B0604020202020204" pitchFamily="34" charset="0"/>
              </a:rPr>
              <a:t>      </a:t>
            </a:r>
            <a:r>
              <a:rPr lang="en-US" b="0" i="0" dirty="0">
                <a:solidFill>
                  <a:srgbClr val="202122"/>
                </a:solidFill>
                <a:effectLst/>
                <a:latin typeface="Arial" panose="020B0604020202020204" pitchFamily="34" charset="0"/>
              </a:rPr>
              <a:t> For the fourth quarter in a row, Arvind Mills posts a profit growth in excess of 80%.  Arvind Mills buys the entire stake in Arvind Brands from </a:t>
            </a:r>
            <a:r>
              <a:rPr lang="en-US" b="0" i="0" u="none" strike="noStrike" dirty="0">
                <a:solidFill>
                  <a:srgbClr val="3366CC"/>
                </a:solidFill>
                <a:effectLst/>
                <a:latin typeface="Arial" panose="020B0604020202020204" pitchFamily="34" charset="0"/>
                <a:hlinkClick r:id="rId9" tooltip="ICICI"/>
              </a:rPr>
              <a:t>ICICI</a:t>
            </a:r>
            <a:r>
              <a:rPr lang="en-US" b="0" i="0" dirty="0">
                <a:solidFill>
                  <a:srgbClr val="202122"/>
                </a:solidFill>
                <a:effectLst/>
                <a:latin typeface="Arial" panose="020B0604020202020204" pitchFamily="34" charset="0"/>
              </a:rPr>
              <a:t> Ventures.</a:t>
            </a:r>
          </a:p>
          <a:p>
            <a:pPr lvl="1" algn="l"/>
            <a:r>
              <a:rPr lang="en-US" b="0" i="0" dirty="0">
                <a:solidFill>
                  <a:srgbClr val="202122"/>
                </a:solidFill>
                <a:effectLst/>
                <a:latin typeface="Arial" panose="020B0604020202020204" pitchFamily="34" charset="0"/>
              </a:rPr>
              <a:t>commenced their operations of producing Jeans Pant in </a:t>
            </a:r>
            <a:r>
              <a:rPr lang="en-US" b="0" i="0" u="none" strike="noStrike" dirty="0">
                <a:solidFill>
                  <a:srgbClr val="3366CC"/>
                </a:solidFill>
                <a:effectLst/>
                <a:latin typeface="Arial" panose="020B0604020202020204" pitchFamily="34" charset="0"/>
                <a:hlinkClick r:id="rId3" tooltip="Bangalore"/>
              </a:rPr>
              <a:t>Bangalore</a:t>
            </a:r>
            <a:r>
              <a:rPr lang="en-US" b="0" i="0" dirty="0">
                <a:solidFill>
                  <a:srgbClr val="202122"/>
                </a:solidFill>
                <a:effectLst/>
                <a:latin typeface="Arial" panose="020B0604020202020204" pitchFamily="34" charset="0"/>
              </a:rPr>
              <a:t> with the installed capacity of 4 million Pcs per annum from March.</a:t>
            </a:r>
            <a:r>
              <a:rPr lang="en-US" b="0" i="0" u="none" strike="noStrike" baseline="30000" dirty="0">
                <a:solidFill>
                  <a:srgbClr val="3366CC"/>
                </a:solidFill>
                <a:effectLst/>
                <a:latin typeface="Arial" panose="020B0604020202020204" pitchFamily="34" charset="0"/>
                <a:hlinkClick r:id="rId6"/>
              </a:rPr>
              <a:t>[8]</a:t>
            </a:r>
            <a:endParaRPr lang="en-US" b="0"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8117380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0905C7-60A2-A922-3C61-192BEAA50A09}"/>
              </a:ext>
            </a:extLst>
          </p:cNvPr>
          <p:cNvSpPr txBox="1"/>
          <p:nvPr/>
        </p:nvSpPr>
        <p:spPr>
          <a:xfrm>
            <a:off x="439949" y="959853"/>
            <a:ext cx="10964172" cy="4801314"/>
          </a:xfrm>
          <a:prstGeom prst="rect">
            <a:avLst/>
          </a:prstGeom>
          <a:noFill/>
        </p:spPr>
        <p:txBody>
          <a:bodyPr wrap="square">
            <a:spAutoFit/>
          </a:bodyPr>
          <a:lstStyle/>
          <a:p>
            <a:pPr algn="l">
              <a:buFont typeface="Arial" panose="020B0604020202020204" pitchFamily="34" charset="0"/>
              <a:buChar char="•"/>
            </a:pPr>
            <a:r>
              <a:rPr lang="en-US" b="0" i="0" dirty="0">
                <a:solidFill>
                  <a:srgbClr val="202122"/>
                </a:solidFill>
                <a:effectLst/>
                <a:latin typeface="Arial" panose="020B0604020202020204" pitchFamily="34" charset="0"/>
              </a:rPr>
              <a:t>New Denim collection was launched aimed at Super Premium brands of </a:t>
            </a:r>
            <a:r>
              <a:rPr lang="en-US" b="0" i="0" u="none" strike="noStrike" dirty="0">
                <a:solidFill>
                  <a:srgbClr val="3366CC"/>
                </a:solidFill>
                <a:effectLst/>
                <a:latin typeface="Arial" panose="020B0604020202020204" pitchFamily="34" charset="0"/>
                <a:hlinkClick r:id="rId2" tooltip="United States"/>
              </a:rPr>
              <a:t>US</a:t>
            </a:r>
            <a:r>
              <a:rPr lang="en-US" b="0" i="0" dirty="0">
                <a:solidFill>
                  <a:srgbClr val="202122"/>
                </a:solidFill>
                <a:effectLst/>
                <a:latin typeface="Arial" panose="020B0604020202020204" pitchFamily="34" charset="0"/>
              </a:rPr>
              <a:t>, </a:t>
            </a:r>
            <a:r>
              <a:rPr lang="en-US" b="0" i="0" u="none" strike="noStrike" dirty="0">
                <a:solidFill>
                  <a:srgbClr val="3366CC"/>
                </a:solidFill>
                <a:effectLst/>
                <a:latin typeface="Arial" panose="020B0604020202020204" pitchFamily="34" charset="0"/>
                <a:hlinkClick r:id="rId3" tooltip="Europe"/>
              </a:rPr>
              <a:t>Europe</a:t>
            </a:r>
            <a:r>
              <a:rPr lang="en-US" b="0" i="0" dirty="0">
                <a:solidFill>
                  <a:srgbClr val="202122"/>
                </a:solidFill>
                <a:effectLst/>
                <a:latin typeface="Arial" panose="020B0604020202020204" pitchFamily="34" charset="0"/>
              </a:rPr>
              <a:t>, </a:t>
            </a:r>
            <a:r>
              <a:rPr lang="en-US" b="0" i="0" u="none" strike="noStrike" dirty="0">
                <a:solidFill>
                  <a:srgbClr val="3366CC"/>
                </a:solidFill>
                <a:effectLst/>
                <a:latin typeface="Arial" panose="020B0604020202020204" pitchFamily="34" charset="0"/>
                <a:hlinkClick r:id="rId4" tooltip="Japan"/>
              </a:rPr>
              <a:t>Japan</a:t>
            </a:r>
            <a:r>
              <a:rPr lang="en-US" b="0" i="0" dirty="0">
                <a:solidFill>
                  <a:srgbClr val="202122"/>
                </a:solidFill>
                <a:effectLst/>
                <a:latin typeface="Arial" panose="020B0604020202020204" pitchFamily="34" charset="0"/>
              </a:rPr>
              <a:t> and </a:t>
            </a:r>
            <a:r>
              <a:rPr lang="en-US" b="0" i="0" u="none" strike="noStrike" dirty="0">
                <a:solidFill>
                  <a:srgbClr val="3366CC"/>
                </a:solidFill>
                <a:effectLst/>
                <a:latin typeface="Arial" panose="020B0604020202020204" pitchFamily="34" charset="0"/>
                <a:hlinkClick r:id="rId5" tooltip="South Korea"/>
              </a:rPr>
              <a:t>Korea</a:t>
            </a:r>
            <a:r>
              <a:rPr lang="en-US" b="0" i="0" dirty="0">
                <a:solidFill>
                  <a:srgbClr val="202122"/>
                </a:solidFill>
                <a:effectLst/>
                <a:latin typeface="Arial" panose="020B0604020202020204" pitchFamily="34" charset="0"/>
              </a:rPr>
              <a:t>. Also opened new venues for the Denim division as response to this collection was good.</a:t>
            </a:r>
          </a:p>
          <a:p>
            <a:pPr marL="742950" lvl="1" indent="-285750" algn="l">
              <a:buFont typeface="Arial" panose="020B0604020202020204" pitchFamily="34" charset="0"/>
              <a:buChar char="•"/>
            </a:pPr>
            <a:r>
              <a:rPr lang="en-US" b="0" i="0" dirty="0">
                <a:solidFill>
                  <a:srgbClr val="202122"/>
                </a:solidFill>
                <a:effectLst/>
                <a:latin typeface="Arial" panose="020B0604020202020204" pitchFamily="34" charset="0"/>
              </a:rPr>
              <a:t>April: Demerge and transfer of the Garments Business Division to their 100% subsidiary company Arvind Brands Ltd and amalgamating Arvind Fashions Ltd a 100% subsidiary of Arvind Brands Ltd with Arvind Mills</a:t>
            </a:r>
            <a:r>
              <a:rPr lang="en-US" dirty="0">
                <a:solidFill>
                  <a:srgbClr val="202122"/>
                </a:solidFill>
                <a:latin typeface="Arial" panose="020B0604020202020204" pitchFamily="34" charset="0"/>
              </a:rPr>
              <a:t> </a:t>
            </a:r>
            <a:r>
              <a:rPr lang="en-US" baseline="30000" dirty="0">
                <a:solidFill>
                  <a:srgbClr val="3366CC"/>
                </a:solidFill>
                <a:latin typeface="Arial" panose="020B0604020202020204" pitchFamily="34" charset="0"/>
              </a:rPr>
              <a:t>]</a:t>
            </a:r>
            <a:r>
              <a:rPr lang="en-US" b="0" i="0" dirty="0">
                <a:solidFill>
                  <a:srgbClr val="202122"/>
                </a:solidFill>
                <a:effectLst/>
                <a:latin typeface="Arial" panose="020B0604020202020204" pitchFamily="34" charset="0"/>
              </a:rPr>
              <a:t> Joint venture with company Arvind </a:t>
            </a:r>
            <a:r>
              <a:rPr lang="en-US" b="0" i="0" dirty="0" err="1">
                <a:solidFill>
                  <a:srgbClr val="202122"/>
                </a:solidFill>
                <a:effectLst/>
                <a:latin typeface="Arial" panose="020B0604020202020204" pitchFamily="34" charset="0"/>
              </a:rPr>
              <a:t>Murjani</a:t>
            </a:r>
            <a:r>
              <a:rPr lang="en-US" b="0" i="0" dirty="0">
                <a:solidFill>
                  <a:srgbClr val="202122"/>
                </a:solidFill>
                <a:effectLst/>
                <a:latin typeface="Arial" panose="020B0604020202020204" pitchFamily="34" charset="0"/>
              </a:rPr>
              <a:t> Brand Pvt Ltd through which they hold license to sell Tommy Hilfiger brand apparel in India</a:t>
            </a:r>
            <a:r>
              <a:rPr lang="en-US" dirty="0">
                <a:solidFill>
                  <a:srgbClr val="202122"/>
                </a:solidFill>
                <a:latin typeface="Arial" panose="020B0604020202020204" pitchFamily="34" charset="0"/>
              </a:rPr>
              <a:t>    </a:t>
            </a:r>
            <a:r>
              <a:rPr lang="en-US" b="0" i="0" dirty="0">
                <a:solidFill>
                  <a:srgbClr val="202122"/>
                </a:solidFill>
                <a:effectLst/>
                <a:latin typeface="Arial" panose="020B0604020202020204" pitchFamily="34" charset="0"/>
              </a:rPr>
              <a:t>August: Wholesale branded apparel business of Arvind Fashions Ltd sold to VF Arvind Brands Pvt Ltd.</a:t>
            </a:r>
          </a:p>
          <a:p>
            <a:pPr algn="l"/>
            <a:r>
              <a:rPr lang="en-US" b="0" i="0" dirty="0">
                <a:solidFill>
                  <a:srgbClr val="202122"/>
                </a:solidFill>
                <a:effectLst/>
                <a:latin typeface="Arial" panose="020B0604020202020204" pitchFamily="34" charset="0"/>
              </a:rPr>
              <a:t>Arvind expands its presence in the retail segment by establishing </a:t>
            </a:r>
            <a:r>
              <a:rPr lang="en-US" b="0" i="0" dirty="0" err="1">
                <a:solidFill>
                  <a:srgbClr val="202122"/>
                </a:solidFill>
                <a:effectLst/>
                <a:latin typeface="Arial" panose="020B0604020202020204" pitchFamily="34" charset="0"/>
              </a:rPr>
              <a:t>MegaMart</a:t>
            </a:r>
            <a:r>
              <a:rPr lang="en-US" b="0" i="0" dirty="0">
                <a:solidFill>
                  <a:srgbClr val="202122"/>
                </a:solidFill>
                <a:effectLst/>
                <a:latin typeface="Arial" panose="020B0604020202020204" pitchFamily="34" charset="0"/>
              </a:rPr>
              <a:t>, one of India's largest value retail chains.</a:t>
            </a:r>
          </a:p>
          <a:p>
            <a:pPr algn="l"/>
            <a:r>
              <a:rPr lang="en-US" b="0" i="0" dirty="0">
                <a:solidFill>
                  <a:srgbClr val="202122"/>
                </a:solidFill>
                <a:effectLst/>
                <a:latin typeface="Arial" panose="020B0604020202020204" pitchFamily="34" charset="0"/>
              </a:rPr>
              <a:t> From March, company signs an exclusive license agreement with </a:t>
            </a:r>
            <a:r>
              <a:rPr lang="en-US" b="0" i="0" u="none" strike="noStrike" dirty="0">
                <a:solidFill>
                  <a:srgbClr val="3366CC"/>
                </a:solidFill>
                <a:effectLst/>
                <a:latin typeface="Arial" panose="020B0604020202020204" pitchFamily="34" charset="0"/>
                <a:hlinkClick r:id="rId6" tooltip="PVH (company)"/>
              </a:rPr>
              <a:t>Philips-Van Heusen Corporation</a:t>
            </a:r>
            <a:r>
              <a:rPr lang="en-US" b="0" i="0" dirty="0">
                <a:solidFill>
                  <a:srgbClr val="202122"/>
                </a:solidFill>
                <a:effectLst/>
                <a:latin typeface="Arial" panose="020B0604020202020204" pitchFamily="34" charset="0"/>
              </a:rPr>
              <a:t> (PVH) for designing, distribution and retailing of IZOD brand apparels in India: Company's name changed from Arvind launches "Arvind Store", a concept showcasing the company's best fabrics, brands and bespoke styling and tailoring solutions under one roof.</a:t>
            </a:r>
          </a:p>
          <a:p>
            <a:pPr marL="742950" lvl="1" indent="-285750" algn="l">
              <a:buFont typeface="Arial" panose="020B0604020202020204" pitchFamily="34" charset="0"/>
              <a:buChar char="•"/>
            </a:pPr>
            <a:r>
              <a:rPr lang="en-US" b="0" i="0" dirty="0">
                <a:solidFill>
                  <a:srgbClr val="202122"/>
                </a:solidFill>
                <a:effectLst/>
                <a:latin typeface="Arial" panose="020B0604020202020204" pitchFamily="34" charset="0"/>
              </a:rPr>
              <a:t>September: Sets up a 30 million meters of denim manufacturing plant in </a:t>
            </a:r>
            <a:r>
              <a:rPr lang="en-US" b="0" i="0" u="none" strike="noStrike" dirty="0">
                <a:solidFill>
                  <a:srgbClr val="3366CC"/>
                </a:solidFill>
                <a:effectLst/>
                <a:latin typeface="Arial" panose="020B0604020202020204" pitchFamily="34" charset="0"/>
                <a:hlinkClick r:id="rId7" tooltip="Bangladesh"/>
              </a:rPr>
              <a:t>Bangladesh</a:t>
            </a:r>
            <a:r>
              <a:rPr lang="en-US" b="0" i="0" dirty="0">
                <a:solidFill>
                  <a:srgbClr val="202122"/>
                </a:solidFill>
                <a:effectLst/>
                <a:latin typeface="Arial" panose="020B0604020202020204" pitchFamily="34" charset="0"/>
              </a:rPr>
              <a:t> with a total investment of $60 million in joint venture with </a:t>
            </a:r>
            <a:r>
              <a:rPr lang="en-US" b="0" i="0" dirty="0" err="1">
                <a:solidFill>
                  <a:srgbClr val="202122"/>
                </a:solidFill>
                <a:effectLst/>
                <a:latin typeface="Arial" panose="020B0604020202020204" pitchFamily="34" charset="0"/>
              </a:rPr>
              <a:t>Nitol</a:t>
            </a:r>
            <a:r>
              <a:rPr lang="en-US" b="0" i="0" dirty="0">
                <a:solidFill>
                  <a:srgbClr val="202122"/>
                </a:solidFill>
                <a:effectLst/>
                <a:latin typeface="Arial" panose="020B0604020202020204" pitchFamily="34" charset="0"/>
              </a:rPr>
              <a:t> group where the latter will have 20% stake in the joint venture company.</a:t>
            </a:r>
          </a:p>
          <a:p>
            <a:pPr marL="742950" lvl="1" indent="-285750" algn="l">
              <a:buFont typeface="Arial" panose="020B0604020202020204" pitchFamily="34" charset="0"/>
              <a:buChar char="•"/>
            </a:pPr>
            <a:r>
              <a:rPr lang="en-US" b="0" i="0" dirty="0">
                <a:solidFill>
                  <a:srgbClr val="202122"/>
                </a:solidFill>
                <a:effectLst/>
                <a:latin typeface="Arial" panose="020B0604020202020204" pitchFamily="34" charset="0"/>
              </a:rPr>
              <a:t>Arvind launches its first major real estate project.</a:t>
            </a:r>
          </a:p>
        </p:txBody>
      </p:sp>
    </p:spTree>
    <p:extLst>
      <p:ext uri="{BB962C8B-B14F-4D97-AF65-F5344CB8AC3E}">
        <p14:creationId xmlns:p14="http://schemas.microsoft.com/office/powerpoint/2010/main" val="16830770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1FB494-9C16-9A22-DABE-6369B019EBBC}"/>
              </a:ext>
            </a:extLst>
          </p:cNvPr>
          <p:cNvSpPr txBox="1"/>
          <p:nvPr/>
        </p:nvSpPr>
        <p:spPr>
          <a:xfrm>
            <a:off x="1199071" y="1056606"/>
            <a:ext cx="8436634" cy="4431983"/>
          </a:xfrm>
          <a:prstGeom prst="rect">
            <a:avLst/>
          </a:prstGeom>
          <a:noFill/>
        </p:spPr>
        <p:txBody>
          <a:bodyPr wrap="square">
            <a:spAutoFit/>
          </a:bodyPr>
          <a:lstStyle/>
          <a:p>
            <a:pPr algn="l"/>
            <a:endParaRPr lang="en-US" b="0" i="0" dirty="0">
              <a:solidFill>
                <a:srgbClr val="A31834"/>
              </a:solidFill>
              <a:effectLst/>
              <a:latin typeface="SohoStd-ExtraLight"/>
            </a:endParaRPr>
          </a:p>
          <a:p>
            <a:pPr algn="l"/>
            <a:r>
              <a:rPr lang="en-US" sz="2400" b="0" i="0" dirty="0">
                <a:solidFill>
                  <a:srgbClr val="474747"/>
                </a:solidFill>
                <a:effectLst/>
                <a:latin typeface="interFace"/>
              </a:rPr>
              <a:t>We are India's first home bred jeans brand, owned by Arvind mills' garments division. Born in the year 1980, we were considered a cult for the next 10 years. It's really hard to find a fashion conscious male from that time in India who did not wear denims made by us. Launched in 1980, at a time when only smuggled jeans were available.</a:t>
            </a:r>
          </a:p>
          <a:p>
            <a:pPr algn="l"/>
            <a:r>
              <a:rPr lang="en-US" sz="2400" b="0" i="0" dirty="0">
                <a:solidFill>
                  <a:srgbClr val="474747"/>
                </a:solidFill>
                <a:effectLst/>
                <a:latin typeface="interFace"/>
              </a:rPr>
              <a:t> </a:t>
            </a:r>
          </a:p>
          <a:p>
            <a:pPr algn="l"/>
            <a:r>
              <a:rPr lang="en-US" sz="2400" b="0" i="0" dirty="0">
                <a:solidFill>
                  <a:srgbClr val="474747"/>
                </a:solidFill>
                <a:effectLst/>
                <a:latin typeface="interFace"/>
              </a:rPr>
              <a:t>Cornered substantial market with innovations of Indian fit, a 'guaranteed brand' available at a decent price. By 1994 it had become a leader in branded jeans in India and is still seen as trendy and premium.</a:t>
            </a:r>
          </a:p>
        </p:txBody>
      </p:sp>
    </p:spTree>
    <p:extLst>
      <p:ext uri="{BB962C8B-B14F-4D97-AF65-F5344CB8AC3E}">
        <p14:creationId xmlns:p14="http://schemas.microsoft.com/office/powerpoint/2010/main" val="35692925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C3D002-65B4-F11B-E948-5795DBF57B1D}"/>
              </a:ext>
            </a:extLst>
          </p:cNvPr>
          <p:cNvSpPr txBox="1"/>
          <p:nvPr/>
        </p:nvSpPr>
        <p:spPr>
          <a:xfrm>
            <a:off x="759125" y="1259826"/>
            <a:ext cx="9920377" cy="4708981"/>
          </a:xfrm>
          <a:prstGeom prst="rect">
            <a:avLst/>
          </a:prstGeom>
          <a:noFill/>
        </p:spPr>
        <p:txBody>
          <a:bodyPr wrap="square">
            <a:spAutoFit/>
          </a:bodyPr>
          <a:lstStyle/>
          <a:p>
            <a:pPr algn="l">
              <a:buFont typeface="Arial" panose="020B0604020202020204" pitchFamily="34" charset="0"/>
              <a:buChar char="•"/>
            </a:pPr>
            <a:r>
              <a:rPr lang="en-US" sz="2400" b="0" i="0" dirty="0">
                <a:solidFill>
                  <a:srgbClr val="333333"/>
                </a:solidFill>
                <a:effectLst/>
                <a:latin typeface="interFace"/>
              </a:rPr>
              <a:t>Innovation and Sustainability are a way of life at Arvind Denim, and a large number of global rewards received each year are testimony of our commitment to it. We pride ourselves on technologies such as Neo, wash techniques that reduce water consumption, and sustainable </a:t>
            </a:r>
            <a:r>
              <a:rPr lang="en-US" sz="2400" b="0" i="0" dirty="0" err="1">
                <a:solidFill>
                  <a:srgbClr val="333333"/>
                </a:solidFill>
                <a:effectLst/>
                <a:latin typeface="interFace"/>
              </a:rPr>
              <a:t>fibres</a:t>
            </a:r>
            <a:r>
              <a:rPr lang="en-US" sz="2400" b="0" i="0" dirty="0">
                <a:solidFill>
                  <a:srgbClr val="333333"/>
                </a:solidFill>
                <a:effectLst/>
                <a:latin typeface="interFace"/>
              </a:rPr>
              <a:t> that make us one of the most responsible denim producers in the world.</a:t>
            </a:r>
          </a:p>
          <a:p>
            <a:pPr algn="l">
              <a:buFont typeface="Arial" panose="020B0604020202020204" pitchFamily="34" charset="0"/>
              <a:buChar char="•"/>
            </a:pPr>
            <a:r>
              <a:rPr lang="en-US" sz="2400" b="0" i="0" dirty="0">
                <a:solidFill>
                  <a:srgbClr val="333333"/>
                </a:solidFill>
                <a:effectLst/>
                <a:latin typeface="interFace"/>
              </a:rPr>
              <a:t>Arvind Denim’s strength is reflected in our propriety innovative products such as Azurite, and brands like BOOMERANG™ that enjoy consumer level co-branding.</a:t>
            </a:r>
          </a:p>
          <a:p>
            <a:pPr algn="l">
              <a:buFont typeface="Arial" panose="020B0604020202020204" pitchFamily="34" charset="0"/>
              <a:buChar char="•"/>
            </a:pPr>
            <a:r>
              <a:rPr lang="en-US" sz="2400" b="0" i="0" dirty="0">
                <a:solidFill>
                  <a:srgbClr val="333333"/>
                </a:solidFill>
                <a:effectLst/>
                <a:latin typeface="interFace"/>
              </a:rPr>
              <a:t>We collaborate with village industries on truly hand spun and handloom woven Denim products that help us preserve our heritage crafts and support thousands of livelihoods.</a:t>
            </a:r>
          </a:p>
          <a:p>
            <a:br>
              <a:rPr lang="en-US" dirty="0"/>
            </a:br>
            <a:endParaRPr lang="en-IN" dirty="0"/>
          </a:p>
        </p:txBody>
      </p:sp>
    </p:spTree>
    <p:extLst>
      <p:ext uri="{BB962C8B-B14F-4D97-AF65-F5344CB8AC3E}">
        <p14:creationId xmlns:p14="http://schemas.microsoft.com/office/powerpoint/2010/main" val="38497972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Image result for FLYING MACHINE CLOATHING WOMEN ">
            <a:extLst>
              <a:ext uri="{FF2B5EF4-FFF2-40B4-BE49-F238E27FC236}">
                <a16:creationId xmlns:a16="http://schemas.microsoft.com/office/drawing/2014/main" id="{072B78E2-BB8C-FDEB-316D-E7620C8DC5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079" y="948905"/>
            <a:ext cx="4999366" cy="4770407"/>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PRICE DOWN : Flying Machine Clothing at 50% Off + FREE SHIPPING at ...">
            <a:extLst>
              <a:ext uri="{FF2B5EF4-FFF2-40B4-BE49-F238E27FC236}">
                <a16:creationId xmlns:a16="http://schemas.microsoft.com/office/drawing/2014/main" id="{3CB3C9F6-1319-725E-8466-DCD0E4AFBA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099" y="1509807"/>
            <a:ext cx="4999366" cy="3683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38259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AEB2B5-4F5D-C037-41DD-9E3D1CF28C47}"/>
              </a:ext>
            </a:extLst>
          </p:cNvPr>
          <p:cNvSpPr txBox="1"/>
          <p:nvPr/>
        </p:nvSpPr>
        <p:spPr>
          <a:xfrm>
            <a:off x="1020074" y="1064756"/>
            <a:ext cx="9245360" cy="4524315"/>
          </a:xfrm>
          <a:prstGeom prst="rect">
            <a:avLst/>
          </a:prstGeom>
          <a:noFill/>
        </p:spPr>
        <p:txBody>
          <a:bodyPr wrap="square">
            <a:spAutoFit/>
          </a:bodyPr>
          <a:lstStyle/>
          <a:p>
            <a:pPr algn="l">
              <a:buFont typeface="Arial" panose="020B0604020202020204" pitchFamily="34" charset="0"/>
              <a:buChar char="•"/>
            </a:pPr>
            <a:r>
              <a:rPr lang="en-US" sz="2400" b="0" i="0" dirty="0">
                <a:solidFill>
                  <a:srgbClr val="333333"/>
                </a:solidFill>
                <a:effectLst/>
                <a:latin typeface="interFace"/>
              </a:rPr>
              <a:t>We are a one stop shop facility, a trusted name worldwide to deliver creative and high quality fashion concepts in Formal and Casual Shirts, Tops &amp; Dresses, Trousers and Jackets across Color </a:t>
            </a:r>
            <a:r>
              <a:rPr lang="en-US" sz="2400" b="0" i="0" dirty="0" err="1">
                <a:solidFill>
                  <a:srgbClr val="333333"/>
                </a:solidFill>
                <a:effectLst/>
                <a:latin typeface="interFace"/>
              </a:rPr>
              <a:t>Wovens</a:t>
            </a:r>
            <a:r>
              <a:rPr lang="en-US" sz="2400" b="0" i="0" dirty="0">
                <a:solidFill>
                  <a:srgbClr val="333333"/>
                </a:solidFill>
                <a:effectLst/>
                <a:latin typeface="interFace"/>
              </a:rPr>
              <a:t>, Indigo, Solid and Print categories</a:t>
            </a:r>
          </a:p>
          <a:p>
            <a:pPr algn="l">
              <a:buFont typeface="Arial" panose="020B0604020202020204" pitchFamily="34" charset="0"/>
              <a:buChar char="•"/>
            </a:pPr>
            <a:r>
              <a:rPr lang="en-US" sz="2400" b="0" i="0" dirty="0">
                <a:solidFill>
                  <a:srgbClr val="333333"/>
                </a:solidFill>
                <a:effectLst/>
                <a:latin typeface="interFace"/>
              </a:rPr>
              <a:t>Our Arvind Innovation Lab is a state of the art facility that continuously designs and develops path breaking responsible innovation, giving life and performance to fashion ensembles such as </a:t>
            </a:r>
            <a:r>
              <a:rPr lang="en-US" sz="2400" b="0" i="0" dirty="0" err="1">
                <a:solidFill>
                  <a:srgbClr val="333333"/>
                </a:solidFill>
                <a:effectLst/>
                <a:latin typeface="interFace"/>
              </a:rPr>
              <a:t>Bluetech</a:t>
            </a:r>
            <a:r>
              <a:rPr lang="en-US" sz="2400" b="0" i="0" dirty="0">
                <a:solidFill>
                  <a:srgbClr val="333333"/>
                </a:solidFill>
                <a:effectLst/>
                <a:latin typeface="interFace"/>
              </a:rPr>
              <a:t>, </a:t>
            </a:r>
            <a:r>
              <a:rPr lang="en-US" sz="2400" b="0" i="0" dirty="0" err="1">
                <a:solidFill>
                  <a:srgbClr val="333333"/>
                </a:solidFill>
                <a:effectLst/>
                <a:latin typeface="interFace"/>
              </a:rPr>
              <a:t>Superdoux</a:t>
            </a:r>
            <a:r>
              <a:rPr lang="en-US" sz="2400" b="0" i="0" dirty="0">
                <a:solidFill>
                  <a:srgbClr val="333333"/>
                </a:solidFill>
                <a:effectLst/>
                <a:latin typeface="interFace"/>
              </a:rPr>
              <a:t>, Sprint &amp; </a:t>
            </a:r>
            <a:r>
              <a:rPr lang="en-US" sz="2400" b="0" i="0" dirty="0" err="1">
                <a:solidFill>
                  <a:srgbClr val="333333"/>
                </a:solidFill>
                <a:effectLst/>
                <a:latin typeface="interFace"/>
              </a:rPr>
              <a:t>Aizome</a:t>
            </a:r>
            <a:r>
              <a:rPr lang="en-US" sz="2400" b="0" i="0" dirty="0">
                <a:solidFill>
                  <a:srgbClr val="333333"/>
                </a:solidFill>
                <a:effectLst/>
                <a:latin typeface="interFace"/>
              </a:rPr>
              <a:t> protecting our customers with our patents and trademarks.</a:t>
            </a:r>
          </a:p>
          <a:p>
            <a:pPr algn="l">
              <a:buFont typeface="Arial" panose="020B0604020202020204" pitchFamily="34" charset="0"/>
              <a:buChar char="•"/>
            </a:pPr>
            <a:r>
              <a:rPr lang="en-US" sz="2400" b="0" i="0" dirty="0">
                <a:solidFill>
                  <a:srgbClr val="333333"/>
                </a:solidFill>
                <a:effectLst/>
                <a:latin typeface="interFace"/>
              </a:rPr>
              <a:t>We have a global presence, driven by an international team of textile technologists, design experts and retail specialists. These experts collaborate and co-create fashion solutions such as Banana Republic</a:t>
            </a:r>
          </a:p>
        </p:txBody>
      </p:sp>
    </p:spTree>
    <p:extLst>
      <p:ext uri="{BB962C8B-B14F-4D97-AF65-F5344CB8AC3E}">
        <p14:creationId xmlns:p14="http://schemas.microsoft.com/office/powerpoint/2010/main" val="40438391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5E236E-9963-E8A3-4572-24550DB05D97}"/>
              </a:ext>
            </a:extLst>
          </p:cNvPr>
          <p:cNvSpPr txBox="1"/>
          <p:nvPr/>
        </p:nvSpPr>
        <p:spPr>
          <a:xfrm>
            <a:off x="483079" y="1541116"/>
            <a:ext cx="9023230" cy="3046988"/>
          </a:xfrm>
          <a:prstGeom prst="rect">
            <a:avLst/>
          </a:prstGeom>
          <a:noFill/>
        </p:spPr>
        <p:txBody>
          <a:bodyPr wrap="square">
            <a:spAutoFit/>
          </a:bodyPr>
          <a:lstStyle/>
          <a:p>
            <a:r>
              <a:rPr lang="en-US" sz="2400" b="0" i="0" dirty="0">
                <a:solidFill>
                  <a:srgbClr val="333333"/>
                </a:solidFill>
                <a:effectLst/>
                <a:latin typeface="interFace"/>
              </a:rPr>
              <a:t>From trademark performance concepts such as Commuter 5-Pocket and Shrink-to-fit of Levi’s to Banana Republic’s Rapid movement Chino that’s about technological uniqueness, handling complex yarns and imparting varied </a:t>
            </a:r>
            <a:r>
              <a:rPr lang="en-US" sz="2400" b="0" i="0" dirty="0" err="1">
                <a:solidFill>
                  <a:srgbClr val="333333"/>
                </a:solidFill>
                <a:effectLst/>
                <a:latin typeface="interFace"/>
              </a:rPr>
              <a:t>functionalitiesand</a:t>
            </a:r>
            <a:r>
              <a:rPr lang="en-US" sz="2400" b="0" i="0" dirty="0">
                <a:solidFill>
                  <a:srgbClr val="333333"/>
                </a:solidFill>
                <a:effectLst/>
                <a:latin typeface="interFace"/>
              </a:rPr>
              <a:t> Monogram Formal Suits, we are creating seasonal fashion to timeless classics in Jeanswear, sportswear and Formal category for our brand partners.</a:t>
            </a:r>
            <a:br>
              <a:rPr lang="en-US" sz="2400" dirty="0"/>
            </a:br>
            <a:r>
              <a:rPr lang="en-US" sz="2400" b="0" i="0" dirty="0">
                <a:solidFill>
                  <a:srgbClr val="333333"/>
                </a:solidFill>
                <a:effectLst/>
                <a:latin typeface="interFace"/>
              </a:rPr>
              <a:t>Arvind Innovation lab drives a constant flow of inspiration and ideas that shape global </a:t>
            </a:r>
            <a:r>
              <a:rPr lang="en-US" sz="2400" b="0" i="0" dirty="0" err="1">
                <a:solidFill>
                  <a:srgbClr val="333333"/>
                </a:solidFill>
                <a:effectLst/>
                <a:latin typeface="interFace"/>
              </a:rPr>
              <a:t>Khakhi</a:t>
            </a:r>
            <a:r>
              <a:rPr lang="en-US" sz="2400" b="0" i="0" dirty="0">
                <a:solidFill>
                  <a:srgbClr val="333333"/>
                </a:solidFill>
                <a:effectLst/>
                <a:latin typeface="interFace"/>
              </a:rPr>
              <a:t> culture.</a:t>
            </a:r>
            <a:endParaRPr lang="en-IN" sz="2400" dirty="0"/>
          </a:p>
        </p:txBody>
      </p:sp>
    </p:spTree>
    <p:extLst>
      <p:ext uri="{BB962C8B-B14F-4D97-AF65-F5344CB8AC3E}">
        <p14:creationId xmlns:p14="http://schemas.microsoft.com/office/powerpoint/2010/main" val="14557594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mage result for FLYING MACHINE INDIAN BRAND INFORMATION">
            <a:extLst>
              <a:ext uri="{FF2B5EF4-FFF2-40B4-BE49-F238E27FC236}">
                <a16:creationId xmlns:a16="http://schemas.microsoft.com/office/drawing/2014/main" id="{87E6028C-56B7-AD84-8EAC-65CE6B5E91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31984"/>
            <a:ext cx="6668219" cy="4183811"/>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Image result for FLYING MACHINE INDIAN BRAND INFORMATION">
            <a:extLst>
              <a:ext uri="{FF2B5EF4-FFF2-40B4-BE49-F238E27FC236}">
                <a16:creationId xmlns:a16="http://schemas.microsoft.com/office/drawing/2014/main" id="{54C85125-4B62-DF26-B002-A0E0D880F4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0224" y="2027208"/>
            <a:ext cx="4905375" cy="3247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490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flying machine brand">
            <a:extLst>
              <a:ext uri="{FF2B5EF4-FFF2-40B4-BE49-F238E27FC236}">
                <a16:creationId xmlns:a16="http://schemas.microsoft.com/office/drawing/2014/main" id="{7838AEFC-A79D-5762-4065-5C8CAC2688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3932" y="1276709"/>
            <a:ext cx="4822166" cy="44684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lying Machine - Crunchbase Company Profile &amp; Funding">
            <a:extLst>
              <a:ext uri="{FF2B5EF4-FFF2-40B4-BE49-F238E27FC236}">
                <a16:creationId xmlns:a16="http://schemas.microsoft.com/office/drawing/2014/main" id="{CA5E1322-062D-C104-6001-A2C83F0C7F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808" y="923026"/>
            <a:ext cx="3735237" cy="4468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58366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EB76C2-C367-4509-965C-7676F610A62F}"/>
              </a:ext>
            </a:extLst>
          </p:cNvPr>
          <p:cNvSpPr txBox="1"/>
          <p:nvPr/>
        </p:nvSpPr>
        <p:spPr>
          <a:xfrm>
            <a:off x="491706" y="889844"/>
            <a:ext cx="10964173" cy="4524315"/>
          </a:xfrm>
          <a:prstGeom prst="rect">
            <a:avLst/>
          </a:prstGeom>
          <a:noFill/>
        </p:spPr>
        <p:txBody>
          <a:bodyPr wrap="square">
            <a:spAutoFit/>
          </a:bodyPr>
          <a:lstStyle/>
          <a:p>
            <a:pPr algn="l"/>
            <a:r>
              <a:rPr lang="en-US" sz="2400" b="0" i="0" dirty="0">
                <a:solidFill>
                  <a:srgbClr val="333333"/>
                </a:solidFill>
                <a:effectLst/>
                <a:latin typeface="interFace"/>
              </a:rPr>
              <a:t>In addition to its climate change, the fashion business has a big impact on landfill trash, water pollution, and soil erosion. While the majority of discussions and circular fashion strategies concentrate on the issue of worn clothing—post-consumer waste, less consideration is given to textile waste and residues from the clothing production process (pre-consumer waste). Because we produce textiles, we are ideally situated to handle pre-consumer waste. Our initiatives for circular fashion includes:</a:t>
            </a:r>
          </a:p>
          <a:p>
            <a:pPr algn="l">
              <a:buFont typeface="Arial" panose="020B0604020202020204" pitchFamily="34" charset="0"/>
              <a:buChar char="•"/>
            </a:pPr>
            <a:r>
              <a:rPr lang="en-US" sz="2400" b="0" i="0" dirty="0">
                <a:solidFill>
                  <a:srgbClr val="333333"/>
                </a:solidFill>
                <a:effectLst/>
                <a:latin typeface="interFace"/>
              </a:rPr>
              <a:t>Allocation of R&amp;D resources towards circular fashion and collaboration with cross industry platforms like Fashion for Good, Cradle to Cradle and Jeans Redesign.</a:t>
            </a:r>
          </a:p>
          <a:p>
            <a:pPr algn="l">
              <a:buFont typeface="Arial" panose="020B0604020202020204" pitchFamily="34" charset="0"/>
              <a:buChar char="•"/>
            </a:pPr>
            <a:r>
              <a:rPr lang="en-US" sz="2400" b="0" i="0" dirty="0">
                <a:solidFill>
                  <a:srgbClr val="333333"/>
                </a:solidFill>
                <a:effectLst/>
                <a:latin typeface="interFace"/>
              </a:rPr>
              <a:t>Program like establishing a garneting unit and signing partnerships with </a:t>
            </a:r>
            <a:r>
              <a:rPr lang="en-US" sz="2400" b="0" i="0" dirty="0" err="1">
                <a:solidFill>
                  <a:srgbClr val="333333"/>
                </a:solidFill>
                <a:effectLst/>
                <a:latin typeface="interFace"/>
              </a:rPr>
              <a:t>Purfi</a:t>
            </a:r>
            <a:r>
              <a:rPr lang="en-US" sz="2400" b="0" i="0" dirty="0">
                <a:solidFill>
                  <a:srgbClr val="333333"/>
                </a:solidFill>
                <a:effectLst/>
                <a:latin typeface="interFace"/>
              </a:rPr>
              <a:t> to reduce, recycle or reuse unsold goods in order to avoid their destruction.</a:t>
            </a:r>
          </a:p>
          <a:p>
            <a:pPr algn="l">
              <a:buFont typeface="Arial" panose="020B0604020202020204" pitchFamily="34" charset="0"/>
              <a:buChar char="•"/>
            </a:pPr>
            <a:r>
              <a:rPr lang="en-US" sz="2400" b="0" i="0" dirty="0">
                <a:solidFill>
                  <a:srgbClr val="333333"/>
                </a:solidFill>
                <a:effectLst/>
                <a:latin typeface="interFace"/>
              </a:rPr>
              <a:t>Continuous engagement with brands i.e. our customers on how to produce textile more sustainably and make them last longer</a:t>
            </a:r>
          </a:p>
        </p:txBody>
      </p:sp>
    </p:spTree>
    <p:extLst>
      <p:ext uri="{BB962C8B-B14F-4D97-AF65-F5344CB8AC3E}">
        <p14:creationId xmlns:p14="http://schemas.microsoft.com/office/powerpoint/2010/main" val="4154000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11C66B-C48B-3AE3-5D6D-8FBED77184C2}"/>
              </a:ext>
            </a:extLst>
          </p:cNvPr>
          <p:cNvSpPr txBox="1"/>
          <p:nvPr/>
        </p:nvSpPr>
        <p:spPr>
          <a:xfrm>
            <a:off x="450730" y="1046073"/>
            <a:ext cx="6094562" cy="4524315"/>
          </a:xfrm>
          <a:prstGeom prst="rect">
            <a:avLst/>
          </a:prstGeom>
          <a:noFill/>
        </p:spPr>
        <p:txBody>
          <a:bodyPr wrap="square">
            <a:spAutoFit/>
          </a:bodyPr>
          <a:lstStyle/>
          <a:p>
            <a:pPr algn="l"/>
            <a:r>
              <a:rPr lang="en-US" b="0" i="0" dirty="0">
                <a:solidFill>
                  <a:srgbClr val="333333"/>
                </a:solidFill>
                <a:effectLst/>
                <a:latin typeface="interFace"/>
              </a:rPr>
              <a:t>Natural systems are dynamic and there is often a delay between taking action and seeing a measurable change. Without measurement of actions it is difficult to understand the effectiveness of our strategies for biodiversity management. Our actions for compliance and monitoring include:</a:t>
            </a:r>
          </a:p>
          <a:p>
            <a:pPr algn="l">
              <a:buFont typeface="Arial" panose="020B0604020202020204" pitchFamily="34" charset="0"/>
              <a:buChar char="•"/>
            </a:pPr>
            <a:r>
              <a:rPr lang="en-US" b="0" i="0" dirty="0">
                <a:solidFill>
                  <a:srgbClr val="333333"/>
                </a:solidFill>
                <a:effectLst/>
                <a:latin typeface="interFace"/>
              </a:rPr>
              <a:t>Engagement with suppliers and/or partners to manage and mitigate deforestation risks</a:t>
            </a:r>
          </a:p>
          <a:p>
            <a:pPr algn="l">
              <a:buFont typeface="Arial" panose="020B0604020202020204" pitchFamily="34" charset="0"/>
              <a:buChar char="•"/>
            </a:pPr>
            <a:r>
              <a:rPr lang="en-US" b="0" i="0" dirty="0">
                <a:solidFill>
                  <a:srgbClr val="333333"/>
                </a:solidFill>
                <a:effectLst/>
                <a:latin typeface="interFace"/>
              </a:rPr>
              <a:t>Group-wide compliance with forest regulations and/or mandatory standards</a:t>
            </a:r>
          </a:p>
          <a:p>
            <a:pPr algn="l">
              <a:buFont typeface="Arial" panose="020B0604020202020204" pitchFamily="34" charset="0"/>
              <a:buChar char="•"/>
            </a:pPr>
            <a:r>
              <a:rPr lang="en-US" b="0" i="0" dirty="0">
                <a:solidFill>
                  <a:srgbClr val="333333"/>
                </a:solidFill>
                <a:effectLst/>
                <a:latin typeface="interFace"/>
              </a:rPr>
              <a:t>Measuring our performance as per the indicators set forward in the biodiversity strategy</a:t>
            </a:r>
          </a:p>
          <a:p>
            <a:pPr algn="l"/>
            <a:r>
              <a:rPr lang="en-US" b="0" i="0" dirty="0">
                <a:solidFill>
                  <a:srgbClr val="333333"/>
                </a:solidFill>
                <a:effectLst/>
                <a:latin typeface="interFace"/>
              </a:rPr>
              <a:t>The targets, its description, indicator used for measurement and its relevance to various pressure drivers is detailed in our </a:t>
            </a:r>
            <a:r>
              <a:rPr lang="en-US" b="0" i="0" u="sng" dirty="0">
                <a:solidFill>
                  <a:srgbClr val="A31834"/>
                </a:solidFill>
                <a:effectLst/>
                <a:latin typeface="interFace"/>
                <a:hlinkClick r:id="rId2"/>
              </a:rPr>
              <a:t>Biodiversity Strategy</a:t>
            </a:r>
            <a:r>
              <a:rPr lang="en-US" b="0" i="0" dirty="0">
                <a:solidFill>
                  <a:srgbClr val="333333"/>
                </a:solidFill>
                <a:effectLst/>
                <a:latin typeface="interFace"/>
              </a:rPr>
              <a:t>. For performance of the targets refer to </a:t>
            </a:r>
            <a:r>
              <a:rPr lang="en-US" b="0" i="0" u="sng" dirty="0">
                <a:solidFill>
                  <a:srgbClr val="A31834"/>
                </a:solidFill>
                <a:effectLst/>
                <a:latin typeface="interFace"/>
                <a:hlinkClick r:id="rId3"/>
              </a:rPr>
              <a:t>Evaluating our Progress</a:t>
            </a:r>
            <a:endParaRPr lang="en-US" b="0" i="0" dirty="0">
              <a:solidFill>
                <a:srgbClr val="333333"/>
              </a:solidFill>
              <a:effectLst/>
              <a:latin typeface="interFace"/>
            </a:endParaRPr>
          </a:p>
        </p:txBody>
      </p:sp>
      <p:pic>
        <p:nvPicPr>
          <p:cNvPr id="12290" name="Picture 2" descr="Image result for flying machine wikipedia BRAND">
            <a:extLst>
              <a:ext uri="{FF2B5EF4-FFF2-40B4-BE49-F238E27FC236}">
                <a16:creationId xmlns:a16="http://schemas.microsoft.com/office/drawing/2014/main" id="{5AC127FB-1AD2-6E2C-C810-7C3F294F99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2044" y="1449238"/>
            <a:ext cx="4417352" cy="3286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7295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FA61B2-3AE3-9469-2B3D-0309E9598379}"/>
              </a:ext>
            </a:extLst>
          </p:cNvPr>
          <p:cNvSpPr txBox="1"/>
          <p:nvPr/>
        </p:nvSpPr>
        <p:spPr>
          <a:xfrm>
            <a:off x="771787" y="753441"/>
            <a:ext cx="10578518" cy="6186309"/>
          </a:xfrm>
          <a:prstGeom prst="rect">
            <a:avLst/>
          </a:prstGeom>
          <a:noFill/>
        </p:spPr>
        <p:txBody>
          <a:bodyPr wrap="square">
            <a:spAutoFit/>
          </a:bodyPr>
          <a:lstStyle/>
          <a:p>
            <a:r>
              <a:rPr lang="en-US" sz="3600" dirty="0"/>
              <a:t>Competitor analysis </a:t>
            </a:r>
          </a:p>
          <a:p>
            <a:r>
              <a:rPr lang="en-US" sz="2400" dirty="0"/>
              <a:t>Arvind Limited (formerly Arvind Mills) is a textile manufacturer and the flagship company of the </a:t>
            </a:r>
            <a:r>
              <a:rPr lang="en-US" sz="2400" dirty="0" err="1"/>
              <a:t>Lalbhai</a:t>
            </a:r>
            <a:r>
              <a:rPr lang="en-US" sz="2400" dirty="0"/>
              <a:t> Group. Its headquarters are in Naroda, Ahmedabad, Gujarat, India, and it has units at </a:t>
            </a:r>
            <a:r>
              <a:rPr lang="en-US" sz="2400" dirty="0" err="1"/>
              <a:t>Santej</a:t>
            </a:r>
            <a:r>
              <a:rPr lang="en-US" sz="2400" dirty="0"/>
              <a:t> (near </a:t>
            </a:r>
            <a:r>
              <a:rPr lang="en-US" sz="2400" dirty="0" err="1"/>
              <a:t>Kalol</a:t>
            </a:r>
            <a:r>
              <a:rPr lang="en-US" sz="2400" dirty="0"/>
              <a:t>). The company manufactures cotton shirting, denim, knits and </a:t>
            </a:r>
            <a:r>
              <a:rPr lang="en-US" sz="2400" dirty="0" err="1"/>
              <a:t>bottomweight</a:t>
            </a:r>
            <a:r>
              <a:rPr lang="en-US" sz="2400" dirty="0"/>
              <a:t> (khaki) fabrics. It has also recently ventured into technical textiles with its Advanced Materials Division in 2011.[3] It is India's largest denim manufacturer.[4]</a:t>
            </a:r>
          </a:p>
          <a:p>
            <a:endParaRPr lang="en-US" sz="2400" dirty="0"/>
          </a:p>
          <a:p>
            <a:r>
              <a:rPr lang="en-US" sz="2400" dirty="0" err="1"/>
              <a:t>Sanjaybhai</a:t>
            </a:r>
            <a:r>
              <a:rPr lang="en-US" sz="2400" dirty="0"/>
              <a:t> </a:t>
            </a:r>
            <a:r>
              <a:rPr lang="en-US" sz="2400" dirty="0" err="1"/>
              <a:t>Lalbhai</a:t>
            </a:r>
            <a:r>
              <a:rPr lang="en-US" sz="2400" dirty="0"/>
              <a:t> is the current Chairman and managing director of Arvind and </a:t>
            </a:r>
            <a:r>
              <a:rPr lang="en-US" sz="2400" dirty="0" err="1"/>
              <a:t>Lalbhai</a:t>
            </a:r>
            <a:r>
              <a:rPr lang="en-US" sz="2400" dirty="0"/>
              <a:t> Group. In the early 1980s, he led the 'Reno-vision' whereby the company brought denim into the domestic market, thus starting the jeans revolution in India.[5] Today it retails its own brands like Flying Machine, Newport and Excalibur and licensed international brands like Arrow, Tommy Hilfiger, and Calvin Klein through its nationwide retail network. Arvind also runs three clothing and accessories retail chains, the Arvind Store, Unlimited and </a:t>
            </a:r>
            <a:r>
              <a:rPr lang="en-US" sz="2400" dirty="0" err="1"/>
              <a:t>Megamart</a:t>
            </a:r>
            <a:r>
              <a:rPr lang="en-US" sz="2400" dirty="0"/>
              <a:t>, which stocks company brands.</a:t>
            </a:r>
            <a:endParaRPr lang="en-IN" sz="2400" dirty="0"/>
          </a:p>
        </p:txBody>
      </p:sp>
    </p:spTree>
    <p:extLst>
      <p:ext uri="{BB962C8B-B14F-4D97-AF65-F5344CB8AC3E}">
        <p14:creationId xmlns:p14="http://schemas.microsoft.com/office/powerpoint/2010/main" val="464949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lying Machine (@FlyingMachine80) | Twitter">
            <a:extLst>
              <a:ext uri="{FF2B5EF4-FFF2-40B4-BE49-F238E27FC236}">
                <a16:creationId xmlns:a16="http://schemas.microsoft.com/office/drawing/2014/main" id="{0FCCB450-E8A1-F352-2FBE-CDD1879E15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0"/>
            <a:ext cx="76549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325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Flying Machine Brand Ambassador">
            <a:extLst>
              <a:ext uri="{FF2B5EF4-FFF2-40B4-BE49-F238E27FC236}">
                <a16:creationId xmlns:a16="http://schemas.microsoft.com/office/drawing/2014/main" id="{4A539CEC-4D2B-5565-50F9-EAD21FF4F0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457" y="1095555"/>
            <a:ext cx="5322858" cy="443397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B36A0CC-358F-0F65-7162-41625B6DA2A3}"/>
              </a:ext>
            </a:extLst>
          </p:cNvPr>
          <p:cNvSpPr txBox="1"/>
          <p:nvPr/>
        </p:nvSpPr>
        <p:spPr>
          <a:xfrm flipH="1">
            <a:off x="8936965" y="7962180"/>
            <a:ext cx="405442" cy="119201863"/>
          </a:xfrm>
          <a:prstGeom prst="rect">
            <a:avLst/>
          </a:prstGeom>
          <a:noFill/>
        </p:spPr>
        <p:txBody>
          <a:bodyPr wrap="square">
            <a:spAutoFit/>
          </a:bodyPr>
          <a:lstStyle/>
          <a:p>
            <a:r>
              <a:rPr lang="en-IN" dirty="0"/>
              <a:t>https://www.bing.com/images/search?view=detailV2&amp;ccid=WFkKpW2t&amp;id=22B45EEAD560B12D132BA59C846E1618FF057481&amp;thid=OIP.WFkKpW2tpSAjY2mnRfV4PAHaEz&amp;mediaurl=https%3a%2f%2fth.bing.com%2fth%2fid%2fR.58590aa56dada520236369a745f5783c%3frik%3dgXQF%252fxgWboScpQ%26riu%3dhttp%253a%252f%252fi.imgur.com%252fXBhRE9R.png%26ehk%3dfOo%252fxjaBrc8mjy%252bveLrgozN4LXZH8mYKNsHW5qktYwI%253d%26risl%3d%26pid%3dImgRaw%26r%3d0&amp;exph=144&amp;expw=222&amp;q=Flying+Machine+Brand+Ambassador&amp;simid=607990923832335019&amp;FORM=IRPRST&amp;ck=60484C5DCD2F6BA73B8F8629BC18D96B&amp;selectedIndex=23</a:t>
            </a:r>
          </a:p>
        </p:txBody>
      </p:sp>
      <p:pic>
        <p:nvPicPr>
          <p:cNvPr id="3076" name="Picture 4" descr="Image result for Flying Machine Brand Ambassador">
            <a:extLst>
              <a:ext uri="{FF2B5EF4-FFF2-40B4-BE49-F238E27FC236}">
                <a16:creationId xmlns:a16="http://schemas.microsoft.com/office/drawing/2014/main" id="{7806BC91-6804-ABB6-31FA-F7618B653D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8113" y="2143125"/>
            <a:ext cx="3648973"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03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F3379B-0561-111F-89DC-09B9A7AC859B}"/>
              </a:ext>
            </a:extLst>
          </p:cNvPr>
          <p:cNvSpPr txBox="1"/>
          <p:nvPr/>
        </p:nvSpPr>
        <p:spPr>
          <a:xfrm>
            <a:off x="268447" y="880844"/>
            <a:ext cx="10897299" cy="5078313"/>
          </a:xfrm>
          <a:prstGeom prst="rect">
            <a:avLst/>
          </a:prstGeom>
          <a:noFill/>
        </p:spPr>
        <p:txBody>
          <a:bodyPr wrap="square">
            <a:spAutoFit/>
          </a:bodyPr>
          <a:lstStyle/>
          <a:p>
            <a:r>
              <a:rPr lang="en-US" sz="3200" dirty="0"/>
              <a:t>Customer buyer’s persona</a:t>
            </a:r>
          </a:p>
          <a:p>
            <a:endParaRPr lang="en-US" sz="3200" dirty="0"/>
          </a:p>
          <a:p>
            <a:r>
              <a:rPr lang="en-US" sz="2000" dirty="0"/>
              <a:t>The strengths of Flying Machine looks at the key internal factors of its business which gives it competitive advantage in the market and strengthens its position.</a:t>
            </a:r>
          </a:p>
          <a:p>
            <a:endParaRPr lang="en-US" sz="2000" dirty="0"/>
          </a:p>
          <a:p>
            <a:r>
              <a:rPr lang="en-US" sz="2000" dirty="0"/>
              <a:t>A list of strengths is mostly the starting point in a SWOT analysis. Below are the Strengths in the SWOT Analysis of Flying Machine :</a:t>
            </a:r>
          </a:p>
          <a:p>
            <a:endParaRPr lang="en-US" sz="2000" dirty="0"/>
          </a:p>
          <a:p>
            <a:r>
              <a:rPr lang="en-US" sz="2000" dirty="0"/>
              <a:t>1. Brand has tied up with Italian designers to get an Italian touch to Indian clothing.</a:t>
            </a:r>
          </a:p>
          <a:p>
            <a:endParaRPr lang="en-US" sz="2000" dirty="0"/>
          </a:p>
          <a:p>
            <a:r>
              <a:rPr lang="en-US" sz="2000" dirty="0"/>
              <a:t>2. Owns over 100 stores in India and is present in five countries abroad.</a:t>
            </a:r>
          </a:p>
          <a:p>
            <a:endParaRPr lang="en-US" sz="2000" dirty="0"/>
          </a:p>
          <a:p>
            <a:r>
              <a:rPr lang="en-US" sz="2000" dirty="0"/>
              <a:t>3. Belongs to the prestigious Arvind mills group which extends their brand image</a:t>
            </a:r>
          </a:p>
          <a:p>
            <a:r>
              <a:rPr lang="en-US" sz="2000" dirty="0"/>
              <a:t>4. Good advertising and brand building through ad campaigns</a:t>
            </a:r>
          </a:p>
          <a:p>
            <a:r>
              <a:rPr lang="en-US" sz="2000" dirty="0"/>
              <a:t>5. Good perception of the brand as a high quality yet affordable product</a:t>
            </a:r>
            <a:endParaRPr lang="en-IN" sz="2000" dirty="0"/>
          </a:p>
        </p:txBody>
      </p:sp>
    </p:spTree>
    <p:extLst>
      <p:ext uri="{BB962C8B-B14F-4D97-AF65-F5344CB8AC3E}">
        <p14:creationId xmlns:p14="http://schemas.microsoft.com/office/powerpoint/2010/main" val="3187366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EDA0C8-D9DB-D987-3685-09E98EBC9615}"/>
              </a:ext>
            </a:extLst>
          </p:cNvPr>
          <p:cNvSpPr txBox="1"/>
          <p:nvPr/>
        </p:nvSpPr>
        <p:spPr>
          <a:xfrm>
            <a:off x="1016413" y="1032547"/>
            <a:ext cx="8554674" cy="4585871"/>
          </a:xfrm>
          <a:prstGeom prst="rect">
            <a:avLst/>
          </a:prstGeom>
          <a:noFill/>
        </p:spPr>
        <p:txBody>
          <a:bodyPr wrap="square">
            <a:spAutoFit/>
          </a:bodyPr>
          <a:lstStyle/>
          <a:p>
            <a:r>
              <a:rPr lang="en-US" sz="2800" dirty="0"/>
              <a:t>GROWTH</a:t>
            </a:r>
          </a:p>
          <a:p>
            <a:endParaRPr lang="en-US" sz="2400" dirty="0"/>
          </a:p>
          <a:p>
            <a:r>
              <a:rPr lang="en-US" sz="2400" dirty="0"/>
              <a:t>The youth have a great possession regarding brands like flying machine and brands got an extensive rate of expansion in the Indian as well as the abroad markets this had been a exclusive breach of all the other brands range The opportunities for any brand can include prospects of future growth. Following are the opportunities in Flying Machine SWOT Analysis:</a:t>
            </a:r>
          </a:p>
          <a:p>
            <a:endParaRPr lang="en-US" sz="2400" dirty="0"/>
          </a:p>
          <a:p>
            <a:r>
              <a:rPr lang="en-US" sz="2400" dirty="0"/>
              <a:t>1.The market for the youth segment is huge</a:t>
            </a:r>
          </a:p>
          <a:p>
            <a:endParaRPr lang="en-US" sz="2400" dirty="0"/>
          </a:p>
          <a:p>
            <a:r>
              <a:rPr lang="en-US" sz="2400" dirty="0"/>
              <a:t>2.Foreign market for expansion</a:t>
            </a:r>
            <a:endParaRPr lang="en-IN" sz="2400" dirty="0"/>
          </a:p>
        </p:txBody>
      </p:sp>
    </p:spTree>
    <p:extLst>
      <p:ext uri="{BB962C8B-B14F-4D97-AF65-F5344CB8AC3E}">
        <p14:creationId xmlns:p14="http://schemas.microsoft.com/office/powerpoint/2010/main" val="1775050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4779</Words>
  <Application>Microsoft Office PowerPoint</Application>
  <PresentationFormat>Widescreen</PresentationFormat>
  <Paragraphs>181</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LONG TERM INTERNSHIP ON DIGITAL MARKETING</vt:lpstr>
      <vt:lpstr>FLYING MACHINE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PROGRESSION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FLYING MACHINE</dc:title>
  <dc:creator>Sanjay Sumanth</dc:creator>
  <cp:lastModifiedBy>Akash S George</cp:lastModifiedBy>
  <cp:revision>3</cp:revision>
  <dcterms:created xsi:type="dcterms:W3CDTF">2023-07-20T07:13:38Z</dcterms:created>
  <dcterms:modified xsi:type="dcterms:W3CDTF">2023-08-12T09:03:10Z</dcterms:modified>
</cp:coreProperties>
</file>