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7" r:id="rId7"/>
    <p:sldId id="4788"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8"/>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p:restoredLeft sz="14316" autoAdjust="0"/>
    <p:restoredTop sz="91283" autoAdjust="0"/>
  </p:normalViewPr>
  <p:slideViewPr>
    <p:cSldViewPr snapToGrid="0" showGuides="1">
      <p:cViewPr varScale="1">
        <p:scale>
          <a:sx n="60" d="100"/>
          <a:sy n="60" d="100"/>
        </p:scale>
        <p:origin x="936" y="5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27/09/2022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September 2022</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96974" y="453370"/>
            <a:ext cx="10827385" cy="5642629"/>
          </a:xfrm>
        </p:spPr>
        <p:txBody>
          <a:bodyPr/>
          <a:lstStyle/>
          <a:p>
            <a:pPr marL="457200" indent="-457200">
              <a:buFont typeface="+mj-lt"/>
              <a:buAutoNum type="arabicPeriod"/>
            </a:pPr>
            <a:r>
              <a:rPr lang="en-US" sz="2000" dirty="0"/>
              <a:t>Trial store 77: Control store 233</a:t>
            </a:r>
          </a:p>
          <a:p>
            <a:pPr marL="457200" indent="-457200">
              <a:buFont typeface="+mj-lt"/>
              <a:buAutoNum type="arabicPeriod"/>
            </a:pPr>
            <a:r>
              <a:rPr lang="en-US" sz="2000" dirty="0"/>
              <a:t>Trial store 86: Control store 155</a:t>
            </a:r>
          </a:p>
          <a:p>
            <a:pPr marL="457200" indent="-457200">
              <a:buFont typeface="+mj-lt"/>
              <a:buAutoNum type="arabicPeriod"/>
            </a:pPr>
            <a:r>
              <a:rPr lang="en-US" sz="2000" dirty="0"/>
              <a:t>Trial store 88: Control store 40</a:t>
            </a:r>
          </a:p>
          <a:p>
            <a:pPr marL="457200" indent="-457200">
              <a:buFont typeface="+mj-lt"/>
              <a:buAutoNum type="arabicPeriod"/>
            </a:pPr>
            <a:r>
              <a:rPr lang="en-US" sz="20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2000" dirty="0"/>
              <a:t>Overall the trial showed positive significant result.</a:t>
            </a:r>
          </a:p>
        </p:txBody>
      </p:sp>
      <p:pic>
        <p:nvPicPr>
          <p:cNvPr id="5" name="Picture 4"/>
          <p:cNvPicPr>
            <a:picLocks noChangeAspect="1"/>
          </p:cNvPicPr>
          <p:nvPr/>
        </p:nvPicPr>
        <p:blipFill>
          <a:blip r:embed="rId2"/>
          <a:stretch>
            <a:fillRect/>
          </a:stretch>
        </p:blipFill>
        <p:spPr>
          <a:xfrm>
            <a:off x="2555953" y="3108960"/>
            <a:ext cx="8109425" cy="317029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13705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4" y="368662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277772"/>
            <a:ext cx="1896185" cy="2408856"/>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Chips Category Review</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3787519"/>
            <a:ext cx="1896185" cy="1718741"/>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277771"/>
            <a:ext cx="7591967" cy="1685348"/>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Brand Kettle is the most purchased brand in all stores.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transactions increase a lot before Christmas which can be an advantage with the help of promotional offers.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84606" y="3787519"/>
            <a:ext cx="7591967" cy="2141685"/>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88 had increase as well but not as good as stores 77 and 86.</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98150" y="3526971"/>
            <a:ext cx="8477250" cy="2371725"/>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623338"/>
          </a:xfrm>
        </p:spPr>
        <p:txBody>
          <a:bodyPr/>
          <a:lstStyle/>
          <a:p>
            <a:pPr marL="342900" indent="-342900" algn="just">
              <a:buFont typeface="Arial" panose="020B0604020202020204" pitchFamily="34" charset="0"/>
              <a:buChar char="•"/>
            </a:pPr>
            <a:r>
              <a:rPr lang="en-AU" dirty="0"/>
              <a:t>The day with no transaction is a Christmas day that is when the store is closed hence there is a dip in sales on 25</a:t>
            </a:r>
            <a:r>
              <a:rPr lang="en-AU" baseline="30000" dirty="0"/>
              <a:t>th</a:t>
            </a:r>
            <a:r>
              <a:rPr lang="en-AU" dirty="0"/>
              <a:t> December as shops were non-operational. </a:t>
            </a:r>
          </a:p>
          <a:p>
            <a:pPr marL="342900" indent="-342900" algn="just">
              <a:buFont typeface="Arial" panose="020B0604020202020204" pitchFamily="34" charset="0"/>
              <a:buChar char="•"/>
            </a:pPr>
            <a:r>
              <a:rPr lang="en-AU" dirty="0"/>
              <a:t>Sales increase steadily as the Christmas day approaches and return again to early December sales level during New Year Eve.</a:t>
            </a:r>
          </a:p>
          <a:p>
            <a:pPr marL="342900" indent="-342900" algn="just">
              <a:buFont typeface="Arial" panose="020B0604020202020204" pitchFamily="34" charset="0"/>
              <a:buChar char="•"/>
            </a:pPr>
            <a:endParaRPr lang="en-AU" sz="1800" dirty="0"/>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3936" y="2775857"/>
            <a:ext cx="9033428" cy="2951516"/>
          </a:xfrm>
          <a:prstGeom prst="rect">
            <a:avLst/>
          </a:prstGeom>
        </p:spPr>
      </p:pic>
      <p:sp>
        <p:nvSpPr>
          <p:cNvPr id="2" name="Text Placeholder 1"/>
          <p:cNvSpPr>
            <a:spLocks noGrp="1"/>
          </p:cNvSpPr>
          <p:nvPr>
            <p:ph type="body" sz="quarter" idx="10"/>
          </p:nvPr>
        </p:nvSpPr>
        <p:spPr>
          <a:xfrm>
            <a:off x="1196975" y="453371"/>
            <a:ext cx="10547350" cy="5518804"/>
          </a:xfrm>
        </p:spPr>
        <p:txBody>
          <a:bodyPr/>
          <a:lstStyle/>
          <a:p>
            <a:pPr marL="342900" indent="-342900" algn="just">
              <a:buFont typeface="Arial" panose="020B0604020202020204" pitchFamily="34" charset="0"/>
              <a:buChar char="•"/>
            </a:pPr>
            <a:r>
              <a:rPr lang="en-US" dirty="0"/>
              <a:t>Sales mainly came from Budget - older families, Mainstream - young singles/couples, and Mainstream - retirees. In total contributing 25% of sales revenue. </a:t>
            </a:r>
          </a:p>
          <a:p>
            <a:pPr marL="342900" indent="-342900" algn="just">
              <a:buFont typeface="Arial" panose="020B0604020202020204" pitchFamily="34" charset="0"/>
              <a:buChar char="•"/>
            </a:pPr>
            <a:r>
              <a:rPr lang="en-US" dirty="0"/>
              <a:t>Older and Young Family segment have the highest average purchase units per unique customer</a:t>
            </a:r>
            <a:endParaRPr lang="en-IN" dirty="0"/>
          </a:p>
        </p:txBody>
      </p:sp>
    </p:spTree>
    <p:extLst>
      <p:ext uri="{BB962C8B-B14F-4D97-AF65-F5344CB8AC3E}">
        <p14:creationId xmlns:p14="http://schemas.microsoft.com/office/powerpoint/2010/main" val="400343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5383549"/>
          </a:xfrm>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 Non-premium customers buy more than premium customers.</a:t>
            </a:r>
          </a:p>
          <a:p>
            <a:pPr marL="342900" indent="-342900">
              <a:buFont typeface="Arial" panose="020B0604020202020204" pitchFamily="34" charset="0"/>
              <a:buChar char="•"/>
            </a:pPr>
            <a:endParaRPr lang="en-IN" dirty="0"/>
          </a:p>
        </p:txBody>
      </p:sp>
      <p:pic>
        <p:nvPicPr>
          <p:cNvPr id="3" name="Picture 2"/>
          <p:cNvPicPr>
            <a:picLocks noChangeAspect="1"/>
          </p:cNvPicPr>
          <p:nvPr/>
        </p:nvPicPr>
        <p:blipFill>
          <a:blip r:embed="rId2"/>
          <a:stretch>
            <a:fillRect/>
          </a:stretch>
        </p:blipFill>
        <p:spPr>
          <a:xfrm>
            <a:off x="1804728" y="2682240"/>
            <a:ext cx="9264093" cy="3154679"/>
          </a:xfrm>
          <a:prstGeom prst="rect">
            <a:avLst/>
          </a:prstGeom>
        </p:spPr>
      </p:pic>
    </p:spTree>
    <p:extLst>
      <p:ext uri="{BB962C8B-B14F-4D97-AF65-F5344CB8AC3E}">
        <p14:creationId xmlns:p14="http://schemas.microsoft.com/office/powerpoint/2010/main" val="152271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429269"/>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p>
          <a:p>
            <a:pPr marL="342900" indent="-342900" algn="just">
              <a:buFont typeface="Arial" panose="020B0604020202020204" pitchFamily="34" charset="0"/>
              <a:buChar char="•"/>
            </a:pPr>
            <a:r>
              <a:rPr lang="en-US" dirty="0"/>
              <a:t>Whereas trial store 88 sales increase is insignificant.</a:t>
            </a:r>
          </a:p>
          <a:p>
            <a:pPr marL="342900" indent="-342900" algn="just">
              <a:buFont typeface="Arial" panose="020B0604020202020204" pitchFamily="34" charset="0"/>
              <a:buChar char="•"/>
            </a:pPr>
            <a:endParaRPr lang="en-AU" dirty="0"/>
          </a:p>
        </p:txBody>
      </p:sp>
      <p:pic>
        <p:nvPicPr>
          <p:cNvPr id="3" name="Picture 2"/>
          <p:cNvPicPr>
            <a:picLocks noChangeAspect="1"/>
          </p:cNvPicPr>
          <p:nvPr/>
        </p:nvPicPr>
        <p:blipFill>
          <a:blip r:embed="rId2"/>
          <a:stretch>
            <a:fillRect/>
          </a:stretch>
        </p:blipFill>
        <p:spPr>
          <a:xfrm>
            <a:off x="1430655" y="2279331"/>
            <a:ext cx="10245920" cy="360330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6425</TotalTime>
  <Words>671</Words>
  <Application>Microsoft Office PowerPoint</Application>
  <PresentationFormat>Widescreen</PresentationFormat>
  <Paragraphs>47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Light</vt:lpstr>
      <vt:lpstr>Arial</vt:lpstr>
      <vt:lpstr>Calibri</vt:lpstr>
      <vt:lpstr>Roboto Medium</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sanjay tom tom</cp:lastModifiedBy>
  <cp:revision>473</cp:revision>
  <dcterms:created xsi:type="dcterms:W3CDTF">2018-02-07T23:23:24Z</dcterms:created>
  <dcterms:modified xsi:type="dcterms:W3CDTF">2022-09-27T11:26:52Z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