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66" r:id="rId3"/>
    <p:sldId id="256" r:id="rId4"/>
    <p:sldId id="258" r:id="rId5"/>
    <p:sldId id="259" r:id="rId6"/>
    <p:sldId id="260" r:id="rId7"/>
    <p:sldId id="261" r:id="rId8"/>
    <p:sldId id="264" r:id="rId9"/>
    <p:sldId id="265"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y tom tom" userId="7e82ef56d53b1c8a" providerId="LiveId" clId="{BA4EE95E-5ED5-4E0A-AC1E-E4C40A158319}"/>
    <pc:docChg chg="undo redo custSel delSld modSld sldOrd">
      <pc:chgData name="sanjay tom tom" userId="7e82ef56d53b1c8a" providerId="LiveId" clId="{BA4EE95E-5ED5-4E0A-AC1E-E4C40A158319}" dt="2022-04-20T14:54:55.895" v="1616" actId="2696"/>
      <pc:docMkLst>
        <pc:docMk/>
      </pc:docMkLst>
      <pc:sldChg chg="delSp modSp mod ord">
        <pc:chgData name="sanjay tom tom" userId="7e82ef56d53b1c8a" providerId="LiveId" clId="{BA4EE95E-5ED5-4E0A-AC1E-E4C40A158319}" dt="2022-04-20T14:53:46.852" v="1605" actId="115"/>
        <pc:sldMkLst>
          <pc:docMk/>
          <pc:sldMk cId="2234569279" sldId="257"/>
        </pc:sldMkLst>
        <pc:spChg chg="mod">
          <ac:chgData name="sanjay tom tom" userId="7e82ef56d53b1c8a" providerId="LiveId" clId="{BA4EE95E-5ED5-4E0A-AC1E-E4C40A158319}" dt="2022-04-20T14:53:46.852" v="1605" actId="115"/>
          <ac:spMkLst>
            <pc:docMk/>
            <pc:sldMk cId="2234569279" sldId="257"/>
            <ac:spMk id="2" creationId="{CC374F60-DBCD-4BFB-A698-24A0D4B7662E}"/>
          </ac:spMkLst>
        </pc:spChg>
        <pc:spChg chg="del mod">
          <ac:chgData name="sanjay tom tom" userId="7e82ef56d53b1c8a" providerId="LiveId" clId="{BA4EE95E-5ED5-4E0A-AC1E-E4C40A158319}" dt="2022-04-20T14:53:32.277" v="1603" actId="478"/>
          <ac:spMkLst>
            <pc:docMk/>
            <pc:sldMk cId="2234569279" sldId="257"/>
            <ac:spMk id="3" creationId="{CA277A54-0802-4D5A-BF9E-EBE1E617DBFA}"/>
          </ac:spMkLst>
        </pc:spChg>
      </pc:sldChg>
      <pc:sldChg chg="addSp modSp mod">
        <pc:chgData name="sanjay tom tom" userId="7e82ef56d53b1c8a" providerId="LiveId" clId="{BA4EE95E-5ED5-4E0A-AC1E-E4C40A158319}" dt="2022-04-20T13:59:08.452" v="243" actId="1076"/>
        <pc:sldMkLst>
          <pc:docMk/>
          <pc:sldMk cId="3815955199" sldId="258"/>
        </pc:sldMkLst>
        <pc:spChg chg="mod">
          <ac:chgData name="sanjay tom tom" userId="7e82ef56d53b1c8a" providerId="LiveId" clId="{BA4EE95E-5ED5-4E0A-AC1E-E4C40A158319}" dt="2022-04-20T13:50:50.087" v="233" actId="120"/>
          <ac:spMkLst>
            <pc:docMk/>
            <pc:sldMk cId="3815955199" sldId="258"/>
            <ac:spMk id="2" creationId="{ADCEE90E-E353-4A92-8546-92E91C2965C0}"/>
          </ac:spMkLst>
        </pc:spChg>
        <pc:spChg chg="mod">
          <ac:chgData name="sanjay tom tom" userId="7e82ef56d53b1c8a" providerId="LiveId" clId="{BA4EE95E-5ED5-4E0A-AC1E-E4C40A158319}" dt="2022-04-20T13:52:14.517" v="237" actId="27636"/>
          <ac:spMkLst>
            <pc:docMk/>
            <pc:sldMk cId="3815955199" sldId="258"/>
            <ac:spMk id="3" creationId="{4EA6F907-53B4-41FA-9B62-B8C9E73A4C85}"/>
          </ac:spMkLst>
        </pc:spChg>
        <pc:picChg chg="add mod">
          <ac:chgData name="sanjay tom tom" userId="7e82ef56d53b1c8a" providerId="LiveId" clId="{BA4EE95E-5ED5-4E0A-AC1E-E4C40A158319}" dt="2022-04-20T13:52:20.422" v="238" actId="1076"/>
          <ac:picMkLst>
            <pc:docMk/>
            <pc:sldMk cId="3815955199" sldId="258"/>
            <ac:picMk id="5" creationId="{6C7C77EF-2A3B-4330-860A-178F9886855D}"/>
          </ac:picMkLst>
        </pc:picChg>
        <pc:picChg chg="add mod modCrop">
          <ac:chgData name="sanjay tom tom" userId="7e82ef56d53b1c8a" providerId="LiveId" clId="{BA4EE95E-5ED5-4E0A-AC1E-E4C40A158319}" dt="2022-04-20T13:59:08.452" v="243" actId="1076"/>
          <ac:picMkLst>
            <pc:docMk/>
            <pc:sldMk cId="3815955199" sldId="258"/>
            <ac:picMk id="7" creationId="{C9FE9F71-BF25-446F-8F83-907362F5D216}"/>
          </ac:picMkLst>
        </pc:picChg>
      </pc:sldChg>
      <pc:sldChg chg="addSp delSp modSp mod">
        <pc:chgData name="sanjay tom tom" userId="7e82ef56d53b1c8a" providerId="LiveId" clId="{BA4EE95E-5ED5-4E0A-AC1E-E4C40A158319}" dt="2022-04-20T14:54:05.117" v="1606" actId="115"/>
        <pc:sldMkLst>
          <pc:docMk/>
          <pc:sldMk cId="2426202009" sldId="259"/>
        </pc:sldMkLst>
        <pc:spChg chg="mod">
          <ac:chgData name="sanjay tom tom" userId="7e82ef56d53b1c8a" providerId="LiveId" clId="{BA4EE95E-5ED5-4E0A-AC1E-E4C40A158319}" dt="2022-04-20T14:54:05.117" v="1606" actId="115"/>
          <ac:spMkLst>
            <pc:docMk/>
            <pc:sldMk cId="2426202009" sldId="259"/>
            <ac:spMk id="2" creationId="{C427E64D-1C0E-4795-8F3E-01B8AEF55171}"/>
          </ac:spMkLst>
        </pc:spChg>
        <pc:spChg chg="del">
          <ac:chgData name="sanjay tom tom" userId="7e82ef56d53b1c8a" providerId="LiveId" clId="{BA4EE95E-5ED5-4E0A-AC1E-E4C40A158319}" dt="2022-04-20T13:38:36.772" v="161" actId="931"/>
          <ac:spMkLst>
            <pc:docMk/>
            <pc:sldMk cId="2426202009" sldId="259"/>
            <ac:spMk id="3" creationId="{D247AA60-B8C3-4935-99D9-E724AD1347DF}"/>
          </ac:spMkLst>
        </pc:spChg>
        <pc:spChg chg="add mod">
          <ac:chgData name="sanjay tom tom" userId="7e82ef56d53b1c8a" providerId="LiveId" clId="{BA4EE95E-5ED5-4E0A-AC1E-E4C40A158319}" dt="2022-04-20T13:48:59.796" v="214" actId="1076"/>
          <ac:spMkLst>
            <pc:docMk/>
            <pc:sldMk cId="2426202009" sldId="259"/>
            <ac:spMk id="6" creationId="{9BB27343-BBF5-4AA4-A80F-829F20DDD779}"/>
          </ac:spMkLst>
        </pc:spChg>
        <pc:picChg chg="add mod modCrop">
          <ac:chgData name="sanjay tom tom" userId="7e82ef56d53b1c8a" providerId="LiveId" clId="{BA4EE95E-5ED5-4E0A-AC1E-E4C40A158319}" dt="2022-04-20T13:50:00.538" v="219" actId="14100"/>
          <ac:picMkLst>
            <pc:docMk/>
            <pc:sldMk cId="2426202009" sldId="259"/>
            <ac:picMk id="5" creationId="{800DEAE0-D7ED-4310-AE33-C18DFA41FDCA}"/>
          </ac:picMkLst>
        </pc:picChg>
        <pc:picChg chg="add mod">
          <ac:chgData name="sanjay tom tom" userId="7e82ef56d53b1c8a" providerId="LiveId" clId="{BA4EE95E-5ED5-4E0A-AC1E-E4C40A158319}" dt="2022-04-20T13:49:54.710" v="218" actId="14100"/>
          <ac:picMkLst>
            <pc:docMk/>
            <pc:sldMk cId="2426202009" sldId="259"/>
            <ac:picMk id="8" creationId="{F9129815-844D-4FCA-9F82-F83E66C333C9}"/>
          </ac:picMkLst>
        </pc:picChg>
      </pc:sldChg>
      <pc:sldChg chg="addSp delSp modSp mod">
        <pc:chgData name="sanjay tom tom" userId="7e82ef56d53b1c8a" providerId="LiveId" clId="{BA4EE95E-5ED5-4E0A-AC1E-E4C40A158319}" dt="2022-04-20T14:54:16.393" v="1611" actId="115"/>
        <pc:sldMkLst>
          <pc:docMk/>
          <pc:sldMk cId="2750663960" sldId="260"/>
        </pc:sldMkLst>
        <pc:spChg chg="mod">
          <ac:chgData name="sanjay tom tom" userId="7e82ef56d53b1c8a" providerId="LiveId" clId="{BA4EE95E-5ED5-4E0A-AC1E-E4C40A158319}" dt="2022-04-20T14:54:16.393" v="1611" actId="115"/>
          <ac:spMkLst>
            <pc:docMk/>
            <pc:sldMk cId="2750663960" sldId="260"/>
            <ac:spMk id="2" creationId="{75046AF5-3186-4237-8880-6CAC93540C0F}"/>
          </ac:spMkLst>
        </pc:spChg>
        <pc:spChg chg="del">
          <ac:chgData name="sanjay tom tom" userId="7e82ef56d53b1c8a" providerId="LiveId" clId="{BA4EE95E-5ED5-4E0A-AC1E-E4C40A158319}" dt="2022-04-20T14:01:42.472" v="269" actId="931"/>
          <ac:spMkLst>
            <pc:docMk/>
            <pc:sldMk cId="2750663960" sldId="260"/>
            <ac:spMk id="3" creationId="{AA342ADE-80C8-401A-8CEC-806DE4FA09AC}"/>
          </ac:spMkLst>
        </pc:spChg>
        <pc:spChg chg="add mod">
          <ac:chgData name="sanjay tom tom" userId="7e82ef56d53b1c8a" providerId="LiveId" clId="{BA4EE95E-5ED5-4E0A-AC1E-E4C40A158319}" dt="2022-04-20T14:06:38.332" v="561" actId="20577"/>
          <ac:spMkLst>
            <pc:docMk/>
            <pc:sldMk cId="2750663960" sldId="260"/>
            <ac:spMk id="8" creationId="{C2A4DF24-FD2F-4A06-A1D6-9A7343062A42}"/>
          </ac:spMkLst>
        </pc:spChg>
        <pc:picChg chg="add mod">
          <ac:chgData name="sanjay tom tom" userId="7e82ef56d53b1c8a" providerId="LiveId" clId="{BA4EE95E-5ED5-4E0A-AC1E-E4C40A158319}" dt="2022-04-20T14:01:51.013" v="270" actId="1076"/>
          <ac:picMkLst>
            <pc:docMk/>
            <pc:sldMk cId="2750663960" sldId="260"/>
            <ac:picMk id="5" creationId="{5B089A2A-DC28-4C96-B382-71C16219A467}"/>
          </ac:picMkLst>
        </pc:picChg>
        <pc:picChg chg="add mod">
          <ac:chgData name="sanjay tom tom" userId="7e82ef56d53b1c8a" providerId="LiveId" clId="{BA4EE95E-5ED5-4E0A-AC1E-E4C40A158319}" dt="2022-04-20T14:02:10.064" v="274" actId="1076"/>
          <ac:picMkLst>
            <pc:docMk/>
            <pc:sldMk cId="2750663960" sldId="260"/>
            <ac:picMk id="7" creationId="{B76B8C60-F833-40AE-96E4-79057F3E0DA8}"/>
          </ac:picMkLst>
        </pc:picChg>
      </pc:sldChg>
      <pc:sldChg chg="modSp mod">
        <pc:chgData name="sanjay tom tom" userId="7e82ef56d53b1c8a" providerId="LiveId" clId="{BA4EE95E-5ED5-4E0A-AC1E-E4C40A158319}" dt="2022-04-20T14:54:26.224" v="1612" actId="115"/>
        <pc:sldMkLst>
          <pc:docMk/>
          <pc:sldMk cId="4055683951" sldId="261"/>
        </pc:sldMkLst>
        <pc:spChg chg="mod">
          <ac:chgData name="sanjay tom tom" userId="7e82ef56d53b1c8a" providerId="LiveId" clId="{BA4EE95E-5ED5-4E0A-AC1E-E4C40A158319}" dt="2022-04-20T14:54:26.224" v="1612" actId="115"/>
          <ac:spMkLst>
            <pc:docMk/>
            <pc:sldMk cId="4055683951" sldId="261"/>
            <ac:spMk id="2" creationId="{2CF72CEA-5FBF-49C6-83A3-7F491E3A69DF}"/>
          </ac:spMkLst>
        </pc:spChg>
        <pc:spChg chg="mod">
          <ac:chgData name="sanjay tom tom" userId="7e82ef56d53b1c8a" providerId="LiveId" clId="{BA4EE95E-5ED5-4E0A-AC1E-E4C40A158319}" dt="2022-04-20T14:27:01.765" v="870" actId="20577"/>
          <ac:spMkLst>
            <pc:docMk/>
            <pc:sldMk cId="4055683951" sldId="261"/>
            <ac:spMk id="3" creationId="{D95EB418-01FC-42C5-8015-2F83D827491B}"/>
          </ac:spMkLst>
        </pc:spChg>
      </pc:sldChg>
      <pc:sldChg chg="modSp mod">
        <pc:chgData name="sanjay tom tom" userId="7e82ef56d53b1c8a" providerId="LiveId" clId="{BA4EE95E-5ED5-4E0A-AC1E-E4C40A158319}" dt="2022-04-20T14:54:49.337" v="1615" actId="115"/>
        <pc:sldMkLst>
          <pc:docMk/>
          <pc:sldMk cId="3004985020" sldId="262"/>
        </pc:sldMkLst>
        <pc:spChg chg="mod">
          <ac:chgData name="sanjay tom tom" userId="7e82ef56d53b1c8a" providerId="LiveId" clId="{BA4EE95E-5ED5-4E0A-AC1E-E4C40A158319}" dt="2022-04-20T14:54:49.337" v="1615" actId="115"/>
          <ac:spMkLst>
            <pc:docMk/>
            <pc:sldMk cId="3004985020" sldId="262"/>
            <ac:spMk id="2" creationId="{CCF6485B-00A7-4B88-9413-B1635E62076F}"/>
          </ac:spMkLst>
        </pc:spChg>
        <pc:spChg chg="mod">
          <ac:chgData name="sanjay tom tom" userId="7e82ef56d53b1c8a" providerId="LiveId" clId="{BA4EE95E-5ED5-4E0A-AC1E-E4C40A158319}" dt="2022-04-20T14:49:25.919" v="1536"/>
          <ac:spMkLst>
            <pc:docMk/>
            <pc:sldMk cId="3004985020" sldId="262"/>
            <ac:spMk id="3" creationId="{ECE828A4-39E5-4AA1-9C10-0E54B43578E4}"/>
          </ac:spMkLst>
        </pc:spChg>
      </pc:sldChg>
      <pc:sldChg chg="del">
        <pc:chgData name="sanjay tom tom" userId="7e82ef56d53b1c8a" providerId="LiveId" clId="{BA4EE95E-5ED5-4E0A-AC1E-E4C40A158319}" dt="2022-04-20T14:54:55.895" v="1616" actId="2696"/>
        <pc:sldMkLst>
          <pc:docMk/>
          <pc:sldMk cId="1469520309" sldId="263"/>
        </pc:sldMkLst>
      </pc:sldChg>
      <pc:sldChg chg="modSp mod">
        <pc:chgData name="sanjay tom tom" userId="7e82ef56d53b1c8a" providerId="LiveId" clId="{BA4EE95E-5ED5-4E0A-AC1E-E4C40A158319}" dt="2022-04-20T14:54:34.459" v="1613" actId="115"/>
        <pc:sldMkLst>
          <pc:docMk/>
          <pc:sldMk cId="2701420934" sldId="264"/>
        </pc:sldMkLst>
        <pc:spChg chg="mod">
          <ac:chgData name="sanjay tom tom" userId="7e82ef56d53b1c8a" providerId="LiveId" clId="{BA4EE95E-5ED5-4E0A-AC1E-E4C40A158319}" dt="2022-04-20T14:54:34.459" v="1613" actId="115"/>
          <ac:spMkLst>
            <pc:docMk/>
            <pc:sldMk cId="2701420934" sldId="264"/>
            <ac:spMk id="2" creationId="{252E9E85-294C-4EB6-8178-A714965DC1FD}"/>
          </ac:spMkLst>
        </pc:spChg>
        <pc:spChg chg="mod">
          <ac:chgData name="sanjay tom tom" userId="7e82ef56d53b1c8a" providerId="LiveId" clId="{BA4EE95E-5ED5-4E0A-AC1E-E4C40A158319}" dt="2022-04-20T14:37:14.691" v="1121" actId="20577"/>
          <ac:spMkLst>
            <pc:docMk/>
            <pc:sldMk cId="2701420934" sldId="264"/>
            <ac:spMk id="3" creationId="{31AA0784-5C97-41FF-8C44-E13784676CAB}"/>
          </ac:spMkLst>
        </pc:spChg>
      </pc:sldChg>
      <pc:sldChg chg="modSp mod">
        <pc:chgData name="sanjay tom tom" userId="7e82ef56d53b1c8a" providerId="LiveId" clId="{BA4EE95E-5ED5-4E0A-AC1E-E4C40A158319}" dt="2022-04-20T14:54:39.379" v="1614" actId="115"/>
        <pc:sldMkLst>
          <pc:docMk/>
          <pc:sldMk cId="2893274449" sldId="265"/>
        </pc:sldMkLst>
        <pc:spChg chg="mod">
          <ac:chgData name="sanjay tom tom" userId="7e82ef56d53b1c8a" providerId="LiveId" clId="{BA4EE95E-5ED5-4E0A-AC1E-E4C40A158319}" dt="2022-04-20T14:54:39.379" v="1614" actId="115"/>
          <ac:spMkLst>
            <pc:docMk/>
            <pc:sldMk cId="2893274449" sldId="265"/>
            <ac:spMk id="2" creationId="{177B0F27-4B11-4926-AA19-203EBC30CD38}"/>
          </ac:spMkLst>
        </pc:spChg>
        <pc:spChg chg="mod">
          <ac:chgData name="sanjay tom tom" userId="7e82ef56d53b1c8a" providerId="LiveId" clId="{BA4EE95E-5ED5-4E0A-AC1E-E4C40A158319}" dt="2022-04-20T14:45:05.007" v="1457" actId="14100"/>
          <ac:spMkLst>
            <pc:docMk/>
            <pc:sldMk cId="2893274449" sldId="265"/>
            <ac:spMk id="3" creationId="{9BDFDE67-84D4-4F03-ADE7-BF192A981BA9}"/>
          </ac:spMkLst>
        </pc:spChg>
      </pc:sldChg>
      <pc:sldChg chg="modSp mod">
        <pc:chgData name="sanjay tom tom" userId="7e82ef56d53b1c8a" providerId="LiveId" clId="{BA4EE95E-5ED5-4E0A-AC1E-E4C40A158319}" dt="2022-04-20T14:47:56.503" v="1530" actId="20577"/>
        <pc:sldMkLst>
          <pc:docMk/>
          <pc:sldMk cId="1954409658" sldId="266"/>
        </pc:sldMkLst>
        <pc:spChg chg="mod">
          <ac:chgData name="sanjay tom tom" userId="7e82ef56d53b1c8a" providerId="LiveId" clId="{BA4EE95E-5ED5-4E0A-AC1E-E4C40A158319}" dt="2022-04-20T14:47:56.503" v="1530" actId="20577"/>
          <ac:spMkLst>
            <pc:docMk/>
            <pc:sldMk cId="1954409658" sldId="266"/>
            <ac:spMk id="3" creationId="{CEC2BB2C-F8C8-47BC-94FD-341F27C626E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8204F8-0534-4007-BC79-CAAD76C85B6A}"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1948401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204F8-0534-4007-BC79-CAAD76C85B6A}"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333469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204F8-0534-4007-BC79-CAAD76C85B6A}"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6D4A-F4FB-4598-A0D7-E438950ADEC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425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204F8-0534-4007-BC79-CAAD76C85B6A}"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2372974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204F8-0534-4007-BC79-CAAD76C85B6A}"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6D4A-F4FB-4598-A0D7-E438950ADEC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33281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204F8-0534-4007-BC79-CAAD76C85B6A}"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104412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204F8-0534-4007-BC79-CAAD76C85B6A}"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2513899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204F8-0534-4007-BC79-CAAD76C85B6A}"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209698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204F8-0534-4007-BC79-CAAD76C85B6A}"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3335551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204F8-0534-4007-BC79-CAAD76C85B6A}"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62128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8204F8-0534-4007-BC79-CAAD76C85B6A}"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2210916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204F8-0534-4007-BC79-CAAD76C85B6A}" type="datetimeFigureOut">
              <a:rPr lang="en-IN" smtClean="0"/>
              <a:t>20-04-2022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315635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8204F8-0534-4007-BC79-CAAD76C85B6A}" type="datetimeFigureOut">
              <a:rPr lang="en-IN" smtClean="0"/>
              <a:t>20-04-2022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1563824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8204F8-0534-4007-BC79-CAAD76C85B6A}" type="datetimeFigureOut">
              <a:rPr lang="en-IN" smtClean="0"/>
              <a:t>20-04-2022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2095890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8204F8-0534-4007-BC79-CAAD76C85B6A}"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2294728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0E6D4A-F4FB-4598-A0D7-E438950ADEC1}" type="slidenum">
              <a:rPr lang="en-IN" smtClean="0"/>
              <a:t>‹#›</a:t>
            </a:fld>
            <a:endParaRPr lang="en-IN"/>
          </a:p>
        </p:txBody>
      </p:sp>
      <p:sp>
        <p:nvSpPr>
          <p:cNvPr id="5" name="Date Placeholder 4"/>
          <p:cNvSpPr>
            <a:spLocks noGrp="1"/>
          </p:cNvSpPr>
          <p:nvPr>
            <p:ph type="dt" sz="half" idx="10"/>
          </p:nvPr>
        </p:nvSpPr>
        <p:spPr/>
        <p:txBody>
          <a:bodyPr/>
          <a:lstStyle/>
          <a:p>
            <a:fld id="{638204F8-0534-4007-BC79-CAAD76C85B6A}" type="datetimeFigureOut">
              <a:rPr lang="en-IN" smtClean="0"/>
              <a:t>20-04-2022</a:t>
            </a:fld>
            <a:endParaRPr lang="en-IN"/>
          </a:p>
        </p:txBody>
      </p:sp>
    </p:spTree>
    <p:extLst>
      <p:ext uri="{BB962C8B-B14F-4D97-AF65-F5344CB8AC3E}">
        <p14:creationId xmlns:p14="http://schemas.microsoft.com/office/powerpoint/2010/main" val="3791927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8204F8-0534-4007-BC79-CAAD76C85B6A}" type="datetimeFigureOut">
              <a:rPr lang="en-IN" smtClean="0"/>
              <a:t>20-04-2022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F0E6D4A-F4FB-4598-A0D7-E438950ADEC1}" type="slidenum">
              <a:rPr lang="en-IN" smtClean="0"/>
              <a:t>‹#›</a:t>
            </a:fld>
            <a:endParaRPr lang="en-IN"/>
          </a:p>
        </p:txBody>
      </p:sp>
    </p:spTree>
    <p:extLst>
      <p:ext uri="{BB962C8B-B14F-4D97-AF65-F5344CB8AC3E}">
        <p14:creationId xmlns:p14="http://schemas.microsoft.com/office/powerpoint/2010/main" val="190750746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74F60-DBCD-4BFB-A698-24A0D4B7662E}"/>
              </a:ext>
            </a:extLst>
          </p:cNvPr>
          <p:cNvSpPr>
            <a:spLocks noGrp="1"/>
          </p:cNvSpPr>
          <p:nvPr>
            <p:ph type="title"/>
          </p:nvPr>
        </p:nvSpPr>
        <p:spPr>
          <a:xfrm>
            <a:off x="1797666" y="2890887"/>
            <a:ext cx="8596668" cy="1320800"/>
          </a:xfrm>
        </p:spPr>
        <p:txBody>
          <a:bodyPr>
            <a:normAutofit/>
          </a:bodyPr>
          <a:lstStyle/>
          <a:p>
            <a:r>
              <a:rPr lang="en-US" sz="4400" b="1" u="sng" dirty="0"/>
              <a:t>Post COVID Airbnb Analysis</a:t>
            </a:r>
            <a:endParaRPr lang="en-IN" sz="4400" b="1" u="sng" dirty="0"/>
          </a:p>
        </p:txBody>
      </p:sp>
    </p:spTree>
    <p:extLst>
      <p:ext uri="{BB962C8B-B14F-4D97-AF65-F5344CB8AC3E}">
        <p14:creationId xmlns:p14="http://schemas.microsoft.com/office/powerpoint/2010/main" val="2234569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6485B-00A7-4B88-9413-B1635E62076F}"/>
              </a:ext>
            </a:extLst>
          </p:cNvPr>
          <p:cNvSpPr>
            <a:spLocks noGrp="1"/>
          </p:cNvSpPr>
          <p:nvPr>
            <p:ph type="title"/>
          </p:nvPr>
        </p:nvSpPr>
        <p:spPr/>
        <p:txBody>
          <a:bodyPr/>
          <a:lstStyle/>
          <a:p>
            <a:r>
              <a:rPr lang="en-US" b="1" u="sng" dirty="0"/>
              <a:t>Appendix: Data Assumptions</a:t>
            </a:r>
            <a:endParaRPr lang="en-IN" b="1" u="sng" dirty="0"/>
          </a:p>
        </p:txBody>
      </p:sp>
      <p:sp>
        <p:nvSpPr>
          <p:cNvPr id="3" name="Content Placeholder 2">
            <a:extLst>
              <a:ext uri="{FF2B5EF4-FFF2-40B4-BE49-F238E27FC236}">
                <a16:creationId xmlns:a16="http://schemas.microsoft.com/office/drawing/2014/main" id="{ECE828A4-39E5-4AA1-9C10-0E54B43578E4}"/>
              </a:ext>
            </a:extLst>
          </p:cNvPr>
          <p:cNvSpPr>
            <a:spLocks noGrp="1"/>
          </p:cNvSpPr>
          <p:nvPr>
            <p:ph idx="1"/>
          </p:nvPr>
        </p:nvSpPr>
        <p:spPr/>
        <p:txBody>
          <a:bodyPr/>
          <a:lstStyle/>
          <a:p>
            <a:r>
              <a:rPr lang="en-US" dirty="0"/>
              <a:t>We assumed the data prior to the COVID – 19 period was achieving the desired revenue.</a:t>
            </a:r>
          </a:p>
          <a:p>
            <a:r>
              <a:rPr lang="en-US" dirty="0"/>
              <a:t>The company’s strategies are decided considering the travel will be increased in the post COVID period.</a:t>
            </a:r>
          </a:p>
          <a:p>
            <a:endParaRPr lang="en-IN" dirty="0"/>
          </a:p>
        </p:txBody>
      </p:sp>
    </p:spTree>
    <p:extLst>
      <p:ext uri="{BB962C8B-B14F-4D97-AF65-F5344CB8AC3E}">
        <p14:creationId xmlns:p14="http://schemas.microsoft.com/office/powerpoint/2010/main" val="3004985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AE62-598F-4A7F-B40D-B7A90FD1C1C6}"/>
              </a:ext>
            </a:extLst>
          </p:cNvPr>
          <p:cNvSpPr>
            <a:spLocks noGrp="1"/>
          </p:cNvSpPr>
          <p:nvPr>
            <p:ph type="title"/>
          </p:nvPr>
        </p:nvSpPr>
        <p:spPr>
          <a:xfrm>
            <a:off x="243701" y="685014"/>
            <a:ext cx="8596668" cy="1219200"/>
          </a:xfrm>
        </p:spPr>
        <p:txBody>
          <a:bodyPr/>
          <a:lstStyle/>
          <a:p>
            <a:pPr algn="ctr"/>
            <a:r>
              <a:rPr lang="en-US" b="1" u="sng" dirty="0"/>
              <a:t>Agenda</a:t>
            </a:r>
            <a:endParaRPr lang="en-IN" b="1" u="sng" dirty="0"/>
          </a:p>
        </p:txBody>
      </p:sp>
      <p:sp>
        <p:nvSpPr>
          <p:cNvPr id="3" name="Content Placeholder 2">
            <a:extLst>
              <a:ext uri="{FF2B5EF4-FFF2-40B4-BE49-F238E27FC236}">
                <a16:creationId xmlns:a16="http://schemas.microsoft.com/office/drawing/2014/main" id="{CEC2BB2C-F8C8-47BC-94FD-341F27C626E1}"/>
              </a:ext>
            </a:extLst>
          </p:cNvPr>
          <p:cNvSpPr>
            <a:spLocks noGrp="1"/>
          </p:cNvSpPr>
          <p:nvPr>
            <p:ph idx="1"/>
          </p:nvPr>
        </p:nvSpPr>
        <p:spPr>
          <a:xfrm>
            <a:off x="856443" y="2396259"/>
            <a:ext cx="8596668" cy="3090141"/>
          </a:xfrm>
        </p:spPr>
        <p:txBody>
          <a:bodyPr/>
          <a:lstStyle/>
          <a:p>
            <a:r>
              <a:rPr lang="en-US" dirty="0"/>
              <a:t>Objective</a:t>
            </a:r>
          </a:p>
          <a:p>
            <a:r>
              <a:rPr lang="en-US" dirty="0"/>
              <a:t>Key findings</a:t>
            </a:r>
          </a:p>
          <a:p>
            <a:r>
              <a:rPr lang="en-US" dirty="0"/>
              <a:t>Recommendations</a:t>
            </a:r>
          </a:p>
          <a:p>
            <a:r>
              <a:rPr lang="en-US" dirty="0"/>
              <a:t>Appendix:</a:t>
            </a:r>
          </a:p>
          <a:p>
            <a:pPr lvl="1"/>
            <a:r>
              <a:rPr lang="en-US" sz="1800" dirty="0"/>
              <a:t>Data Source</a:t>
            </a:r>
          </a:p>
          <a:p>
            <a:pPr lvl="1"/>
            <a:r>
              <a:rPr lang="en-US" sz="1800" dirty="0"/>
              <a:t>Data methodology</a:t>
            </a:r>
          </a:p>
          <a:p>
            <a:pPr lvl="1"/>
            <a:r>
              <a:rPr lang="en-US" sz="1800" dirty="0"/>
              <a:t>Data Assumptions</a:t>
            </a:r>
          </a:p>
          <a:p>
            <a:endParaRPr lang="en-IN" dirty="0"/>
          </a:p>
        </p:txBody>
      </p:sp>
    </p:spTree>
    <p:extLst>
      <p:ext uri="{BB962C8B-B14F-4D97-AF65-F5344CB8AC3E}">
        <p14:creationId xmlns:p14="http://schemas.microsoft.com/office/powerpoint/2010/main" val="1954409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C1682-6F5A-4A71-9080-F3CFA1B55FB5}"/>
              </a:ext>
            </a:extLst>
          </p:cNvPr>
          <p:cNvSpPr>
            <a:spLocks noGrp="1"/>
          </p:cNvSpPr>
          <p:nvPr>
            <p:ph type="title"/>
          </p:nvPr>
        </p:nvSpPr>
        <p:spPr/>
        <p:txBody>
          <a:bodyPr/>
          <a:lstStyle/>
          <a:p>
            <a:pPr algn="ctr"/>
            <a:r>
              <a:rPr lang="en-US" b="1" u="sng" dirty="0"/>
              <a:t>Objective</a:t>
            </a:r>
            <a:endParaRPr lang="en-IN" b="1" u="sng" dirty="0"/>
          </a:p>
        </p:txBody>
      </p:sp>
      <p:sp>
        <p:nvSpPr>
          <p:cNvPr id="5" name="Content Placeholder 4">
            <a:extLst>
              <a:ext uri="{FF2B5EF4-FFF2-40B4-BE49-F238E27FC236}">
                <a16:creationId xmlns:a16="http://schemas.microsoft.com/office/drawing/2014/main" id="{FB90F712-1845-4A98-A678-FE339FE8D64C}"/>
              </a:ext>
            </a:extLst>
          </p:cNvPr>
          <p:cNvSpPr>
            <a:spLocks noGrp="1"/>
          </p:cNvSpPr>
          <p:nvPr>
            <p:ph idx="1"/>
          </p:nvPr>
        </p:nvSpPr>
        <p:spPr>
          <a:xfrm>
            <a:off x="677334" y="1930400"/>
            <a:ext cx="8596668" cy="3880773"/>
          </a:xfrm>
        </p:spPr>
        <p:txBody>
          <a:bodyPr>
            <a:normAutofit/>
          </a:bodyPr>
          <a:lstStyle/>
          <a:p>
            <a:pPr marL="0" indent="0">
              <a:buNone/>
            </a:pPr>
            <a:r>
              <a:rPr lang="en-US" sz="2000" dirty="0"/>
              <a:t>For the past few months, Airbnb has seen a major decline in revenue. Now that the restrictions have started lifting and people have started to travel more, Airbnb wants to make sure that it is fully prepared for this change.</a:t>
            </a:r>
          </a:p>
          <a:p>
            <a:pPr marL="0" indent="0">
              <a:buNone/>
            </a:pPr>
            <a:r>
              <a:rPr lang="en-US" sz="2000" dirty="0"/>
              <a:t>The different leaders at Airbnb want to understand some important insights based on various attributes in the dataset so as to increase the revenue such as -</a:t>
            </a:r>
          </a:p>
          <a:p>
            <a:r>
              <a:rPr lang="en-US" sz="2000" dirty="0"/>
              <a:t>Understand Key Insights from Pre-Covid Period (2011-2019) Data.</a:t>
            </a:r>
          </a:p>
          <a:p>
            <a:r>
              <a:rPr lang="en-US" sz="2000" dirty="0"/>
              <a:t>Post Covid Business Analysis &amp; Growth Opportunities.</a:t>
            </a:r>
          </a:p>
          <a:p>
            <a:r>
              <a:rPr lang="en-US" sz="2000" dirty="0"/>
              <a:t>Identify Customer Preferences for Post Covid Travel Rebound.</a:t>
            </a:r>
          </a:p>
          <a:p>
            <a:endParaRPr lang="en-IN" dirty="0"/>
          </a:p>
        </p:txBody>
      </p:sp>
    </p:spTree>
    <p:extLst>
      <p:ext uri="{BB962C8B-B14F-4D97-AF65-F5344CB8AC3E}">
        <p14:creationId xmlns:p14="http://schemas.microsoft.com/office/powerpoint/2010/main" val="2249817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EE90E-E353-4A92-8546-92E91C2965C0}"/>
              </a:ext>
            </a:extLst>
          </p:cNvPr>
          <p:cNvSpPr>
            <a:spLocks noGrp="1"/>
          </p:cNvSpPr>
          <p:nvPr>
            <p:ph type="title"/>
          </p:nvPr>
        </p:nvSpPr>
        <p:spPr/>
        <p:txBody>
          <a:bodyPr/>
          <a:lstStyle/>
          <a:p>
            <a:r>
              <a:rPr lang="en-US" b="1" u="sng" dirty="0"/>
              <a:t>Key Findings</a:t>
            </a:r>
            <a:endParaRPr lang="en-IN" b="1" u="sng" dirty="0"/>
          </a:p>
        </p:txBody>
      </p:sp>
      <p:sp>
        <p:nvSpPr>
          <p:cNvPr id="3" name="Content Placeholder 2">
            <a:extLst>
              <a:ext uri="{FF2B5EF4-FFF2-40B4-BE49-F238E27FC236}">
                <a16:creationId xmlns:a16="http://schemas.microsoft.com/office/drawing/2014/main" id="{4EA6F907-53B4-41FA-9B62-B8C9E73A4C85}"/>
              </a:ext>
            </a:extLst>
          </p:cNvPr>
          <p:cNvSpPr>
            <a:spLocks noGrp="1"/>
          </p:cNvSpPr>
          <p:nvPr>
            <p:ph idx="1"/>
          </p:nvPr>
        </p:nvSpPr>
        <p:spPr>
          <a:xfrm>
            <a:off x="601920" y="1488613"/>
            <a:ext cx="7212901" cy="1940387"/>
          </a:xfrm>
        </p:spPr>
        <p:txBody>
          <a:bodyPr>
            <a:normAutofit lnSpcReduction="10000"/>
          </a:bodyPr>
          <a:lstStyle/>
          <a:p>
            <a:r>
              <a:rPr lang="en-US" dirty="0"/>
              <a:t>Brooklyn and Manhattan have the highest booking among all the neighborhood group and are the most popular districts.</a:t>
            </a:r>
          </a:p>
          <a:p>
            <a:r>
              <a:rPr lang="en-US" dirty="0"/>
              <a:t>Bedford &amp; Williamsburg in Brooklyn, and Harlem in Manhattan has the highest bookings in the year 2019.</a:t>
            </a:r>
          </a:p>
          <a:p>
            <a:r>
              <a:rPr lang="en-US" dirty="0"/>
              <a:t>Properties in Manhattan generates higher revenue for the host with lower bookings. </a:t>
            </a:r>
          </a:p>
          <a:p>
            <a:endParaRPr lang="en-IN" dirty="0"/>
          </a:p>
        </p:txBody>
      </p:sp>
      <p:pic>
        <p:nvPicPr>
          <p:cNvPr id="5" name="Picture 4">
            <a:extLst>
              <a:ext uri="{FF2B5EF4-FFF2-40B4-BE49-F238E27FC236}">
                <a16:creationId xmlns:a16="http://schemas.microsoft.com/office/drawing/2014/main" id="{6C7C77EF-2A3B-4330-860A-178F98868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4436"/>
            <a:ext cx="7315200" cy="3343564"/>
          </a:xfrm>
          <a:prstGeom prst="rect">
            <a:avLst/>
          </a:prstGeom>
        </p:spPr>
      </p:pic>
      <p:pic>
        <p:nvPicPr>
          <p:cNvPr id="7" name="Picture 6">
            <a:extLst>
              <a:ext uri="{FF2B5EF4-FFF2-40B4-BE49-F238E27FC236}">
                <a16:creationId xmlns:a16="http://schemas.microsoft.com/office/drawing/2014/main" id="{C9FE9F71-BF25-446F-8F83-907362F5D216}"/>
              </a:ext>
            </a:extLst>
          </p:cNvPr>
          <p:cNvPicPr>
            <a:picLocks noChangeAspect="1"/>
          </p:cNvPicPr>
          <p:nvPr/>
        </p:nvPicPr>
        <p:blipFill rotWithShape="1">
          <a:blip r:embed="rId3">
            <a:extLst>
              <a:ext uri="{28A0092B-C50C-407E-A947-70E740481C1C}">
                <a14:useLocalDpi xmlns:a14="http://schemas.microsoft.com/office/drawing/2010/main" val="0"/>
              </a:ext>
            </a:extLst>
          </a:blip>
          <a:srcRect t="-3589" r="36419" b="-1"/>
          <a:stretch/>
        </p:blipFill>
        <p:spPr>
          <a:xfrm>
            <a:off x="7616858" y="2809413"/>
            <a:ext cx="4575142" cy="4041281"/>
          </a:xfrm>
          <a:prstGeom prst="rect">
            <a:avLst/>
          </a:prstGeom>
        </p:spPr>
      </p:pic>
    </p:spTree>
    <p:extLst>
      <p:ext uri="{BB962C8B-B14F-4D97-AF65-F5344CB8AC3E}">
        <p14:creationId xmlns:p14="http://schemas.microsoft.com/office/powerpoint/2010/main" val="3815955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E64D-1C0E-4795-8F3E-01B8AEF55171}"/>
              </a:ext>
            </a:extLst>
          </p:cNvPr>
          <p:cNvSpPr>
            <a:spLocks noGrp="1"/>
          </p:cNvSpPr>
          <p:nvPr>
            <p:ph type="title"/>
          </p:nvPr>
        </p:nvSpPr>
        <p:spPr>
          <a:xfrm>
            <a:off x="319116" y="146281"/>
            <a:ext cx="8596668" cy="1320800"/>
          </a:xfrm>
        </p:spPr>
        <p:txBody>
          <a:bodyPr/>
          <a:lstStyle/>
          <a:p>
            <a:r>
              <a:rPr lang="en-US" b="1" u="sng" dirty="0"/>
              <a:t>Key Findings</a:t>
            </a:r>
            <a:endParaRPr lang="en-IN" b="1" u="sng" dirty="0"/>
          </a:p>
        </p:txBody>
      </p:sp>
      <p:pic>
        <p:nvPicPr>
          <p:cNvPr id="5" name="Content Placeholder 4">
            <a:extLst>
              <a:ext uri="{FF2B5EF4-FFF2-40B4-BE49-F238E27FC236}">
                <a16:creationId xmlns:a16="http://schemas.microsoft.com/office/drawing/2014/main" id="{800DEAE0-D7ED-4310-AE33-C18DFA41FDC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050" t="267" r="2490" b="-267"/>
          <a:stretch/>
        </p:blipFill>
        <p:spPr>
          <a:xfrm>
            <a:off x="0" y="1104096"/>
            <a:ext cx="6237516" cy="3139322"/>
          </a:xfrm>
        </p:spPr>
      </p:pic>
      <p:sp>
        <p:nvSpPr>
          <p:cNvPr id="6" name="TextBox 5">
            <a:extLst>
              <a:ext uri="{FF2B5EF4-FFF2-40B4-BE49-F238E27FC236}">
                <a16:creationId xmlns:a16="http://schemas.microsoft.com/office/drawing/2014/main" id="{9BB27343-BBF5-4AA4-A80F-829F20DDD779}"/>
              </a:ext>
            </a:extLst>
          </p:cNvPr>
          <p:cNvSpPr txBox="1"/>
          <p:nvPr/>
        </p:nvSpPr>
        <p:spPr>
          <a:xfrm rot="10800000" flipV="1">
            <a:off x="6921305" y="1024902"/>
            <a:ext cx="4513407" cy="3139321"/>
          </a:xfrm>
          <a:prstGeom prst="rect">
            <a:avLst/>
          </a:prstGeom>
          <a:noFill/>
        </p:spPr>
        <p:txBody>
          <a:bodyPr wrap="square" rtlCol="0">
            <a:spAutoFit/>
          </a:bodyPr>
          <a:lstStyle/>
          <a:p>
            <a:pPr marL="316581" indent="-316581">
              <a:buFont typeface="Wingdings 2"/>
              <a:buChar char=""/>
            </a:pPr>
            <a:r>
              <a:rPr lang="en-US" sz="1800" dirty="0"/>
              <a:t>Most no: of bookings are made for minimum night stay for 1,2,3 and 30 days. </a:t>
            </a:r>
          </a:p>
          <a:p>
            <a:pPr marL="316581" indent="-316581">
              <a:buFont typeface="Wingdings 2"/>
              <a:buChar char=""/>
            </a:pPr>
            <a:r>
              <a:rPr lang="en-US" sz="1800" dirty="0"/>
              <a:t>Interestingly, those who booked for Private Room and Entire home got the maximum revenue for minimum stay 1 night.</a:t>
            </a:r>
          </a:p>
          <a:p>
            <a:pPr marL="316581" indent="-316581">
              <a:buFont typeface="Wingdings 2"/>
              <a:buChar char=""/>
            </a:pPr>
            <a:r>
              <a:rPr lang="en-US" sz="1800" dirty="0"/>
              <a:t> Overall we should focus more on properties having 1,2,3 and 30 minimum night stay.</a:t>
            </a:r>
          </a:p>
          <a:p>
            <a:endParaRPr lang="en-IN" dirty="0"/>
          </a:p>
        </p:txBody>
      </p:sp>
      <p:pic>
        <p:nvPicPr>
          <p:cNvPr id="8" name="Picture 7">
            <a:extLst>
              <a:ext uri="{FF2B5EF4-FFF2-40B4-BE49-F238E27FC236}">
                <a16:creationId xmlns:a16="http://schemas.microsoft.com/office/drawing/2014/main" id="{F9129815-844D-4FCA-9F82-F83E66C333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5837" y="3808430"/>
            <a:ext cx="6320579" cy="2903290"/>
          </a:xfrm>
          <a:prstGeom prst="rect">
            <a:avLst/>
          </a:prstGeom>
        </p:spPr>
      </p:pic>
    </p:spTree>
    <p:extLst>
      <p:ext uri="{BB962C8B-B14F-4D97-AF65-F5344CB8AC3E}">
        <p14:creationId xmlns:p14="http://schemas.microsoft.com/office/powerpoint/2010/main" val="2426202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6AF5-3186-4237-8880-6CAC93540C0F}"/>
              </a:ext>
            </a:extLst>
          </p:cNvPr>
          <p:cNvSpPr>
            <a:spLocks noGrp="1"/>
          </p:cNvSpPr>
          <p:nvPr>
            <p:ph type="title"/>
          </p:nvPr>
        </p:nvSpPr>
        <p:spPr/>
        <p:txBody>
          <a:bodyPr/>
          <a:lstStyle/>
          <a:p>
            <a:r>
              <a:rPr lang="en-US" b="1" u="sng" dirty="0"/>
              <a:t>Key Findings</a:t>
            </a:r>
            <a:endParaRPr lang="en-IN" b="1" u="sng" dirty="0"/>
          </a:p>
        </p:txBody>
      </p:sp>
      <p:pic>
        <p:nvPicPr>
          <p:cNvPr id="5" name="Content Placeholder 4">
            <a:extLst>
              <a:ext uri="{FF2B5EF4-FFF2-40B4-BE49-F238E27FC236}">
                <a16:creationId xmlns:a16="http://schemas.microsoft.com/office/drawing/2014/main" id="{5B089A2A-DC28-4C96-B382-71C16219A4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148" y="1930400"/>
            <a:ext cx="4183267" cy="3881437"/>
          </a:xfrm>
        </p:spPr>
      </p:pic>
      <p:pic>
        <p:nvPicPr>
          <p:cNvPr id="7" name="Picture 6">
            <a:extLst>
              <a:ext uri="{FF2B5EF4-FFF2-40B4-BE49-F238E27FC236}">
                <a16:creationId xmlns:a16="http://schemas.microsoft.com/office/drawing/2014/main" id="{B76B8C60-F833-40AE-96E4-79057F3E0D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3531" y="1930400"/>
            <a:ext cx="6021135" cy="2014424"/>
          </a:xfrm>
          <a:prstGeom prst="rect">
            <a:avLst/>
          </a:prstGeom>
        </p:spPr>
      </p:pic>
      <p:sp>
        <p:nvSpPr>
          <p:cNvPr id="8" name="TextBox 7">
            <a:extLst>
              <a:ext uri="{FF2B5EF4-FFF2-40B4-BE49-F238E27FC236}">
                <a16:creationId xmlns:a16="http://schemas.microsoft.com/office/drawing/2014/main" id="{C2A4DF24-FD2F-4A06-A1D6-9A7343062A42}"/>
              </a:ext>
            </a:extLst>
          </p:cNvPr>
          <p:cNvSpPr txBox="1"/>
          <p:nvPr/>
        </p:nvSpPr>
        <p:spPr>
          <a:xfrm>
            <a:off x="5687722" y="3948260"/>
            <a:ext cx="6165130" cy="1933863"/>
          </a:xfrm>
          <a:prstGeom prst="rect">
            <a:avLst/>
          </a:prstGeom>
          <a:noFill/>
        </p:spPr>
        <p:txBody>
          <a:bodyPr wrap="square" rtlCol="0">
            <a:spAutoFit/>
          </a:bodyPr>
          <a:lstStyle/>
          <a:p>
            <a:pPr marL="316581" indent="-316581">
              <a:spcBef>
                <a:spcPts val="671"/>
              </a:spcBef>
              <a:buClr>
                <a:schemeClr val="accent1"/>
              </a:buClr>
              <a:buSzPct val="85000"/>
              <a:buFont typeface="Wingdings 2"/>
              <a:buChar char=""/>
            </a:pPr>
            <a:r>
              <a:rPr lang="en-US" sz="1800" dirty="0"/>
              <a:t>Most no: of bookings are for entire home/</a:t>
            </a:r>
            <a:r>
              <a:rPr lang="en-US" sz="1800" dirty="0" err="1"/>
              <a:t>apts</a:t>
            </a:r>
            <a:r>
              <a:rPr lang="en-US" sz="1800" b="1" dirty="0">
                <a:solidFill>
                  <a:srgbClr val="FF0000"/>
                </a:solidFill>
              </a:rPr>
              <a:t> </a:t>
            </a:r>
            <a:r>
              <a:rPr lang="en-US" sz="1800" dirty="0"/>
              <a:t>across all the locations.</a:t>
            </a:r>
          </a:p>
          <a:p>
            <a:pPr marL="316581" indent="-316581">
              <a:spcBef>
                <a:spcPts val="671"/>
              </a:spcBef>
              <a:buClr>
                <a:schemeClr val="accent1"/>
              </a:buClr>
              <a:buSzPct val="85000"/>
              <a:buFont typeface="Wingdings 2"/>
              <a:buChar char=""/>
            </a:pPr>
            <a:r>
              <a:rPr lang="en-US" dirty="0"/>
              <a:t>T</a:t>
            </a:r>
            <a:r>
              <a:rPr lang="en-US" sz="1800" dirty="0"/>
              <a:t>he second highest no: of bookings are for are of private </a:t>
            </a:r>
            <a:r>
              <a:rPr lang="en-US" dirty="0"/>
              <a:t>rooms across all </a:t>
            </a:r>
            <a:r>
              <a:rPr lang="en-US" sz="1800" dirty="0"/>
              <a:t>neighborhoods.</a:t>
            </a:r>
          </a:p>
          <a:p>
            <a:pPr marL="316581" indent="-316581">
              <a:spcBef>
                <a:spcPts val="671"/>
              </a:spcBef>
              <a:buClr>
                <a:schemeClr val="accent1"/>
              </a:buClr>
              <a:buSzPct val="85000"/>
              <a:buFont typeface="Wingdings 2"/>
              <a:buChar char=""/>
            </a:pPr>
            <a:r>
              <a:rPr lang="en-US" dirty="0"/>
              <a:t>Private rooms has the highest price among all the room types</a:t>
            </a:r>
            <a:r>
              <a:rPr lang="en-US" sz="1800" dirty="0"/>
              <a:t> in the price range. </a:t>
            </a:r>
            <a:endParaRPr lang="en-US" sz="1800" b="1" dirty="0">
              <a:solidFill>
                <a:srgbClr val="FF0000"/>
              </a:solidFill>
            </a:endParaRPr>
          </a:p>
        </p:txBody>
      </p:sp>
    </p:spTree>
    <p:extLst>
      <p:ext uri="{BB962C8B-B14F-4D97-AF65-F5344CB8AC3E}">
        <p14:creationId xmlns:p14="http://schemas.microsoft.com/office/powerpoint/2010/main" val="2750663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72CEA-5FBF-49C6-83A3-7F491E3A69DF}"/>
              </a:ext>
            </a:extLst>
          </p:cNvPr>
          <p:cNvSpPr>
            <a:spLocks noGrp="1"/>
          </p:cNvSpPr>
          <p:nvPr>
            <p:ph type="title"/>
          </p:nvPr>
        </p:nvSpPr>
        <p:spPr/>
        <p:txBody>
          <a:bodyPr/>
          <a:lstStyle/>
          <a:p>
            <a:r>
              <a:rPr lang="en-US" b="1" u="sng" dirty="0"/>
              <a:t>Recommendations</a:t>
            </a:r>
            <a:endParaRPr lang="en-IN" b="1" u="sng" dirty="0"/>
          </a:p>
        </p:txBody>
      </p:sp>
      <p:sp>
        <p:nvSpPr>
          <p:cNvPr id="3" name="Content Placeholder 2">
            <a:extLst>
              <a:ext uri="{FF2B5EF4-FFF2-40B4-BE49-F238E27FC236}">
                <a16:creationId xmlns:a16="http://schemas.microsoft.com/office/drawing/2014/main" id="{D95EB418-01FC-42C5-8015-2F83D827491B}"/>
              </a:ext>
            </a:extLst>
          </p:cNvPr>
          <p:cNvSpPr>
            <a:spLocks noGrp="1"/>
          </p:cNvSpPr>
          <p:nvPr>
            <p:ph idx="1"/>
          </p:nvPr>
        </p:nvSpPr>
        <p:spPr/>
        <p:txBody>
          <a:bodyPr/>
          <a:lstStyle/>
          <a:p>
            <a:r>
              <a:rPr lang="en-US" dirty="0"/>
              <a:t>Focus on Hosts which are provide stays  for shorter than a week or a month.</a:t>
            </a:r>
          </a:p>
          <a:p>
            <a:r>
              <a:rPr lang="en-US" dirty="0"/>
              <a:t>Acquire more Entire Home/apt and Private room hosts than shared rooms as they are in demand to </a:t>
            </a:r>
            <a:r>
              <a:rPr lang="en-US" dirty="0" err="1"/>
              <a:t>maximise</a:t>
            </a:r>
            <a:r>
              <a:rPr lang="en-US" dirty="0"/>
              <a:t> the revenue.</a:t>
            </a:r>
          </a:p>
          <a:p>
            <a:r>
              <a:rPr lang="en-US" dirty="0"/>
              <a:t>Focus more on those areas </a:t>
            </a:r>
            <a:r>
              <a:rPr lang="en-US" dirty="0" err="1"/>
              <a:t>i.e</a:t>
            </a:r>
            <a:r>
              <a:rPr lang="en-US" dirty="0"/>
              <a:t> Manhattan and Brooklyn where the revenue generation is pretty high compared to other neighborhood which are popular among the customers.</a:t>
            </a:r>
            <a:endParaRPr lang="en-IN" dirty="0"/>
          </a:p>
        </p:txBody>
      </p:sp>
    </p:spTree>
    <p:extLst>
      <p:ext uri="{BB962C8B-B14F-4D97-AF65-F5344CB8AC3E}">
        <p14:creationId xmlns:p14="http://schemas.microsoft.com/office/powerpoint/2010/main" val="4055683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9E85-294C-4EB6-8178-A714965DC1FD}"/>
              </a:ext>
            </a:extLst>
          </p:cNvPr>
          <p:cNvSpPr>
            <a:spLocks noGrp="1"/>
          </p:cNvSpPr>
          <p:nvPr>
            <p:ph type="title"/>
          </p:nvPr>
        </p:nvSpPr>
        <p:spPr/>
        <p:txBody>
          <a:bodyPr/>
          <a:lstStyle/>
          <a:p>
            <a:r>
              <a:rPr lang="en-US" b="1" u="sng" dirty="0"/>
              <a:t>Appendix – Data Source</a:t>
            </a:r>
            <a:endParaRPr lang="en-IN" b="1" u="sng" dirty="0"/>
          </a:p>
        </p:txBody>
      </p:sp>
      <p:sp>
        <p:nvSpPr>
          <p:cNvPr id="3" name="Content Placeholder 2">
            <a:extLst>
              <a:ext uri="{FF2B5EF4-FFF2-40B4-BE49-F238E27FC236}">
                <a16:creationId xmlns:a16="http://schemas.microsoft.com/office/drawing/2014/main" id="{31AA0784-5C97-41FF-8C44-E13784676CAB}"/>
              </a:ext>
            </a:extLst>
          </p:cNvPr>
          <p:cNvSpPr>
            <a:spLocks noGrp="1"/>
          </p:cNvSpPr>
          <p:nvPr>
            <p:ph idx="1"/>
          </p:nvPr>
        </p:nvSpPr>
        <p:spPr/>
        <p:txBody>
          <a:bodyPr/>
          <a:lstStyle/>
          <a:p>
            <a:r>
              <a:rPr lang="en-US" dirty="0"/>
              <a:t>Data Source: NYC Airbnb Data set provided </a:t>
            </a:r>
          </a:p>
          <a:p>
            <a:r>
              <a:rPr lang="en-US" dirty="0"/>
              <a:t>Here is some brief details provided in the data dictionary:</a:t>
            </a:r>
          </a:p>
          <a:p>
            <a:r>
              <a:rPr lang="en-US" dirty="0"/>
              <a:t>neighborhood, latitude, and longitude.</a:t>
            </a:r>
          </a:p>
          <a:p>
            <a:r>
              <a:rPr lang="en-US" dirty="0"/>
              <a:t>Room information such as type, minimum nights stayed, and room price. </a:t>
            </a:r>
          </a:p>
          <a:p>
            <a:r>
              <a:rPr lang="en-US" dirty="0"/>
              <a:t>Customer info such as the number of reviews, last review, etc.</a:t>
            </a:r>
          </a:p>
        </p:txBody>
      </p:sp>
    </p:spTree>
    <p:extLst>
      <p:ext uri="{BB962C8B-B14F-4D97-AF65-F5344CB8AC3E}">
        <p14:creationId xmlns:p14="http://schemas.microsoft.com/office/powerpoint/2010/main" val="2701420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B0F27-4B11-4926-AA19-203EBC30CD38}"/>
              </a:ext>
            </a:extLst>
          </p:cNvPr>
          <p:cNvSpPr>
            <a:spLocks noGrp="1"/>
          </p:cNvSpPr>
          <p:nvPr>
            <p:ph type="title"/>
          </p:nvPr>
        </p:nvSpPr>
        <p:spPr/>
        <p:txBody>
          <a:bodyPr/>
          <a:lstStyle/>
          <a:p>
            <a:r>
              <a:rPr lang="en-US" b="1" u="sng" dirty="0"/>
              <a:t>Appendix: Data Methodology</a:t>
            </a:r>
            <a:endParaRPr lang="en-IN" b="1" u="sng" dirty="0"/>
          </a:p>
        </p:txBody>
      </p:sp>
      <p:sp>
        <p:nvSpPr>
          <p:cNvPr id="3" name="Content Placeholder 2">
            <a:extLst>
              <a:ext uri="{FF2B5EF4-FFF2-40B4-BE49-F238E27FC236}">
                <a16:creationId xmlns:a16="http://schemas.microsoft.com/office/drawing/2014/main" id="{9BDFDE67-84D4-4F03-ADE7-BF192A981BA9}"/>
              </a:ext>
            </a:extLst>
          </p:cNvPr>
          <p:cNvSpPr>
            <a:spLocks noGrp="1"/>
          </p:cNvSpPr>
          <p:nvPr>
            <p:ph idx="1"/>
          </p:nvPr>
        </p:nvSpPr>
        <p:spPr>
          <a:xfrm>
            <a:off x="677334" y="2160589"/>
            <a:ext cx="8596668" cy="2581093"/>
          </a:xfrm>
        </p:spPr>
        <p:txBody>
          <a:bodyPr/>
          <a:lstStyle/>
          <a:p>
            <a:r>
              <a:rPr lang="en-US" dirty="0"/>
              <a:t>We used tools such as Python Jupiter Notebook mainly to perform various Data cleaning and transforming the data set.</a:t>
            </a:r>
          </a:p>
          <a:p>
            <a:r>
              <a:rPr lang="en-IN" dirty="0"/>
              <a:t>Exploratory Data Analysis </a:t>
            </a:r>
          </a:p>
          <a:p>
            <a:r>
              <a:rPr lang="en-IN" dirty="0"/>
              <a:t>Used Tableau for the data visualization for deeper analysis.</a:t>
            </a:r>
          </a:p>
          <a:p>
            <a:r>
              <a:rPr lang="en-IN" dirty="0"/>
              <a:t>The methodology doc file has been attached for the whole data cleaning, data preparation, data visualization.</a:t>
            </a:r>
          </a:p>
        </p:txBody>
      </p:sp>
    </p:spTree>
    <p:extLst>
      <p:ext uri="{BB962C8B-B14F-4D97-AF65-F5344CB8AC3E}">
        <p14:creationId xmlns:p14="http://schemas.microsoft.com/office/powerpoint/2010/main" val="2893274449"/>
      </p:ext>
    </p:extLst>
  </p:cSld>
  <p:clrMapOvr>
    <a:masterClrMapping/>
  </p:clrMapOvr>
</p:sld>
</file>

<file path=ppt/theme/theme1.xml><?xml version="1.0" encoding="utf-8"?>
<a:theme xmlns:a="http://schemas.openxmlformats.org/drawingml/2006/main" name="Face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543</TotalTime>
  <Words>498</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Trebuchet MS</vt:lpstr>
      <vt:lpstr>Wingdings 2</vt:lpstr>
      <vt:lpstr>Wingdings 3</vt:lpstr>
      <vt:lpstr>Facet</vt:lpstr>
      <vt:lpstr>Post COVID Airbnb Analysis</vt:lpstr>
      <vt:lpstr>Agenda</vt:lpstr>
      <vt:lpstr>Objective</vt:lpstr>
      <vt:lpstr>Key Findings</vt:lpstr>
      <vt:lpstr>Key Findings</vt:lpstr>
      <vt:lpstr>Key Findings</vt:lpstr>
      <vt:lpstr>Recommendations</vt:lpstr>
      <vt:lpstr>Appendix – Data Source</vt:lpstr>
      <vt:lpstr>Appendix: Data Methodology</vt:lpstr>
      <vt:lpstr>Appendix: Data Assumptions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sanjay tom tom</dc:creator>
  <cp:lastModifiedBy>sanjay tom tom</cp:lastModifiedBy>
  <cp:revision>7</cp:revision>
  <dcterms:created xsi:type="dcterms:W3CDTF">2022-04-20T05:51:36Z</dcterms:created>
  <dcterms:modified xsi:type="dcterms:W3CDTF">2022-04-20T14:55:10Z</dcterms:modified>
</cp:coreProperties>
</file>