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1" d="100"/>
          <a:sy n="51" d="100"/>
        </p:scale>
        <p:origin x="-138" y="-4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D4C3913-E51A-4208-8EC4-454104E7CE16}" type="datetimeFigureOut">
              <a:rPr lang="en-IN" smtClean="0"/>
              <a:t>06-04-2024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A3EC478-875E-42CC-8039-3EBF01D7C1B2}" type="slidenum">
              <a:rPr lang="en-IN" smtClean="0"/>
              <a:t>‹#›</a:t>
            </a:fld>
            <a:endParaRPr lang="en-IN"/>
          </a:p>
        </p:txBody>
      </p:sp>
    </p:spTree>
    <p:extLst>
      <p:ext uri="{BB962C8B-B14F-4D97-AF65-F5344CB8AC3E}">
        <p14:creationId xmlns:p14="http://schemas.microsoft.com/office/powerpoint/2010/main" val="1284068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A3EC478-875E-42CC-8039-3EBF01D7C1B2}" type="slidenum">
              <a:rPr lang="en-IN" smtClean="0"/>
              <a:t>6</a:t>
            </a:fld>
            <a:endParaRPr lang="en-IN"/>
          </a:p>
        </p:txBody>
      </p:sp>
    </p:spTree>
    <p:extLst>
      <p:ext uri="{BB962C8B-B14F-4D97-AF65-F5344CB8AC3E}">
        <p14:creationId xmlns:p14="http://schemas.microsoft.com/office/powerpoint/2010/main" val="3010728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971675" y="233657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3800475" y="2438400"/>
            <a:ext cx="6477000" cy="1409360"/>
          </a:xfrm>
          <a:prstGeom prst="rect">
            <a:avLst/>
          </a:prstGeom>
        </p:spPr>
        <p:txBody>
          <a:bodyPr vert="horz" wrap="square" lIns="0" tIns="16510" rIns="0" bIns="0" rtlCol="0">
            <a:spAutoFit/>
          </a:bodyPr>
          <a:lstStyle/>
          <a:p>
            <a:pPr marL="12700">
              <a:lnSpc>
                <a:spcPct val="100000"/>
              </a:lnSpc>
              <a:spcBef>
                <a:spcPts val="130"/>
              </a:spcBef>
            </a:pPr>
            <a:r>
              <a:rPr lang="en-IN" sz="2000" b="1" dirty="0" smtClean="0">
                <a:solidFill>
                  <a:srgbClr val="FF0000"/>
                </a:solidFill>
                <a:latin typeface="Trebuchet MS"/>
                <a:cs typeface="Trebuchet MS"/>
              </a:rPr>
              <a:t>NAME</a:t>
            </a:r>
            <a:r>
              <a:rPr lang="en-IN" sz="2400" dirty="0" smtClean="0">
                <a:solidFill>
                  <a:srgbClr val="FF0000"/>
                </a:solidFill>
                <a:latin typeface="Trebuchet MS"/>
                <a:cs typeface="Trebuchet MS"/>
              </a:rPr>
              <a:t> </a:t>
            </a:r>
            <a:r>
              <a:rPr lang="en-IN" sz="2000" b="1" dirty="0" smtClean="0">
                <a:latin typeface="Trebuchet MS"/>
                <a:cs typeface="Trebuchet MS"/>
              </a:rPr>
              <a:t>: </a:t>
            </a:r>
            <a:r>
              <a:rPr lang="en-IN" sz="2000" b="1" dirty="0" smtClean="0">
                <a:latin typeface="Trebuchet MS"/>
                <a:cs typeface="Trebuchet MS"/>
              </a:rPr>
              <a:t>SANJAY </a:t>
            </a:r>
            <a:r>
              <a:rPr lang="en-IN" sz="2000" b="1" dirty="0" smtClean="0">
                <a:latin typeface="Trebuchet MS"/>
                <a:cs typeface="Trebuchet MS"/>
              </a:rPr>
              <a:t>T</a:t>
            </a:r>
            <a:endParaRPr lang="en-IN" sz="2000" b="1" dirty="0">
              <a:latin typeface="Trebuchet MS"/>
              <a:cs typeface="Trebuchet MS"/>
            </a:endParaRPr>
          </a:p>
          <a:p>
            <a:pPr marL="12700">
              <a:lnSpc>
                <a:spcPct val="100000"/>
              </a:lnSpc>
              <a:spcBef>
                <a:spcPts val="130"/>
              </a:spcBef>
            </a:pPr>
            <a:r>
              <a:rPr lang="en-IN" sz="2000" b="1" dirty="0" smtClean="0">
                <a:solidFill>
                  <a:srgbClr val="FF0000"/>
                </a:solidFill>
                <a:latin typeface="Trebuchet MS"/>
                <a:cs typeface="Trebuchet MS"/>
              </a:rPr>
              <a:t>NM ID </a:t>
            </a:r>
            <a:r>
              <a:rPr lang="en-IN" sz="2400" dirty="0" smtClean="0">
                <a:latin typeface="Trebuchet MS"/>
                <a:cs typeface="Trebuchet MS"/>
              </a:rPr>
              <a:t>- au421221243035</a:t>
            </a:r>
            <a:endParaRPr lang="en-IN" sz="2400" dirty="0">
              <a:latin typeface="Trebuchet MS"/>
              <a:cs typeface="Trebuchet MS"/>
            </a:endParaRPr>
          </a:p>
          <a:p>
            <a:pPr marL="12700">
              <a:spcBef>
                <a:spcPts val="130"/>
              </a:spcBef>
            </a:pPr>
            <a:r>
              <a:rPr lang="en-IN" b="1" spc="-10" dirty="0" smtClean="0">
                <a:solidFill>
                  <a:srgbClr val="FF0000"/>
                </a:solidFill>
                <a:latin typeface="Trebuchet MS"/>
                <a:cs typeface="Trebuchet MS"/>
              </a:rPr>
              <a:t>FINAL PROJECT</a:t>
            </a:r>
            <a:r>
              <a:rPr lang="en-IN" sz="2000" b="1" spc="-10" dirty="0" smtClean="0">
                <a:solidFill>
                  <a:schemeClr val="tx1"/>
                </a:solidFill>
                <a:latin typeface="Trebuchet MS"/>
                <a:cs typeface="Trebuchet MS"/>
              </a:rPr>
              <a:t>:</a:t>
            </a:r>
            <a:r>
              <a:rPr lang="en-IN" sz="2000" spc="-10" dirty="0" smtClean="0">
                <a:solidFill>
                  <a:schemeClr val="tx1"/>
                </a:solidFill>
                <a:latin typeface="Trebuchet MS"/>
                <a:cs typeface="Trebuchet MS"/>
              </a:rPr>
              <a:t> </a:t>
            </a:r>
            <a:r>
              <a:rPr lang="en-IN" sz="2000" b="1" spc="-10" dirty="0" smtClean="0">
                <a:solidFill>
                  <a:schemeClr val="tx1"/>
                </a:solidFill>
                <a:latin typeface="Trebuchet MS"/>
                <a:cs typeface="Trebuchet MS"/>
              </a:rPr>
              <a:t>SOFTWARE DEFAULT PREDICTION</a:t>
            </a:r>
            <a:endParaRPr lang="en-IN" sz="3200" b="1" dirty="0">
              <a:solidFill>
                <a:schemeClr val="tx1"/>
              </a:solidFill>
              <a:latin typeface="Trebuchet MS"/>
              <a:cs typeface="Trebuchet MS"/>
            </a:endParaRPr>
          </a:p>
          <a:p>
            <a:pPr marL="12700">
              <a:lnSpc>
                <a:spcPct val="100000"/>
              </a:lnSpc>
              <a:spcBef>
                <a:spcPts val="130"/>
              </a:spcBef>
            </a:pPr>
            <a:r>
              <a:rPr lang="en-US" sz="2000" b="1" dirty="0" smtClean="0">
                <a:solidFill>
                  <a:srgbClr val="FF0000"/>
                </a:solidFill>
                <a:latin typeface="Trebuchet MS"/>
                <a:cs typeface="Trebuchet MS"/>
              </a:rPr>
              <a:t>MAIL ID </a:t>
            </a:r>
            <a:r>
              <a:rPr lang="en-US" sz="2000" b="1" dirty="0" smtClean="0">
                <a:latin typeface="Trebuchet MS"/>
                <a:cs typeface="Trebuchet MS"/>
              </a:rPr>
              <a:t>– sanjayvelan8@gmail.com</a:t>
            </a:r>
            <a:endParaRPr lang="en-US" sz="2000" b="1"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738664"/>
          </a:xfrm>
        </p:spPr>
        <p:txBody>
          <a:bodyPr/>
          <a:lstStyle/>
          <a:p>
            <a:r>
              <a:rPr lang="en-US" dirty="0" smtClean="0"/>
              <a:t>REFERENCES : </a:t>
            </a:r>
            <a:endParaRPr lang="en-IN" dirty="0"/>
          </a:p>
        </p:txBody>
      </p:sp>
      <p:sp>
        <p:nvSpPr>
          <p:cNvPr id="3" name="TextBox 2"/>
          <p:cNvSpPr txBox="1"/>
          <p:nvPr/>
        </p:nvSpPr>
        <p:spPr>
          <a:xfrm>
            <a:off x="457200" y="1886634"/>
            <a:ext cx="24654652" cy="1015663"/>
          </a:xfrm>
          <a:prstGeom prst="rect">
            <a:avLst/>
          </a:prstGeom>
          <a:noFill/>
        </p:spPr>
        <p:txBody>
          <a:bodyPr wrap="squar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Software Defect Prediction Using Machine Learning Approaches: A Review" by </a:t>
            </a:r>
          </a:p>
          <a:p>
            <a:pPr algn="just"/>
            <a:r>
              <a:rPr lang="en-US" sz="2000" dirty="0" smtClean="0">
                <a:latin typeface="Times New Roman" pitchFamily="18" charset="0"/>
                <a:cs typeface="Times New Roman" pitchFamily="18" charset="0"/>
              </a:rPr>
              <a:t>Muhammad </a:t>
            </a:r>
            <a:r>
              <a:rPr lang="en-US" sz="2000" dirty="0" err="1" smtClean="0">
                <a:latin typeface="Times New Roman" pitchFamily="18" charset="0"/>
                <a:cs typeface="Times New Roman" pitchFamily="18" charset="0"/>
              </a:rPr>
              <a:t>Zubair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Asghar</a:t>
            </a:r>
            <a:r>
              <a:rPr lang="en-US" sz="2000" dirty="0" smtClean="0">
                <a:latin typeface="Times New Roman" pitchFamily="18" charset="0"/>
                <a:cs typeface="Times New Roman" pitchFamily="18" charset="0"/>
              </a:rPr>
              <a:t> et al. – This paper provides an overview of various</a:t>
            </a:r>
          </a:p>
          <a:p>
            <a:r>
              <a:rPr lang="en-US" sz="2000" dirty="0" smtClean="0">
                <a:latin typeface="Times New Roman" pitchFamily="18" charset="0"/>
                <a:cs typeface="Times New Roman" pitchFamily="18" charset="0"/>
              </a:rPr>
              <a:t> machine learning techniques used for software defect prediction.</a:t>
            </a:r>
            <a:endParaRPr lang="en-IN" sz="2000" dirty="0">
              <a:latin typeface="Times New Roman" pitchFamily="18" charset="0"/>
              <a:cs typeface="Times New Roman" pitchFamily="18" charset="0"/>
            </a:endParaRPr>
          </a:p>
        </p:txBody>
      </p:sp>
      <p:sp>
        <p:nvSpPr>
          <p:cNvPr id="4" name="TextBox 3"/>
          <p:cNvSpPr txBox="1"/>
          <p:nvPr/>
        </p:nvSpPr>
        <p:spPr>
          <a:xfrm>
            <a:off x="497505" y="3429000"/>
            <a:ext cx="10059164" cy="1015663"/>
          </a:xfrm>
          <a:prstGeom prst="rect">
            <a:avLst/>
          </a:prstGeom>
          <a:noFill/>
        </p:spPr>
        <p:txBody>
          <a:bodyPr wrap="none" rtlCol="0">
            <a:spAutoFit/>
          </a:bodyPr>
          <a:lstStyle/>
          <a:p>
            <a:pPr marL="285750" indent="-285750" algn="just">
              <a:buFont typeface="Arial" pitchFamily="34" charset="0"/>
              <a:buChar char="•"/>
            </a:pPr>
            <a:r>
              <a:rPr lang="en-US" sz="2000" dirty="0" smtClean="0">
                <a:latin typeface="Times New Roman" pitchFamily="18" charset="0"/>
                <a:cs typeface="Times New Roman" pitchFamily="18" charset="0"/>
              </a:rPr>
              <a:t>"Software Defect Prediction Metrics: A Systematic Literature Review" by </a:t>
            </a:r>
            <a:r>
              <a:rPr lang="en-US" sz="2000" dirty="0" err="1" smtClean="0">
                <a:latin typeface="Times New Roman" pitchFamily="18" charset="0"/>
                <a:cs typeface="Times New Roman" pitchFamily="18" charset="0"/>
              </a:rPr>
              <a:t>Indika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Perera</a:t>
            </a:r>
            <a:r>
              <a:rPr lang="en-US" sz="2000" dirty="0" smtClean="0">
                <a:latin typeface="Times New Roman" pitchFamily="18" charset="0"/>
                <a:cs typeface="Times New Roman" pitchFamily="18" charset="0"/>
              </a:rPr>
              <a:t> et al.</a:t>
            </a:r>
          </a:p>
          <a:p>
            <a:pPr algn="just"/>
            <a:r>
              <a:rPr lang="en-US" sz="2000" dirty="0" smtClean="0">
                <a:latin typeface="Times New Roman" pitchFamily="18" charset="0"/>
                <a:cs typeface="Times New Roman" pitchFamily="18" charset="0"/>
              </a:rPr>
              <a:t> This review paper examines various metrics used in software</a:t>
            </a:r>
          </a:p>
          <a:p>
            <a:pPr algn="just"/>
            <a:r>
              <a:rPr lang="en-US" sz="2000" dirty="0" smtClean="0">
                <a:latin typeface="Times New Roman" pitchFamily="18" charset="0"/>
                <a:cs typeface="Times New Roman" pitchFamily="18" charset="0"/>
              </a:rPr>
              <a:t> defect prediction and their effectiveness.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77886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p:cNvSpPr txBox="1"/>
          <p:nvPr/>
        </p:nvSpPr>
        <p:spPr>
          <a:xfrm>
            <a:off x="2319337" y="1676400"/>
            <a:ext cx="6672263" cy="4801314"/>
          </a:xfrm>
          <a:prstGeom prst="rect">
            <a:avLst/>
          </a:prstGeom>
          <a:noFill/>
        </p:spPr>
        <p:txBody>
          <a:bodyPr wrap="square" rtlCol="0">
            <a:spAutoFit/>
          </a:bodyPr>
          <a:lstStyle/>
          <a:p>
            <a:pPr algn="l">
              <a:buFont typeface="Arial" panose="020B0604020202020204" pitchFamily="34" charset="0"/>
              <a:buChar char="•"/>
            </a:pPr>
            <a:r>
              <a:rPr lang="en-US" sz="3200" b="0" i="0" dirty="0">
                <a:effectLst/>
                <a:latin typeface="Söhne"/>
              </a:rPr>
              <a:t>Introduction</a:t>
            </a:r>
          </a:p>
          <a:p>
            <a:pPr algn="l">
              <a:buFont typeface="Arial" panose="020B0604020202020204" pitchFamily="34" charset="0"/>
              <a:buChar char="•"/>
            </a:pPr>
            <a:r>
              <a:rPr lang="en-US" sz="3200" b="0" i="0" dirty="0">
                <a:effectLst/>
                <a:latin typeface="Söhne"/>
              </a:rPr>
              <a:t>Problem Statement</a:t>
            </a:r>
          </a:p>
          <a:p>
            <a:pPr algn="l">
              <a:buFont typeface="Arial" panose="020B0604020202020204" pitchFamily="34" charset="0"/>
              <a:buChar char="•"/>
            </a:pPr>
            <a:r>
              <a:rPr lang="en-US" sz="3200" b="0" i="0" dirty="0">
                <a:effectLst/>
                <a:latin typeface="Söhne"/>
              </a:rPr>
              <a:t>Project Overview</a:t>
            </a:r>
          </a:p>
          <a:p>
            <a:pPr algn="l">
              <a:buFont typeface="Arial" panose="020B0604020202020204" pitchFamily="34" charset="0"/>
              <a:buChar char="•"/>
            </a:pPr>
            <a:r>
              <a:rPr lang="en-US" sz="3200" b="0" i="0" dirty="0">
                <a:effectLst/>
                <a:latin typeface="Söhne"/>
              </a:rPr>
              <a:t>End Users</a:t>
            </a:r>
          </a:p>
          <a:p>
            <a:pPr algn="l">
              <a:buFont typeface="Arial" panose="020B0604020202020204" pitchFamily="34" charset="0"/>
              <a:buChar char="•"/>
            </a:pPr>
            <a:r>
              <a:rPr lang="en-US" sz="3200" b="0" i="0" dirty="0">
                <a:effectLst/>
                <a:latin typeface="Söhne"/>
              </a:rPr>
              <a:t>Solution and Value Proposition</a:t>
            </a:r>
          </a:p>
          <a:p>
            <a:pPr algn="l">
              <a:buFont typeface="Arial" panose="020B0604020202020204" pitchFamily="34" charset="0"/>
              <a:buChar char="•"/>
            </a:pPr>
            <a:r>
              <a:rPr lang="en-US" sz="3200" b="0" i="0" dirty="0">
                <a:effectLst/>
                <a:latin typeface="Söhne"/>
              </a:rPr>
              <a:t>The WOW in Your Solution</a:t>
            </a:r>
          </a:p>
          <a:p>
            <a:pPr algn="l">
              <a:buFont typeface="Arial" panose="020B0604020202020204" pitchFamily="34" charset="0"/>
              <a:buChar char="•"/>
            </a:pPr>
            <a:r>
              <a:rPr lang="en-US" sz="3200" b="0" i="0" dirty="0">
                <a:effectLst/>
                <a:latin typeface="Söhne"/>
              </a:rPr>
              <a:t>Modeling</a:t>
            </a:r>
          </a:p>
          <a:p>
            <a:pPr algn="l">
              <a:buFont typeface="Arial" panose="020B0604020202020204" pitchFamily="34" charset="0"/>
              <a:buChar char="•"/>
            </a:pPr>
            <a:r>
              <a:rPr lang="en-US" sz="3200" b="0" i="0" dirty="0">
                <a:effectLst/>
                <a:latin typeface="Söhne"/>
              </a:rPr>
              <a:t>Results</a:t>
            </a:r>
          </a:p>
          <a:p>
            <a:pPr algn="l">
              <a:buFont typeface="Arial" panose="020B0604020202020204" pitchFamily="34" charset="0"/>
              <a:buChar char="•"/>
            </a:pPr>
            <a:r>
              <a:rPr lang="en-US" sz="3200" b="0" i="0" dirty="0">
                <a:effectLst/>
                <a:latin typeface="Söhne"/>
              </a:rPr>
              <a:t>Conclusion</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1782"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58165" y="385444"/>
            <a:ext cx="9764395" cy="615553"/>
          </a:xfrm>
        </p:spPr>
        <p:txBody>
          <a:bodyPr/>
          <a:lstStyle/>
          <a:p>
            <a:r>
              <a:rPr lang="en-IN" sz="4000" dirty="0"/>
              <a:t>PROBLEM	STATEMENT</a:t>
            </a:r>
          </a:p>
        </p:txBody>
      </p:sp>
      <p:sp>
        <p:nvSpPr>
          <p:cNvPr id="13" name="Text Placeholder 12"/>
          <p:cNvSpPr>
            <a:spLocks noGrp="1"/>
          </p:cNvSpPr>
          <p:nvPr>
            <p:ph type="body" idx="1"/>
          </p:nvPr>
        </p:nvSpPr>
        <p:spPr>
          <a:xfrm>
            <a:off x="687820" y="1695450"/>
            <a:ext cx="7687057" cy="4062651"/>
          </a:xfrm>
        </p:spPr>
        <p:txBody>
          <a:bodyPr/>
          <a:lstStyle/>
          <a:p>
            <a:pPr algn="just"/>
            <a:r>
              <a:rPr lang="en-US" sz="2400" dirty="0"/>
              <a:t>Automated software defaults detection is crucial for identifying errors or inconsistencies within software systems. However, existing methods often lack precision and efficiency, leading to missed issues or false positives. This hampers the reliability and effectiveness of software quality assurance processes. Improving default detection accuracy and speed is imperative for ensuring robust and reliable software performance. Addressing this challenge requires innovative approaches that enhance detection capabilities while minimizing false alarms and optimizing resource utilization.</a:t>
            </a:r>
            <a:endParaRPr lang="en-IN" sz="2400" dirty="0"/>
          </a:p>
        </p:txBody>
      </p:sp>
      <p:sp>
        <p:nvSpPr>
          <p:cNvPr id="10" name="object 10"/>
          <p:cNvSpPr txBox="1">
            <a:spLocks noGrp="1"/>
          </p:cNvSpPr>
          <p:nvPr>
            <p:ph type="sldNum" sz="quarter" idx="7"/>
          </p:nvPr>
        </p:nvSpPr>
        <p:spPr/>
        <p:txBody>
          <a:bodyPr/>
          <a:lstStyle/>
          <a:p>
            <a:fld id="{81D60167-4931-47E6-BA6A-407CBD079E47}" type="slidenum">
              <a:rPr lang="en-IN" smtClean="0"/>
              <a:pPr/>
              <a:t>3</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57475"/>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57475"/>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11" name="Text Placeholder 10"/>
          <p:cNvSpPr>
            <a:spLocks noGrp="1"/>
          </p:cNvSpPr>
          <p:nvPr>
            <p:ph type="body" idx="1"/>
          </p:nvPr>
        </p:nvSpPr>
        <p:spPr>
          <a:xfrm>
            <a:off x="609600" y="1577340"/>
            <a:ext cx="10972800" cy="276999"/>
          </a:xfrm>
        </p:spPr>
        <p:txBody>
          <a:bodyPr/>
          <a:lstStyle/>
          <a:p>
            <a:r>
              <a:rPr lang="en-IN" dirty="0"/>
              <a: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25" name="Rectangle 14"/>
          <p:cNvSpPr>
            <a:spLocks noChangeArrowheads="1"/>
          </p:cNvSpPr>
          <p:nvPr/>
        </p:nvSpPr>
        <p:spPr bwMode="auto">
          <a:xfrm>
            <a:off x="0" y="0"/>
            <a:ext cx="12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5"/>
          <p:cNvSpPr/>
          <p:nvPr/>
        </p:nvSpPr>
        <p:spPr>
          <a:xfrm>
            <a:off x="767484" y="1447800"/>
            <a:ext cx="7667624" cy="4801314"/>
          </a:xfrm>
          <a:prstGeom prst="rect">
            <a:avLst/>
          </a:prstGeom>
        </p:spPr>
        <p:txBody>
          <a:bodyPr wrap="square">
            <a:spAutoFit/>
          </a:bodyPr>
          <a:lstStyle/>
          <a:p>
            <a:pPr algn="l">
              <a:buFont typeface="+mj-lt"/>
              <a:buAutoNum type="arabicPeriod"/>
            </a:pPr>
            <a:r>
              <a:rPr lang="en-US" b="1" i="0" dirty="0">
                <a:solidFill>
                  <a:schemeClr val="tx1"/>
                </a:solidFill>
                <a:effectLst/>
                <a:latin typeface="Söhne"/>
              </a:rPr>
              <a:t>Objective</a:t>
            </a:r>
            <a:r>
              <a:rPr lang="en-US" b="0" i="0" dirty="0">
                <a:solidFill>
                  <a:schemeClr val="tx1"/>
                </a:solidFill>
                <a:effectLst/>
                <a:latin typeface="Söhne"/>
              </a:rPr>
              <a:t>: The primary objective of the project is to develop a predictive model for software defaults. This model aims to forecast the likelihood of encountering software defaults or bugs within a given system or application.</a:t>
            </a:r>
          </a:p>
          <a:p>
            <a:pPr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Scope</a:t>
            </a:r>
            <a:r>
              <a:rPr lang="en-US" b="0" i="0" dirty="0">
                <a:solidFill>
                  <a:schemeClr val="tx1"/>
                </a:solidFill>
                <a:effectLst/>
                <a:latin typeface="Söhne"/>
              </a:rPr>
              <a:t>: The project will involve gathering historical data on software defects, including their frequency, severity, and associated factors. This data will be used to train machine learning algorithms to predict the occurrence of defaults in new software releases or updates.</a:t>
            </a:r>
          </a:p>
          <a:p>
            <a:pPr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Methodology</a:t>
            </a:r>
            <a:r>
              <a:rPr lang="en-US" b="0" i="0" dirty="0">
                <a:solidFill>
                  <a:schemeClr val="tx1"/>
                </a:solidFill>
                <a:effectLst/>
                <a:latin typeface="Söhne"/>
              </a:rPr>
              <a:t>: The project will follow a data-driven approach, involving data collection, preprocessing, feature engineering, model selection, and evaluation. Various machine learning techniques such as classification algorithms, anomaly detection, or time series analysis may be explored to develop the predictive model. Additionally, the model's performance will be assessed using appropriate metrics such as accuracy, precision, recall, and F1-score.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Rectangle 12"/>
          <p:cNvSpPr/>
          <p:nvPr/>
        </p:nvSpPr>
        <p:spPr>
          <a:xfrm>
            <a:off x="723900" y="1705096"/>
            <a:ext cx="9086850" cy="4247317"/>
          </a:xfrm>
          <a:prstGeom prst="rect">
            <a:avLst/>
          </a:prstGeom>
        </p:spPr>
        <p:txBody>
          <a:bodyPr wrap="square">
            <a:spAutoFit/>
          </a:bodyPr>
          <a:lstStyle/>
          <a:p>
            <a:pPr algn="l">
              <a:buFont typeface="+mj-lt"/>
              <a:buAutoNum type="arabicPeriod"/>
            </a:pPr>
            <a:r>
              <a:rPr lang="en-US" b="1" i="0" dirty="0">
                <a:solidFill>
                  <a:schemeClr val="tx1"/>
                </a:solidFill>
                <a:effectLst/>
                <a:latin typeface="Söhne"/>
              </a:rPr>
              <a:t>Objective</a:t>
            </a:r>
            <a:r>
              <a:rPr lang="en-US" b="0" i="0" dirty="0">
                <a:solidFill>
                  <a:schemeClr val="tx1"/>
                </a:solidFill>
                <a:effectLst/>
                <a:latin typeface="Söhne"/>
              </a:rPr>
              <a:t>: The primary objective of the project is to develop a predictive model for software defaults. This model aims to forecast the likelihood of encountering software defaults or bugs within a given system or application.</a:t>
            </a:r>
          </a:p>
          <a:p>
            <a:pPr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Scope</a:t>
            </a:r>
            <a:r>
              <a:rPr lang="en-US" b="0" i="0" dirty="0">
                <a:solidFill>
                  <a:schemeClr val="tx1"/>
                </a:solidFill>
                <a:effectLst/>
                <a:latin typeface="Söhne"/>
              </a:rPr>
              <a:t>: The project will involve gathering historical data on software defects, including their frequency, severity, and associated factors. This data will be used to train machine learning algorithms to predict the occurrence of defaults in new software releases or updates.</a:t>
            </a:r>
          </a:p>
          <a:p>
            <a:pPr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Methodology</a:t>
            </a:r>
            <a:r>
              <a:rPr lang="en-US" b="0" i="0" dirty="0">
                <a:solidFill>
                  <a:schemeClr val="tx1"/>
                </a:solidFill>
                <a:effectLst/>
                <a:latin typeface="Söhne"/>
              </a:rPr>
              <a:t>: The project will follow a data-driven approach, involving data collection, preprocessing, feature engineering, model selection, and evaluation. Various machine learning techniques such as classification algorithms, anomaly detection, or time series analysis may be explored to develop the predictive model. Additionally, the model's performance will be assessed using appropriate metrics such as accuracy, precision, recall, and F1-score.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592507"/>
            <a:ext cx="2743582" cy="3248025"/>
          </a:xfrm>
          <a:prstGeom prst="rect">
            <a:avLst/>
          </a:prstGeom>
        </p:spPr>
      </p:pic>
      <p:sp>
        <p:nvSpPr>
          <p:cNvPr id="4" name="object 4"/>
          <p:cNvSpPr/>
          <p:nvPr/>
        </p:nvSpPr>
        <p:spPr>
          <a:xfrm>
            <a:off x="9974535" y="16197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295400"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Rectangle 10"/>
          <p:cNvSpPr/>
          <p:nvPr/>
        </p:nvSpPr>
        <p:spPr>
          <a:xfrm>
            <a:off x="2781491" y="2043414"/>
            <a:ext cx="8457818" cy="4524315"/>
          </a:xfrm>
          <a:prstGeom prst="rect">
            <a:avLst/>
          </a:prstGeom>
        </p:spPr>
        <p:txBody>
          <a:bodyPr wrap="square">
            <a:spAutoFit/>
          </a:bodyPr>
          <a:lstStyle/>
          <a:p>
            <a:pPr algn="l">
              <a:buFont typeface="+mj-lt"/>
              <a:buAutoNum type="arabicPeriod"/>
            </a:pPr>
            <a:r>
              <a:rPr lang="en-US" b="1" i="0" dirty="0">
                <a:solidFill>
                  <a:schemeClr val="tx1"/>
                </a:solidFill>
                <a:effectLst/>
                <a:latin typeface="Söhne"/>
              </a:rPr>
              <a:t>Machine Learning Model Development</a:t>
            </a:r>
            <a:r>
              <a:rPr lang="en-US" b="0" i="0" dirty="0">
                <a:solidFill>
                  <a:schemeClr val="tx1"/>
                </a:solidFill>
                <a:effectLst/>
                <a:latin typeface="Söhne"/>
              </a:rPr>
              <a:t>: Utilize historical data on software projects, including variables such as project size, complexity, team composition, development methodology, and external factors like market demand and technology trends. Train machine learning models, such as decision trees, random forests, or neural networks, on this data to predict the likelihood of default for new software projects. These models can learn complex patterns and relationships from past project outcomes to make accurate predictions about future project success or failure.</a:t>
            </a:r>
          </a:p>
          <a:p>
            <a:pPr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Real-time Risk Assessment</a:t>
            </a:r>
            <a:r>
              <a:rPr lang="en-US" b="0" i="0" dirty="0">
                <a:solidFill>
                  <a:schemeClr val="tx1"/>
                </a:solidFill>
                <a:effectLst/>
                <a:latin typeface="Söhne"/>
              </a:rPr>
              <a:t>: Implement the developed machine learning model into a software platform or tool that can provide real-time risk assessment for ongoing software projects. This platform can continuously monitor project metrics and external factors, updating its predictions as new data becomes available. By identifying potential default risks early in the project lifecycle, stakeholders can take proactive measures to mitigate these risks and increase the chances of project success.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10320872" y="604690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006547" y="6227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982200" y="65746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438525"/>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7</a:t>
            </a:fld>
            <a:endParaRPr spc="-25" dirty="0"/>
          </a:p>
        </p:txBody>
      </p:sp>
      <p:sp>
        <p:nvSpPr>
          <p:cNvPr id="9" name="Rectangle 8"/>
          <p:cNvSpPr/>
          <p:nvPr/>
        </p:nvSpPr>
        <p:spPr>
          <a:xfrm>
            <a:off x="2286000" y="1741656"/>
            <a:ext cx="9906000" cy="4524315"/>
          </a:xfrm>
          <a:prstGeom prst="rect">
            <a:avLst/>
          </a:prstGeom>
        </p:spPr>
        <p:txBody>
          <a:bodyPr wrap="square">
            <a:spAutoFit/>
          </a:bodyPr>
          <a:lstStyle/>
          <a:p>
            <a:pPr algn="l">
              <a:buFont typeface="+mj-lt"/>
              <a:buAutoNum type="arabicPeriod"/>
            </a:pPr>
            <a:r>
              <a:rPr lang="en-US" b="1" i="0" dirty="0">
                <a:solidFill>
                  <a:schemeClr val="tx1"/>
                </a:solidFill>
                <a:effectLst/>
                <a:latin typeface="Söhne"/>
              </a:rPr>
              <a:t>Advanced Machine Learning Algorithms</a:t>
            </a:r>
            <a:r>
              <a:rPr lang="en-US" b="0" i="0" dirty="0">
                <a:solidFill>
                  <a:schemeClr val="tx1"/>
                </a:solidFill>
                <a:effectLst/>
                <a:latin typeface="Söhne"/>
              </a:rPr>
              <a:t>: Incorporate cutting-edge machine learning algorithms that not only predict defaults but also analyze patterns and behaviors leading to defaults. Implement deep learning models such as recurrent neural networks (RNNs) or convolutional neural networks (CNNs) to capture complex relationships in data. Additionally, consider ensemble methods like Random Forests or Gradient Boosting to improve prediction accuracy.</a:t>
            </a:r>
          </a:p>
          <a:p>
            <a:pPr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Real-time Monitoring and Alerts</a:t>
            </a:r>
            <a:r>
              <a:rPr lang="en-US" b="0" i="0" dirty="0">
                <a:solidFill>
                  <a:schemeClr val="tx1"/>
                </a:solidFill>
                <a:effectLst/>
                <a:latin typeface="Söhne"/>
              </a:rPr>
              <a:t>: Integrate real-time monitoring capabilities into your software solution to detect potential defaults as they occur or even before they happen. Utilize streaming data processing frameworks like Apache Kafka or Apache </a:t>
            </a:r>
            <a:r>
              <a:rPr lang="en-US" b="0" i="0" dirty="0" err="1">
                <a:solidFill>
                  <a:schemeClr val="tx1"/>
                </a:solidFill>
                <a:effectLst/>
                <a:latin typeface="Söhne"/>
              </a:rPr>
              <a:t>Flink</a:t>
            </a:r>
            <a:r>
              <a:rPr lang="en-US" b="0" i="0" dirty="0">
                <a:solidFill>
                  <a:schemeClr val="tx1"/>
                </a:solidFill>
                <a:effectLst/>
                <a:latin typeface="Söhne"/>
              </a:rPr>
              <a:t> to handle large volumes of data in real-time. Implement alerting systems that notify relevant stakeholders instantly upon detecting anomalous activities or patterns indicative of potential defaults.</a:t>
            </a:r>
          </a:p>
          <a:p>
            <a:pPr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Interactive Visualization and Actionable Insights</a:t>
            </a:r>
            <a:r>
              <a:rPr lang="en-US" b="0" i="0" dirty="0">
                <a:solidFill>
                  <a:schemeClr val="tx1"/>
                </a:solidFill>
                <a:effectLst/>
                <a:latin typeface="Söhne"/>
              </a:rPr>
              <a:t>: Develop interactive visualization tools that provide intuitive insights into default prediction models. Utilize technologies like </a:t>
            </a:r>
            <a:r>
              <a:rPr lang="en-US" b="0" i="0" dirty="0" err="1">
                <a:solidFill>
                  <a:schemeClr val="tx1"/>
                </a:solidFill>
                <a:effectLst/>
                <a:latin typeface="Söhne"/>
              </a:rPr>
              <a:t>Plotly</a:t>
            </a:r>
            <a:r>
              <a:rPr lang="en-US" b="0" i="0" dirty="0">
                <a:solidFill>
                  <a:schemeClr val="tx1"/>
                </a:solidFill>
                <a:effectLst/>
                <a:latin typeface="Söhne"/>
              </a:rPr>
              <a:t> or D3.js to create dynamic and visually appealing dashboards.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663664" y="62200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5027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873209" y="612955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Rectangle 9"/>
          <p:cNvSpPr/>
          <p:nvPr/>
        </p:nvSpPr>
        <p:spPr>
          <a:xfrm>
            <a:off x="717590" y="1328239"/>
            <a:ext cx="9775825" cy="4801314"/>
          </a:xfrm>
          <a:prstGeom prst="rect">
            <a:avLst/>
          </a:prstGeom>
        </p:spPr>
        <p:txBody>
          <a:bodyPr wrap="square">
            <a:spAutoFit/>
          </a:bodyPr>
          <a:lstStyle/>
          <a:p>
            <a:pPr algn="l">
              <a:buFont typeface="+mj-lt"/>
              <a:buAutoNum type="arabicPeriod"/>
            </a:pPr>
            <a:r>
              <a:rPr lang="en-US" b="1" i="0" dirty="0">
                <a:solidFill>
                  <a:schemeClr val="tx1"/>
                </a:solidFill>
                <a:effectLst/>
                <a:latin typeface="Söhne"/>
              </a:rPr>
              <a:t>Feature Selection and Engineering</a:t>
            </a:r>
            <a:r>
              <a:rPr lang="en-US" b="0" i="0" dirty="0">
                <a:solidFill>
                  <a:schemeClr val="tx1"/>
                </a:solidFill>
                <a:effectLst/>
                <a:latin typeface="Söhne"/>
              </a:rPr>
              <a:t>: Identify and select relevant features that may impact software default. These could include technical factors like code complexity, number of bugs, frequency of updates, as well as business factors like customer satisfaction, market trends, and financial health. Additionally, engineering new features through transformations or combinations of existing ones might improve model performance.</a:t>
            </a:r>
          </a:p>
          <a:p>
            <a:pPr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Model Selection and Evaluation</a:t>
            </a:r>
            <a:r>
              <a:rPr lang="en-US" b="0" i="0" dirty="0">
                <a:solidFill>
                  <a:schemeClr val="tx1"/>
                </a:solidFill>
                <a:effectLst/>
                <a:latin typeface="Söhne"/>
              </a:rPr>
              <a:t>: Choose appropriate machine learning algorithms for the task, such as decision trees, random forests, support vector machines, or neural networks. Experiment with different models and </a:t>
            </a:r>
            <a:r>
              <a:rPr lang="en-US" b="0" i="0" dirty="0" err="1">
                <a:solidFill>
                  <a:schemeClr val="tx1"/>
                </a:solidFill>
                <a:effectLst/>
                <a:latin typeface="Söhne"/>
              </a:rPr>
              <a:t>hyperparameters</a:t>
            </a:r>
            <a:r>
              <a:rPr lang="en-US" b="0" i="0" dirty="0">
                <a:solidFill>
                  <a:schemeClr val="tx1"/>
                </a:solidFill>
                <a:effectLst/>
                <a:latin typeface="Söhne"/>
              </a:rPr>
              <a:t> to find the one that best fits the data and provides the highest predictive accuracy. Use evaluation metrics like accuracy, precision, recall, F1-score, and ROC curves to assess model performance.</a:t>
            </a:r>
          </a:p>
          <a:p>
            <a:pPr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Data Preprocessing and Imbalance Handling</a:t>
            </a:r>
            <a:r>
              <a:rPr lang="en-US" b="0" i="0" dirty="0">
                <a:solidFill>
                  <a:schemeClr val="tx1"/>
                </a:solidFill>
                <a:effectLst/>
                <a:latin typeface="Söhne"/>
              </a:rPr>
              <a:t>: Preprocess the data to handle missing values, outliers, and categorical variables. Address class imbalance if present, as software default cases might be rare compared to non-default cases. Techniques like oversampling, </a:t>
            </a:r>
            <a:r>
              <a:rPr lang="en-US" b="0" i="0" dirty="0" err="1">
                <a:solidFill>
                  <a:schemeClr val="tx1"/>
                </a:solidFill>
                <a:effectLst/>
                <a:latin typeface="Söhne"/>
              </a:rPr>
              <a:t>undersampling</a:t>
            </a:r>
            <a:r>
              <a:rPr lang="en-US" b="0" i="0" dirty="0">
                <a:solidFill>
                  <a:schemeClr val="tx1"/>
                </a:solidFill>
                <a:effectLst/>
                <a:latin typeface="Söhne"/>
              </a:rPr>
              <a:t>, or using algorithms designed for imbalanced data (e.g., SMOTE) can help mitigate this issue and improve the model's ability to predict defaults accurately.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pic>
        <p:nvPicPr>
          <p:cNvPr id="10" name="Picture 9" descr="A graph of different colored bars&#10;&#10;Description automatically generated with medium confidence">
            <a:extLst>
              <a:ext uri="{FF2B5EF4-FFF2-40B4-BE49-F238E27FC236}">
                <a16:creationId xmlns="" xmlns:a16="http://schemas.microsoft.com/office/drawing/2014/main" id="{C1EEF61E-96B5-F269-B345-7124A7AAE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514" y="1179970"/>
            <a:ext cx="8278380" cy="479174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1512</TotalTime>
  <Words>1088</Words>
  <Application>Microsoft Office PowerPoint</Application>
  <PresentationFormat>Custom</PresentationFormat>
  <Paragraphs>68</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AGENDA</vt:lpstr>
      <vt:lpstr>PROBLEM STATEMENT</vt:lpstr>
      <vt:lpstr>PROJECT OVERVIEW</vt:lpstr>
      <vt:lpstr>WHO ARE THE END USERS?</vt:lpstr>
      <vt:lpstr>YOUR SOLUTION AND ITS VALUE PROPOSITION</vt:lpstr>
      <vt:lpstr>THE WOW IN YOUR SOLUTION</vt:lpstr>
      <vt:lpstr>MODELLING</vt:lpstr>
      <vt:lpstr>RESULTS</vt:lpstr>
      <vt:lpstr>REFERENCES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 thanigaivel</dc:creator>
  <cp:lastModifiedBy>KVCET</cp:lastModifiedBy>
  <cp:revision>15</cp:revision>
  <dcterms:created xsi:type="dcterms:W3CDTF">2024-04-01T14:36:09Z</dcterms:created>
  <dcterms:modified xsi:type="dcterms:W3CDTF">2024-04-06T09:04:15Z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