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273" r:id="rId3"/>
    <p:sldId id="274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8/5/2020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8/5/2020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8/5/2020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8/5/2020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8/5/2020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8/5/2020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pi.nc.gov/districts-schools/testing-and-school-accountability/school-accountability-and-reporting/accountability-data-sets-and-reports" TargetMode="External"/><Relationship Id="rId2" Type="http://schemas.openxmlformats.org/officeDocument/2006/relationships/hyperlink" Target="https://nces.ed.gov/ccd/schoolsearch/school_list.asp?Search=1&amp;County=Wake%20County&amp;State=37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Family House Hunters – Raleigh, 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84022"/>
            <a:ext cx="9509760" cy="1233424"/>
          </a:xfrm>
        </p:spPr>
        <p:txBody>
          <a:bodyPr anchor="t"/>
          <a:lstStyle/>
          <a:p>
            <a:r>
              <a:rPr lang="en-US" dirty="0"/>
              <a:t>Identifying Correlation between Student Teacher Ratio &amp; School Scores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1419" y="1245129"/>
            <a:ext cx="10179461" cy="41276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use linear regression to model the relationship between dependent variable (School Scores) and independent variable (Student Teacher Ratio)</a:t>
            </a:r>
          </a:p>
          <a:p>
            <a:r>
              <a:rPr lang="en-US" sz="2400" dirty="0" smtClean="0"/>
              <a:t>To better understand the distribution of these variables, we plot a histogram that indicates a Normal Distribution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29200"/>
            <a:ext cx="4861861" cy="3504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93" y="2920460"/>
            <a:ext cx="4924050" cy="35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6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84022"/>
            <a:ext cx="9509760" cy="1233424"/>
          </a:xfrm>
        </p:spPr>
        <p:txBody>
          <a:bodyPr anchor="t"/>
          <a:lstStyle/>
          <a:p>
            <a:r>
              <a:rPr lang="en-US" dirty="0"/>
              <a:t>Identifying Correlation between Student Teacher Ratio &amp; School Scores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1420" y="1592857"/>
            <a:ext cx="4853618" cy="41276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Residual Plot is used to confirm if linear regression can be used for the 2 variables</a:t>
            </a:r>
          </a:p>
          <a:p>
            <a:r>
              <a:rPr lang="en-US" sz="2400" dirty="0"/>
              <a:t>As we can see, the points are randomly distributed around 0, meaning linear regression is an appropriate model to predict our </a:t>
            </a:r>
            <a:r>
              <a:rPr lang="en-US" sz="2400" dirty="0" smtClean="0"/>
              <a:t>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05" y="1723018"/>
            <a:ext cx="54673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1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84022"/>
            <a:ext cx="9509760" cy="1233424"/>
          </a:xfrm>
        </p:spPr>
        <p:txBody>
          <a:bodyPr anchor="t"/>
          <a:lstStyle/>
          <a:p>
            <a:r>
              <a:rPr lang="en-US" dirty="0"/>
              <a:t>Identifying Correlation between Student Teacher Ratio &amp; School Scores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1420" y="1592857"/>
            <a:ext cx="10713504" cy="41276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err="1" smtClean="0"/>
              <a:t>Seaborn</a:t>
            </a:r>
            <a:r>
              <a:rPr lang="en-US" sz="2400" dirty="0" smtClean="0"/>
              <a:t> library, we have a regression plot that shows a positive correlation between Student Teacher Ratio &amp; School Scores of 0.654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47" y="2410898"/>
            <a:ext cx="64960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80239"/>
            <a:ext cx="9509760" cy="1233424"/>
          </a:xfrm>
        </p:spPr>
        <p:txBody>
          <a:bodyPr anchor="t"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1420" y="1489830"/>
            <a:ext cx="10713504" cy="41276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data from multiple sources (NCES, DPI), along with exploratory analysis using Four Square API, we conclude that Willow Springs is the best city for families:</a:t>
            </a:r>
          </a:p>
          <a:p>
            <a:pPr lvl="1"/>
            <a:r>
              <a:rPr lang="en-US" sz="2200" dirty="0"/>
              <a:t>Even though there are no parks or malls in Willow Spring, it came out at the top spot as more weightage has been given to School Ratings (85%) rather than other amenities.</a:t>
            </a:r>
          </a:p>
          <a:p>
            <a:pPr lvl="1"/>
            <a:r>
              <a:rPr lang="en-US" sz="2200" dirty="0"/>
              <a:t>Holly Springs has 2nd highest Reading &amp; Math scores, but due to a comparatively high Student to Teacher Ratio, it got a lower ranking than Cary, Morrisville &amp; Apex</a:t>
            </a:r>
          </a:p>
          <a:p>
            <a:pPr lvl="1"/>
            <a:r>
              <a:rPr lang="en-US" sz="2200" dirty="0"/>
              <a:t>Between Apex and Morrisville, even though both have equally good Reading &amp; Math scores and Shopping malls, Apex lost out due to higher Student-Teacher ratio.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7359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80239"/>
            <a:ext cx="9509760" cy="1233424"/>
          </a:xfrm>
        </p:spPr>
        <p:txBody>
          <a:bodyPr anchor="t"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1420" y="1489830"/>
            <a:ext cx="10713504" cy="412762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As schools are an important criteria to identify the ideal neighborhood, we also validated whether there is any correlation between Student Teacher Ratio and Total SPG Score. </a:t>
            </a:r>
            <a:r>
              <a:rPr lang="en-US" sz="2400" dirty="0" smtClean="0"/>
              <a:t>The </a:t>
            </a:r>
            <a:r>
              <a:rPr lang="en-US" sz="2400" dirty="0"/>
              <a:t>results from this was surprising. </a:t>
            </a:r>
            <a:endParaRPr lang="en-US" sz="2400" dirty="0" smtClean="0"/>
          </a:p>
          <a:p>
            <a:r>
              <a:rPr lang="en-US" sz="2400" dirty="0" smtClean="0"/>
              <a:t>Common </a:t>
            </a:r>
            <a:r>
              <a:rPr lang="en-US" sz="2400" dirty="0"/>
              <a:t>understanding is that lower Student Teacher Ratio means Teachers would pay more attention to a smaller class size and result in a higher student performance. </a:t>
            </a:r>
            <a:endParaRPr lang="en-US" sz="2400" dirty="0" smtClean="0"/>
          </a:p>
          <a:p>
            <a:r>
              <a:rPr lang="en-US" sz="2400" dirty="0" smtClean="0"/>
              <a:t>But </a:t>
            </a:r>
            <a:r>
              <a:rPr lang="en-US" sz="2400" dirty="0"/>
              <a:t>since there is a positive correlation between Student Teacher Ratio and Total SPG Score, this common understanding doesn't hold true for schools in Wake County. </a:t>
            </a:r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dirty="0"/>
              <a:t>there could be other attributes that may have an impact to Total SPG Score such as ethnicity, gender or teaching quality which would be worth exploring </a:t>
            </a:r>
            <a:r>
              <a:rPr lang="en-US" sz="2400" dirty="0" smtClean="0"/>
              <a:t>further</a:t>
            </a:r>
          </a:p>
        </p:txBody>
      </p:sp>
    </p:spTree>
    <p:extLst>
      <p:ext uri="{BB962C8B-B14F-4D97-AF65-F5344CB8AC3E}">
        <p14:creationId xmlns:p14="http://schemas.microsoft.com/office/powerpoint/2010/main" val="140268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42997"/>
              </p:ext>
            </p:extLst>
          </p:nvPr>
        </p:nvGraphicFramePr>
        <p:xfrm>
          <a:off x="1838817" y="1700784"/>
          <a:ext cx="8128000" cy="3156880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8128000"/>
              </a:tblGrid>
              <a:tr h="63137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Business Problem</a:t>
                      </a:r>
                      <a:endParaRPr lang="en-US" dirty="0"/>
                    </a:p>
                  </a:txBody>
                  <a:tcPr anchor="ctr"/>
                </a:tc>
              </a:tr>
              <a:tr h="63137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Data Acquisition</a:t>
                      </a:r>
                      <a:r>
                        <a:rPr lang="en-US" baseline="0" dirty="0" smtClean="0"/>
                        <a:t> &amp; Cleaning</a:t>
                      </a:r>
                      <a:endParaRPr lang="en-US" dirty="0"/>
                    </a:p>
                  </a:txBody>
                  <a:tcPr anchor="ctr"/>
                </a:tc>
              </a:tr>
              <a:tr h="63137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Identifying</a:t>
                      </a:r>
                      <a:r>
                        <a:rPr lang="en-US" baseline="0" dirty="0" smtClean="0"/>
                        <a:t> Top Ranked City for Families</a:t>
                      </a:r>
                      <a:endParaRPr lang="en-US" dirty="0"/>
                    </a:p>
                  </a:txBody>
                  <a:tcPr anchor="ctr"/>
                </a:tc>
              </a:tr>
              <a:tr h="63137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Identifying Correlation</a:t>
                      </a:r>
                      <a:r>
                        <a:rPr lang="en-US" baseline="0" dirty="0" smtClean="0"/>
                        <a:t> between Student Teacher Ratio &amp; School Scores</a:t>
                      </a:r>
                      <a:endParaRPr lang="en-US" dirty="0"/>
                    </a:p>
                  </a:txBody>
                  <a:tcPr anchor="ctr"/>
                </a:tc>
              </a:tr>
              <a:tr h="63137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961" y="1159100"/>
            <a:ext cx="7416513" cy="4921996"/>
          </a:xfrm>
        </p:spPr>
        <p:txBody>
          <a:bodyPr>
            <a:normAutofit/>
          </a:bodyPr>
          <a:lstStyle/>
          <a:p>
            <a:r>
              <a:rPr lang="en-US" sz="2400" dirty="0"/>
              <a:t>Raleigh is the capital of the state of North Carolina and seat of Wake County in the United States. It is one of the most popular destinations for families in </a:t>
            </a:r>
            <a:r>
              <a:rPr lang="en-US" sz="2400" dirty="0" smtClean="0"/>
              <a:t>the state of North </a:t>
            </a:r>
            <a:r>
              <a:rPr lang="en-US" sz="2400" dirty="0"/>
              <a:t>Carolina.</a:t>
            </a:r>
          </a:p>
          <a:p>
            <a:r>
              <a:rPr lang="en-US" sz="2400" dirty="0"/>
              <a:t>The task at hand is to find the ideal neighborhood in the Wake County for a family with kids.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ideal neighborhood will have easy access to schools, parks and shopping malls. </a:t>
            </a:r>
            <a:endParaRPr lang="en-US" sz="2400" dirty="0" smtClean="0"/>
          </a:p>
          <a:p>
            <a:r>
              <a:rPr lang="en-US" sz="2400" dirty="0" smtClean="0"/>
              <a:t>In addition, we also want to see if there is a correlation between Student Teacher Ratio and School’s Reading/Math score</a:t>
            </a:r>
            <a:endParaRPr lang="en-US" sz="2400" dirty="0"/>
          </a:p>
        </p:txBody>
      </p:sp>
      <p:pic>
        <p:nvPicPr>
          <p:cNvPr id="2050" name="Picture 2" descr="https://upload.wikimedia.org/wikipedia/commons/9/9d/Raleigh_photo_coll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062" y="0"/>
            <a:ext cx="4042938" cy="659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8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Data Acquisition &amp; Cleaning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67161"/>
              </p:ext>
            </p:extLst>
          </p:nvPr>
        </p:nvGraphicFramePr>
        <p:xfrm>
          <a:off x="682578" y="1210614"/>
          <a:ext cx="11127349" cy="5112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529"/>
                <a:gridCol w="2897747"/>
                <a:gridCol w="6478073"/>
              </a:tblGrid>
              <a:tr h="476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 anchor="ctr"/>
                </a:tc>
              </a:tr>
              <a:tr h="26921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Schools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National Center for Educational Statistics (</a:t>
                      </a:r>
                      <a:r>
                        <a:rPr lang="en-US" dirty="0" smtClean="0">
                          <a:hlinkClick r:id="rId2"/>
                        </a:rPr>
                        <a:t>link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NC Department of Public Instruction (</a:t>
                      </a:r>
                      <a:r>
                        <a:rPr lang="en-US" dirty="0" smtClean="0">
                          <a:hlinkClick r:id="rId3"/>
                        </a:rPr>
                        <a:t>link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 will use two datasets from these sources to come up with the list of best schools available in a given City or Township.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The first dataset from NCES provides the listing of public schools within Wake County, along with Student-Teacher ratio for each school.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The second dataset from DPI provides the School Performance Grade in the areas of Math and Reading.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 will use these 3 parameters to assess the neighborhood's schools.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9179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Parks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r>
                        <a:rPr lang="en-US" baseline="0" dirty="0" smtClean="0"/>
                        <a:t> Square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Using Four Square API, we can get a listing of all Parks available within Wake County. This dataset includes user rating which we will use as part of our scoring.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2933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Shopping Malls</a:t>
                      </a:r>
                      <a:endParaRPr 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Four</a:t>
                      </a:r>
                      <a:r>
                        <a:rPr lang="en-US" baseline="0" dirty="0" smtClean="0"/>
                        <a:t> Square API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Using Four Square API, we can get a listing of all Shopping Malls available within Wake County. This dataset includes user rating which we will use as part of our scoring.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5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Data Acquisition &amp; Cleaning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1276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Any school that did not have a Student Teacher Ratio or Reading/Math scores were dropped from this exercise</a:t>
            </a:r>
          </a:p>
          <a:p>
            <a:r>
              <a:rPr lang="en-US" sz="2400" dirty="0" smtClean="0"/>
              <a:t>Parks &amp; Shopping malls where no User Rating was available from Four Square were also dropped </a:t>
            </a:r>
          </a:p>
          <a:p>
            <a:r>
              <a:rPr lang="en-US" sz="2400" dirty="0" smtClean="0"/>
              <a:t>The City field in Schools dataset had some typos that were corrected. For example, </a:t>
            </a:r>
            <a:r>
              <a:rPr lang="en-US" sz="2400" dirty="0"/>
              <a:t>both “Fuquay </a:t>
            </a:r>
            <a:r>
              <a:rPr lang="en-US" sz="2400" dirty="0" err="1" smtClean="0"/>
              <a:t>Varina</a:t>
            </a:r>
            <a:r>
              <a:rPr lang="en-US" sz="2400" dirty="0" smtClean="0"/>
              <a:t>” and</a:t>
            </a:r>
            <a:r>
              <a:rPr lang="en-US" sz="2400" dirty="0"/>
              <a:t> “</a:t>
            </a:r>
            <a:r>
              <a:rPr lang="en-US" sz="2400" dirty="0" smtClean="0"/>
              <a:t>Fuquay-Varina” refer to the same city so the extra punctuations were removed</a:t>
            </a:r>
          </a:p>
        </p:txBody>
      </p:sp>
    </p:spTree>
    <p:extLst>
      <p:ext uri="{BB962C8B-B14F-4D97-AF65-F5344CB8AC3E}">
        <p14:creationId xmlns:p14="http://schemas.microsoft.com/office/powerpoint/2010/main" val="42309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Identifying top ranked cities for Families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899" y="1084072"/>
            <a:ext cx="5915025" cy="51244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1419" y="1245129"/>
            <a:ext cx="4879375" cy="41276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Based on data from National Center for Educational Statistics, average Student Teacher Ratio for each city is calculated for all schools in Wake County, NC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29" y="2953657"/>
            <a:ext cx="26098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Identifying top ranked cities for Families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1419" y="1245129"/>
            <a:ext cx="10179461" cy="41276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Another dataset from the Department of Public Instruction was used to get the Reading &amp; Math scores across all schools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511" y="2137367"/>
            <a:ext cx="6499337" cy="38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Identifying top ranked cities for Families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1419" y="1245129"/>
            <a:ext cx="10179461" cy="41276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Four Square APIs, the listing of parks and shopping malls along with respective user ratings were obtained for each city in Wake County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955" y="2136686"/>
            <a:ext cx="65246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0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Identifying top ranked cities for Families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1419" y="1245129"/>
            <a:ext cx="10179461" cy="41276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a ranking algorithm based on weightage given to Student Teacher Ratio, Reading/Math scores, Park ratings &amp; Shopping Mall ratings, the top 5 cities were identified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43" y="3009172"/>
            <a:ext cx="10619514" cy="219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2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4.potx" id="{22E7A37F-2161-4E4B-A340-BF7CA314E3E5}" vid="{F2416EA9-E215-4704-9EB2-B7658E7031A3}"/>
    </a:ext>
  </a:extLst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(widescreen)</Template>
  <TotalTime>117</TotalTime>
  <Words>884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Euphemia</vt:lpstr>
      <vt:lpstr>Banded Design Blue 16x9</vt:lpstr>
      <vt:lpstr>Family House Hunters – Raleigh, NC</vt:lpstr>
      <vt:lpstr>Agenda</vt:lpstr>
      <vt:lpstr>Business Problem</vt:lpstr>
      <vt:lpstr>Data Acquisition &amp; Cleaning </vt:lpstr>
      <vt:lpstr>Data Acquisition &amp; Cleaning </vt:lpstr>
      <vt:lpstr>Identifying top ranked cities for Families</vt:lpstr>
      <vt:lpstr>Identifying top ranked cities for Families</vt:lpstr>
      <vt:lpstr>Identifying top ranked cities for Families</vt:lpstr>
      <vt:lpstr>Identifying top ranked cities for Families</vt:lpstr>
      <vt:lpstr>Identifying Correlation between Student Teacher Ratio &amp; School Scores</vt:lpstr>
      <vt:lpstr>Identifying Correlation between Student Teacher Ratio &amp; School Scores</vt:lpstr>
      <vt:lpstr>Identifying Correlation between Student Teacher Ratio &amp; School Scores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Sanjay Gandhi</dc:creator>
  <cp:lastModifiedBy>Sanjay Gandhi</cp:lastModifiedBy>
  <cp:revision>29</cp:revision>
  <dcterms:created xsi:type="dcterms:W3CDTF">2020-08-04T20:18:20Z</dcterms:created>
  <dcterms:modified xsi:type="dcterms:W3CDTF">2020-08-05T17:18:51Z</dcterms:modified>
</cp:coreProperties>
</file>