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9" r:id="rId2"/>
    <p:sldId id="270" r:id="rId3"/>
    <p:sldId id="272" r:id="rId4"/>
    <p:sldId id="259" r:id="rId5"/>
    <p:sldId id="274" r:id="rId6"/>
    <p:sldId id="273" r:id="rId7"/>
    <p:sldId id="275" r:id="rId8"/>
    <p:sldId id="260" r:id="rId9"/>
    <p:sldId id="261" r:id="rId10"/>
    <p:sldId id="262" r:id="rId11"/>
    <p:sldId id="263" r:id="rId12"/>
    <p:sldId id="276"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2" autoAdjust="0"/>
    <p:restoredTop sz="94660"/>
  </p:normalViewPr>
  <p:slideViewPr>
    <p:cSldViewPr>
      <p:cViewPr>
        <p:scale>
          <a:sx n="76" d="100"/>
          <a:sy n="76" d="100"/>
        </p:scale>
        <p:origin x="-11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AB02A5-4FE5-49D9-9E24-09F23B90C450}" type="datetimeFigureOut">
              <a:rPr lang="en-US" smtClean="0"/>
              <a:t>4/23/2024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4/23/2024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02A5-4FE5-49D9-9E24-09F23B90C450}" type="datetimeFigureOut">
              <a:rPr lang="en-US" smtClean="0"/>
              <a:t>4/23/2024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AB02A5-4FE5-49D9-9E24-09F23B90C450}" type="datetimeFigureOut">
              <a:rPr lang="en-US" smtClean="0"/>
              <a:t>4/23/2024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4AB02A5-4FE5-49D9-9E24-09F23B90C450}" type="datetimeFigureOut">
              <a:rPr lang="en-US" smtClean="0"/>
              <a:t>4/23/2024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AB02A5-4FE5-49D9-9E24-09F23B90C450}" type="datetimeFigureOut">
              <a:rPr lang="en-US" smtClean="0"/>
              <a:t>4/23/2024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AB02A5-4FE5-49D9-9E24-09F23B90C450}" type="datetimeFigureOut">
              <a:rPr lang="en-US" smtClean="0"/>
              <a:t>4/23/2024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AB02A5-4FE5-49D9-9E24-09F23B90C450}" type="datetimeFigureOut">
              <a:rPr lang="en-US" smtClean="0"/>
              <a:t>4/23/2024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B02A5-4FE5-49D9-9E24-09F23B90C450}" type="datetimeFigureOut">
              <a:rPr lang="en-US" smtClean="0"/>
              <a:t>4/23/2024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54AB02A5-4FE5-49D9-9E24-09F23B90C450}" type="datetimeFigureOut">
              <a:rPr lang="en-US" smtClean="0"/>
              <a:t>4/23/2024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kumimoji="0"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B02A5-4FE5-49D9-9E24-09F23B90C450}" type="datetimeFigureOut">
              <a:rPr lang="en-US" smtClean="0"/>
              <a:t>4/23/2024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pPr algn="r" eaLnBrk="1" latinLnBrk="0" hangingPunct="1"/>
            <a:fld id="{54AB02A5-4FE5-49D9-9E24-09F23B90C450}" type="datetimeFigureOut">
              <a:rPr lang="en-US" smtClean="0"/>
              <a:t>4/23/2024</a:t>
            </a:fld>
            <a:endParaRPr lang="en-US" sz="1200">
              <a:solidFill>
                <a:schemeClr val="bg2">
                  <a:shade val="50000"/>
                </a:schemeClr>
              </a:solidFill>
            </a:endParaRP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kumimoji="0" lang="en-US" sz="1200">
              <a:solidFill>
                <a:schemeClr val="bg2">
                  <a:shade val="50000"/>
                </a:schemeClr>
              </a:solidFill>
              <a:effectLst/>
            </a:endParaRP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5386928"/>
          </a:xfrm>
        </p:spPr>
        <p:txBody>
          <a:bodyPr>
            <a:normAutofit/>
          </a:bodyPr>
          <a:lstStyle/>
          <a:p>
            <a:r>
              <a:rPr lang="en-IN" dirty="0"/>
              <a:t>NAME </a:t>
            </a:r>
            <a:r>
              <a:rPr lang="en-IN" smtClean="0"/>
              <a:t>:SANJAYVIGNESH.A.S</a:t>
            </a:r>
            <a:br>
              <a:rPr lang="en-IN" smtClean="0"/>
            </a:br>
            <a:r>
              <a:rPr lang="en-IN" dirty="0"/>
              <a:t/>
            </a:r>
            <a:br>
              <a:rPr lang="en-IN" dirty="0"/>
            </a:br>
            <a:r>
              <a:rPr lang="en-IN" dirty="0"/>
              <a:t>III RD YEAR </a:t>
            </a:r>
            <a:r>
              <a:rPr lang="en-IN" dirty="0" smtClean="0"/>
              <a:t>B.E </a:t>
            </a:r>
            <a:r>
              <a:rPr lang="en-IN" dirty="0"/>
              <a:t>COMPUTER </a:t>
            </a:r>
            <a:r>
              <a:rPr lang="en-IN" dirty="0" smtClean="0"/>
              <a:t>SCIENCE</a:t>
            </a:r>
            <a:br>
              <a:rPr lang="en-IN" dirty="0" smtClean="0"/>
            </a:br>
            <a:r>
              <a:rPr lang="en-IN" dirty="0"/>
              <a:t/>
            </a:r>
            <a:br>
              <a:rPr lang="en-IN" dirty="0"/>
            </a:br>
            <a:r>
              <a:rPr lang="en-IN" dirty="0"/>
              <a:t>REG NO.-</a:t>
            </a:r>
            <a:r>
              <a:rPr lang="en-IN" dirty="0" smtClean="0"/>
              <a:t>211521104140</a:t>
            </a:r>
            <a:endParaRPr lang="en-IN" dirty="0"/>
          </a:p>
        </p:txBody>
      </p:sp>
    </p:spTree>
    <p:extLst>
      <p:ext uri="{BB962C8B-B14F-4D97-AF65-F5344CB8AC3E}">
        <p14:creationId xmlns:p14="http://schemas.microsoft.com/office/powerpoint/2010/main" val="2734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48680"/>
            <a:ext cx="7498080" cy="792088"/>
          </a:xfrm>
        </p:spPr>
        <p:txBody>
          <a:bodyPr>
            <a:normAutofit fontScale="90000"/>
          </a:bodyPr>
          <a:lstStyle/>
          <a:p>
            <a:r>
              <a:rPr lang="en-IN" dirty="0"/>
              <a:t>MODELLING</a:t>
            </a:r>
            <a:br>
              <a:rPr lang="en-IN" dirty="0"/>
            </a:br>
            <a:endParaRPr lang="en-IN" dirty="0"/>
          </a:p>
        </p:txBody>
      </p:sp>
      <p:pic>
        <p:nvPicPr>
          <p:cNvPr id="1028" name="Picture 4" descr="C:\Users\TEMP\Downloads\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75472" y="1100138"/>
            <a:ext cx="5015281" cy="357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22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196894"/>
          </a:xfrm>
        </p:spPr>
        <p:txBody>
          <a:bodyPr>
            <a:normAutofit/>
          </a:bodyPr>
          <a:lstStyle/>
          <a:p>
            <a:r>
              <a:rPr lang="en-IN" dirty="0"/>
              <a:t>APPLICATION</a:t>
            </a:r>
            <a:br>
              <a:rPr lang="en-IN" dirty="0"/>
            </a:br>
            <a:endParaRPr lang="en-IN" dirty="0"/>
          </a:p>
        </p:txBody>
      </p:sp>
      <p:sp>
        <p:nvSpPr>
          <p:cNvPr id="3" name="Subtitle 2"/>
          <p:cNvSpPr>
            <a:spLocks noGrp="1"/>
          </p:cNvSpPr>
          <p:nvPr>
            <p:ph type="subTitle" idx="1"/>
          </p:nvPr>
        </p:nvSpPr>
        <p:spPr>
          <a:xfrm>
            <a:off x="1432560" y="1484784"/>
            <a:ext cx="7406640" cy="4896544"/>
          </a:xfrm>
        </p:spPr>
        <p:txBody>
          <a:bodyPr>
            <a:normAutofit/>
          </a:bodyPr>
          <a:lstStyle/>
          <a:p>
            <a:r>
              <a:rPr lang="en-IN" dirty="0" smtClean="0"/>
              <a:t>     Results </a:t>
            </a:r>
            <a:r>
              <a:rPr lang="en-IN" dirty="0"/>
              <a:t>will be used by the wine manufacturers to improve the quality of the future wines.</a:t>
            </a:r>
          </a:p>
          <a:p>
            <a:r>
              <a:rPr lang="en-IN" dirty="0" smtClean="0"/>
              <a:t>    Certification </a:t>
            </a:r>
            <a:r>
              <a:rPr lang="en-IN" dirty="0"/>
              <a:t>bodies can also use the result for quality control.</a:t>
            </a:r>
          </a:p>
          <a:p>
            <a:r>
              <a:rPr lang="en-IN" dirty="0" smtClean="0"/>
              <a:t>    Results </a:t>
            </a:r>
            <a:r>
              <a:rPr lang="en-IN" dirty="0"/>
              <a:t>can be used to make wine selection guides for wine magazines.</a:t>
            </a:r>
          </a:p>
          <a:p>
            <a:r>
              <a:rPr lang="en-IN" dirty="0" smtClean="0"/>
              <a:t>    Results </a:t>
            </a:r>
            <a:r>
              <a:rPr lang="en-IN" dirty="0"/>
              <a:t>can be used by consumers for wine </a:t>
            </a:r>
            <a:r>
              <a:rPr lang="en-IN" dirty="0" smtClean="0"/>
              <a:t>selection</a:t>
            </a:r>
            <a:endParaRPr lang="en-IN" dirty="0"/>
          </a:p>
        </p:txBody>
      </p:sp>
    </p:spTree>
    <p:extLst>
      <p:ext uri="{BB962C8B-B14F-4D97-AF65-F5344CB8AC3E}">
        <p14:creationId xmlns:p14="http://schemas.microsoft.com/office/powerpoint/2010/main" val="403698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64846"/>
          </a:xfrm>
        </p:spPr>
        <p:txBody>
          <a:bodyPr>
            <a:normAutofit/>
          </a:bodyPr>
          <a:lstStyle/>
          <a:p>
            <a:r>
              <a:rPr lang="en-US" dirty="0" smtClean="0"/>
              <a:t>RESULT</a:t>
            </a:r>
            <a:endParaRPr lang="en-IN" dirty="0"/>
          </a:p>
        </p:txBody>
      </p:sp>
      <p:sp>
        <p:nvSpPr>
          <p:cNvPr id="3" name="Subtitle 2"/>
          <p:cNvSpPr>
            <a:spLocks noGrp="1"/>
          </p:cNvSpPr>
          <p:nvPr>
            <p:ph type="subTitle" idx="1"/>
          </p:nvPr>
        </p:nvSpPr>
        <p:spPr>
          <a:xfrm>
            <a:off x="1432560" y="1484784"/>
            <a:ext cx="7406640" cy="5184576"/>
          </a:xfrm>
        </p:spPr>
        <p:txBody>
          <a:bodyPr>
            <a:normAutofit fontScale="92500" lnSpcReduction="10000"/>
          </a:bodyPr>
          <a:lstStyle/>
          <a:p>
            <a:r>
              <a:rPr lang="en-IN" dirty="0"/>
              <a:t>Data Collection: Gather a dataset containing various attributes of wines such as acidity, residual sugar, pH level, alcohol content, and more. Additionally, include the quality rating of each wine, which can be subjective (e.g., rated by experts) or objective (e.g., based on chemical analysis).</a:t>
            </a:r>
          </a:p>
          <a:p>
            <a:endParaRPr lang="en-IN" dirty="0"/>
          </a:p>
          <a:p>
            <a:r>
              <a:rPr lang="en-IN" dirty="0"/>
              <a:t>Data </a:t>
            </a:r>
            <a:r>
              <a:rPr lang="en-IN" dirty="0" err="1"/>
              <a:t>Preprocessing</a:t>
            </a:r>
            <a:r>
              <a:rPr lang="en-IN" dirty="0"/>
              <a:t>: Clean the dataset by handling missing values, outliers, and inconsistencies. Normalize or scale the features to ensure they're on a similar scale, which can improve the performance of the prediction model.</a:t>
            </a:r>
          </a:p>
          <a:p>
            <a:endParaRPr lang="en-IN" dirty="0"/>
          </a:p>
          <a:p>
            <a:r>
              <a:rPr lang="en-IN" dirty="0"/>
              <a:t>Feature Selection/Engineering: Identify the most relevant features that contribute to wine quality prediction. This may involve techniques such as correlation analysis, principal component analysis (PCA), or domain knowledge-based feature engineering.</a:t>
            </a:r>
          </a:p>
          <a:p>
            <a:endParaRPr lang="en-IN" dirty="0"/>
          </a:p>
          <a:p>
            <a:r>
              <a:rPr lang="en-IN" dirty="0"/>
              <a:t>Model Selection: Choose an appropriate machine learning algorithm for wine quality prediction. Commonly used algorithms include linear regression, decision trees, random forests, support vector machines (SVM), or more advanced techniques like gradient boosting and neural networks.</a:t>
            </a:r>
          </a:p>
        </p:txBody>
      </p:sp>
    </p:spTree>
    <p:extLst>
      <p:ext uri="{BB962C8B-B14F-4D97-AF65-F5344CB8AC3E}">
        <p14:creationId xmlns:p14="http://schemas.microsoft.com/office/powerpoint/2010/main" val="276295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548680"/>
            <a:ext cx="7406640" cy="908862"/>
          </a:xfrm>
        </p:spPr>
        <p:txBody>
          <a:bodyPr>
            <a:normAutofit fontScale="90000"/>
          </a:bodyPr>
          <a:lstStyle/>
          <a:p>
            <a:r>
              <a:rPr lang="en-IN" dirty="0"/>
              <a:t>REFRENCES</a:t>
            </a:r>
            <a:br>
              <a:rPr lang="en-IN" dirty="0"/>
            </a:br>
            <a:endParaRPr lang="en-IN" dirty="0"/>
          </a:p>
        </p:txBody>
      </p:sp>
      <p:sp>
        <p:nvSpPr>
          <p:cNvPr id="3" name="Subtitle 2"/>
          <p:cNvSpPr>
            <a:spLocks noGrp="1"/>
          </p:cNvSpPr>
          <p:nvPr>
            <p:ph type="subTitle" idx="1"/>
          </p:nvPr>
        </p:nvSpPr>
        <p:spPr>
          <a:xfrm>
            <a:off x="1432560" y="1268760"/>
            <a:ext cx="7406640" cy="5400600"/>
          </a:xfrm>
        </p:spPr>
        <p:txBody>
          <a:bodyPr>
            <a:normAutofit/>
          </a:bodyPr>
          <a:lstStyle/>
          <a:p>
            <a:r>
              <a:rPr lang="en-IN" dirty="0" smtClean="0"/>
              <a:t>     [</a:t>
            </a:r>
            <a:r>
              <a:rPr lang="en-IN" dirty="0"/>
              <a:t>1] Y. </a:t>
            </a:r>
            <a:r>
              <a:rPr lang="en-IN" dirty="0" err="1"/>
              <a:t>Er</a:t>
            </a:r>
            <a:r>
              <a:rPr lang="en-IN" dirty="0"/>
              <a:t>, "The Classification of White Wine and Red Wine According to Their Physicochemical Qualities," Int. J. </a:t>
            </a:r>
            <a:r>
              <a:rPr lang="en-IN" dirty="0" err="1"/>
              <a:t>Intell</a:t>
            </a:r>
            <a:r>
              <a:rPr lang="en-IN" dirty="0"/>
              <a:t>. Syst. Appl. Eng., vol. 4, no. Speciallssue-1, pp. 23-26, 2016.</a:t>
            </a:r>
          </a:p>
          <a:p>
            <a:r>
              <a:rPr lang="en-IN" dirty="0" smtClean="0"/>
              <a:t>     [</a:t>
            </a:r>
            <a:r>
              <a:rPr lang="en-IN" dirty="0"/>
              <a:t>2] E. Summary, W. P. Monitoring, W. Quality, W. Safety, and W. Complexity, "Wine Analysis: from 'Grape to Glass' An analytical testing digest of the wine manufacturing process," 2016.</a:t>
            </a:r>
          </a:p>
          <a:p>
            <a:r>
              <a:rPr lang="en-IN" dirty="0" smtClean="0"/>
              <a:t>    [</a:t>
            </a:r>
            <a:r>
              <a:rPr lang="en-IN" dirty="0"/>
              <a:t>3] A. </a:t>
            </a:r>
            <a:r>
              <a:rPr lang="en-IN" dirty="0" err="1"/>
              <a:t>Ghosh</a:t>
            </a:r>
            <a:r>
              <a:rPr lang="en-IN" dirty="0"/>
              <a:t>, "Project Report: -Red Wine Quality Analysis Final 3. An empirical Red Wine</a:t>
            </a:r>
          </a:p>
          <a:p>
            <a:r>
              <a:rPr lang="en-IN" dirty="0"/>
              <a:t>Quality Analysis of the Portuguese </a:t>
            </a:r>
            <a:r>
              <a:rPr lang="en-IN" dirty="0" err="1"/>
              <a:t>Vinho</a:t>
            </a:r>
            <a:r>
              <a:rPr lang="en-IN" dirty="0"/>
              <a:t> Verde' wine," no. December 2017, 2018.</a:t>
            </a:r>
          </a:p>
          <a:p>
            <a:r>
              <a:rPr lang="en-IN" dirty="0" smtClean="0"/>
              <a:t>    [</a:t>
            </a:r>
            <a:r>
              <a:rPr lang="en-IN" dirty="0"/>
              <a:t>4] Y. Gupta, "Selection of important features and predicting wine quality using machine learning techniques," </a:t>
            </a:r>
            <a:r>
              <a:rPr lang="en-IN" dirty="0" err="1"/>
              <a:t>Procedia</a:t>
            </a:r>
            <a:r>
              <a:rPr lang="en-IN" dirty="0"/>
              <a:t> </a:t>
            </a:r>
            <a:r>
              <a:rPr lang="en-IN" dirty="0" err="1"/>
              <a:t>Comput</a:t>
            </a:r>
            <a:r>
              <a:rPr lang="en-IN" dirty="0"/>
              <a:t>. Sci., vol. 125, pp. 305-312, 2018.</a:t>
            </a:r>
          </a:p>
          <a:p>
            <a:r>
              <a:rPr lang="en-IN" dirty="0" smtClean="0"/>
              <a:t>   [</a:t>
            </a:r>
            <a:r>
              <a:rPr lang="en-IN" dirty="0"/>
              <a:t>5] P. Model, L. Regression, and R. Studio, "Building and Evaluating a Predictive Model w/ Linear Regression in </a:t>
            </a:r>
            <a:r>
              <a:rPr lang="en-IN" dirty="0" err="1"/>
              <a:t>RapidMiner</a:t>
            </a:r>
            <a:r>
              <a:rPr lang="en-IN" dirty="0"/>
              <a:t> Studio," 2018.</a:t>
            </a:r>
          </a:p>
          <a:p>
            <a:r>
              <a:rPr lang="en-IN" dirty="0" smtClean="0"/>
              <a:t>   [</a:t>
            </a:r>
            <a:r>
              <a:rPr lang="en-IN" dirty="0"/>
              <a:t>6] B. </a:t>
            </a:r>
            <a:r>
              <a:rPr lang="en-IN" dirty="0" err="1"/>
              <a:t>Tajini</a:t>
            </a:r>
            <a:r>
              <a:rPr lang="en-IN" dirty="0"/>
              <a:t> and O. C. Paris, "</a:t>
            </a:r>
            <a:r>
              <a:rPr lang="en-IN" dirty="0" err="1"/>
              <a:t>Badr</a:t>
            </a:r>
            <a:r>
              <a:rPr lang="en-IN" dirty="0"/>
              <a:t> </a:t>
            </a:r>
            <a:r>
              <a:rPr lang="en-IN" dirty="0" err="1"/>
              <a:t>Tajini</a:t>
            </a:r>
            <a:r>
              <a:rPr lang="en-IN" dirty="0"/>
              <a:t> - On Campus Paris - DSTI 2017," vol. 47, no. 4, pp. 547-553, 2017.</a:t>
            </a:r>
          </a:p>
          <a:p>
            <a:endParaRPr lang="en-IN" dirty="0"/>
          </a:p>
        </p:txBody>
      </p:sp>
    </p:spTree>
    <p:extLst>
      <p:ext uri="{BB962C8B-B14F-4D97-AF65-F5344CB8AC3E}">
        <p14:creationId xmlns:p14="http://schemas.microsoft.com/office/powerpoint/2010/main" val="230469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5875744" cy="620830"/>
          </a:xfrm>
        </p:spPr>
        <p:txBody>
          <a:bodyPr>
            <a:normAutofit/>
          </a:bodyPr>
          <a:lstStyle/>
          <a:p>
            <a:r>
              <a:rPr lang="en-IN" dirty="0"/>
              <a:t>TNSDC-GENERATIVE AI</a:t>
            </a:r>
          </a:p>
        </p:txBody>
      </p:sp>
      <p:sp>
        <p:nvSpPr>
          <p:cNvPr id="3" name="Subtitle 2"/>
          <p:cNvSpPr>
            <a:spLocks noGrp="1"/>
          </p:cNvSpPr>
          <p:nvPr>
            <p:ph type="subTitle" idx="1"/>
          </p:nvPr>
        </p:nvSpPr>
        <p:spPr>
          <a:xfrm>
            <a:off x="1432560" y="1268760"/>
            <a:ext cx="9620160" cy="4536504"/>
          </a:xfrm>
        </p:spPr>
        <p:txBody>
          <a:bodyPr>
            <a:normAutofit/>
          </a:bodyPr>
          <a:lstStyle/>
          <a:p>
            <a:r>
              <a:rPr lang="en-IN" sz="4400" dirty="0" smtClean="0">
                <a:solidFill>
                  <a:schemeClr val="tx2">
                    <a:lumMod val="60000"/>
                    <a:lumOff val="40000"/>
                  </a:schemeClr>
                </a:solidFill>
                <a:latin typeface="Algerian" pitchFamily="82" charset="0"/>
              </a:rPr>
              <a:t>LIQUOR</a:t>
            </a:r>
            <a:r>
              <a:rPr lang="en-IN" sz="4400" dirty="0" smtClean="0">
                <a:solidFill>
                  <a:schemeClr val="tx2">
                    <a:lumMod val="60000"/>
                    <a:lumOff val="40000"/>
                  </a:schemeClr>
                </a:solidFill>
                <a:latin typeface="Algerian" pitchFamily="82" charset="0"/>
              </a:rPr>
              <a:t> </a:t>
            </a:r>
            <a:r>
              <a:rPr lang="en-IN" sz="4400" dirty="0">
                <a:solidFill>
                  <a:schemeClr val="tx2">
                    <a:lumMod val="60000"/>
                    <a:lumOff val="40000"/>
                  </a:schemeClr>
                </a:solidFill>
                <a:latin typeface="Algerian" pitchFamily="82" charset="0"/>
              </a:rPr>
              <a:t>Quality Prediction</a:t>
            </a:r>
          </a:p>
          <a:p>
            <a:endParaRPr lang="en-IN" sz="4400" dirty="0" smtClean="0">
              <a:solidFill>
                <a:schemeClr val="tx2">
                  <a:lumMod val="60000"/>
                  <a:lumOff val="40000"/>
                </a:schemeClr>
              </a:solidFill>
              <a:latin typeface="Algerian" pitchFamily="82"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127" y="2564904"/>
            <a:ext cx="7246375"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92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332656"/>
            <a:ext cx="7498080" cy="1570186"/>
          </a:xfrm>
        </p:spPr>
        <p:txBody>
          <a:bodyPr>
            <a:normAutofit/>
          </a:bodyPr>
          <a:lstStyle/>
          <a:p>
            <a:r>
              <a:rPr lang="en-IN" dirty="0"/>
              <a:t>AGENDA</a:t>
            </a:r>
            <a:br>
              <a:rPr lang="en-IN" dirty="0"/>
            </a:br>
            <a:endParaRPr lang="en-IN" dirty="0"/>
          </a:p>
        </p:txBody>
      </p:sp>
      <p:sp>
        <p:nvSpPr>
          <p:cNvPr id="3" name="Content Placeholder 2"/>
          <p:cNvSpPr>
            <a:spLocks noGrp="1"/>
          </p:cNvSpPr>
          <p:nvPr>
            <p:ph idx="1"/>
          </p:nvPr>
        </p:nvSpPr>
        <p:spPr/>
        <p:txBody>
          <a:bodyPr>
            <a:normAutofit fontScale="47500" lnSpcReduction="20000"/>
          </a:bodyPr>
          <a:lstStyle/>
          <a:p>
            <a:pPr marL="82296" indent="0">
              <a:buNone/>
            </a:pPr>
            <a:endParaRPr lang="en-IN" dirty="0"/>
          </a:p>
          <a:p>
            <a:pPr marL="82296" indent="0">
              <a:buNone/>
            </a:pPr>
            <a:r>
              <a:rPr lang="en-IN" dirty="0"/>
              <a:t>PROBLEM STATEMENT</a:t>
            </a:r>
          </a:p>
          <a:p>
            <a:pPr marL="82296" indent="0">
              <a:buNone/>
            </a:pPr>
            <a:endParaRPr lang="en-IN" dirty="0"/>
          </a:p>
          <a:p>
            <a:pPr marL="82296" indent="0">
              <a:buNone/>
            </a:pPr>
            <a:r>
              <a:rPr lang="en-IN" dirty="0"/>
              <a:t>PROJECT OVERVIEW</a:t>
            </a:r>
          </a:p>
          <a:p>
            <a:pPr marL="82296" indent="0">
              <a:buNone/>
            </a:pPr>
            <a:endParaRPr lang="en-IN" dirty="0"/>
          </a:p>
          <a:p>
            <a:pPr marL="82296" indent="0">
              <a:buNone/>
            </a:pPr>
            <a:r>
              <a:rPr lang="en-IN" dirty="0"/>
              <a:t>WHO ARE END USERS?</a:t>
            </a:r>
          </a:p>
          <a:p>
            <a:pPr marL="82296" indent="0">
              <a:buNone/>
            </a:pPr>
            <a:endParaRPr lang="en-IN" dirty="0"/>
          </a:p>
          <a:p>
            <a:pPr marL="82296" indent="0">
              <a:buNone/>
            </a:pPr>
            <a:r>
              <a:rPr lang="en-IN" dirty="0"/>
              <a:t>SOLUTION AND ITS VALUR </a:t>
            </a:r>
            <a:r>
              <a:rPr lang="en-IN" dirty="0" smtClean="0"/>
              <a:t>PROPORTIONS</a:t>
            </a:r>
          </a:p>
          <a:p>
            <a:pPr marL="82296" indent="0">
              <a:buNone/>
            </a:pPr>
            <a:endParaRPr lang="en-US" dirty="0"/>
          </a:p>
          <a:p>
            <a:pPr marL="82296" indent="0">
              <a:buNone/>
            </a:pPr>
            <a:r>
              <a:rPr lang="en-US" dirty="0"/>
              <a:t>OBJECTIVE</a:t>
            </a:r>
            <a:endParaRPr lang="en-IN" dirty="0" smtClean="0"/>
          </a:p>
          <a:p>
            <a:pPr marL="82296" indent="0">
              <a:buNone/>
            </a:pPr>
            <a:endParaRPr lang="en-US" dirty="0"/>
          </a:p>
          <a:p>
            <a:pPr marL="82296" indent="0">
              <a:buNone/>
            </a:pPr>
            <a:r>
              <a:rPr lang="en-IN" dirty="0"/>
              <a:t>DATA </a:t>
            </a:r>
            <a:r>
              <a:rPr lang="en-IN" dirty="0" smtClean="0"/>
              <a:t>DESCRIPTION</a:t>
            </a:r>
          </a:p>
          <a:p>
            <a:pPr marL="82296" indent="0">
              <a:buNone/>
            </a:pPr>
            <a:endParaRPr lang="en-IN" dirty="0"/>
          </a:p>
          <a:p>
            <a:pPr marL="82296" indent="0">
              <a:buNone/>
            </a:pPr>
            <a:r>
              <a:rPr lang="en-IN" dirty="0"/>
              <a:t>MODELLING</a:t>
            </a:r>
          </a:p>
          <a:p>
            <a:pPr marL="82296" indent="0">
              <a:buNone/>
            </a:pPr>
            <a:endParaRPr lang="en-IN" dirty="0"/>
          </a:p>
          <a:p>
            <a:pPr marL="82296" indent="0">
              <a:buNone/>
            </a:pPr>
            <a:r>
              <a:rPr lang="en-IN" dirty="0" smtClean="0"/>
              <a:t>RESULTS</a:t>
            </a:r>
          </a:p>
          <a:p>
            <a:pPr marL="82296" indent="0">
              <a:buNone/>
            </a:pPr>
            <a:endParaRPr lang="en-US" dirty="0"/>
          </a:p>
          <a:p>
            <a:pPr marL="82296" indent="0">
              <a:buNone/>
            </a:pPr>
            <a:r>
              <a:rPr lang="en-IN" dirty="0"/>
              <a:t>REFRENCES</a:t>
            </a:r>
          </a:p>
          <a:p>
            <a:pPr marL="82296" indent="0">
              <a:buNone/>
            </a:pPr>
            <a:endParaRPr lang="en-IN" dirty="0"/>
          </a:p>
        </p:txBody>
      </p:sp>
    </p:spTree>
    <p:extLst>
      <p:ext uri="{BB962C8B-B14F-4D97-AF65-F5344CB8AC3E}">
        <p14:creationId xmlns:p14="http://schemas.microsoft.com/office/powerpoint/2010/main" val="200242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620830"/>
          </a:xfrm>
        </p:spPr>
        <p:txBody>
          <a:bodyPr>
            <a:normAutofit/>
          </a:bodyPr>
          <a:lstStyle/>
          <a:p>
            <a:r>
              <a:rPr lang="en-IN" dirty="0"/>
              <a:t>PROBLEM STATEMENT</a:t>
            </a:r>
          </a:p>
        </p:txBody>
      </p:sp>
      <p:sp>
        <p:nvSpPr>
          <p:cNvPr id="3" name="Subtitle 2"/>
          <p:cNvSpPr>
            <a:spLocks noGrp="1"/>
          </p:cNvSpPr>
          <p:nvPr>
            <p:ph type="subTitle" idx="1"/>
          </p:nvPr>
        </p:nvSpPr>
        <p:spPr>
          <a:xfrm>
            <a:off x="1432560" y="1268760"/>
            <a:ext cx="7406640" cy="5688632"/>
          </a:xfrm>
        </p:spPr>
        <p:txBody>
          <a:bodyPr>
            <a:normAutofit/>
          </a:bodyPr>
          <a:lstStyle/>
          <a:p>
            <a:endParaRPr lang="en-IN" dirty="0"/>
          </a:p>
          <a:p>
            <a:r>
              <a:rPr lang="en-IN" dirty="0" smtClean="0"/>
              <a:t>In </a:t>
            </a:r>
            <a:r>
              <a:rPr lang="en-IN" dirty="0"/>
              <a:t>industries, understanding the demands </a:t>
            </a:r>
            <a:r>
              <a:rPr lang="en-IN" dirty="0" smtClean="0"/>
              <a:t>of liquor </a:t>
            </a:r>
            <a:r>
              <a:rPr lang="en-IN" dirty="0"/>
              <a:t>safety testing can be a complex task for the laboratory with numerous </a:t>
            </a:r>
            <a:r>
              <a:rPr lang="en-IN" dirty="0" err="1"/>
              <a:t>analytes</a:t>
            </a:r>
            <a:r>
              <a:rPr lang="en-IN" dirty="0"/>
              <a:t> and residues to monitor.</a:t>
            </a:r>
          </a:p>
          <a:p>
            <a:r>
              <a:rPr lang="en-IN" dirty="0"/>
              <a:t>But, our application's prediction, provide ideal solutions for the analysis of wine, which will make this whole process efficient and cheaper with less human interaction.</a:t>
            </a:r>
          </a:p>
          <a:p>
            <a:endParaRPr lang="en-IN" dirty="0"/>
          </a:p>
        </p:txBody>
      </p:sp>
    </p:spTree>
    <p:extLst>
      <p:ext uri="{BB962C8B-B14F-4D97-AF65-F5344CB8AC3E}">
        <p14:creationId xmlns:p14="http://schemas.microsoft.com/office/powerpoint/2010/main" val="318342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64846"/>
          </a:xfrm>
        </p:spPr>
        <p:txBody>
          <a:bodyPr>
            <a:normAutofit/>
          </a:bodyPr>
          <a:lstStyle/>
          <a:p>
            <a:r>
              <a:rPr lang="en-IN" dirty="0"/>
              <a:t>WHO ARE THE END USERS?</a:t>
            </a:r>
          </a:p>
        </p:txBody>
      </p:sp>
      <p:sp>
        <p:nvSpPr>
          <p:cNvPr id="3" name="Subtitle 2"/>
          <p:cNvSpPr>
            <a:spLocks noGrp="1"/>
          </p:cNvSpPr>
          <p:nvPr>
            <p:ph type="subTitle" idx="1"/>
          </p:nvPr>
        </p:nvSpPr>
        <p:spPr>
          <a:xfrm>
            <a:off x="1432560" y="1412776"/>
            <a:ext cx="7406640" cy="5184576"/>
          </a:xfrm>
        </p:spPr>
        <p:txBody>
          <a:bodyPr>
            <a:normAutofit lnSpcReduction="10000"/>
          </a:bodyPr>
          <a:lstStyle/>
          <a:p>
            <a:r>
              <a:rPr lang="en-IN" dirty="0"/>
              <a:t>liquor </a:t>
            </a:r>
            <a:r>
              <a:rPr lang="en-IN" dirty="0" smtClean="0"/>
              <a:t>makers</a:t>
            </a:r>
            <a:r>
              <a:rPr lang="en-IN" dirty="0"/>
              <a:t>: liquor makers </a:t>
            </a:r>
            <a:r>
              <a:rPr lang="en-IN" dirty="0"/>
              <a:t>can use quality prediction models to optimize their production processes, improve the quality of their wines, and make informed decisions about harvesting, fermentation, aging, and blending.</a:t>
            </a:r>
          </a:p>
          <a:p>
            <a:endParaRPr lang="en-IN" dirty="0"/>
          </a:p>
          <a:p>
            <a:r>
              <a:rPr lang="en-IN" dirty="0"/>
              <a:t>liquor </a:t>
            </a:r>
            <a:r>
              <a:rPr lang="en-IN" dirty="0" smtClean="0"/>
              <a:t>consumers:</a:t>
            </a:r>
            <a:r>
              <a:rPr lang="en-IN" dirty="0"/>
              <a:t> liquor enthusiasts </a:t>
            </a:r>
            <a:r>
              <a:rPr lang="en-IN" dirty="0"/>
              <a:t>and consumers may use quality prediction tools to make informed purchasing decisions, select wines that match their preferences, and explore new varieties or regions.</a:t>
            </a:r>
          </a:p>
          <a:p>
            <a:endParaRPr lang="en-IN" dirty="0"/>
          </a:p>
          <a:p>
            <a:r>
              <a:rPr lang="en-IN" dirty="0"/>
              <a:t>liquor retailers</a:t>
            </a:r>
            <a:r>
              <a:rPr lang="en-IN" dirty="0"/>
              <a:t>: Retailers can utilize quality prediction models to recommend wines to customers, manage inventory effectively, and ensure the quality of the wines they sell.</a:t>
            </a:r>
          </a:p>
          <a:p>
            <a:endParaRPr lang="en-IN" dirty="0"/>
          </a:p>
          <a:p>
            <a:r>
              <a:rPr lang="en-IN" dirty="0"/>
              <a:t>Restaurants and sommeliers: Restaurants and sommeliers can benefit </a:t>
            </a:r>
            <a:r>
              <a:rPr lang="en-IN" dirty="0"/>
              <a:t>liquor </a:t>
            </a:r>
            <a:r>
              <a:rPr lang="en-IN" dirty="0" smtClean="0"/>
              <a:t>quality </a:t>
            </a:r>
            <a:r>
              <a:rPr lang="en-IN" dirty="0"/>
              <a:t>prediction models to curate wine lists, offer personalized recommendations to patrons, and ensure consistency in the </a:t>
            </a:r>
            <a:r>
              <a:rPr lang="en-IN" dirty="0"/>
              <a:t>liquor they </a:t>
            </a:r>
            <a:r>
              <a:rPr lang="en-IN" dirty="0"/>
              <a:t>serve.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1766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64846"/>
          </a:xfrm>
        </p:spPr>
        <p:txBody>
          <a:bodyPr>
            <a:normAutofit/>
          </a:bodyPr>
          <a:lstStyle/>
          <a:p>
            <a:r>
              <a:rPr lang="en-IN" dirty="0"/>
              <a:t>PROJECT OVERVIEW</a:t>
            </a:r>
          </a:p>
        </p:txBody>
      </p:sp>
      <p:sp>
        <p:nvSpPr>
          <p:cNvPr id="3" name="Subtitle 2"/>
          <p:cNvSpPr>
            <a:spLocks noGrp="1"/>
          </p:cNvSpPr>
          <p:nvPr>
            <p:ph type="subTitle" idx="1"/>
          </p:nvPr>
        </p:nvSpPr>
        <p:spPr>
          <a:xfrm>
            <a:off x="1432560" y="1850064"/>
            <a:ext cx="7406640" cy="4819296"/>
          </a:xfrm>
        </p:spPr>
        <p:txBody>
          <a:bodyPr>
            <a:normAutofit/>
          </a:bodyPr>
          <a:lstStyle/>
          <a:p>
            <a:r>
              <a:rPr lang="en-IN" dirty="0"/>
              <a:t>About </a:t>
            </a:r>
            <a:r>
              <a:rPr lang="en-IN" dirty="0"/>
              <a:t>liquor :</a:t>
            </a:r>
            <a:endParaRPr lang="en-IN" dirty="0"/>
          </a:p>
          <a:p>
            <a:r>
              <a:rPr lang="en-IN" dirty="0"/>
              <a:t>     Wine is a beverage made from fermented grape and other fruit juices with lower amount of alcohol content.</a:t>
            </a:r>
          </a:p>
          <a:p>
            <a:r>
              <a:rPr lang="en-IN" dirty="0"/>
              <a:t>Quality of wine is graded based on the taste of wine and vintage. This process is time taking, costly and not efficient.</a:t>
            </a:r>
          </a:p>
          <a:p>
            <a:r>
              <a:rPr lang="en-IN" dirty="0"/>
              <a:t>A wine itself includes different parameters like fixed acidity, volatile acidity, citric acid, residual sugar, chlorides, free sulphur dioxide, total sulphur dioxide, density, </a:t>
            </a:r>
            <a:r>
              <a:rPr lang="en-IN" dirty="0" err="1"/>
              <a:t>pH,sulphates</a:t>
            </a:r>
            <a:r>
              <a:rPr lang="en-IN" dirty="0"/>
              <a:t>, alcohol and quality. </a:t>
            </a:r>
          </a:p>
          <a:p>
            <a:endParaRPr lang="en-IN" dirty="0"/>
          </a:p>
        </p:txBody>
      </p:sp>
    </p:spTree>
    <p:extLst>
      <p:ext uri="{BB962C8B-B14F-4D97-AF65-F5344CB8AC3E}">
        <p14:creationId xmlns:p14="http://schemas.microsoft.com/office/powerpoint/2010/main" val="265006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36854"/>
          </a:xfrm>
        </p:spPr>
        <p:txBody>
          <a:bodyPr>
            <a:normAutofit fontScale="90000"/>
          </a:bodyPr>
          <a:lstStyle/>
          <a:p>
            <a:r>
              <a:rPr lang="en-IN" sz="3200" dirty="0"/>
              <a:t>YOUR SOLUTION AND ITS VALUE</a:t>
            </a:r>
            <a:br>
              <a:rPr lang="en-IN" sz="3200" dirty="0"/>
            </a:br>
            <a:r>
              <a:rPr lang="en-IN" sz="3200" dirty="0"/>
              <a:t>PROPOSITION</a:t>
            </a:r>
          </a:p>
        </p:txBody>
      </p:sp>
      <p:sp>
        <p:nvSpPr>
          <p:cNvPr id="3" name="Subtitle 2"/>
          <p:cNvSpPr>
            <a:spLocks noGrp="1"/>
          </p:cNvSpPr>
          <p:nvPr>
            <p:ph type="subTitle" idx="1"/>
          </p:nvPr>
        </p:nvSpPr>
        <p:spPr>
          <a:xfrm>
            <a:off x="1432560" y="1628800"/>
            <a:ext cx="7406640" cy="5112568"/>
          </a:xfrm>
        </p:spPr>
        <p:txBody>
          <a:bodyPr>
            <a:normAutofit lnSpcReduction="10000"/>
          </a:bodyPr>
          <a:lstStyle/>
          <a:p>
            <a:r>
              <a:rPr lang="en-IN" dirty="0"/>
              <a:t>Precision and Accuracy: Our prediction model utilizes advanced machine learning algorithms trained on comprehensive datasets encompassing various wine characteristics and quality ratings. This ensures that the predictions are precise and reliable, empowering users to make informed decisions with confidence.</a:t>
            </a:r>
          </a:p>
          <a:p>
            <a:endParaRPr lang="en-IN" dirty="0"/>
          </a:p>
          <a:p>
            <a:r>
              <a:rPr lang="en-IN" dirty="0"/>
              <a:t>Optimized Production Processes: Winemakers can leverage our solution to optimize their production processes at every stage, from grape cultivation to bottling. By predicting wine quality early in the production cycle, winemakers can adjust factors such as harvesting time, fermentation techniques, and blending strategies to enhance overall quality and consistency.</a:t>
            </a:r>
          </a:p>
          <a:p>
            <a:endParaRPr lang="en-IN" dirty="0"/>
          </a:p>
          <a:p>
            <a:r>
              <a:rPr lang="en-IN" dirty="0"/>
              <a:t>Enhanced Consumer Experience: Wine consumers benefit from our solution by gaining access to personalized recommendations tailored to their preferences and taste profiles. Whether selecting wines for a special occasion or exploring new varieties, consumers can rely on our predictions to discover high-quality wines that match their palate.</a:t>
            </a:r>
          </a:p>
          <a:p>
            <a:endParaRPr lang="en-IN" dirty="0"/>
          </a:p>
        </p:txBody>
      </p:sp>
    </p:spTree>
    <p:extLst>
      <p:ext uri="{BB962C8B-B14F-4D97-AF65-F5344CB8AC3E}">
        <p14:creationId xmlns:p14="http://schemas.microsoft.com/office/powerpoint/2010/main" val="103607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16632"/>
            <a:ext cx="7406640" cy="792088"/>
          </a:xfrm>
        </p:spPr>
        <p:txBody>
          <a:bodyPr/>
          <a:lstStyle/>
          <a:p>
            <a:r>
              <a:rPr lang="en-US" dirty="0" smtClean="0"/>
              <a:t>OBJECTIVE</a:t>
            </a:r>
            <a:endParaRPr lang="en-IN" dirty="0"/>
          </a:p>
        </p:txBody>
      </p:sp>
      <p:sp>
        <p:nvSpPr>
          <p:cNvPr id="3" name="Subtitle 2"/>
          <p:cNvSpPr>
            <a:spLocks noGrp="1"/>
          </p:cNvSpPr>
          <p:nvPr>
            <p:ph type="subTitle" idx="1"/>
          </p:nvPr>
        </p:nvSpPr>
        <p:spPr>
          <a:xfrm>
            <a:off x="1432560" y="1268760"/>
            <a:ext cx="7406640" cy="4968552"/>
          </a:xfrm>
        </p:spPr>
        <p:txBody>
          <a:bodyPr>
            <a:normAutofit/>
          </a:bodyPr>
          <a:lstStyle/>
          <a:p>
            <a:r>
              <a:rPr lang="en-IN" dirty="0" smtClean="0"/>
              <a:t>      Our </a:t>
            </a:r>
            <a:r>
              <a:rPr lang="en-IN" dirty="0"/>
              <a:t>main objective is to predict the wine quality using machine learning through Python programming </a:t>
            </a:r>
            <a:r>
              <a:rPr lang="en-IN" dirty="0" smtClean="0"/>
              <a:t>language.</a:t>
            </a:r>
            <a:endParaRPr lang="en-IN" dirty="0"/>
          </a:p>
          <a:p>
            <a:r>
              <a:rPr lang="en-IN" dirty="0" smtClean="0"/>
              <a:t>       A </a:t>
            </a:r>
            <a:r>
              <a:rPr lang="en-IN" dirty="0"/>
              <a:t>large dataset is considered and wine quality is modelled to analyse the quality of wine through different parameters like fixed acidity, volatile acidity etc.</a:t>
            </a:r>
          </a:p>
          <a:p>
            <a:r>
              <a:rPr lang="en-IN" dirty="0" smtClean="0"/>
              <a:t>       All </a:t>
            </a:r>
            <a:r>
              <a:rPr lang="en-IN" dirty="0"/>
              <a:t>these parameters will be analysed through Machine Learning algorithms like random forest classifier algorithm which will helps to rate the wine on scale 110 or bad good.</a:t>
            </a:r>
          </a:p>
          <a:p>
            <a:r>
              <a:rPr lang="en-IN" dirty="0" smtClean="0"/>
              <a:t>      Output </a:t>
            </a:r>
            <a:r>
              <a:rPr lang="en-IN" dirty="0"/>
              <a:t>obtained would further be checked for correctness and model will be optimized accordingly.</a:t>
            </a:r>
          </a:p>
          <a:p>
            <a:r>
              <a:rPr lang="en-IN" dirty="0" smtClean="0"/>
              <a:t>      It </a:t>
            </a:r>
            <a:r>
              <a:rPr lang="en-IN" dirty="0"/>
              <a:t>can support the wine expert evaluations and ultimately improve the production.</a:t>
            </a:r>
          </a:p>
        </p:txBody>
      </p:sp>
    </p:spTree>
    <p:extLst>
      <p:ext uri="{BB962C8B-B14F-4D97-AF65-F5344CB8AC3E}">
        <p14:creationId xmlns:p14="http://schemas.microsoft.com/office/powerpoint/2010/main" val="284387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 DESCRIPTION</a:t>
            </a:r>
            <a:br>
              <a:rPr lang="en-IN" dirty="0"/>
            </a:br>
            <a:endParaRPr lang="en-IN" dirty="0"/>
          </a:p>
        </p:txBody>
      </p:sp>
      <p:sp>
        <p:nvSpPr>
          <p:cNvPr id="3" name="Content Placeholder 2"/>
          <p:cNvSpPr>
            <a:spLocks noGrp="1"/>
          </p:cNvSpPr>
          <p:nvPr>
            <p:ph idx="1"/>
          </p:nvPr>
        </p:nvSpPr>
        <p:spPr>
          <a:xfrm>
            <a:off x="1435608" y="1268760"/>
            <a:ext cx="7498080" cy="4979640"/>
          </a:xfrm>
        </p:spPr>
        <p:txBody>
          <a:bodyPr>
            <a:normAutofit/>
          </a:bodyPr>
          <a:lstStyle/>
          <a:p>
            <a:r>
              <a:rPr lang="en-IN" dirty="0" smtClean="0"/>
              <a:t>The </a:t>
            </a:r>
            <a:r>
              <a:rPr lang="en-IN" dirty="0"/>
              <a:t>dataset contains chemical descriptions of 6499</a:t>
            </a:r>
          </a:p>
          <a:p>
            <a:r>
              <a:rPr lang="en-IN" dirty="0"/>
              <a:t>Portuguese "</a:t>
            </a:r>
            <a:r>
              <a:rPr lang="en-IN" dirty="0" err="1"/>
              <a:t>Vinho</a:t>
            </a:r>
            <a:r>
              <a:rPr lang="en-IN" dirty="0"/>
              <a:t> Verde" wines.</a:t>
            </a:r>
          </a:p>
          <a:p>
            <a:r>
              <a:rPr lang="en-IN" dirty="0"/>
              <a:t>There are 4899 entries for white wine, and 1600 entries for red wines.</a:t>
            </a:r>
          </a:p>
          <a:p>
            <a:r>
              <a:rPr lang="en-IN" dirty="0"/>
              <a:t>The source of the data is taken from the UCI Machine Learning Repository, provided by Paulo Cortez, from the University of Minho, Portugal</a:t>
            </a:r>
            <a:r>
              <a:rPr lang="en-IN" dirty="0" smtClean="0"/>
              <a:t>.</a:t>
            </a:r>
            <a:endParaRPr lang="en-IN" dirty="0"/>
          </a:p>
        </p:txBody>
      </p:sp>
    </p:spTree>
    <p:extLst>
      <p:ext uri="{BB962C8B-B14F-4D97-AF65-F5344CB8AC3E}">
        <p14:creationId xmlns:p14="http://schemas.microsoft.com/office/powerpoint/2010/main" val="36506148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83</TotalTime>
  <Words>1113</Words>
  <Application>Microsoft Office PowerPoint</Application>
  <PresentationFormat>On-screen Show (4:3)</PresentationFormat>
  <Paragraphs>84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Angles</vt:lpstr>
      <vt:lpstr>NAME :SANJAYVIGNESH.A.S  III RD YEAR B.E COMPUTER SCIENCE  REG NO.-211521104140</vt:lpstr>
      <vt:lpstr>TNSDC-GENERATIVE AI</vt:lpstr>
      <vt:lpstr>AGENDA </vt:lpstr>
      <vt:lpstr>PROBLEM STATEMENT</vt:lpstr>
      <vt:lpstr>WHO ARE THE END USERS?</vt:lpstr>
      <vt:lpstr>PROJECT OVERVIEW</vt:lpstr>
      <vt:lpstr>YOUR SOLUTION AND ITS VALUE PROPOSITION</vt:lpstr>
      <vt:lpstr>OBJECTIVE</vt:lpstr>
      <vt:lpstr>DATA DESCRIPTION </vt:lpstr>
      <vt:lpstr>MODELLING </vt:lpstr>
      <vt:lpstr>APPLICATION </vt:lpstr>
      <vt:lpstr>RESULT</vt:lpstr>
      <vt:lpstr>REFRENCES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dc:title>
  <dc:creator>2021PITCS202</dc:creator>
  <cp:lastModifiedBy>Administrator</cp:lastModifiedBy>
  <cp:revision>10</cp:revision>
  <dcterms:created xsi:type="dcterms:W3CDTF">2024-04-01T08:26:20Z</dcterms:created>
  <dcterms:modified xsi:type="dcterms:W3CDTF">2024-04-23T06:16:14Z</dcterms:modified>
</cp:coreProperties>
</file>