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71" r:id="rId2"/>
    <p:sldId id="472" r:id="rId3"/>
    <p:sldId id="473" r:id="rId4"/>
    <p:sldId id="474" r:id="rId5"/>
    <p:sldId id="475" r:id="rId6"/>
    <p:sldId id="476" r:id="rId7"/>
    <p:sldId id="477" r:id="rId8"/>
    <p:sldId id="478" r:id="rId9"/>
    <p:sldId id="480" r:id="rId10"/>
    <p:sldId id="481" r:id="rId11"/>
    <p:sldId id="479"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4" r:id="rId25"/>
    <p:sldId id="500" r:id="rId26"/>
    <p:sldId id="496" r:id="rId27"/>
    <p:sldId id="497" r:id="rId28"/>
    <p:sldId id="498" r:id="rId29"/>
    <p:sldId id="499" r:id="rId30"/>
    <p:sldId id="509" r:id="rId31"/>
    <p:sldId id="519" r:id="rId32"/>
    <p:sldId id="506" r:id="rId33"/>
    <p:sldId id="518" r:id="rId34"/>
    <p:sldId id="517" r:id="rId35"/>
    <p:sldId id="508" r:id="rId36"/>
    <p:sldId id="510" r:id="rId37"/>
    <p:sldId id="514" r:id="rId38"/>
    <p:sldId id="515" r:id="rId39"/>
    <p:sldId id="516" r:id="rId40"/>
    <p:sldId id="520" r:id="rId41"/>
    <p:sldId id="512" r:id="rId42"/>
    <p:sldId id="513" r:id="rId43"/>
    <p:sldId id="521" r:id="rId44"/>
    <p:sldId id="522" r:id="rId45"/>
    <p:sldId id="511" r:id="rId46"/>
    <p:sldId id="50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EAF81-4D9A-48DA-B8A4-A3046E6ED99F}" type="datetimeFigureOut">
              <a:rPr lang="en-US" smtClean="0"/>
              <a:t>02-Sep-18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CF623-1EEC-41DE-98D7-4CA74C086BF4}" type="slidenum">
              <a:rPr lang="en-US" smtClean="0"/>
              <a:t>‹#›</a:t>
            </a:fld>
            <a:endParaRPr lang="en-US"/>
          </a:p>
        </p:txBody>
      </p:sp>
    </p:spTree>
    <p:extLst>
      <p:ext uri="{BB962C8B-B14F-4D97-AF65-F5344CB8AC3E}">
        <p14:creationId xmlns:p14="http://schemas.microsoft.com/office/powerpoint/2010/main" val="208149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recent study revealed that the average email list exhibits a depreciation of 25% every year.</a:t>
            </a:r>
          </a:p>
          <a:p>
            <a:endParaRPr lang="en-US" dirty="0"/>
          </a:p>
        </p:txBody>
      </p:sp>
      <p:sp>
        <p:nvSpPr>
          <p:cNvPr id="4" name="Slide Number Placeholder 3"/>
          <p:cNvSpPr>
            <a:spLocks noGrp="1"/>
          </p:cNvSpPr>
          <p:nvPr>
            <p:ph type="sldNum" sz="quarter" idx="10"/>
          </p:nvPr>
        </p:nvSpPr>
        <p:spPr/>
        <p:txBody>
          <a:bodyPr/>
          <a:lstStyle/>
          <a:p>
            <a:fld id="{87F3EB91-EBDC-4F01-A8BA-FB9010A046F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F034-615C-443B-9638-99ADA83F1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44B0B5-9955-4F17-BB09-0B64A0C94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A50CBE-C8DD-4548-9A11-0FE3F66D21A7}"/>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5" name="Footer Placeholder 4">
            <a:extLst>
              <a:ext uri="{FF2B5EF4-FFF2-40B4-BE49-F238E27FC236}">
                <a16:creationId xmlns:a16="http://schemas.microsoft.com/office/drawing/2014/main" id="{12202BA3-6F56-46C6-90E8-B52E3DB7E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10D05-CEF6-418D-A22B-409632D6CAA7}"/>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113233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09CF-3ED9-406E-9C37-00A6DBDB40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98D808-817E-4C19-AD06-246A982495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B71B3-C844-495A-9CF0-9D5F04B14101}"/>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5" name="Footer Placeholder 4">
            <a:extLst>
              <a:ext uri="{FF2B5EF4-FFF2-40B4-BE49-F238E27FC236}">
                <a16:creationId xmlns:a16="http://schemas.microsoft.com/office/drawing/2014/main" id="{D592D314-0E3C-4755-9A6A-2E6D45CCA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59F49-1777-4B46-B15C-484889CD6D3A}"/>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66810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808F1-DA41-4667-ABB5-54AEF9F693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24966B-0571-49DD-B4C1-9E4DED5E9D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0751E-7486-4C02-89F6-A61946FC3FD9}"/>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5" name="Footer Placeholder 4">
            <a:extLst>
              <a:ext uri="{FF2B5EF4-FFF2-40B4-BE49-F238E27FC236}">
                <a16:creationId xmlns:a16="http://schemas.microsoft.com/office/drawing/2014/main" id="{7733B292-BD10-4E5F-86A6-4D3FA2840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EAFF3-5839-47D8-8872-36A573555AA3}"/>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270409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515C-A13B-49F8-8E23-3096711B5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BDF40-C8AC-4883-AF27-864AE726A8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A6563-EA84-4593-82EA-88724EEEB9FA}"/>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5" name="Footer Placeholder 4">
            <a:extLst>
              <a:ext uri="{FF2B5EF4-FFF2-40B4-BE49-F238E27FC236}">
                <a16:creationId xmlns:a16="http://schemas.microsoft.com/office/drawing/2014/main" id="{E333103F-3133-4979-8BEC-0A66F8622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8D313-4DD0-4E9E-A385-956F54610FB8}"/>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190167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84EF-55D0-49A7-943E-B7C682F616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A3D232-9665-4671-ADE3-C07FA5BC8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4B944-0A1E-43F2-AFF1-AAC864FBEFB4}"/>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5" name="Footer Placeholder 4">
            <a:extLst>
              <a:ext uri="{FF2B5EF4-FFF2-40B4-BE49-F238E27FC236}">
                <a16:creationId xmlns:a16="http://schemas.microsoft.com/office/drawing/2014/main" id="{9B2FC4CC-A3B6-43CA-8FC0-16DE5CB81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8A08E-ADAE-4AE7-A041-76E414645BF2}"/>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410330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098-6A6C-464C-AAB2-2B258EED49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7CC25-9286-429C-8654-E33DDBCB8D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D44C51-9B63-4FBF-A7BC-F0EC68781D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BE617C-1FB5-42FB-BD91-3FC4C0101A52}"/>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6" name="Footer Placeholder 5">
            <a:extLst>
              <a:ext uri="{FF2B5EF4-FFF2-40B4-BE49-F238E27FC236}">
                <a16:creationId xmlns:a16="http://schemas.microsoft.com/office/drawing/2014/main" id="{EB40E84F-A0F1-42BC-B460-E301FD6EE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C52B4-FC68-40F9-860D-2B3EAD0ACC64}"/>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383334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7234-56E9-458B-9CB4-30C006EC1E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B0D9AC-5776-4560-835E-50431ACD0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49ADF4-0A3C-49F0-AB5F-3AD76B0186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9B9F8E-DAAC-470D-9EE7-BAF4470CE5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D467FC-A4E1-4FD7-8DC7-61176E7294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319E11-D5BE-4074-B2BB-DD2E8082DF99}"/>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8" name="Footer Placeholder 7">
            <a:extLst>
              <a:ext uri="{FF2B5EF4-FFF2-40B4-BE49-F238E27FC236}">
                <a16:creationId xmlns:a16="http://schemas.microsoft.com/office/drawing/2014/main" id="{75FB6805-195C-4B39-90D2-FA184D6478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A3D4C7-945F-4820-896D-14D3A445F9C4}"/>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296590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BECC-437D-4EBA-AE97-899A332170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A89DAE-D668-42A8-B342-58A4193F77B1}"/>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4" name="Footer Placeholder 3">
            <a:extLst>
              <a:ext uri="{FF2B5EF4-FFF2-40B4-BE49-F238E27FC236}">
                <a16:creationId xmlns:a16="http://schemas.microsoft.com/office/drawing/2014/main" id="{72420D2C-AB77-4046-834E-11DC6E1DAB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E309A7-FAC1-4779-8B07-E06D2591A9C1}"/>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191970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9424E-8858-4490-811E-F678E2BBBB5F}"/>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3" name="Footer Placeholder 2">
            <a:extLst>
              <a:ext uri="{FF2B5EF4-FFF2-40B4-BE49-F238E27FC236}">
                <a16:creationId xmlns:a16="http://schemas.microsoft.com/office/drawing/2014/main" id="{612C4B33-6BC4-4CB6-B677-3AA288F156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9A8725-D3FE-4B2A-B89B-C7E7658DB999}"/>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220154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B2B9-EE15-403A-A4A5-ABB5E74A9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26180C-7945-4658-AADA-AFFE91222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AE80EF-F01B-466D-B8D9-08DCBBDEC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711E61-33E8-4768-AF60-F3E37BD826FD}"/>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6" name="Footer Placeholder 5">
            <a:extLst>
              <a:ext uri="{FF2B5EF4-FFF2-40B4-BE49-F238E27FC236}">
                <a16:creationId xmlns:a16="http://schemas.microsoft.com/office/drawing/2014/main" id="{7DAC1ACB-D8D1-4370-9B41-F17B4B8FF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57B68-A2B8-43AE-BD98-94472EC7A416}"/>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102958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C7C7-FC40-4622-ADC3-B0E35F056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067C8F-218A-4DEA-9E4D-7248B4DF7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90A438-39FB-46CB-AE60-4593E0C4C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8A233A-6B65-4E79-BD58-4D7EFD471C17}"/>
              </a:ext>
            </a:extLst>
          </p:cNvPr>
          <p:cNvSpPr>
            <a:spLocks noGrp="1"/>
          </p:cNvSpPr>
          <p:nvPr>
            <p:ph type="dt" sz="half" idx="10"/>
          </p:nvPr>
        </p:nvSpPr>
        <p:spPr/>
        <p:txBody>
          <a:bodyPr/>
          <a:lstStyle/>
          <a:p>
            <a:fld id="{C6E4CBD6-EF2B-4FF8-8B13-B3D999C1695A}" type="datetimeFigureOut">
              <a:rPr lang="en-US" smtClean="0"/>
              <a:t>02-Sep-18</a:t>
            </a:fld>
            <a:endParaRPr lang="en-US"/>
          </a:p>
        </p:txBody>
      </p:sp>
      <p:sp>
        <p:nvSpPr>
          <p:cNvPr id="6" name="Footer Placeholder 5">
            <a:extLst>
              <a:ext uri="{FF2B5EF4-FFF2-40B4-BE49-F238E27FC236}">
                <a16:creationId xmlns:a16="http://schemas.microsoft.com/office/drawing/2014/main" id="{26A7B6F3-230D-439B-A8BB-CEB25EE36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94BE8-6AEC-4BBD-8231-1FEE59B17039}"/>
              </a:ext>
            </a:extLst>
          </p:cNvPr>
          <p:cNvSpPr>
            <a:spLocks noGrp="1"/>
          </p:cNvSpPr>
          <p:nvPr>
            <p:ph type="sldNum" sz="quarter" idx="12"/>
          </p:nvPr>
        </p:nvSpPr>
        <p:spPr/>
        <p:txBody>
          <a:bodyPr/>
          <a:lstStyle/>
          <a:p>
            <a:fld id="{7D4DB065-F804-43B3-8FC0-0AE61BD12758}" type="slidenum">
              <a:rPr lang="en-US" smtClean="0"/>
              <a:t>‹#›</a:t>
            </a:fld>
            <a:endParaRPr lang="en-US"/>
          </a:p>
        </p:txBody>
      </p:sp>
    </p:spTree>
    <p:extLst>
      <p:ext uri="{BB962C8B-B14F-4D97-AF65-F5344CB8AC3E}">
        <p14:creationId xmlns:p14="http://schemas.microsoft.com/office/powerpoint/2010/main" val="189606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00336-A54D-4CCE-AC98-6BABC70F05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A24CE3-5174-4AA4-A3C8-182E201A38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036ED-0DF1-4990-9229-57B32AAB1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4CBD6-EF2B-4FF8-8B13-B3D999C1695A}" type="datetimeFigureOut">
              <a:rPr lang="en-US" smtClean="0"/>
              <a:t>02-Sep-18</a:t>
            </a:fld>
            <a:endParaRPr lang="en-US"/>
          </a:p>
        </p:txBody>
      </p:sp>
      <p:sp>
        <p:nvSpPr>
          <p:cNvPr id="5" name="Footer Placeholder 4">
            <a:extLst>
              <a:ext uri="{FF2B5EF4-FFF2-40B4-BE49-F238E27FC236}">
                <a16:creationId xmlns:a16="http://schemas.microsoft.com/office/drawing/2014/main" id="{183FB25B-4554-4042-A2E0-844688FDB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BD57E4-99B5-43EE-834F-1B41B6424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DB065-F804-43B3-8FC0-0AE61BD12758}" type="slidenum">
              <a:rPr lang="en-US" smtClean="0"/>
              <a:t>‹#›</a:t>
            </a:fld>
            <a:endParaRPr lang="en-US"/>
          </a:p>
        </p:txBody>
      </p:sp>
    </p:spTree>
    <p:extLst>
      <p:ext uri="{BB962C8B-B14F-4D97-AF65-F5344CB8AC3E}">
        <p14:creationId xmlns:p14="http://schemas.microsoft.com/office/powerpoint/2010/main" val="424527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log.newkajabi.com/you-ve-got-mai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brightlocal.com/learn/local-consumer-review-surve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senderbase.org/" TargetMode="External"/><Relationship Id="rId2" Type="http://schemas.openxmlformats.org/officeDocument/2006/relationships/hyperlink" Target="https://www.senderscore.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mail-teste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mail.com/postmaster/" TargetMode="External"/><Relationship Id="rId2" Type="http://schemas.openxmlformats.org/officeDocument/2006/relationships/hyperlink" Target="https://litmus.com/email-testing" TargetMode="External"/><Relationship Id="rId1" Type="http://schemas.openxmlformats.org/officeDocument/2006/relationships/slideLayout" Target="../slideLayouts/slideLayout2.xml"/><Relationship Id="rId5" Type="http://schemas.openxmlformats.org/officeDocument/2006/relationships/hyperlink" Target="https://www.mail-tester.com/" TargetMode="External"/><Relationship Id="rId4" Type="http://schemas.openxmlformats.org/officeDocument/2006/relationships/hyperlink" Target="https://www.senderscore.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Return_on_invest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Email marketing</a:t>
            </a:r>
          </a:p>
        </p:txBody>
      </p:sp>
      <p:pic>
        <p:nvPicPr>
          <p:cNvPr id="252930" name="Picture 2"/>
          <p:cNvPicPr>
            <a:picLocks noChangeAspect="1" noChangeArrowheads="1"/>
          </p:cNvPicPr>
          <p:nvPr/>
        </p:nvPicPr>
        <p:blipFill>
          <a:blip r:embed="rId2"/>
          <a:srcRect l="28333" t="40000" r="30833" b="17037"/>
          <a:stretch>
            <a:fillRect/>
          </a:stretch>
        </p:blipFill>
        <p:spPr bwMode="auto">
          <a:xfrm>
            <a:off x="1524000" y="1371600"/>
            <a:ext cx="8915400" cy="527646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fontAlgn="base"/>
            <a:br>
              <a:rPr lang="en-US" dirty="0"/>
            </a:br>
            <a:r>
              <a:rPr lang="en-US" dirty="0"/>
              <a:t>• 76% of email opens occur in the first two days after an email is sent</a:t>
            </a:r>
          </a:p>
          <a:p>
            <a:pPr fontAlgn="base"/>
            <a:br>
              <a:rPr lang="en-US" dirty="0"/>
            </a:br>
            <a:r>
              <a:rPr lang="en-US" dirty="0"/>
              <a:t>• 48% of emails are opened on mobile devices</a:t>
            </a:r>
          </a:p>
          <a:p>
            <a:pPr fontAlgn="base"/>
            <a:br>
              <a:rPr lang="en-US" dirty="0"/>
            </a:br>
            <a:r>
              <a:rPr lang="en-US" dirty="0"/>
              <a:t>• Email marketing as a channel was the third overall lead generation source for marketers in 2013, producing 13% of all leads.</a:t>
            </a:r>
          </a:p>
          <a:p>
            <a:pPr fontAlgn="base"/>
            <a:br>
              <a:rPr lang="en-US" dirty="0"/>
            </a:br>
            <a:r>
              <a:rPr lang="en-US" dirty="0"/>
              <a:t>• People who buy products marketed through email spend 138% more than people that do not receive email offers.</a:t>
            </a:r>
          </a:p>
          <a:p>
            <a:pPr fontAlgn="base"/>
            <a:br>
              <a:rPr lang="en-US" dirty="0"/>
            </a:br>
            <a:r>
              <a:rPr lang="en-US" dirty="0"/>
              <a:t>• 37% said that more than 20% of their inbox comes from marketers, and 53% said they’re happy with the number of marketing emails they </a:t>
            </a:r>
            <a:r>
              <a:rPr lang="en-US" dirty="0" err="1"/>
              <a:t>get.Hence</a:t>
            </a:r>
            <a:r>
              <a:rPr lang="en-US" dirty="0"/>
              <a:t>, it is evident from the stats that selling your product through email marketing can be far easier than what it is in other marketing channels if you know the ways to carry it out </a:t>
            </a:r>
            <a:r>
              <a:rPr lang="en-US" dirty="0" err="1"/>
              <a:t>effectively.However</a:t>
            </a:r>
            <a:r>
              <a:rPr lang="en-US" dirty="0"/>
              <a:t>, in spite of being a powerful marketing channel, there are a few challenges that are associated with email marketing. Let me go ahead and acquaint you with the most common challenges with resolutions to them.</a:t>
            </a:r>
          </a:p>
          <a:p>
            <a:endParaRPr lang="en-US" dirty="0"/>
          </a:p>
        </p:txBody>
      </p:sp>
      <p:sp>
        <p:nvSpPr>
          <p:cNvPr id="3" name="Title 2"/>
          <p:cNvSpPr>
            <a:spLocks noGrp="1"/>
          </p:cNvSpPr>
          <p:nvPr>
            <p:ph type="title"/>
          </p:nvPr>
        </p:nvSpPr>
        <p:spPr/>
        <p:txBody>
          <a:bodyPr>
            <a:normAutofit/>
          </a:bodyPr>
          <a:lstStyle/>
          <a:p>
            <a:r>
              <a:rPr lang="en-US" dirty="0"/>
              <a:t>Some stats and figures related with email marketing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Earning New Subscribers</a:t>
            </a:r>
          </a:p>
          <a:p>
            <a:r>
              <a:rPr lang="en-US" sz="1400" dirty="0"/>
              <a:t>Earning new subscribers: is the biggest </a:t>
            </a:r>
            <a:r>
              <a:rPr lang="en-US" sz="1400" dirty="0" err="1"/>
              <a:t>challenge.The</a:t>
            </a:r>
            <a:r>
              <a:rPr lang="en-US" sz="1400" dirty="0"/>
              <a:t> best way to overcome the issue of earning new subscribers is to clearly state the benefits to your customers. Having a clear value proposition will help in answering the key concerns people have before hitting that opt-in button. Maybe you’re providing meaningful product updates or giving special offers that aren’t available anywhere else online.</a:t>
            </a:r>
          </a:p>
          <a:p>
            <a:endParaRPr lang="en-US" sz="1400" dirty="0"/>
          </a:p>
          <a:p>
            <a:r>
              <a:rPr lang="en-US" b="1" dirty="0"/>
              <a:t>Increasing Open Rates</a:t>
            </a:r>
          </a:p>
          <a:p>
            <a:pPr fontAlgn="base"/>
            <a:r>
              <a:rPr lang="en-US" sz="1700" dirty="0"/>
              <a:t>There are a number of ways you can increase the open rate for your marketing emails. Your focus should be writing eye-catching email subject lines because it’s the first thing recipients will notice about your message. You'll need to craft a subject line that's short and concise to immediately grab the attention of the recipient.</a:t>
            </a:r>
          </a:p>
          <a:p>
            <a:pPr fontAlgn="base"/>
            <a:r>
              <a:rPr lang="en-US" sz="1700" dirty="0"/>
              <a:t>Great subject lines make subscribers want to read the rest of the email.</a:t>
            </a:r>
          </a:p>
          <a:p>
            <a:endParaRPr lang="en-US" b="1" dirty="0"/>
          </a:p>
        </p:txBody>
      </p:sp>
      <p:sp>
        <p:nvSpPr>
          <p:cNvPr id="3" name="Title 2"/>
          <p:cNvSpPr>
            <a:spLocks noGrp="1"/>
          </p:cNvSpPr>
          <p:nvPr>
            <p:ph type="title"/>
          </p:nvPr>
        </p:nvSpPr>
        <p:spPr/>
        <p:txBody>
          <a:bodyPr/>
          <a:lstStyle/>
          <a:p>
            <a:r>
              <a:rPr lang="en-US" dirty="0"/>
              <a:t>Email Marketing Challenges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8" name="Picture 2" descr="C:\Users\Gopal\Desktop\668_-761-.png"/>
          <p:cNvPicPr>
            <a:picLocks noChangeAspect="1" noChangeArrowheads="1"/>
          </p:cNvPicPr>
          <p:nvPr/>
        </p:nvPicPr>
        <p:blipFill>
          <a:blip r:embed="rId2"/>
          <a:srcRect/>
          <a:stretch>
            <a:fillRect/>
          </a:stretch>
        </p:blipFill>
        <p:spPr bwMode="auto">
          <a:xfrm>
            <a:off x="6248402" y="511046"/>
            <a:ext cx="4815919" cy="5486400"/>
          </a:xfrm>
          <a:prstGeom prst="rect">
            <a:avLst/>
          </a:prstGeom>
          <a:noFill/>
        </p:spPr>
      </p:pic>
      <p:sp>
        <p:nvSpPr>
          <p:cNvPr id="5" name="TextBox 4"/>
          <p:cNvSpPr txBox="1"/>
          <p:nvPr/>
        </p:nvSpPr>
        <p:spPr>
          <a:xfrm>
            <a:off x="1752600" y="838200"/>
            <a:ext cx="4191000" cy="4832092"/>
          </a:xfrm>
          <a:prstGeom prst="rect">
            <a:avLst/>
          </a:prstGeom>
          <a:noFill/>
        </p:spPr>
        <p:txBody>
          <a:bodyPr wrap="square" rtlCol="0">
            <a:spAutoFit/>
          </a:bodyPr>
          <a:lstStyle/>
          <a:p>
            <a:r>
              <a:rPr lang="en-US" sz="1400" b="1" dirty="0"/>
              <a:t>Improving Deliverability</a:t>
            </a:r>
          </a:p>
          <a:p>
            <a:r>
              <a:rPr lang="en-US" sz="1400" dirty="0"/>
              <a:t>It won’t matter if you craft a compelling email with an interesting subject line if all your emails get sent straight to the spam box. Passing the spam filter has always been one of the huge email marketing challenges for marketers. There are also deliverability issues arising out of a full inbox or non-existent email address.</a:t>
            </a:r>
          </a:p>
          <a:p>
            <a:endParaRPr lang="en-US" sz="1400" dirty="0"/>
          </a:p>
          <a:p>
            <a:r>
              <a:rPr lang="en-US" sz="1400" dirty="0"/>
              <a:t>When your deliverability rate is exceptionally low, you may get blocked by Internet service providers. Low deliverability is also a sign of wasted time, money and effort.</a:t>
            </a:r>
          </a:p>
          <a:p>
            <a:endParaRPr lang="en-US" sz="1400" dirty="0"/>
          </a:p>
          <a:p>
            <a:r>
              <a:rPr lang="en-US" sz="1400" dirty="0"/>
              <a:t>Solution </a:t>
            </a:r>
          </a:p>
          <a:p>
            <a:r>
              <a:rPr lang="en-US" sz="1400" dirty="0"/>
              <a:t>You can avoid getting filtered into the spam box by avoiding spam words in your subject lines. The variety of words that can set of spam filters varies by industry. However, some common examples include: buy, cash, earn $, save $, sale, subscribe, make $, click, free, trial, cost, cheap, prize, and unlimited. Avoid these as much as possible to thwart email marketing challenges.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fontAlgn="base"/>
            <a:r>
              <a:rPr lang="en-US" b="1" dirty="0"/>
              <a:t>Retaining Subscribers</a:t>
            </a:r>
          </a:p>
          <a:p>
            <a:pPr fontAlgn="base"/>
            <a:r>
              <a:rPr lang="en-US" dirty="0"/>
              <a:t>What’s the point of growing your email list if you’re also losing subscribers every minute? According to the Campaigner report, retaining current subscribers makes it to the top five biggest email marketing challenges for marketers. If you have a bunch of active subscribers, make every effort to keep them.</a:t>
            </a:r>
          </a:p>
          <a:p>
            <a:pPr fontAlgn="base"/>
            <a:endParaRPr lang="en-US" dirty="0"/>
          </a:p>
          <a:p>
            <a:pPr fontAlgn="base"/>
            <a:r>
              <a:rPr lang="en-US" b="1" i="1" dirty="0"/>
              <a:t>Solution </a:t>
            </a:r>
            <a:endParaRPr lang="en-US" b="1" dirty="0"/>
          </a:p>
          <a:p>
            <a:pPr fontAlgn="base"/>
            <a:r>
              <a:rPr lang="en-US" dirty="0"/>
              <a:t>The best way to ensure that your current subscribers continue to subscribe is by sending out relevant emails to the right audience. This means that you'll have to correctly segment your email subscription list. Using segmentation, you can address the different pain points of various buyer personas. </a:t>
            </a:r>
            <a:r>
              <a:rPr lang="en-US" u="sng" dirty="0"/>
              <a:t>According to </a:t>
            </a:r>
            <a:r>
              <a:rPr lang="en-US" u="sng" dirty="0" err="1"/>
              <a:t>Lyris</a:t>
            </a:r>
            <a:r>
              <a:rPr lang="en-US" dirty="0"/>
              <a:t>, email list segmentation results in a lower unsubscribe rate for 28 percent and greater customer retention for 21 percent of marketers.</a:t>
            </a:r>
          </a:p>
          <a:p>
            <a:endParaRPr lang="en-US" dirty="0"/>
          </a:p>
        </p:txBody>
      </p:sp>
      <p:sp>
        <p:nvSpPr>
          <p:cNvPr id="3" name="Title 2"/>
          <p:cNvSpPr>
            <a:spLocks noGrp="1"/>
          </p:cNvSpPr>
          <p:nvPr>
            <p:ph type="title"/>
          </p:nvPr>
        </p:nvSpPr>
        <p:spPr/>
        <p:txBody>
          <a:bodyPr/>
          <a:lstStyle/>
          <a:p>
            <a:r>
              <a:rPr lang="en-US" dirty="0"/>
              <a:t>Email Marketing Challenges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68_-468-.jpg"/>
          <p:cNvPicPr>
            <a:picLocks noGrp="1" noChangeAspect="1"/>
          </p:cNvPicPr>
          <p:nvPr>
            <p:ph idx="1"/>
          </p:nvPr>
        </p:nvPicPr>
        <p:blipFill>
          <a:blip r:embed="rId2"/>
          <a:stretch>
            <a:fillRect/>
          </a:stretch>
        </p:blipFill>
        <p:spPr>
          <a:xfrm>
            <a:off x="2914650" y="1515269"/>
            <a:ext cx="6362700" cy="4457700"/>
          </a:xfrm>
        </p:spPr>
      </p:pic>
      <p:sp>
        <p:nvSpPr>
          <p:cNvPr id="3" name="Title 2"/>
          <p:cNvSpPr>
            <a:spLocks noGrp="1"/>
          </p:cNvSpPr>
          <p:nvPr>
            <p:ph type="title"/>
          </p:nvPr>
        </p:nvSpPr>
        <p:spPr/>
        <p:txBody>
          <a:bodyPr/>
          <a:lstStyle/>
          <a:p>
            <a:r>
              <a:rPr lang="en-US" dirty="0"/>
              <a:t>Email Marketing Challenges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a:t>Low Click-Through Rates</a:t>
            </a:r>
          </a:p>
          <a:p>
            <a:r>
              <a:rPr lang="en-US" dirty="0"/>
              <a:t>Another of the top email marketing challenges for marketers is improving email click-through rates and maintaining a constant number. Even if recipients open your emails, it doesn’t mean they’ll read through the entire thing and click on the links inside. If they're not clicking, you don’t have a good chance of converting them into paying customers.</a:t>
            </a:r>
          </a:p>
          <a:p>
            <a:endParaRPr lang="en-US" dirty="0"/>
          </a:p>
          <a:p>
            <a:r>
              <a:rPr lang="en-US" dirty="0"/>
              <a:t>Solution </a:t>
            </a:r>
          </a:p>
          <a:p>
            <a:r>
              <a:rPr lang="en-US" dirty="0"/>
              <a:t>Email list segmentation not only helps with subscriber retention but also with click-through rates. Yet your low click-through rates may be simply a result of disinterested subscribers. What you can do to fix this issue is run a re-engagement campaign every year. Send out emails asking subscribers if they want to keep receiving your emails and offer an opt-out option.</a:t>
            </a:r>
          </a:p>
          <a:p>
            <a:endParaRPr lang="en-US" dirty="0"/>
          </a:p>
          <a:p>
            <a:r>
              <a:rPr lang="en-US" dirty="0"/>
              <a:t>Low click-through rates can also be email marketing challenges because you’re sending emails too frequently. In fact, The Relevancy Group and </a:t>
            </a:r>
            <a:r>
              <a:rPr lang="en-US" dirty="0" err="1"/>
              <a:t>LiveClicker</a:t>
            </a:r>
            <a:r>
              <a:rPr lang="en-US" dirty="0"/>
              <a:t> conducted a research study which found that high frequency of emails was the biggest reason why consumers disliked getting marketing emails on their phone. Give subscribers the chance to customize the frequency based on their preferences.</a:t>
            </a:r>
          </a:p>
          <a:p>
            <a:endParaRPr lang="en-US" dirty="0"/>
          </a:p>
          <a:p>
            <a:endParaRPr lang="en-US" dirty="0"/>
          </a:p>
        </p:txBody>
      </p:sp>
      <p:sp>
        <p:nvSpPr>
          <p:cNvPr id="3" name="Title 2"/>
          <p:cNvSpPr>
            <a:spLocks noGrp="1"/>
          </p:cNvSpPr>
          <p:nvPr>
            <p:ph type="title"/>
          </p:nvPr>
        </p:nvSpPr>
        <p:spPr/>
        <p:txBody>
          <a:bodyPr/>
          <a:lstStyle/>
          <a:p>
            <a:r>
              <a:rPr lang="en-US" dirty="0"/>
              <a:t>Email Marketing Challenges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68_-377-.png"/>
          <p:cNvPicPr>
            <a:picLocks noGrp="1" noChangeAspect="1"/>
          </p:cNvPicPr>
          <p:nvPr>
            <p:ph idx="1"/>
          </p:nvPr>
        </p:nvPicPr>
        <p:blipFill>
          <a:blip r:embed="rId2"/>
          <a:stretch>
            <a:fillRect/>
          </a:stretch>
        </p:blipFill>
        <p:spPr>
          <a:xfrm>
            <a:off x="2914650" y="1948657"/>
            <a:ext cx="6362700" cy="3590925"/>
          </a:xfrm>
        </p:spPr>
      </p:pic>
      <p:sp>
        <p:nvSpPr>
          <p:cNvPr id="3" name="Title 2"/>
          <p:cNvSpPr>
            <a:spLocks noGrp="1"/>
          </p:cNvSpPr>
          <p:nvPr>
            <p:ph type="title"/>
          </p:nvPr>
        </p:nvSpPr>
        <p:spPr/>
        <p:txBody>
          <a:bodyPr/>
          <a:lstStyle/>
          <a:p>
            <a:r>
              <a:rPr lang="en-US" dirty="0"/>
              <a:t>Email Marketing Challenges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base"/>
            <a:r>
              <a:rPr lang="en-US" b="1" dirty="0"/>
              <a:t>6. Achieving Measurable ROI</a:t>
            </a:r>
          </a:p>
          <a:p>
            <a:pPr fontAlgn="base"/>
            <a:r>
              <a:rPr lang="en-US" dirty="0"/>
              <a:t>Last but not least, measuring the performance of campaigns is another of the significant email marketing challenges. As a result, marketers often have difficulty in achieving measurable ROI. Maybe you saw a four percent increase in CTR for your latest email blast, but did you experience any increase in conversions or leads?</a:t>
            </a:r>
          </a:p>
          <a:p>
            <a:pPr fontAlgn="base"/>
            <a:endParaRPr lang="en-US" dirty="0"/>
          </a:p>
          <a:p>
            <a:pPr fontAlgn="base"/>
            <a:r>
              <a:rPr lang="en-US" i="1" dirty="0"/>
              <a:t>Solution </a:t>
            </a:r>
            <a:endParaRPr lang="en-US" dirty="0"/>
          </a:p>
          <a:p>
            <a:pPr fontAlgn="base"/>
            <a:r>
              <a:rPr lang="en-US" u="sng" dirty="0"/>
              <a:t>Closed-loop marketing</a:t>
            </a:r>
            <a:r>
              <a:rPr lang="en-US" dirty="0"/>
              <a:t> can help you in achieving measurable ROI for resolving your email marketing challenges. Close-loop marketing would require you to follow a subscriber from the first point of contact (visiting your website) to their final conversion into a paying customer.</a:t>
            </a:r>
          </a:p>
          <a:p>
            <a:endParaRPr lang="en-US" dirty="0"/>
          </a:p>
        </p:txBody>
      </p:sp>
      <p:sp>
        <p:nvSpPr>
          <p:cNvPr id="3" name="Title 2"/>
          <p:cNvSpPr>
            <a:spLocks noGrp="1"/>
          </p:cNvSpPr>
          <p:nvPr>
            <p:ph type="title"/>
          </p:nvPr>
        </p:nvSpPr>
        <p:spPr/>
        <p:txBody>
          <a:bodyPr/>
          <a:lstStyle/>
          <a:p>
            <a:r>
              <a:rPr lang="en-US" dirty="0"/>
              <a:t>Email Marketing Challenges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buNone/>
            </a:pPr>
            <a:r>
              <a:rPr lang="en-US" b="1" dirty="0"/>
              <a:t>Opt-In Email Marketing? </a:t>
            </a:r>
          </a:p>
          <a:p>
            <a:r>
              <a:rPr lang="en-US" dirty="0"/>
              <a:t>Opt-in email marketing is a marketing campaign that uses permission-based email-collection methods to capture email addresses from willing consumers. Once you have a potential customer’s email, you can add it to a marketing list based on the customer’s position in the sales funnel.</a:t>
            </a:r>
          </a:p>
          <a:p>
            <a:r>
              <a:rPr lang="en-US" dirty="0"/>
              <a:t>For instance, if your prospect signs up for your email list during his or her first interaction with your brand, you might segment that consumer into a list that introduces your online courses and provides actionable tips for interested consumers.</a:t>
            </a:r>
          </a:p>
          <a:p>
            <a:r>
              <a:rPr lang="en-US" dirty="0"/>
              <a:t>However, if your prospect joins after buying a course, you could send emails about getting the most out of your course material or about applying the information you teach to the real world.</a:t>
            </a:r>
          </a:p>
          <a:p>
            <a:r>
              <a:rPr lang="en-US" dirty="0"/>
              <a:t>Opt-in email marketing isn’t just a way to capture email addresses so you can blast prospects with sales copy. In fact, that’s the worst way to use it.</a:t>
            </a:r>
          </a:p>
          <a:p>
            <a:r>
              <a:rPr lang="en-US" dirty="0"/>
              <a:t>Instead, use opt-in email marketing to </a:t>
            </a:r>
            <a:r>
              <a:rPr lang="en-US" dirty="0">
                <a:hlinkClick r:id="rId2"/>
              </a:rPr>
              <a:t>nurture your prospects through the sales process.</a:t>
            </a:r>
            <a:endParaRPr lang="en-US" dirty="0"/>
          </a:p>
          <a:p>
            <a:pPr lvl="1"/>
            <a:r>
              <a:rPr lang="en-US" b="1" dirty="0"/>
              <a:t>Invite prospects to interact</a:t>
            </a:r>
            <a:r>
              <a:rPr lang="en-US" dirty="0"/>
              <a:t>: Let your email marketing recipients know where to find you online, from your social media accounts to your blog.</a:t>
            </a:r>
          </a:p>
          <a:p>
            <a:pPr lvl="1"/>
            <a:r>
              <a:rPr lang="en-US" b="1" dirty="0"/>
              <a:t>Encourage customers to convert:</a:t>
            </a:r>
            <a:r>
              <a:rPr lang="en-US" dirty="0"/>
              <a:t> Provide sound reasons why a prospect should buy one of your courses. Use real-world examples to illustrate your points whenever possible.</a:t>
            </a:r>
          </a:p>
          <a:p>
            <a:pPr lvl="1"/>
            <a:r>
              <a:rPr lang="en-US" b="1" dirty="0"/>
              <a:t>Follow up with prospects:</a:t>
            </a:r>
            <a:r>
              <a:rPr lang="en-US" dirty="0"/>
              <a:t> If a prospect abandons his or her shopping cart or goes inactive for a while, reconnect with a nurturing email that reminds him or her that you exist.</a:t>
            </a:r>
          </a:p>
          <a:p>
            <a:pPr lvl="1"/>
            <a:r>
              <a:rPr lang="en-US" b="1" dirty="0"/>
              <a:t>Send promotions:</a:t>
            </a:r>
            <a:r>
              <a:rPr lang="en-US" dirty="0"/>
              <a:t> Offer discounts and other promotions that encourage prospects to buy your course for the first time or to buy a subsequent course.</a:t>
            </a:r>
          </a:p>
          <a:p>
            <a:endParaRPr lang="en-US" dirty="0"/>
          </a:p>
        </p:txBody>
      </p:sp>
      <p:sp>
        <p:nvSpPr>
          <p:cNvPr id="3" name="Title 2"/>
          <p:cNvSpPr>
            <a:spLocks noGrp="1"/>
          </p:cNvSpPr>
          <p:nvPr>
            <p:ph type="title"/>
          </p:nvPr>
        </p:nvSpPr>
        <p:spPr/>
        <p:txBody>
          <a:bodyPr/>
          <a:lstStyle/>
          <a:p>
            <a:r>
              <a:rPr lang="en-US" dirty="0"/>
              <a:t>Email Marketing Challenges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Set up your opt-in email marketing campaign based on your specific objectives. Every course creator has different goals, so you don’t want to copy someone else’s campaign. Instead, think of the goals you want to reach, then design emails that help push customers to help you reach them.</a:t>
            </a:r>
          </a:p>
          <a:p>
            <a:pPr lvl="1"/>
            <a:r>
              <a:rPr lang="en-US" b="1" dirty="0"/>
              <a:t>Gain brand visibility:</a:t>
            </a:r>
            <a:r>
              <a:rPr lang="en-US" dirty="0"/>
              <a:t> If you want to establish yourself as an authority figure in your industry and make more people aware of your brand, encourage your email opt-ins to share your messages. The more people forward your emails, the more signups you get.</a:t>
            </a:r>
          </a:p>
          <a:p>
            <a:pPr lvl="1"/>
            <a:r>
              <a:rPr lang="en-US" b="1" dirty="0"/>
              <a:t>Boost sales:</a:t>
            </a:r>
            <a:r>
              <a:rPr lang="en-US" dirty="0"/>
              <a:t> Use promotions, bundles, and discounts to get people to finally hit the “buy” button.</a:t>
            </a:r>
          </a:p>
          <a:p>
            <a:pPr lvl="1"/>
            <a:r>
              <a:rPr lang="en-US" b="1" dirty="0"/>
              <a:t>Increase </a:t>
            </a:r>
            <a:r>
              <a:rPr lang="en-US" b="1" dirty="0" err="1"/>
              <a:t>upsells</a:t>
            </a:r>
            <a:r>
              <a:rPr lang="en-US" b="1" dirty="0"/>
              <a:t>:</a:t>
            </a:r>
            <a:r>
              <a:rPr lang="en-US" dirty="0"/>
              <a:t> Encourage customers to buy multiple courses and other digital products.</a:t>
            </a:r>
          </a:p>
          <a:p>
            <a:pPr lvl="1"/>
            <a:r>
              <a:rPr lang="en-US" b="1" dirty="0"/>
              <a:t>Check on progress:</a:t>
            </a:r>
            <a:r>
              <a:rPr lang="en-US" dirty="0"/>
              <a:t> Find out where your customers are in their online courses and whether they need any assistance or have any feedback.</a:t>
            </a:r>
          </a:p>
          <a:p>
            <a:pPr lvl="1"/>
            <a:r>
              <a:rPr lang="en-US" b="1" dirty="0"/>
              <a:t>Solicit reviews:</a:t>
            </a:r>
            <a:r>
              <a:rPr lang="en-US" dirty="0"/>
              <a:t> Ask your customers to review your courses online. You’ll get </a:t>
            </a:r>
            <a:r>
              <a:rPr lang="en-US" dirty="0" err="1"/>
              <a:t>backlinks</a:t>
            </a:r>
            <a:r>
              <a:rPr lang="en-US" dirty="0"/>
              <a:t> as well as more brand visibility. Plus, prospective customers will feel more comfortable buying from you. In fact, nearly 85 percent of respondents to a study stated that they </a:t>
            </a:r>
            <a:r>
              <a:rPr lang="en-US" dirty="0">
                <a:hlinkClick r:id="rId2"/>
              </a:rPr>
              <a:t>trusted online reviews</a:t>
            </a:r>
            <a:r>
              <a:rPr lang="en-US" dirty="0"/>
              <a:t> as much as they valued recommendations from friends.</a:t>
            </a:r>
          </a:p>
          <a:p>
            <a:endParaRPr lang="en-US" dirty="0"/>
          </a:p>
        </p:txBody>
      </p:sp>
      <p:sp>
        <p:nvSpPr>
          <p:cNvPr id="3" name="Title 2"/>
          <p:cNvSpPr>
            <a:spLocks noGrp="1"/>
          </p:cNvSpPr>
          <p:nvPr>
            <p:ph type="title"/>
          </p:nvPr>
        </p:nvSpPr>
        <p:spPr/>
        <p:txBody>
          <a:bodyPr/>
          <a:lstStyle/>
          <a:p>
            <a:r>
              <a:rPr lang="en-US" dirty="0"/>
              <a:t>Email Marketing Challenges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a:t>Email marketing is the act of sending a commercial message, typically to a group of people, using email. In its broadest sense, every email sent to a potential or current customer could be considered email marketing.</a:t>
            </a:r>
          </a:p>
          <a:p>
            <a:endParaRPr lang="en-US" sz="1600" dirty="0"/>
          </a:p>
          <a:p>
            <a:r>
              <a:rPr lang="en-US" sz="1600" dirty="0"/>
              <a:t> It usually involves using email to send advertisements, request business, or solicit sales or donations, and is meant to build loyalty, trust, or brand awareness. Marketing emails can be sent to a purchased lead list or a current customer database. </a:t>
            </a:r>
          </a:p>
        </p:txBody>
      </p:sp>
      <p:sp>
        <p:nvSpPr>
          <p:cNvPr id="3" name="Title 2"/>
          <p:cNvSpPr>
            <a:spLocks noGrp="1"/>
          </p:cNvSpPr>
          <p:nvPr>
            <p:ph type="title"/>
          </p:nvPr>
        </p:nvSpPr>
        <p:spPr/>
        <p:txBody>
          <a:bodyPr/>
          <a:lstStyle/>
          <a:p>
            <a:r>
              <a:rPr lang="en-US" dirty="0"/>
              <a:t>Email Marketing</a:t>
            </a:r>
          </a:p>
        </p:txBody>
      </p:sp>
      <p:pic>
        <p:nvPicPr>
          <p:cNvPr id="253954" name="Picture 2" descr="C:\Users\Gopal\Desktop\images (1).jpg"/>
          <p:cNvPicPr>
            <a:picLocks noChangeAspect="1" noChangeArrowheads="1"/>
          </p:cNvPicPr>
          <p:nvPr/>
        </p:nvPicPr>
        <p:blipFill>
          <a:blip r:embed="rId2"/>
          <a:srcRect/>
          <a:stretch>
            <a:fillRect/>
          </a:stretch>
        </p:blipFill>
        <p:spPr bwMode="auto">
          <a:xfrm>
            <a:off x="3810000" y="3810000"/>
            <a:ext cx="5117080" cy="1905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28"/>
            <a:ext cx="8229600" cy="5224272"/>
          </a:xfrm>
        </p:spPr>
        <p:txBody>
          <a:bodyPr>
            <a:normAutofit fontScale="55000" lnSpcReduction="20000"/>
          </a:bodyPr>
          <a:lstStyle/>
          <a:p>
            <a:r>
              <a:rPr lang="en-US" dirty="0"/>
              <a:t>Now that you’re ready to collect email addresses using a permission-based opt-in program, use these tips to increase engagement and improve the outcome of your efforts.</a:t>
            </a:r>
          </a:p>
          <a:p>
            <a:endParaRPr lang="en-US" dirty="0"/>
          </a:p>
          <a:p>
            <a:pPr lvl="1"/>
            <a:r>
              <a:rPr lang="en-US" b="1" dirty="0"/>
              <a:t>Add your email opt-in form </a:t>
            </a:r>
            <a:r>
              <a:rPr lang="en-US" dirty="0"/>
              <a:t>to every page on your website and blog. You want as many people as possible to see it.</a:t>
            </a:r>
          </a:p>
          <a:p>
            <a:pPr lvl="1"/>
            <a:endParaRPr lang="en-US" dirty="0"/>
          </a:p>
          <a:p>
            <a:pPr lvl="1"/>
            <a:r>
              <a:rPr lang="en-US" b="1" dirty="0"/>
              <a:t>Segment your audience </a:t>
            </a:r>
            <a:r>
              <a:rPr lang="en-US" dirty="0"/>
              <a:t>based on their behavior. For instance, someone who has never interacted with your business before doesn’t belong on the same list as a person who has bought one of your courses in the past.</a:t>
            </a:r>
          </a:p>
          <a:p>
            <a:pPr lvl="1"/>
            <a:endParaRPr lang="en-US" dirty="0"/>
          </a:p>
          <a:p>
            <a:pPr lvl="1"/>
            <a:r>
              <a:rPr lang="en-US" b="1" dirty="0"/>
              <a:t>Use double authentication </a:t>
            </a:r>
            <a:r>
              <a:rPr lang="en-US" dirty="0"/>
              <a:t>and other strategies if you want to build the strongest list possible. When you narrow down your list to the people who truly want to be there, you’ll build an audience of highly engaged, ready-to-convert leads.</a:t>
            </a:r>
          </a:p>
          <a:p>
            <a:pPr lvl="1"/>
            <a:endParaRPr lang="en-US" dirty="0"/>
          </a:p>
          <a:p>
            <a:pPr lvl="1"/>
            <a:r>
              <a:rPr lang="en-US" b="1" dirty="0"/>
              <a:t>Mix up your email content</a:t>
            </a:r>
            <a:r>
              <a:rPr lang="en-US" dirty="0"/>
              <a:t>. One week, for instance, you might send a coupon code for a discount on your courses. The next week, send an educational email that teaches your subscribers how to solve a problem or reach a goal.</a:t>
            </a:r>
          </a:p>
          <a:p>
            <a:pPr lvl="1"/>
            <a:endParaRPr lang="en-US" dirty="0"/>
          </a:p>
          <a:p>
            <a:pPr lvl="1"/>
            <a:r>
              <a:rPr lang="en-US" b="1" dirty="0"/>
              <a:t>Track your metrics. </a:t>
            </a:r>
            <a:r>
              <a:rPr lang="en-US" dirty="0"/>
              <a:t>Pay careful attention to open rates, engagement rates, bounce rates, and other metrics that might inform future efforts.</a:t>
            </a:r>
          </a:p>
          <a:p>
            <a:pPr lvl="1"/>
            <a:endParaRPr lang="en-US" dirty="0"/>
          </a:p>
          <a:p>
            <a:pPr lvl="1"/>
            <a:r>
              <a:rPr lang="en-US" b="1" dirty="0"/>
              <a:t>Invite subscribers to share your emails. </a:t>
            </a:r>
            <a:r>
              <a:rPr lang="en-US" dirty="0"/>
              <a:t>Ask them to forward them to interested family and friends. Those people might become direct subscribers.</a:t>
            </a:r>
          </a:p>
          <a:p>
            <a:pPr lvl="1"/>
            <a:endParaRPr lang="en-US" dirty="0"/>
          </a:p>
          <a:p>
            <a:pPr lvl="1"/>
            <a:r>
              <a:rPr lang="en-US" b="1" dirty="0"/>
              <a:t>Never forget a call to action. </a:t>
            </a:r>
            <a:r>
              <a:rPr lang="en-US" dirty="0"/>
              <a:t>You want each email to drive your subscribers toward a specific next step, such as buying your course.</a:t>
            </a:r>
          </a:p>
          <a:p>
            <a:endParaRPr lang="en-US" dirty="0"/>
          </a:p>
        </p:txBody>
      </p:sp>
      <p:sp>
        <p:nvSpPr>
          <p:cNvPr id="3" name="Title 2"/>
          <p:cNvSpPr>
            <a:spLocks noGrp="1"/>
          </p:cNvSpPr>
          <p:nvPr>
            <p:ph type="title"/>
          </p:nvPr>
        </p:nvSpPr>
        <p:spPr/>
        <p:txBody>
          <a:bodyPr>
            <a:noAutofit/>
          </a:bodyPr>
          <a:lstStyle/>
          <a:p>
            <a:r>
              <a:rPr lang="en-US" sz="3200" dirty="0"/>
              <a:t>Best Practices for Gathering Permission-Based Email Subscriptions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Though many people practice email marketing to promote their goods and services, some don't know the difference between spam and opt-in email marketing. It's understandable. As the years have progressed, many sources have blurred the line between opt-in and bulk email spam for their own purposes. However, we've defined both here.</a:t>
            </a:r>
          </a:p>
          <a:p>
            <a:endParaRPr lang="en-US" dirty="0"/>
          </a:p>
          <a:p>
            <a:r>
              <a:rPr lang="en-US" dirty="0"/>
              <a:t>Spam vs. opt-in email: definitions</a:t>
            </a:r>
          </a:p>
          <a:p>
            <a:r>
              <a:rPr lang="en-US" b="1" dirty="0"/>
              <a:t>Bulk email spam: </a:t>
            </a:r>
            <a:r>
              <a:rPr lang="en-US" dirty="0"/>
              <a:t>Spam is any email sent for commercial purposes without permission from the receiver. This means that if you're sending emails to your friends, family and colleagues, it does not qualify as spam. However, if you're sending a batch of emails to people who never asked to receive them from you, promoting your latest line of shaving products, you're most definitely sending spam.</a:t>
            </a:r>
          </a:p>
          <a:p>
            <a:r>
              <a:rPr lang="en-US" b="1" dirty="0"/>
              <a:t>Opt-in email: </a:t>
            </a:r>
            <a:r>
              <a:rPr lang="en-US" dirty="0"/>
              <a:t>Opt-in email is any commercial email sent to people who have specifically signed up to receive it. Permission, in this respect, is clear-cut. If you have a list based on people who have signed up to receive emails about travel in general but not your travel agency, it doesn't qualify as specific permission. If you have a list of people who have agreed, in some form of writing, link clicking or other evidence, that they want to receive </a:t>
            </a:r>
          </a:p>
          <a:p>
            <a:endParaRPr lang="en-US" dirty="0"/>
          </a:p>
        </p:txBody>
      </p:sp>
      <p:sp>
        <p:nvSpPr>
          <p:cNvPr id="3" name="Title 2"/>
          <p:cNvSpPr>
            <a:spLocks noGrp="1"/>
          </p:cNvSpPr>
          <p:nvPr>
            <p:ph type="title"/>
          </p:nvPr>
        </p:nvSpPr>
        <p:spPr/>
        <p:txBody>
          <a:bodyPr>
            <a:normAutofit/>
          </a:bodyPr>
          <a:lstStyle/>
          <a:p>
            <a:r>
              <a:rPr lang="en-US" dirty="0"/>
              <a:t>Opt-In Email Marketing Vs. Bulk Email Spam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Preserves your email marketing reputation</a:t>
            </a:r>
          </a:p>
          <a:p>
            <a:r>
              <a:rPr lang="en-US" dirty="0"/>
              <a:t>Shows customers that you respect their privacy</a:t>
            </a:r>
          </a:p>
          <a:p>
            <a:r>
              <a:rPr lang="en-US" dirty="0"/>
              <a:t>Helps you email people who are interest in what you're selling</a:t>
            </a:r>
          </a:p>
          <a:p>
            <a:r>
              <a:rPr lang="en-US" dirty="0"/>
              <a:t>Saves you time and money by micro-focusing your list</a:t>
            </a:r>
          </a:p>
          <a:p>
            <a:r>
              <a:rPr lang="en-US" dirty="0"/>
              <a:t>Lets you be more targeted in your campaigns</a:t>
            </a:r>
          </a:p>
          <a:p>
            <a:r>
              <a:rPr lang="en-US" dirty="0"/>
              <a:t>Helps you build long-term, trust-based relationships with customers</a:t>
            </a:r>
          </a:p>
          <a:p>
            <a:r>
              <a:rPr lang="en-US" dirty="0"/>
              <a:t>Can boost your sales and product interest</a:t>
            </a:r>
          </a:p>
          <a:p>
            <a:endParaRPr lang="en-US" dirty="0"/>
          </a:p>
        </p:txBody>
      </p:sp>
      <p:sp>
        <p:nvSpPr>
          <p:cNvPr id="3" name="Title 2"/>
          <p:cNvSpPr>
            <a:spLocks noGrp="1"/>
          </p:cNvSpPr>
          <p:nvPr>
            <p:ph type="title"/>
          </p:nvPr>
        </p:nvSpPr>
        <p:spPr/>
        <p:txBody>
          <a:bodyPr>
            <a:normAutofit/>
          </a:bodyPr>
          <a:lstStyle/>
          <a:p>
            <a:r>
              <a:rPr lang="en-US" dirty="0"/>
              <a:t>Opt-in email: advantages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a:t>The disadvantages of sending bulk email spam:</a:t>
            </a:r>
          </a:p>
          <a:p>
            <a:r>
              <a:rPr lang="en-US" dirty="0"/>
              <a:t>Your recipients will be unresponsive</a:t>
            </a:r>
          </a:p>
          <a:p>
            <a:r>
              <a:rPr lang="en-US" dirty="0"/>
              <a:t>You'll waste time sending to an unresponsive audience</a:t>
            </a:r>
          </a:p>
          <a:p>
            <a:r>
              <a:rPr lang="en-US" dirty="0"/>
              <a:t>You'll waste money sending emails to people who don't want them</a:t>
            </a:r>
          </a:p>
          <a:p>
            <a:r>
              <a:rPr lang="en-US" dirty="0"/>
              <a:t>You'll ruin your email marketing reputation</a:t>
            </a:r>
          </a:p>
          <a:p>
            <a:r>
              <a:rPr lang="en-US" dirty="0"/>
              <a:t>You'll ruin the reputation of your company or business</a:t>
            </a:r>
          </a:p>
          <a:p>
            <a:r>
              <a:rPr lang="en-US" dirty="0"/>
              <a:t>You'll see your open and click-through rates drop</a:t>
            </a:r>
          </a:p>
          <a:p>
            <a:endParaRPr lang="en-US" dirty="0"/>
          </a:p>
        </p:txBody>
      </p:sp>
      <p:sp>
        <p:nvSpPr>
          <p:cNvPr id="3" name="Title 2"/>
          <p:cNvSpPr>
            <a:spLocks noGrp="1"/>
          </p:cNvSpPr>
          <p:nvPr>
            <p:ph type="title"/>
          </p:nvPr>
        </p:nvSpPr>
        <p:spPr/>
        <p:txBody>
          <a:bodyPr>
            <a:normAutofit/>
          </a:bodyPr>
          <a:lstStyle/>
          <a:p>
            <a:r>
              <a:rPr lang="en-US" dirty="0"/>
              <a:t>disadvantages of sending bulk email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76401"/>
            <a:ext cx="8229600" cy="4330891"/>
          </a:xfrm>
        </p:spPr>
        <p:txBody>
          <a:bodyPr numCol="2">
            <a:normAutofit/>
          </a:bodyPr>
          <a:lstStyle/>
          <a:p>
            <a:pPr>
              <a:buFont typeface="Wingdings" pitchFamily="2" charset="2"/>
              <a:buChar char="Ø"/>
            </a:pPr>
            <a:r>
              <a:rPr lang="en-US" dirty="0" err="1"/>
              <a:t>HubSpot</a:t>
            </a:r>
            <a:r>
              <a:rPr lang="en-US" dirty="0"/>
              <a:t> CRM</a:t>
            </a:r>
          </a:p>
          <a:p>
            <a:pPr>
              <a:buFont typeface="Wingdings" pitchFamily="2" charset="2"/>
              <a:buChar char="Ø"/>
            </a:pPr>
            <a:r>
              <a:rPr lang="en-US" dirty="0" err="1"/>
              <a:t>Wix</a:t>
            </a:r>
            <a:r>
              <a:rPr lang="en-US" dirty="0"/>
              <a:t> </a:t>
            </a:r>
            <a:r>
              <a:rPr lang="en-US" dirty="0" err="1"/>
              <a:t>ShoutOut</a:t>
            </a:r>
            <a:endParaRPr lang="en-US" dirty="0"/>
          </a:p>
          <a:p>
            <a:pPr>
              <a:buFont typeface="Wingdings" pitchFamily="2" charset="2"/>
              <a:buChar char="Ø"/>
            </a:pPr>
            <a:r>
              <a:rPr lang="en-US" b="1" dirty="0" err="1"/>
              <a:t>MailChimp</a:t>
            </a:r>
            <a:endParaRPr lang="en-US" b="1" dirty="0"/>
          </a:p>
          <a:p>
            <a:pPr>
              <a:buFont typeface="Wingdings" pitchFamily="2" charset="2"/>
              <a:buChar char="Ø"/>
            </a:pPr>
            <a:r>
              <a:rPr lang="en-US" dirty="0" err="1"/>
              <a:t>Zoho</a:t>
            </a:r>
            <a:r>
              <a:rPr lang="en-US" dirty="0"/>
              <a:t> Campaigns</a:t>
            </a:r>
          </a:p>
          <a:p>
            <a:pPr>
              <a:buFont typeface="Wingdings" pitchFamily="2" charset="2"/>
              <a:buChar char="Ø"/>
            </a:pPr>
            <a:r>
              <a:rPr lang="en-US" dirty="0"/>
              <a:t>Elastic Email</a:t>
            </a:r>
          </a:p>
          <a:p>
            <a:pPr>
              <a:buFont typeface="Wingdings" pitchFamily="2" charset="2"/>
              <a:buChar char="Ø"/>
            </a:pPr>
            <a:r>
              <a:rPr lang="en-US" dirty="0" err="1"/>
              <a:t>MailJet</a:t>
            </a:r>
            <a:endParaRPr lang="en-US" dirty="0"/>
          </a:p>
          <a:p>
            <a:pPr>
              <a:buFont typeface="Wingdings" pitchFamily="2" charset="2"/>
              <a:buChar char="Ø"/>
            </a:pPr>
            <a:r>
              <a:rPr lang="en-US" dirty="0"/>
              <a:t>Benchmark</a:t>
            </a:r>
          </a:p>
          <a:p>
            <a:pPr>
              <a:buFont typeface="Wingdings" pitchFamily="2" charset="2"/>
              <a:buChar char="Ø"/>
            </a:pPr>
            <a:r>
              <a:rPr lang="en-US" dirty="0" err="1"/>
              <a:t>SendinBlue</a:t>
            </a:r>
            <a:endParaRPr lang="en-US" dirty="0"/>
          </a:p>
          <a:p>
            <a:pPr>
              <a:buFont typeface="Wingdings" pitchFamily="2" charset="2"/>
              <a:buChar char="Ø"/>
            </a:pPr>
            <a:r>
              <a:rPr lang="en-US" dirty="0" err="1"/>
              <a:t>MailerLite</a:t>
            </a:r>
            <a:endParaRPr lang="en-US" dirty="0"/>
          </a:p>
          <a:p>
            <a:pPr>
              <a:buFont typeface="Wingdings" pitchFamily="2" charset="2"/>
              <a:buChar char="Ø"/>
            </a:pPr>
            <a:r>
              <a:rPr lang="en-US" dirty="0" err="1"/>
              <a:t>NetHunt</a:t>
            </a:r>
            <a:endParaRPr lang="en-US" dirty="0"/>
          </a:p>
          <a:p>
            <a:pPr>
              <a:buFont typeface="Wingdings" pitchFamily="2" charset="2"/>
              <a:buChar char="Ø"/>
            </a:pPr>
            <a:r>
              <a:rPr lang="en-US" dirty="0" err="1"/>
              <a:t>VerticalResponse</a:t>
            </a:r>
            <a:endParaRPr lang="en-US" dirty="0"/>
          </a:p>
          <a:p>
            <a:pPr>
              <a:buFont typeface="Wingdings" pitchFamily="2" charset="2"/>
              <a:buChar char="Ø"/>
            </a:pPr>
            <a:r>
              <a:rPr lang="en-US" dirty="0" err="1"/>
              <a:t>Reachmail</a:t>
            </a:r>
            <a:endParaRPr lang="en-US" dirty="0"/>
          </a:p>
          <a:p>
            <a:pPr>
              <a:buFont typeface="Wingdings" pitchFamily="2" charset="2"/>
              <a:buChar char="Ø"/>
            </a:pPr>
            <a:r>
              <a:rPr lang="en-US" dirty="0" err="1"/>
              <a:t>Sendpulse</a:t>
            </a:r>
            <a:endParaRPr lang="en-US" dirty="0"/>
          </a:p>
          <a:p>
            <a:pPr>
              <a:buFont typeface="Wingdings" pitchFamily="2" charset="2"/>
              <a:buChar char="Ø"/>
            </a:pPr>
            <a:r>
              <a:rPr lang="en-US" dirty="0"/>
              <a:t>Mad Mimi</a:t>
            </a:r>
          </a:p>
          <a:p>
            <a:pPr>
              <a:buFont typeface="Wingdings" pitchFamily="2" charset="2"/>
              <a:buChar char="Ø"/>
            </a:pPr>
            <a:r>
              <a:rPr lang="en-US" dirty="0" err="1"/>
              <a:t>Campayn</a:t>
            </a:r>
            <a:endParaRPr lang="en-US" dirty="0"/>
          </a:p>
        </p:txBody>
      </p:sp>
      <p:sp>
        <p:nvSpPr>
          <p:cNvPr id="3" name="Title 2"/>
          <p:cNvSpPr>
            <a:spLocks noGrp="1"/>
          </p:cNvSpPr>
          <p:nvPr>
            <p:ph type="title"/>
          </p:nvPr>
        </p:nvSpPr>
        <p:spPr/>
        <p:txBody>
          <a:bodyPr>
            <a:normAutofit/>
          </a:bodyPr>
          <a:lstStyle/>
          <a:p>
            <a:r>
              <a:rPr lang="en-US" dirty="0"/>
              <a:t>Best Email Marketing Software &amp; Automation Tools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600" dirty="0" err="1"/>
              <a:t>MailChimp</a:t>
            </a:r>
            <a:r>
              <a:rPr lang="en-US" sz="1600" dirty="0"/>
              <a:t> is a marketing automation platform and an email marketing service and a trading name of its operator, Rocket Science Group, an American company founded in 2001 by Ben Chestnut and Dan </a:t>
            </a:r>
            <a:r>
              <a:rPr lang="en-US" sz="1600" dirty="0" err="1"/>
              <a:t>Kurzius</a:t>
            </a:r>
            <a:r>
              <a:rPr lang="en-US" sz="1600" dirty="0"/>
              <a:t>. </a:t>
            </a:r>
            <a:r>
              <a:rPr lang="en-US" sz="1600" dirty="0" err="1"/>
              <a:t>MailChimp</a:t>
            </a:r>
            <a:r>
              <a:rPr lang="en-US" sz="1600" dirty="0"/>
              <a:t> began as a paid service and added a </a:t>
            </a:r>
            <a:r>
              <a:rPr lang="en-US" sz="1600" dirty="0" err="1"/>
              <a:t>freemium</a:t>
            </a:r>
            <a:r>
              <a:rPr lang="en-US" sz="1600" dirty="0"/>
              <a:t> option in 2009. Within a year its user base had grown from 85,000 to 450,000. By June 2014, it was sending over 10 billion emails per month on behalf of its users. In 2017, the company was gaining 14,000 new customers every day. The company is still owned by its cofounders and has never accepted venture capital funds.</a:t>
            </a:r>
          </a:p>
        </p:txBody>
      </p:sp>
      <p:sp>
        <p:nvSpPr>
          <p:cNvPr id="3" name="Title 2"/>
          <p:cNvSpPr>
            <a:spLocks noGrp="1"/>
          </p:cNvSpPr>
          <p:nvPr>
            <p:ph type="title"/>
          </p:nvPr>
        </p:nvSpPr>
        <p:spPr/>
        <p:txBody>
          <a:bodyPr/>
          <a:lstStyle/>
          <a:p>
            <a:r>
              <a:rPr lang="en-US" dirty="0"/>
              <a:t>Mail Chimp</a:t>
            </a:r>
          </a:p>
        </p:txBody>
      </p:sp>
      <p:sp>
        <p:nvSpPr>
          <p:cNvPr id="4" name="TextBox 3"/>
          <p:cNvSpPr txBox="1"/>
          <p:nvPr/>
        </p:nvSpPr>
        <p:spPr>
          <a:xfrm>
            <a:off x="4648200" y="3810000"/>
            <a:ext cx="5257800" cy="2308324"/>
          </a:xfrm>
          <a:prstGeom prst="rect">
            <a:avLst/>
          </a:prstGeom>
          <a:noFill/>
        </p:spPr>
        <p:txBody>
          <a:bodyPr wrap="square" rtlCol="0">
            <a:spAutoFit/>
          </a:bodyPr>
          <a:lstStyle/>
          <a:p>
            <a:r>
              <a:rPr lang="en-US" b="1" dirty="0"/>
              <a:t>Advantages of </a:t>
            </a:r>
            <a:r>
              <a:rPr lang="en-US" b="1" dirty="0" err="1"/>
              <a:t>MailChimp</a:t>
            </a:r>
            <a:endParaRPr lang="en-US" b="1" dirty="0"/>
          </a:p>
          <a:p>
            <a:endParaRPr lang="en-US" b="1" dirty="0"/>
          </a:p>
          <a:p>
            <a:pPr marL="342900" indent="-342900">
              <a:buFont typeface="+mj-lt"/>
              <a:buAutoNum type="arabicPeriod"/>
            </a:pPr>
            <a:r>
              <a:rPr lang="en-US" dirty="0"/>
              <a:t>The interface is simple and customizable</a:t>
            </a:r>
          </a:p>
          <a:p>
            <a:pPr marL="342900" indent="-342900">
              <a:buFont typeface="+mj-lt"/>
              <a:buAutoNum type="arabicPeriod"/>
            </a:pPr>
            <a:r>
              <a:rPr lang="en-US" dirty="0"/>
              <a:t>It's free</a:t>
            </a:r>
          </a:p>
          <a:p>
            <a:pPr marL="342900" indent="-342900">
              <a:buFont typeface="+mj-lt"/>
              <a:buAutoNum type="arabicPeriod"/>
            </a:pPr>
            <a:r>
              <a:rPr lang="en-US" dirty="0"/>
              <a:t>Template &amp; Designs</a:t>
            </a:r>
          </a:p>
          <a:p>
            <a:pPr marL="342900" indent="-342900">
              <a:buFont typeface="+mj-lt"/>
              <a:buAutoNum type="arabicPeriod"/>
            </a:pPr>
            <a:r>
              <a:rPr lang="en-US" dirty="0"/>
              <a:t>Easy Integrations</a:t>
            </a:r>
          </a:p>
          <a:p>
            <a:pPr marL="342900" indent="-342900">
              <a:buFont typeface="+mj-lt"/>
              <a:buAutoNum type="arabicPeriod"/>
            </a:pPr>
            <a:r>
              <a:rPr lang="en-US" dirty="0"/>
              <a:t>The analytics are very detailed</a:t>
            </a:r>
          </a:p>
          <a:p>
            <a:pPr marL="342900" indent="-342900">
              <a:buFont typeface="+mj-lt"/>
              <a:buAutoNum type="arabicPeriod"/>
            </a:pPr>
            <a:r>
              <a:rPr lang="en-US" dirty="0"/>
              <a:t>Set Up Automated Emails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b="1" dirty="0"/>
              <a:t>Subscribe</a:t>
            </a:r>
          </a:p>
          <a:p>
            <a:r>
              <a:rPr lang="en-US" dirty="0"/>
              <a:t>The Subscribe section shows items you can customize as a part of your list’s subscription process. The items in this section will vary based on which opt-in method you use with your list. If you use double opt-in, which requires contacts to verify their email address, you'll see the signup thank you page and opt-in confirmation email, which you can also customize.</a:t>
            </a:r>
          </a:p>
          <a:p>
            <a:endParaRPr lang="en-US" dirty="0"/>
          </a:p>
          <a:p>
            <a:pPr>
              <a:buNone/>
            </a:pPr>
            <a:r>
              <a:rPr lang="en-US" dirty="0"/>
              <a:t>Signup form</a:t>
            </a:r>
          </a:p>
          <a:p>
            <a:pPr lvl="1">
              <a:buNone/>
            </a:pPr>
            <a:r>
              <a:rPr lang="en-US" dirty="0"/>
              <a:t>The basic signup form for your list.</a:t>
            </a:r>
          </a:p>
          <a:p>
            <a:pPr>
              <a:buNone/>
            </a:pPr>
            <a:r>
              <a:rPr lang="en-US" dirty="0"/>
              <a:t>Signup form with alerts</a:t>
            </a:r>
          </a:p>
          <a:p>
            <a:pPr lvl="1">
              <a:buNone/>
            </a:pPr>
            <a:r>
              <a:rPr lang="en-US" dirty="0"/>
              <a:t>Customizable error messages for your signup form that will display if people enter data incorrectly.</a:t>
            </a:r>
          </a:p>
          <a:p>
            <a:pPr>
              <a:buNone/>
            </a:pPr>
            <a:r>
              <a:rPr lang="en-US" dirty="0" err="1"/>
              <a:t>reCAPTCHA</a:t>
            </a:r>
            <a:r>
              <a:rPr lang="en-US" dirty="0"/>
              <a:t> confirmation</a:t>
            </a:r>
          </a:p>
          <a:p>
            <a:pPr lvl="1">
              <a:buNone/>
            </a:pPr>
            <a:r>
              <a:rPr lang="en-US" dirty="0"/>
              <a:t>The </a:t>
            </a:r>
            <a:r>
              <a:rPr lang="en-US" dirty="0" err="1"/>
              <a:t>reCAPTCHA</a:t>
            </a:r>
            <a:r>
              <a:rPr lang="en-US" dirty="0"/>
              <a:t> page that appears after someone enters their information into your signup form.</a:t>
            </a:r>
          </a:p>
          <a:p>
            <a:pPr>
              <a:buNone/>
            </a:pPr>
            <a:r>
              <a:rPr lang="en-US" dirty="0"/>
              <a:t>Confirmation thank you page</a:t>
            </a:r>
          </a:p>
          <a:p>
            <a:pPr lvl="1">
              <a:buNone/>
            </a:pPr>
            <a:r>
              <a:rPr lang="en-US" dirty="0"/>
              <a:t>A webpage that thanks new subscribers for signing up, and confirms your list address and default information.</a:t>
            </a:r>
          </a:p>
          <a:p>
            <a:pPr>
              <a:buNone/>
            </a:pPr>
            <a:r>
              <a:rPr lang="en-US" dirty="0"/>
              <a:t>Final welcome email</a:t>
            </a:r>
          </a:p>
          <a:p>
            <a:pPr lvl="1">
              <a:buNone/>
            </a:pPr>
            <a:r>
              <a:rPr lang="en-US" dirty="0"/>
              <a:t>An optional email that you can turn on to welcome your new subscribers.</a:t>
            </a:r>
          </a:p>
        </p:txBody>
      </p:sp>
      <p:sp>
        <p:nvSpPr>
          <p:cNvPr id="3" name="Title 2"/>
          <p:cNvSpPr>
            <a:spLocks noGrp="1"/>
          </p:cNvSpPr>
          <p:nvPr>
            <p:ph type="title"/>
          </p:nvPr>
        </p:nvSpPr>
        <p:spPr/>
        <p:txBody>
          <a:bodyPr/>
          <a:lstStyle/>
          <a:p>
            <a:r>
              <a:rPr lang="en-US" dirty="0"/>
              <a:t>Forms and Emails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fontAlgn="base">
              <a:buNone/>
            </a:pPr>
            <a:r>
              <a:rPr lang="en-US" b="1" dirty="0"/>
              <a:t>Unsubscribe</a:t>
            </a:r>
          </a:p>
          <a:p>
            <a:pPr fontAlgn="base"/>
            <a:r>
              <a:rPr lang="en-US" dirty="0"/>
              <a:t>The items in this section show you what your contacts will see when they unsubscribe from your email marketing list.</a:t>
            </a:r>
          </a:p>
          <a:p>
            <a:pPr fontAlgn="base"/>
            <a:endParaRPr lang="en-US" dirty="0"/>
          </a:p>
          <a:p>
            <a:pPr lvl="1" fontAlgn="base"/>
            <a:r>
              <a:rPr lang="en-US" b="1" dirty="0"/>
              <a:t>Unsubscribe form</a:t>
            </a:r>
            <a:br>
              <a:rPr lang="en-US" dirty="0"/>
            </a:br>
            <a:r>
              <a:rPr lang="en-US" dirty="0"/>
              <a:t>If someone clicks an unsubscribe link in your campaign archive, we’ll prompt them to enter and submit their email address to this form.</a:t>
            </a:r>
          </a:p>
          <a:p>
            <a:pPr lvl="1" fontAlgn="base"/>
            <a:endParaRPr lang="en-US" dirty="0"/>
          </a:p>
          <a:p>
            <a:pPr lvl="1" fontAlgn="base"/>
            <a:r>
              <a:rPr lang="en-US" b="1" dirty="0"/>
              <a:t>Unsubscribe success page</a:t>
            </a:r>
            <a:br>
              <a:rPr lang="en-US" dirty="0"/>
            </a:br>
            <a:r>
              <a:rPr lang="en-US" dirty="0"/>
              <a:t>A webpage that confirms a successful unsubscribe.</a:t>
            </a:r>
          </a:p>
          <a:p>
            <a:pPr lvl="1" fontAlgn="base"/>
            <a:endParaRPr lang="en-US" dirty="0"/>
          </a:p>
          <a:p>
            <a:pPr lvl="1" fontAlgn="base"/>
            <a:r>
              <a:rPr lang="en-US" b="1" dirty="0"/>
              <a:t>Goodbye email</a:t>
            </a:r>
            <a:br>
              <a:rPr lang="en-US" dirty="0"/>
            </a:br>
            <a:r>
              <a:rPr lang="en-US" dirty="0"/>
              <a:t>An optional confirmation you can use to say goodbye to </a:t>
            </a:r>
            <a:r>
              <a:rPr lang="en-US" dirty="0" err="1"/>
              <a:t>unsubscribers</a:t>
            </a:r>
            <a:r>
              <a:rPr lang="en-US" dirty="0"/>
              <a:t>.</a:t>
            </a:r>
          </a:p>
          <a:p>
            <a:endParaRPr lang="en-US" dirty="0"/>
          </a:p>
        </p:txBody>
      </p:sp>
      <p:sp>
        <p:nvSpPr>
          <p:cNvPr id="3" name="Title 2"/>
          <p:cNvSpPr>
            <a:spLocks noGrp="1"/>
          </p:cNvSpPr>
          <p:nvPr>
            <p:ph type="title"/>
          </p:nvPr>
        </p:nvSpPr>
        <p:spPr/>
        <p:txBody>
          <a:bodyPr/>
          <a:lstStyle/>
          <a:p>
            <a:r>
              <a:rPr lang="en-US" dirty="0"/>
              <a:t>Forms and Emails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An </a:t>
            </a:r>
            <a:r>
              <a:rPr lang="en-US" sz="1800" dirty="0" err="1"/>
              <a:t>autoresponder</a:t>
            </a:r>
            <a:r>
              <a:rPr lang="en-US" sz="1800" dirty="0"/>
              <a:t> is a sequence of emails that are automatically sent to a specific segment of people on your email list, triggered by a specific event, such as joining your list, browsing behavior, shopping cart abandonment, downloading a PDF, or buying a product.</a:t>
            </a:r>
          </a:p>
          <a:p>
            <a:endParaRPr lang="en-US" sz="1800" dirty="0"/>
          </a:p>
          <a:p>
            <a:r>
              <a:rPr lang="en-US" sz="1800" dirty="0"/>
              <a:t>The content of these email </a:t>
            </a:r>
            <a:r>
              <a:rPr lang="en-US" sz="1800" dirty="0" err="1"/>
              <a:t>autoresponder</a:t>
            </a:r>
            <a:r>
              <a:rPr lang="en-US" sz="1800" dirty="0"/>
              <a:t> series is created in advance, and set up to send at the appropriate time with the help of your email marketing software.</a:t>
            </a:r>
          </a:p>
        </p:txBody>
      </p:sp>
      <p:sp>
        <p:nvSpPr>
          <p:cNvPr id="3" name="Title 2"/>
          <p:cNvSpPr>
            <a:spLocks noGrp="1"/>
          </p:cNvSpPr>
          <p:nvPr>
            <p:ph type="title"/>
          </p:nvPr>
        </p:nvSpPr>
        <p:spPr/>
        <p:txBody>
          <a:bodyPr/>
          <a:lstStyle/>
          <a:p>
            <a:r>
              <a:rPr lang="en-US" dirty="0" err="1"/>
              <a:t>Autoresponder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Gopal\Desktop\marketing-sherpa-email-marketing-benchmark-survey.png"/>
          <p:cNvPicPr>
            <a:picLocks noChangeAspect="1" noChangeArrowheads="1"/>
          </p:cNvPicPr>
          <p:nvPr/>
        </p:nvPicPr>
        <p:blipFill>
          <a:blip r:embed="rId2"/>
          <a:srcRect/>
          <a:stretch>
            <a:fillRect/>
          </a:stretch>
        </p:blipFill>
        <p:spPr bwMode="auto">
          <a:xfrm>
            <a:off x="1524000" y="304800"/>
            <a:ext cx="4800600" cy="6253090"/>
          </a:xfrm>
          <a:prstGeom prst="rect">
            <a:avLst/>
          </a:prstGeom>
          <a:noFill/>
        </p:spPr>
      </p:pic>
      <p:sp>
        <p:nvSpPr>
          <p:cNvPr id="5" name="Rectangle 4"/>
          <p:cNvSpPr/>
          <p:nvPr/>
        </p:nvSpPr>
        <p:spPr>
          <a:xfrm>
            <a:off x="6324600" y="152400"/>
            <a:ext cx="4191000" cy="6124754"/>
          </a:xfrm>
          <a:prstGeom prst="rect">
            <a:avLst/>
          </a:prstGeom>
        </p:spPr>
        <p:txBody>
          <a:bodyPr wrap="square">
            <a:spAutoFit/>
          </a:bodyPr>
          <a:lstStyle/>
          <a:p>
            <a:pPr fontAlgn="base"/>
            <a:r>
              <a:rPr lang="en-US" sz="1400" b="1" dirty="0"/>
              <a:t>1. </a:t>
            </a:r>
            <a:r>
              <a:rPr lang="en-US" sz="1400" b="1" dirty="0" err="1"/>
              <a:t>Autoresponders</a:t>
            </a:r>
            <a:r>
              <a:rPr lang="en-US" sz="1400" b="1" dirty="0"/>
              <a:t> Nurture Your Leads</a:t>
            </a:r>
            <a:endParaRPr lang="en-US" sz="1400" dirty="0"/>
          </a:p>
          <a:p>
            <a:pPr fontAlgn="base"/>
            <a:r>
              <a:rPr lang="en-US" sz="1400" dirty="0"/>
              <a:t>With </a:t>
            </a:r>
            <a:r>
              <a:rPr lang="en-US" sz="1400" dirty="0" err="1"/>
              <a:t>autoresponders</a:t>
            </a:r>
            <a:r>
              <a:rPr lang="en-US" sz="1400" dirty="0"/>
              <a:t>, you have the opportunity to start building relationships with your leads from the moment that they join your list.</a:t>
            </a:r>
          </a:p>
          <a:p>
            <a:pPr fontAlgn="base"/>
            <a:r>
              <a:rPr lang="en-US" sz="1400" dirty="0"/>
              <a:t>You can offer them value straight away by providing valuable information, insights and teaching them how to make better decisions via an automated on-boarding process.</a:t>
            </a:r>
          </a:p>
          <a:p>
            <a:pPr fontAlgn="base"/>
            <a:r>
              <a:rPr lang="en-US" sz="1400" dirty="0"/>
              <a:t>As opposed to a one-off email broadcast, which will only go out to the people who are </a:t>
            </a:r>
            <a:r>
              <a:rPr lang="en-US" sz="1400" i="1" dirty="0"/>
              <a:t>currently</a:t>
            </a:r>
            <a:r>
              <a:rPr lang="en-US" sz="1400" dirty="0"/>
              <a:t> on your email list, having an </a:t>
            </a:r>
            <a:r>
              <a:rPr lang="en-US" sz="1400" dirty="0" err="1"/>
              <a:t>autoresponder</a:t>
            </a:r>
            <a:r>
              <a:rPr lang="en-US" sz="1400" dirty="0"/>
              <a:t> ensures that </a:t>
            </a:r>
            <a:r>
              <a:rPr lang="en-US" sz="1400" i="1" dirty="0"/>
              <a:t>everyone</a:t>
            </a:r>
            <a:r>
              <a:rPr lang="en-US" sz="1400" dirty="0"/>
              <a:t> gets to see your best content, and everyone gets their own unique, personalized experience.</a:t>
            </a:r>
          </a:p>
          <a:p>
            <a:pPr fontAlgn="base"/>
            <a:r>
              <a:rPr lang="en-US" sz="1400" b="1" dirty="0"/>
              <a:t>2. </a:t>
            </a:r>
            <a:r>
              <a:rPr lang="en-US" sz="1400" b="1" dirty="0" err="1"/>
              <a:t>Autoresponders</a:t>
            </a:r>
            <a:r>
              <a:rPr lang="en-US" sz="1400" b="1" dirty="0"/>
              <a:t> Turn Prospects into Customers</a:t>
            </a:r>
            <a:endParaRPr lang="en-US" sz="1400" dirty="0"/>
          </a:p>
          <a:p>
            <a:pPr fontAlgn="base"/>
            <a:r>
              <a:rPr lang="en-US" sz="1400" dirty="0"/>
              <a:t>Your ultimate goal, of course, is to turn your email subscribers into paying customers. And that’s exactly what </a:t>
            </a:r>
            <a:r>
              <a:rPr lang="en-US" sz="1400" dirty="0" err="1"/>
              <a:t>autoresponders</a:t>
            </a:r>
            <a:r>
              <a:rPr lang="en-US" sz="1400" dirty="0"/>
              <a:t> do best.</a:t>
            </a:r>
          </a:p>
          <a:p>
            <a:pPr fontAlgn="base"/>
            <a:r>
              <a:rPr lang="en-US" sz="1400" dirty="0" err="1"/>
              <a:t>Autoresponders</a:t>
            </a:r>
            <a:r>
              <a:rPr lang="en-US" sz="1400" dirty="0"/>
              <a:t> allow you to build “know, like and trust” before you ask for the sale. That way, you can convert more customers, and you can do it without being overly “</a:t>
            </a:r>
            <a:r>
              <a:rPr lang="en-US" sz="1400" dirty="0" err="1"/>
              <a:t>salesy</a:t>
            </a:r>
            <a:r>
              <a:rPr lang="en-US" sz="1400" dirty="0"/>
              <a:t>” or pushy.</a:t>
            </a:r>
          </a:p>
          <a:p>
            <a:pPr fontAlgn="base"/>
            <a:r>
              <a:rPr lang="en-US" sz="1400" dirty="0"/>
              <a:t>An </a:t>
            </a:r>
            <a:r>
              <a:rPr lang="en-US" sz="1400" dirty="0" err="1"/>
              <a:t>autoresponder</a:t>
            </a:r>
            <a:r>
              <a:rPr lang="en-US" sz="1400" dirty="0"/>
              <a:t> series is also an essential tool for increasing anticipation building up to a launch, and incorporating scarcity into your campaigns.</a:t>
            </a:r>
          </a:p>
          <a:p>
            <a:pPr fontAlgn="base"/>
            <a:endParaRPr lang="en-US" sz="1400" dirty="0"/>
          </a:p>
          <a:p>
            <a:pPr fontAlgn="base"/>
            <a:r>
              <a:rPr lang="en-US" sz="1400" b="1" dirty="0" err="1"/>
              <a:t>Autoresponder</a:t>
            </a:r>
            <a:r>
              <a:rPr lang="en-US" sz="1400" b="1" dirty="0"/>
              <a:t> Emails Build Trust</a:t>
            </a:r>
          </a:p>
          <a:p>
            <a:pPr fontAlgn="base"/>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Email marketing has evolved rapidly alongside the technological growth of the 21st century. Prior to this growth, when emails were novelties to the majority of customers, email marketing was not as effective. In 1978, Gary </a:t>
            </a:r>
            <a:r>
              <a:rPr lang="en-US" dirty="0" err="1"/>
              <a:t>Thuerk</a:t>
            </a:r>
            <a:r>
              <a:rPr lang="en-US" dirty="0"/>
              <a:t> of Digital Equipment Corporation (DEC) sent out the first mass email to approximately 400 potential clients via the Advanced Research Projects Agency Network (ARPANET). This email resulted in $13 million worth of sales in DEC products, and highlighted the potential of marketing through mass emails. However, as email marketing developed as an effective means of direct communication, users began blocking out content from emails with filters and blocking programs. In order to effectively communicate a message through email, marketers had to develop a way of pushing content through to the end user, without being cut out by automatic filters and spam removing software. This resulted in the birth of triggered marketing emails, which are sent to specific users based on their tracked online browsing patterns.</a:t>
            </a:r>
          </a:p>
          <a:p>
            <a:endParaRPr lang="en-US" dirty="0"/>
          </a:p>
          <a:p>
            <a:r>
              <a:rPr lang="en-US" dirty="0"/>
              <a:t>Historically, it has been difficult to measure the effectiveness of marketing campaigns because target markets cannot be adequately defined. Email marketing carries the benefit of allowing marketers to identify returns on investment and measure and improve efficiency.[citation needed] Email marketing allows marketers to see feedback from users in real time, and to monitor how effective their campaign is in achieving market penetration, revealing a communication channel's scope. At the same time, however, it also means that the more personal nature of certain advertising methods, such as television advertisements, cannot be captured.</a:t>
            </a:r>
          </a:p>
        </p:txBody>
      </p:sp>
      <p:sp>
        <p:nvSpPr>
          <p:cNvPr id="3" name="Title 2"/>
          <p:cNvSpPr>
            <a:spLocks noGrp="1"/>
          </p:cNvSpPr>
          <p:nvPr>
            <p:ph type="title"/>
          </p:nvPr>
        </p:nvSpPr>
        <p:spPr/>
        <p:txBody>
          <a:bodyPr/>
          <a:lstStyle/>
          <a:p>
            <a:r>
              <a:rPr lang="en-US" dirty="0"/>
              <a:t>History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deliver in </a:t>
            </a:r>
            <a:r>
              <a:rPr lang="en-US" dirty="0" err="1"/>
              <a:t>InBox</a:t>
            </a:r>
            <a:endParaRPr lang="en-US" dirty="0"/>
          </a:p>
        </p:txBody>
      </p:sp>
      <p:sp>
        <p:nvSpPr>
          <p:cNvPr id="5" name="Text Placeholder 4"/>
          <p:cNvSpPr>
            <a:spLocks noGrp="1"/>
          </p:cNvSpPr>
          <p:nvPr>
            <p:ph type="body" idx="1"/>
          </p:nvPr>
        </p:nvSpPr>
        <p:spPr/>
        <p:txBody>
          <a:bodyPr/>
          <a:lstStyle/>
          <a:p>
            <a:r>
              <a:rPr lang="en-US" dirty="0"/>
              <a:t>Tips for mail delivery in </a:t>
            </a:r>
            <a:r>
              <a:rPr lang="en-US" dirty="0" err="1"/>
              <a:t>INbox</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fontAlgn="base"/>
            <a:r>
              <a:rPr lang="en-US" b="1" dirty="0"/>
              <a:t>Find out your sender score: </a:t>
            </a:r>
            <a:r>
              <a:rPr lang="en-US" sz="2400" dirty="0"/>
              <a:t>Sender score is a credit score that tells email providers and spam filters how wanted your emails are and trustworthy they are. It can range from zero and hundred. This score changes every day. Checking this score on a daily basis is important to avoid any deliverability surprises. You can check sender score, using these services- </a:t>
            </a:r>
            <a:r>
              <a:rPr lang="en-US" sz="2400" dirty="0" err="1">
                <a:hlinkClick r:id="rId2"/>
              </a:rPr>
              <a:t>SenderScore</a:t>
            </a:r>
            <a:r>
              <a:rPr lang="en-US" sz="2400" dirty="0"/>
              <a:t> and </a:t>
            </a:r>
            <a:r>
              <a:rPr lang="en-US" sz="2400" dirty="0" err="1">
                <a:hlinkClick r:id="rId3"/>
              </a:rPr>
              <a:t>SenderBase</a:t>
            </a:r>
            <a:r>
              <a:rPr lang="en-US" sz="2400" dirty="0"/>
              <a:t>.</a:t>
            </a:r>
            <a:endParaRPr lang="en-US" dirty="0"/>
          </a:p>
          <a:p>
            <a:endParaRPr lang="en-US" dirty="0"/>
          </a:p>
        </p:txBody>
      </p:sp>
      <p:sp>
        <p:nvSpPr>
          <p:cNvPr id="4" name="Title 3"/>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Optimize your emails for all devices: </a:t>
            </a:r>
            <a:r>
              <a:rPr lang="en-US" dirty="0"/>
              <a:t>Marketers need to design email programs and emails which can be read on multiple devices. A responsive email template ensures good rendering on mobile devices too. Apart from this, make sure you are sending a text-based email too; these emails render quite well on any mobile device.</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Try to send emails from a dedicated IP address: </a:t>
            </a:r>
            <a:r>
              <a:rPr lang="en-US" sz="2400" dirty="0"/>
              <a:t>Using a dedicated IP address can help to land emails into inbox thereby increasing your deliverability rates. When your emails send rates reaches a certain volume, it is advisable to switch to a dedicated IP address. This can help you in gaining control over your reputation and subsequently helps in gaining high email delivery.</a:t>
            </a:r>
            <a:endParaRPr lang="en-US" dirty="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b="1" dirty="0"/>
              <a:t>Make it mandatory to authenticate your sending domain: </a:t>
            </a:r>
            <a:r>
              <a:rPr lang="en-US" sz="2000" dirty="0"/>
              <a:t>To protect your brand from fraudsters consider authenticating your sending domain. Authenticating helps to identify ownership of your mailing domain. Your sending domain should have proper SPF, DKIM and DMARC records implemented. Using these records escalates the sending domain reputation thus, in turn, helps you achieve high email delivery.</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b="1" dirty="0"/>
              <a:t>Make sure that your users have the option to unsubscribe: </a:t>
            </a:r>
            <a:r>
              <a:rPr lang="en-US" dirty="0"/>
              <a:t>Give your subscribers the option to leave when they sign up to your updates. This is an important factor to make your audience stay. Make sure your outgoing email campaign has an unsubscribe link. Also, make sure that the email campaign has Link-unsubscribe: in the email header. Having Link-unsubscribe: in header enables subscribers to unsubscribe the emails quickly.</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Monitor your email sending reputation from Google Postmasters: </a:t>
            </a:r>
            <a:r>
              <a:rPr lang="en-US" dirty="0"/>
              <a:t>You should configure your sending domain name with your Google Postmasters account, then, keep an eye on domain reputation and IP reputation tab. High domain and IP reputation in Google Postmasters, ensures high email delivery. Feedback Loop and Delivery Error are another important options; you should also keep a close eye.</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Double check if all your URL’s are working: </a:t>
            </a:r>
            <a:r>
              <a:rPr lang="en-US" dirty="0"/>
              <a:t>Use an automated URL tester and blacklist checker to run your URL’s and discover potential issues before you hit send. A non-working link inside the email, cause very bad reputation in front of the subscriber. Also, this raises suspicion to the mailbox provider and decreases the email delivery to the inbox.</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Ask users to add you to their contact list : </a:t>
            </a:r>
            <a:r>
              <a:rPr lang="en-US" dirty="0"/>
              <a:t>This method is useful in targeting high email delivery and ensures they enter your customer’s inbox. Microsoft mailboxes- MSN, Live, Outlook, Hotmail, take this on priority before it enables emails to land in the inbox of the subscriber.</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b="1" dirty="0"/>
              <a:t>Try sending test emails before sending to the main list</a:t>
            </a:r>
            <a:endParaRPr lang="en-US" dirty="0"/>
          </a:p>
          <a:p>
            <a:pPr fontAlgn="base"/>
            <a:r>
              <a:rPr lang="en-US" dirty="0"/>
              <a:t>Sending test emails can help you determine the reactions of the subscribers beforehand. These test emails could be sent to the small group to test if you land emails into the inbox. In the case of a failure, report the program could be changed easily, and this would ensure lower damages. Or, you can also send a test email to </a:t>
            </a:r>
            <a:r>
              <a:rPr lang="en-US" dirty="0">
                <a:hlinkClick r:id="rId2"/>
              </a:rPr>
              <a:t>mail-tester.com</a:t>
            </a:r>
            <a:r>
              <a:rPr lang="en-US" dirty="0"/>
              <a:t> service, which enables you to check any potential issues with your campaign at once!</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l-marketing-process.jpg"/>
          <p:cNvPicPr>
            <a:picLocks noGrp="1" noChangeAspect="1"/>
          </p:cNvPicPr>
          <p:nvPr>
            <p:ph idx="1"/>
          </p:nvPr>
        </p:nvPicPr>
        <p:blipFill>
          <a:blip r:embed="rId2"/>
          <a:stretch>
            <a:fillRect/>
          </a:stretch>
        </p:blipFill>
        <p:spPr>
          <a:xfrm>
            <a:off x="2819400" y="1219200"/>
            <a:ext cx="6400800" cy="3200400"/>
          </a:xfrm>
        </p:spPr>
      </p:pic>
      <p:sp>
        <p:nvSpPr>
          <p:cNvPr id="3" name="Title 2"/>
          <p:cNvSpPr>
            <a:spLocks noGrp="1"/>
          </p:cNvSpPr>
          <p:nvPr>
            <p:ph type="title"/>
          </p:nvPr>
        </p:nvSpPr>
        <p:spPr/>
        <p:txBody>
          <a:bodyPr>
            <a:normAutofit/>
          </a:bodyPr>
          <a:lstStyle/>
          <a:p>
            <a:r>
              <a:rPr lang="en-US" dirty="0"/>
              <a:t>E-Mail Marketing process</a:t>
            </a:r>
          </a:p>
        </p:txBody>
      </p:sp>
      <p:pic>
        <p:nvPicPr>
          <p:cNvPr id="5" name="Picture 4" descr="email-marketing-process.png"/>
          <p:cNvPicPr>
            <a:picLocks noChangeAspect="1"/>
          </p:cNvPicPr>
          <p:nvPr/>
        </p:nvPicPr>
        <p:blipFill>
          <a:blip r:embed="rId3"/>
          <a:stretch>
            <a:fillRect/>
          </a:stretch>
        </p:blipFill>
        <p:spPr>
          <a:xfrm>
            <a:off x="3810000" y="4347882"/>
            <a:ext cx="5334000" cy="251011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pPr>
              <a:buNone/>
            </a:pPr>
            <a:r>
              <a:rPr lang="en-US" dirty="0"/>
              <a:t>Here are several tips to follow and adopt to improve your reputation and deliverability:</a:t>
            </a:r>
          </a:p>
          <a:p>
            <a:pPr>
              <a:buNone/>
            </a:pPr>
            <a:endParaRPr lang="en-US" dirty="0"/>
          </a:p>
          <a:p>
            <a:pPr>
              <a:buNone/>
            </a:pPr>
            <a:r>
              <a:rPr lang="en-US" b="1" dirty="0"/>
              <a:t>Sender Addresses:</a:t>
            </a:r>
          </a:p>
          <a:p>
            <a:r>
              <a:rPr lang="en-US" dirty="0"/>
              <a:t>✗ Avoid using free web-based email addresses (Gmail, Hotmail, etc) for your sender addresses. </a:t>
            </a:r>
          </a:p>
          <a:p>
            <a:r>
              <a:rPr lang="en-US" dirty="0"/>
              <a:t>✓ Use custom domain email address that is linked to your website. You will then be able to setup DKIM &amp; SPF, which will allow for email authentication by the recipient servers.</a:t>
            </a:r>
          </a:p>
          <a:p>
            <a:r>
              <a:rPr lang="en-US" dirty="0"/>
              <a:t>✓ Ensure your website is active and running. Sending email from an address that is linked to an inactive or blank website will make ISPs suspicious.</a:t>
            </a:r>
          </a:p>
          <a:p>
            <a:endParaRPr lang="en-US" dirty="0"/>
          </a:p>
          <a:p>
            <a:pPr>
              <a:buNone/>
            </a:pPr>
            <a:r>
              <a:rPr lang="en-US" b="1" dirty="0"/>
              <a:t>Contact Lists:</a:t>
            </a:r>
          </a:p>
          <a:p>
            <a:r>
              <a:rPr lang="en-US" dirty="0"/>
              <a:t>✗ Do not purchase, borrow or copy any third party contact lists. Not only do these types of lists typically contain many spam traps and poor quality email addresses, it is against our policies. (A spam trap is an email address that is not used for communication and it should never receive emails; if it does receive email, then it is considered to be spam.)</a:t>
            </a:r>
          </a:p>
          <a:p>
            <a:r>
              <a:rPr lang="en-US" dirty="0"/>
              <a:t>✓ Develop good quality contact lists by collect email addresses via an opt-in from your website. A double opt-in process is recommended to eliminate </a:t>
            </a:r>
            <a:r>
              <a:rPr lang="en-US" dirty="0" err="1"/>
              <a:t>mis</a:t>
            </a:r>
            <a:r>
              <a:rPr lang="en-US" dirty="0"/>
              <a:t>-typed or fake email addresses.</a:t>
            </a:r>
          </a:p>
          <a:p>
            <a:r>
              <a:rPr lang="en-US" dirty="0"/>
              <a:t>✓ Regularly update and clean your contact lists. Monitor your mailing results, and remove older non-engaging or blocked email addresses. Focus on the people who are most interested in your newsletters.</a:t>
            </a:r>
          </a:p>
          <a:p>
            <a:pPr>
              <a:buNone/>
            </a:pPr>
            <a:endParaRPr lang="en-US" dirty="0"/>
          </a:p>
          <a:p>
            <a:pPr>
              <a:buNone/>
            </a:pPr>
            <a:r>
              <a:rPr lang="en-US" b="1" dirty="0"/>
              <a:t>Emails Contents:</a:t>
            </a:r>
          </a:p>
          <a:p>
            <a:r>
              <a:rPr lang="en-US" dirty="0"/>
              <a:t>✗ Do not use ALL CAPITALIZED WORDS in your subject line or body.</a:t>
            </a:r>
          </a:p>
          <a:p>
            <a:r>
              <a:rPr lang="en-US" dirty="0"/>
              <a:t>✗ Avoid using </a:t>
            </a:r>
            <a:r>
              <a:rPr lang="en-US" dirty="0" err="1"/>
              <a:t>spammy</a:t>
            </a:r>
            <a:r>
              <a:rPr lang="en-US" dirty="0"/>
              <a:t> type words (‘Free’, ‘Sale’, ‘Cash’, ‘Limited Time Offer’, etc).</a:t>
            </a:r>
          </a:p>
          <a:p>
            <a:r>
              <a:rPr lang="en-US" dirty="0"/>
              <a:t>✓ Keep your subject line between 35 to 50 characters long. The longer your subject line, the more likely it will be flagged as spam.</a:t>
            </a:r>
          </a:p>
          <a:p>
            <a:r>
              <a:rPr lang="en-US" dirty="0"/>
              <a:t>✓ Send content that your subscribers have signed up for and are expecting. If you send non-relevant content, your subscribers may mark you as a spammer. And the more people that open your newsletters, the better your reputation.</a:t>
            </a:r>
          </a:p>
          <a:p>
            <a:r>
              <a:rPr lang="en-US" dirty="0"/>
              <a:t>✓ Send your newsletters consistently.</a:t>
            </a:r>
          </a:p>
        </p:txBody>
      </p:sp>
      <p:sp>
        <p:nvSpPr>
          <p:cNvPr id="3" name="Title 2"/>
          <p:cNvSpPr>
            <a:spLocks noGrp="1"/>
          </p:cNvSpPr>
          <p:nvPr>
            <p:ph type="title"/>
          </p:nvPr>
        </p:nvSpPr>
        <p:spPr/>
        <p:txBody>
          <a:bodyPr/>
          <a:lstStyle/>
          <a:p>
            <a:r>
              <a:rPr lang="en-US" dirty="0"/>
              <a:t>Some other tips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Google Postmaster Tools</a:t>
            </a:r>
          </a:p>
        </p:txBody>
      </p:sp>
      <p:sp>
        <p:nvSpPr>
          <p:cNvPr id="7" name="Text Placeholder 6"/>
          <p:cNvSpPr>
            <a:spLocks noGrp="1"/>
          </p:cNvSpPr>
          <p:nvPr>
            <p:ph type="body" idx="1"/>
          </p:nvPr>
        </p:nvSpPr>
        <p:spPr/>
        <p:txBody>
          <a:bodyPr>
            <a:normAutofit fontScale="62500" lnSpcReduction="20000"/>
          </a:bodyPr>
          <a:lstStyle/>
          <a:p>
            <a:r>
              <a:rPr lang="en-US" dirty="0"/>
              <a:t>If you send a large volume of emails to Gmail users, you can use Postmaster Tools to see: </a:t>
            </a:r>
          </a:p>
          <a:p>
            <a:pPr fontAlgn="base"/>
            <a:r>
              <a:rPr lang="en-US" dirty="0"/>
              <a:t>If users are marking your emails as spam</a:t>
            </a:r>
          </a:p>
          <a:p>
            <a:pPr fontAlgn="base"/>
            <a:r>
              <a:rPr lang="en-US" dirty="0"/>
              <a:t>Whether you’re following Gmail's best practices</a:t>
            </a:r>
          </a:p>
          <a:p>
            <a:pPr fontAlgn="base"/>
            <a:r>
              <a:rPr lang="en-US" dirty="0"/>
              <a:t>Why your emails might not be delivered</a:t>
            </a:r>
          </a:p>
          <a:p>
            <a:pPr fontAlgn="base"/>
            <a:r>
              <a:rPr lang="en-US" dirty="0"/>
              <a:t>If your emails are being sent securely</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40000" lnSpcReduction="20000"/>
          </a:bodyPr>
          <a:lstStyle/>
          <a:p>
            <a:r>
              <a:rPr lang="en-US" b="1" dirty="0"/>
              <a:t>SenderScore.org</a:t>
            </a:r>
          </a:p>
          <a:p>
            <a:r>
              <a:rPr lang="en-US" dirty="0"/>
              <a:t>Like a credit score, a Sender Score is a measure of your reputation. Scores are calculated from 0 to 100. The higher your score, the better your reputation and the higher your email deliverability rate. Numbers are calculated on a rolling 30-day average and illustrate where your IP address ranks against other IP addresses. This service is provided by Return Path.</a:t>
            </a:r>
          </a:p>
          <a:p>
            <a:endParaRPr lang="en-US" dirty="0"/>
          </a:p>
          <a:p>
            <a:r>
              <a:rPr lang="en-US" b="1" dirty="0"/>
              <a:t>Senderbase.org</a:t>
            </a:r>
          </a:p>
          <a:p>
            <a:r>
              <a:rPr lang="en-US" dirty="0" err="1"/>
              <a:t>Senderbase</a:t>
            </a:r>
            <a:r>
              <a:rPr lang="en-US" dirty="0"/>
              <a:t> is a product of Cisco and provides you with the tools to check your reputation by ranking you as Good, Neutral, or Poor. Good means there is little or no threat activity. Neutral means your IP address or domain is within acceptable parameters, but may still be filtered or blocked. Poor means there is a problematic level of threat activity and you are likely to be filtered or blocked.</a:t>
            </a:r>
          </a:p>
          <a:p>
            <a:endParaRPr lang="en-US" dirty="0"/>
          </a:p>
          <a:p>
            <a:r>
              <a:rPr lang="en-US" b="1" dirty="0" err="1"/>
              <a:t>ReputationAuthority</a:t>
            </a:r>
            <a:endParaRPr lang="en-US" b="1" dirty="0"/>
          </a:p>
          <a:p>
            <a:r>
              <a:rPr lang="en-US" dirty="0" err="1"/>
              <a:t>WatchGuard’s</a:t>
            </a:r>
            <a:r>
              <a:rPr lang="en-US" dirty="0"/>
              <a:t> </a:t>
            </a:r>
            <a:r>
              <a:rPr lang="en-US" dirty="0" err="1"/>
              <a:t>ReputationAuthority</a:t>
            </a:r>
            <a:r>
              <a:rPr lang="en-US" dirty="0"/>
              <a:t> helps protect business and government organizations from unwanted email and web traffic that contain spam, malware, spyware, malicious code, and phishing attacks. You can look up your IP address or domain, receive a reputation score from 0-100, and get the percentage of emails that were good versus bad.</a:t>
            </a:r>
          </a:p>
          <a:p>
            <a:endParaRPr lang="en-US" dirty="0"/>
          </a:p>
          <a:p>
            <a:r>
              <a:rPr lang="en-US" b="1" dirty="0" err="1"/>
              <a:t>BarracudaCentral</a:t>
            </a:r>
            <a:endParaRPr lang="en-US" b="1" dirty="0"/>
          </a:p>
          <a:p>
            <a:r>
              <a:rPr lang="en-US" dirty="0"/>
              <a:t>Barracuda Networks provides both an IP and domain reputation lookup via their Barracuda Reputation System; a real-time database of IP addresses with “poor” or “good” reputations.</a:t>
            </a:r>
          </a:p>
          <a:p>
            <a:endParaRPr lang="en-US" dirty="0"/>
          </a:p>
          <a:p>
            <a:r>
              <a:rPr lang="en-US" b="1" dirty="0" err="1"/>
              <a:t>TrustedSource</a:t>
            </a:r>
            <a:endParaRPr lang="en-US" b="1" dirty="0"/>
          </a:p>
          <a:p>
            <a:r>
              <a:rPr lang="en-US" dirty="0" err="1"/>
              <a:t>TrustedSource</a:t>
            </a:r>
            <a:r>
              <a:rPr lang="en-US" dirty="0"/>
              <a:t> is a site very similar to senderbase.org, but run by McAfee. It provides information on both your domain’s email and web reputations as well as affiliations, domain name system (DNS), and mail server information. It also provides details on the history, activation, and associations of your domain.</a:t>
            </a:r>
          </a:p>
          <a:p>
            <a:endParaRPr lang="en-US" dirty="0"/>
          </a:p>
          <a:p>
            <a:endParaRPr lang="en-US" dirty="0"/>
          </a:p>
        </p:txBody>
      </p:sp>
      <p:sp>
        <p:nvSpPr>
          <p:cNvPr id="4" name="Title 3"/>
          <p:cNvSpPr>
            <a:spLocks noGrp="1"/>
          </p:cNvSpPr>
          <p:nvPr>
            <p:ph type="title"/>
          </p:nvPr>
        </p:nvSpPr>
        <p:spPr/>
        <p:txBody>
          <a:bodyPr>
            <a:normAutofit/>
          </a:bodyPr>
          <a:lstStyle/>
          <a:p>
            <a:r>
              <a:rPr lang="en-US" b="0" dirty="0"/>
              <a:t>5 Ways to Check Your Sending Reputation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a:buNone/>
            </a:pPr>
            <a:r>
              <a:rPr lang="en-US" b="1" dirty="0"/>
              <a:t>“A/B testing your email campaign”</a:t>
            </a:r>
          </a:p>
          <a:p>
            <a:r>
              <a:rPr lang="en-US" dirty="0"/>
              <a:t>Email A/B testing is basically pitching an email campaign with another version of the same email campaign by making changes to only one element. One version is sent to a set of subscribers and the other to another set of subscribers. The victor is decided based on the metrics collected.</a:t>
            </a:r>
          </a:p>
          <a:p>
            <a:r>
              <a:rPr lang="en-US" dirty="0"/>
              <a:t>The effectiveness of A/B testing your email campaigns lies in the fact that even though there isn’t a drastic change happening in the email by changing a single element, there can be a tremendous change in the response rate of the campaigns.</a:t>
            </a:r>
          </a:p>
          <a:p>
            <a:r>
              <a:rPr lang="en-US" dirty="0"/>
              <a:t>Moreover, for accurate results, it is essential that you change only one element at a time. For testing more than 2 versions of the email simultaneously, Multivariate Testing is the best approach.</a:t>
            </a:r>
          </a:p>
          <a:p>
            <a:endParaRPr lang="en-US" dirty="0"/>
          </a:p>
          <a:p>
            <a:pPr>
              <a:buNone/>
            </a:pPr>
            <a:r>
              <a:rPr lang="en-US" b="1" dirty="0"/>
              <a:t>What elements can be A/B tested?</a:t>
            </a:r>
          </a:p>
          <a:p>
            <a:r>
              <a:rPr lang="en-US" dirty="0"/>
              <a:t>An email is made of several little components and there is a possibility to test each and every one of them. But marketers generally tend to test the following components:</a:t>
            </a:r>
          </a:p>
          <a:p>
            <a:endParaRPr lang="en-US" dirty="0"/>
          </a:p>
          <a:p>
            <a:pPr marL="880110" lvl="1" indent="-514350">
              <a:buFont typeface="+mj-lt"/>
              <a:buAutoNum type="arabicPeriod"/>
            </a:pPr>
            <a:r>
              <a:rPr lang="en-US" dirty="0"/>
              <a:t>Call to action</a:t>
            </a:r>
          </a:p>
          <a:p>
            <a:pPr marL="880110" lvl="1" indent="-514350">
              <a:buFont typeface="+mj-lt"/>
              <a:buAutoNum type="arabicPeriod"/>
            </a:pPr>
            <a:r>
              <a:rPr lang="en-US" dirty="0"/>
              <a:t>Subject line</a:t>
            </a:r>
          </a:p>
          <a:p>
            <a:pPr marL="880110" lvl="1" indent="-514350">
              <a:buFont typeface="+mj-lt"/>
              <a:buAutoNum type="arabicPeriod"/>
            </a:pPr>
            <a:r>
              <a:rPr lang="en-US" dirty="0"/>
              <a:t>Layout of the email</a:t>
            </a:r>
          </a:p>
          <a:p>
            <a:pPr marL="880110" lvl="1" indent="-514350">
              <a:buFont typeface="+mj-lt"/>
              <a:buAutoNum type="arabicPeriod"/>
            </a:pPr>
            <a:r>
              <a:rPr lang="en-US" dirty="0"/>
              <a:t>Customer reviews or Testimonials</a:t>
            </a:r>
          </a:p>
          <a:p>
            <a:pPr marL="880110" lvl="1" indent="-514350">
              <a:buFont typeface="+mj-lt"/>
              <a:buAutoNum type="arabicPeriod"/>
            </a:pPr>
            <a:r>
              <a:rPr lang="en-US" dirty="0"/>
              <a:t>Personalization opportunities</a:t>
            </a:r>
          </a:p>
          <a:p>
            <a:pPr marL="880110" lvl="1" indent="-514350">
              <a:buFont typeface="+mj-lt"/>
              <a:buAutoNum type="arabicPeriod"/>
            </a:pPr>
            <a:r>
              <a:rPr lang="en-US" dirty="0"/>
              <a:t>Body text</a:t>
            </a:r>
          </a:p>
          <a:p>
            <a:pPr marL="880110" lvl="1" indent="-514350">
              <a:buFont typeface="+mj-lt"/>
              <a:buAutoNum type="arabicPeriod"/>
            </a:pPr>
            <a:r>
              <a:rPr lang="en-US" dirty="0"/>
              <a:t>Image placement</a:t>
            </a:r>
          </a:p>
          <a:p>
            <a:pPr marL="880110" lvl="1" indent="-514350">
              <a:buFont typeface="+mj-lt"/>
              <a:buAutoNum type="arabicPeriod"/>
            </a:pPr>
            <a:r>
              <a:rPr lang="en-US" dirty="0"/>
              <a:t>Time &amp; Day of the send</a:t>
            </a:r>
          </a:p>
          <a:p>
            <a:pPr marL="880110" lvl="1" indent="-514350">
              <a:buFont typeface="+mj-lt"/>
              <a:buAutoNum type="arabicPeriod"/>
            </a:pPr>
            <a:r>
              <a:rPr lang="en-US" dirty="0"/>
              <a:t>Rich media email vs. Plain text (yeah even this matters)</a:t>
            </a:r>
          </a:p>
        </p:txBody>
      </p:sp>
      <p:sp>
        <p:nvSpPr>
          <p:cNvPr id="3" name="Title 2"/>
          <p:cNvSpPr>
            <a:spLocks noGrp="1"/>
          </p:cNvSpPr>
          <p:nvPr>
            <p:ph type="title"/>
          </p:nvPr>
        </p:nvSpPr>
        <p:spPr/>
        <p:txBody>
          <a:bodyPr>
            <a:normAutofit/>
          </a:bodyPr>
          <a:lstStyle/>
          <a:p>
            <a:r>
              <a:rPr lang="en-US" dirty="0"/>
              <a:t>Email A/B Testing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200" dirty="0"/>
              <a:t>You have three options:</a:t>
            </a:r>
          </a:p>
          <a:p>
            <a:endParaRPr lang="en-US" sz="1200" dirty="0"/>
          </a:p>
          <a:p>
            <a:r>
              <a:rPr lang="en-US" sz="1200" dirty="0"/>
              <a:t>1. Open Rate — Which email variation was opened by the most people?</a:t>
            </a:r>
          </a:p>
          <a:p>
            <a:endParaRPr lang="en-US" sz="1200" dirty="0"/>
          </a:p>
          <a:p>
            <a:endParaRPr lang="en-US" sz="1200" dirty="0"/>
          </a:p>
          <a:p>
            <a:endParaRPr lang="en-US" sz="1200" dirty="0"/>
          </a:p>
          <a:p>
            <a:endParaRPr lang="en-US" sz="1200" dirty="0"/>
          </a:p>
          <a:p>
            <a:r>
              <a:rPr lang="en-US" sz="1200" dirty="0"/>
              <a:t>2. Reply Rate — Which email variation did more people reply to?</a:t>
            </a:r>
          </a:p>
          <a:p>
            <a:endParaRPr lang="en-US" sz="1200" dirty="0"/>
          </a:p>
          <a:p>
            <a:endParaRPr lang="en-US" sz="1200" dirty="0"/>
          </a:p>
          <a:p>
            <a:endParaRPr lang="en-US" sz="1200" dirty="0"/>
          </a:p>
          <a:p>
            <a:endParaRPr lang="en-US" sz="1200" dirty="0"/>
          </a:p>
          <a:p>
            <a:r>
              <a:rPr lang="en-US" sz="1200" dirty="0"/>
              <a:t>3. Click-Through Rate — Which email variation was more effective at getting people to click on linked content?</a:t>
            </a:r>
          </a:p>
          <a:p>
            <a:endParaRPr lang="en-US" dirty="0"/>
          </a:p>
        </p:txBody>
      </p:sp>
      <p:sp>
        <p:nvSpPr>
          <p:cNvPr id="3" name="Title 2"/>
          <p:cNvSpPr>
            <a:spLocks noGrp="1"/>
          </p:cNvSpPr>
          <p:nvPr>
            <p:ph type="title"/>
          </p:nvPr>
        </p:nvSpPr>
        <p:spPr/>
        <p:txBody>
          <a:bodyPr>
            <a:normAutofit/>
          </a:bodyPr>
          <a:lstStyle/>
          <a:p>
            <a:r>
              <a:rPr lang="en-US" dirty="0"/>
              <a:t>What to test in A/B test</a:t>
            </a:r>
          </a:p>
        </p:txBody>
      </p:sp>
      <p:pic>
        <p:nvPicPr>
          <p:cNvPr id="4" name="Picture 3" descr="ab-testing-email-open-rate-calculation-768x160.png"/>
          <p:cNvPicPr>
            <a:picLocks noChangeAspect="1"/>
          </p:cNvPicPr>
          <p:nvPr/>
        </p:nvPicPr>
        <p:blipFill>
          <a:blip r:embed="rId2"/>
          <a:stretch>
            <a:fillRect/>
          </a:stretch>
        </p:blipFill>
        <p:spPr>
          <a:xfrm>
            <a:off x="6096000" y="2218455"/>
            <a:ext cx="3124200" cy="650875"/>
          </a:xfrm>
          <a:prstGeom prst="rect">
            <a:avLst/>
          </a:prstGeom>
        </p:spPr>
      </p:pic>
      <p:pic>
        <p:nvPicPr>
          <p:cNvPr id="5" name="Picture 4" descr="ab-testing-email-reply-rate-calculation-768x160.png"/>
          <p:cNvPicPr>
            <a:picLocks noChangeAspect="1"/>
          </p:cNvPicPr>
          <p:nvPr/>
        </p:nvPicPr>
        <p:blipFill>
          <a:blip r:embed="rId3"/>
          <a:stretch>
            <a:fillRect/>
          </a:stretch>
        </p:blipFill>
        <p:spPr>
          <a:xfrm>
            <a:off x="5753100" y="3429000"/>
            <a:ext cx="3810000" cy="793750"/>
          </a:xfrm>
          <a:prstGeom prst="rect">
            <a:avLst/>
          </a:prstGeom>
        </p:spPr>
      </p:pic>
      <p:pic>
        <p:nvPicPr>
          <p:cNvPr id="7" name="Picture 6" descr="ab-testing-email-clickthrough-rate-calculation-768x160.png"/>
          <p:cNvPicPr>
            <a:picLocks noChangeAspect="1"/>
          </p:cNvPicPr>
          <p:nvPr/>
        </p:nvPicPr>
        <p:blipFill>
          <a:blip r:embed="rId4"/>
          <a:stretch>
            <a:fillRect/>
          </a:stretch>
        </p:blipFill>
        <p:spPr>
          <a:xfrm>
            <a:off x="5567517" y="4306170"/>
            <a:ext cx="4572000" cy="9525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https://aritic.com/blog/aritic-pinpoint/inbox-high-email-delivery/</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Email Preview Test:</a:t>
            </a:r>
          </a:p>
          <a:p>
            <a:pPr>
              <a:buNone/>
            </a:pPr>
            <a:r>
              <a:rPr lang="en-US" dirty="0">
                <a:hlinkClick r:id="rId2"/>
              </a:rPr>
              <a:t>https://litmus.com/email-testing</a:t>
            </a:r>
            <a:endParaRPr lang="en-US" dirty="0"/>
          </a:p>
          <a:p>
            <a:pPr>
              <a:buNone/>
            </a:pPr>
            <a:r>
              <a:rPr lang="en-US" dirty="0"/>
              <a:t>Google Postmaster </a:t>
            </a:r>
          </a:p>
          <a:p>
            <a:pPr>
              <a:buNone/>
            </a:pPr>
            <a:r>
              <a:rPr lang="en-US" dirty="0">
                <a:hlinkClick r:id="rId3"/>
              </a:rPr>
              <a:t>https://gmail.com/postmaster/</a:t>
            </a:r>
            <a:endParaRPr lang="en-US" dirty="0"/>
          </a:p>
          <a:p>
            <a:pPr>
              <a:buNone/>
            </a:pPr>
            <a:endParaRPr lang="en-US" dirty="0"/>
          </a:p>
          <a:p>
            <a:pPr>
              <a:buNone/>
            </a:pPr>
            <a:r>
              <a:rPr lang="en-US" dirty="0">
                <a:hlinkClick r:id="rId4"/>
              </a:rPr>
              <a:t>https://www.senderscore.org/</a:t>
            </a:r>
            <a:endParaRPr lang="en-US" dirty="0"/>
          </a:p>
          <a:p>
            <a:pPr>
              <a:buNone/>
            </a:pPr>
            <a:endParaRPr lang="en-US" dirty="0"/>
          </a:p>
          <a:p>
            <a:pPr>
              <a:buNone/>
            </a:pPr>
            <a:r>
              <a:rPr lang="en-US" dirty="0">
                <a:hlinkClick r:id="rId5"/>
              </a:rPr>
              <a:t>https://www.mail-tester.com/</a:t>
            </a:r>
            <a:r>
              <a:rPr lang="en-US" dirty="0"/>
              <a:t>  (</a:t>
            </a:r>
            <a:r>
              <a:rPr lang="en-US" b="1" dirty="0"/>
              <a:t>Test the </a:t>
            </a:r>
            <a:r>
              <a:rPr lang="en-US" b="1" dirty="0" err="1"/>
              <a:t>Spammyness</a:t>
            </a:r>
            <a:r>
              <a:rPr lang="en-US" b="1" dirty="0"/>
              <a:t> of your Emails</a:t>
            </a:r>
            <a:r>
              <a:rPr lang="en-US" dirty="0"/>
              <a:t>)</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The sender composes a message using the email client on their computer.</a:t>
            </a:r>
          </a:p>
          <a:p>
            <a:endParaRPr lang="en-US" dirty="0"/>
          </a:p>
          <a:p>
            <a:r>
              <a:rPr lang="en-US" dirty="0"/>
              <a:t>When the user sends the message, the email text and attachments are uploaded to the SMTP (Simple Mail Transfer Protocol) server as outgoing mail.</a:t>
            </a:r>
          </a:p>
          <a:p>
            <a:endParaRPr lang="en-US" dirty="0"/>
          </a:p>
          <a:p>
            <a:r>
              <a:rPr lang="en-US" dirty="0"/>
              <a:t>All outgoing messages wait in the outgoing mail queue while the SMTP server communicates with the DNS (Domain Name Server–like a phone book for domain names and server IP addresses) to find out where the recipient’s email server is located. If the SMTP server finds the recipient’s email server,  it will transfer the message and attachments. If the recipient’s server can’t be found, the sender will get a “Mail Failure” notification in their inbox.</a:t>
            </a:r>
          </a:p>
          <a:p>
            <a:endParaRPr lang="en-US" dirty="0"/>
          </a:p>
          <a:p>
            <a:r>
              <a:rPr lang="en-US" dirty="0"/>
              <a:t>The next time the recipient clicks “Send &amp; Receive,” their email client will download all new messages from their own email server. You’ve got mail!</a:t>
            </a:r>
          </a:p>
          <a:p>
            <a:pPr>
              <a:buNone/>
            </a:pPr>
            <a:br>
              <a:rPr lang="en-US" dirty="0"/>
            </a:br>
            <a:endParaRPr lang="en-US" dirty="0"/>
          </a:p>
        </p:txBody>
      </p:sp>
      <p:sp>
        <p:nvSpPr>
          <p:cNvPr id="3" name="Title 2"/>
          <p:cNvSpPr>
            <a:spLocks noGrp="1"/>
          </p:cNvSpPr>
          <p:nvPr>
            <p:ph type="title"/>
          </p:nvPr>
        </p:nvSpPr>
        <p:spPr/>
        <p:txBody>
          <a:bodyPr/>
          <a:lstStyle/>
          <a:p>
            <a:r>
              <a:rPr lang="en-US" dirty="0"/>
              <a:t>How Email 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llustration-how-email-works.jpg"/>
          <p:cNvPicPr>
            <a:picLocks noGrp="1" noChangeAspect="1"/>
          </p:cNvPicPr>
          <p:nvPr>
            <p:ph idx="1"/>
          </p:nvPr>
        </p:nvPicPr>
        <p:blipFill>
          <a:blip r:embed="rId2"/>
          <a:stretch>
            <a:fillRect/>
          </a:stretch>
        </p:blipFill>
        <p:spPr>
          <a:xfrm>
            <a:off x="5410200" y="609600"/>
            <a:ext cx="4648200" cy="5892278"/>
          </a:xfrm>
        </p:spPr>
      </p:pic>
      <p:sp>
        <p:nvSpPr>
          <p:cNvPr id="3" name="Title 2"/>
          <p:cNvSpPr>
            <a:spLocks noGrp="1"/>
          </p:cNvSpPr>
          <p:nvPr>
            <p:ph type="title"/>
          </p:nvPr>
        </p:nvSpPr>
        <p:spPr/>
        <p:txBody>
          <a:bodyPr/>
          <a:lstStyle/>
          <a:p>
            <a:r>
              <a:rPr lang="en-US" dirty="0"/>
              <a:t>Email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xEmail-Map.png.pagespeed.gp+jp+jw+pj+ws+js+rj+rp+rw+ri+cp+md.ic.-BQl1xFuiQ.png"/>
          <p:cNvPicPr>
            <a:picLocks noGrp="1" noChangeAspect="1"/>
          </p:cNvPicPr>
          <p:nvPr>
            <p:ph idx="1"/>
          </p:nvPr>
        </p:nvPicPr>
        <p:blipFill>
          <a:blip r:embed="rId2"/>
          <a:stretch>
            <a:fillRect/>
          </a:stretch>
        </p:blipFill>
        <p:spPr>
          <a:xfrm>
            <a:off x="3636238" y="1481138"/>
            <a:ext cx="4919525" cy="4525962"/>
          </a:xfrm>
        </p:spPr>
      </p:pic>
      <p:sp>
        <p:nvSpPr>
          <p:cNvPr id="3" name="Title 2"/>
          <p:cNvSpPr>
            <a:spLocks noGrp="1"/>
          </p:cNvSpPr>
          <p:nvPr>
            <p:ph type="title"/>
          </p:nvPr>
        </p:nvSpPr>
        <p:spPr/>
        <p:txBody>
          <a:bodyPr/>
          <a:lstStyle/>
          <a:p>
            <a:r>
              <a:rPr lang="en-US" dirty="0"/>
              <a:t>How Email 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 Affordable</a:t>
            </a:r>
            <a:br>
              <a:rPr lang="en-US" dirty="0"/>
            </a:br>
            <a:r>
              <a:rPr lang="en-US" dirty="0"/>
              <a:t>• Simple and quick</a:t>
            </a:r>
            <a:br>
              <a:rPr lang="en-US" dirty="0"/>
            </a:br>
            <a:r>
              <a:rPr lang="en-US" dirty="0"/>
              <a:t>• Personal and customizable</a:t>
            </a:r>
            <a:br>
              <a:rPr lang="en-US" dirty="0"/>
            </a:br>
            <a:r>
              <a:rPr lang="en-US" dirty="0"/>
              <a:t>• Relationship focused</a:t>
            </a:r>
            <a:br>
              <a:rPr lang="en-US" dirty="0"/>
            </a:br>
            <a:r>
              <a:rPr lang="en-US" dirty="0"/>
              <a:t>• Action oriented</a:t>
            </a:r>
            <a:br>
              <a:rPr lang="en-US" dirty="0"/>
            </a:br>
            <a:r>
              <a:rPr lang="en-US" dirty="0"/>
              <a:t>• Measurable</a:t>
            </a:r>
            <a:br>
              <a:rPr lang="en-US" dirty="0"/>
            </a:br>
            <a:r>
              <a:rPr lang="en-US" dirty="0"/>
              <a:t>• More popular than social media</a:t>
            </a:r>
            <a:br>
              <a:rPr lang="en-US" dirty="0"/>
            </a:br>
            <a:r>
              <a:rPr lang="en-US" dirty="0"/>
              <a:t>• Mobile and global</a:t>
            </a:r>
          </a:p>
          <a:p>
            <a:br>
              <a:rPr lang="en-US" dirty="0"/>
            </a:br>
            <a:endParaRPr lang="en-US" dirty="0"/>
          </a:p>
        </p:txBody>
      </p:sp>
      <p:sp>
        <p:nvSpPr>
          <p:cNvPr id="3" name="Title 2"/>
          <p:cNvSpPr>
            <a:spLocks noGrp="1"/>
          </p:cNvSpPr>
          <p:nvPr>
            <p:ph type="title"/>
          </p:nvPr>
        </p:nvSpPr>
        <p:spPr/>
        <p:txBody>
          <a:bodyPr/>
          <a:lstStyle/>
          <a:p>
            <a:r>
              <a:rPr lang="en-US" dirty="0"/>
              <a:t>Advantages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fontAlgn="base"/>
            <a:r>
              <a:rPr lang="en-US" dirty="0"/>
              <a:t>• As of 2013, there are 3.6 billion email accounts</a:t>
            </a:r>
          </a:p>
          <a:p>
            <a:pPr fontAlgn="base"/>
            <a:br>
              <a:rPr lang="en-US" dirty="0"/>
            </a:br>
            <a:r>
              <a:rPr lang="en-US" dirty="0"/>
              <a:t>• 91% of consumers check their email daily</a:t>
            </a:r>
          </a:p>
          <a:p>
            <a:pPr fontAlgn="base"/>
            <a:br>
              <a:rPr lang="en-US" dirty="0"/>
            </a:br>
            <a:r>
              <a:rPr lang="en-US" dirty="0"/>
              <a:t>• 74% of consumers prefer to receive commercial communications via email</a:t>
            </a:r>
          </a:p>
          <a:p>
            <a:pPr fontAlgn="base"/>
            <a:br>
              <a:rPr lang="en-US" dirty="0"/>
            </a:br>
            <a:r>
              <a:rPr lang="en-US" dirty="0"/>
              <a:t>• The average click-through rate for B2B marketing emails in Q2 2013 was 1.7%</a:t>
            </a:r>
          </a:p>
          <a:p>
            <a:pPr fontAlgn="base"/>
            <a:br>
              <a:rPr lang="en-US" dirty="0"/>
            </a:br>
            <a:r>
              <a:rPr lang="en-US" dirty="0"/>
              <a:t>• 60% of marketers believe email marketing produces positive </a:t>
            </a:r>
            <a:r>
              <a:rPr lang="en-US" dirty="0">
                <a:hlinkClick r:id="rId2" tooltip="ROI"/>
              </a:rPr>
              <a:t>ROI </a:t>
            </a:r>
            <a:endParaRPr lang="en-US" dirty="0"/>
          </a:p>
          <a:p>
            <a:pPr fontAlgn="base"/>
            <a:br>
              <a:rPr lang="en-US" dirty="0"/>
            </a:br>
            <a:r>
              <a:rPr lang="en-US" dirty="0"/>
              <a:t>• 66% of consumers have made a purchase online as a result of an email marketing message</a:t>
            </a:r>
          </a:p>
          <a:p>
            <a:pPr fontAlgn="base"/>
            <a:br>
              <a:rPr lang="en-US" dirty="0"/>
            </a:br>
            <a:r>
              <a:rPr lang="en-US" dirty="0"/>
              <a:t>• Email marketing has an ROI of 4,300%</a:t>
            </a:r>
          </a:p>
          <a:p>
            <a:endParaRPr lang="en-US" dirty="0"/>
          </a:p>
        </p:txBody>
      </p:sp>
      <p:sp>
        <p:nvSpPr>
          <p:cNvPr id="3" name="Title 2"/>
          <p:cNvSpPr>
            <a:spLocks noGrp="1"/>
          </p:cNvSpPr>
          <p:nvPr>
            <p:ph type="title"/>
          </p:nvPr>
        </p:nvSpPr>
        <p:spPr/>
        <p:txBody>
          <a:bodyPr>
            <a:normAutofit/>
          </a:bodyPr>
          <a:lstStyle/>
          <a:p>
            <a:r>
              <a:rPr lang="en-US" dirty="0"/>
              <a:t>Some stats and figures related with email marketing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3653</Words>
  <Application>Microsoft Office PowerPoint</Application>
  <PresentationFormat>Widescreen</PresentationFormat>
  <Paragraphs>288</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Wingdings</vt:lpstr>
      <vt:lpstr>Office Theme</vt:lpstr>
      <vt:lpstr>Email marketing</vt:lpstr>
      <vt:lpstr>Email Marketing</vt:lpstr>
      <vt:lpstr>History</vt:lpstr>
      <vt:lpstr>E-Mail Marketing process</vt:lpstr>
      <vt:lpstr>How Email Work</vt:lpstr>
      <vt:lpstr>Email</vt:lpstr>
      <vt:lpstr>How Email work</vt:lpstr>
      <vt:lpstr>Advantages</vt:lpstr>
      <vt:lpstr>Some stats and figures related with email marketing</vt:lpstr>
      <vt:lpstr>Some stats and figures related with email marketing</vt:lpstr>
      <vt:lpstr>Email Marketing Challenges</vt:lpstr>
      <vt:lpstr>PowerPoint Presentation</vt:lpstr>
      <vt:lpstr>Email Marketing Challenges</vt:lpstr>
      <vt:lpstr>Email Marketing Challenges</vt:lpstr>
      <vt:lpstr>Email Marketing Challenges</vt:lpstr>
      <vt:lpstr>Email Marketing Challenges</vt:lpstr>
      <vt:lpstr>Email Marketing Challenges</vt:lpstr>
      <vt:lpstr>Email Marketing Challenges</vt:lpstr>
      <vt:lpstr>Email Marketing Challenges</vt:lpstr>
      <vt:lpstr>Best Practices for Gathering Permission-Based Email Subscriptions </vt:lpstr>
      <vt:lpstr>Opt-In Email Marketing Vs. Bulk Email Spam</vt:lpstr>
      <vt:lpstr>Opt-in email: advantages</vt:lpstr>
      <vt:lpstr>disadvantages of sending bulk email</vt:lpstr>
      <vt:lpstr>Best Email Marketing Software &amp; Automation Tools</vt:lpstr>
      <vt:lpstr>Mail Chimp</vt:lpstr>
      <vt:lpstr>Forms and Emails</vt:lpstr>
      <vt:lpstr>Forms and Emails</vt:lpstr>
      <vt:lpstr>Autoresponder</vt:lpstr>
      <vt:lpstr>PowerPoint Presentation</vt:lpstr>
      <vt:lpstr>How to deliver in InBox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other tips</vt:lpstr>
      <vt:lpstr>Google Postmaster Tools</vt:lpstr>
      <vt:lpstr>5 Ways to Check Your Sending Reputation</vt:lpstr>
      <vt:lpstr>Email A/B Testing</vt:lpstr>
      <vt:lpstr>What to test in A/B test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marketing</dc:title>
  <dc:creator>Gopal</dc:creator>
  <cp:lastModifiedBy>Gopal</cp:lastModifiedBy>
  <cp:revision>2</cp:revision>
  <dcterms:created xsi:type="dcterms:W3CDTF">2018-09-02T02:35:50Z</dcterms:created>
  <dcterms:modified xsi:type="dcterms:W3CDTF">2018-09-02T02:59:54Z</dcterms:modified>
</cp:coreProperties>
</file>