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Helvetica Neue"/>
      <p:regular r:id="rId44"/>
      <p:bold r:id="rId45"/>
      <p:italic r:id="rId46"/>
      <p:boldItalic r:id="rId47"/>
    </p:embeddedFont>
    <p:embeddedFont>
      <p:font typeface="Helvetica Neue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HelveticaNeue-regular.fntdata"/><Relationship Id="rId43" Type="http://schemas.openxmlformats.org/officeDocument/2006/relationships/slide" Target="slides/slide38.xml"/><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Light-regular.fntdata"/><Relationship Id="rId47" Type="http://schemas.openxmlformats.org/officeDocument/2006/relationships/font" Target="fonts/HelveticaNeue-boldItalic.fntdata"/><Relationship Id="rId49" Type="http://schemas.openxmlformats.org/officeDocument/2006/relationships/font" Target="fonts/HelveticaNeue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boldItalic.fntdata"/><Relationship Id="rId5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c9e62b3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c9e62b3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c9e62b32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c9e62b32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c9e62b32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c9e62b32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c9e62b3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c9e62b3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c9e62b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c9e62b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c9e62b32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9c9e62b32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9c9e62b32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9c9e62b32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9c9e62b32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9c9e62b32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9c9e62b32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9c9e62b32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Nimit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we have is the bolded data; need to infer location of ApartmentB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c9e62b3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9c9e62b3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rPr lang="en"/>
              <a:t>start_time is scooter start (Austin Scooter dataset)</a:t>
            </a:r>
            <a:endParaRPr/>
          </a:p>
          <a:p>
            <a:pPr indent="0" lvl="0" marL="0" rtl="0" algn="l">
              <a:spcBef>
                <a:spcPts val="0"/>
              </a:spcBef>
              <a:spcAft>
                <a:spcPts val="0"/>
              </a:spcAft>
              <a:buNone/>
            </a:pPr>
            <a:r>
              <a:rPr lang="en"/>
              <a:t>E_loc is class (course schedule dataset)</a:t>
            </a:r>
            <a:endParaRPr/>
          </a:p>
          <a:p>
            <a:pPr indent="0" lvl="0" marL="0" rtl="0" algn="l">
              <a:spcBef>
                <a:spcPts val="0"/>
              </a:spcBef>
              <a:spcAft>
                <a:spcPts val="0"/>
              </a:spcAft>
              <a:buNone/>
            </a:pPr>
            <a:r>
              <a:rPr lang="en"/>
              <a:t>d is distance (Austin Scooter dataset)</a:t>
            </a:r>
            <a:endParaRPr/>
          </a:p>
          <a:p>
            <a:pPr indent="0" lvl="0" marL="0" rtl="0" algn="l">
              <a:spcBef>
                <a:spcPts val="0"/>
              </a:spcBef>
              <a:spcAft>
                <a:spcPts val="0"/>
              </a:spcAft>
              <a:buNone/>
            </a:pPr>
            <a:r>
              <a:rPr lang="en"/>
              <a:t>S_loc is starting region (upper west campus, north campus, etc.)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c9e62b3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c9e62b3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Electric scooters have been extremely convenient and very accessible, but its not without risks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9c9e62b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9c9e62b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rPr lang="en"/>
              <a:t>start_time is scooter start (Austin Scooter dataset)</a:t>
            </a:r>
            <a:endParaRPr/>
          </a:p>
          <a:p>
            <a:pPr indent="0" lvl="0" marL="0" rtl="0" algn="l">
              <a:spcBef>
                <a:spcPts val="0"/>
              </a:spcBef>
              <a:spcAft>
                <a:spcPts val="0"/>
              </a:spcAft>
              <a:buNone/>
            </a:pPr>
            <a:r>
              <a:rPr lang="en"/>
              <a:t>E_loc is class (course schedule dataset)</a:t>
            </a:r>
            <a:endParaRPr/>
          </a:p>
          <a:p>
            <a:pPr indent="0" lvl="0" marL="0" rtl="0" algn="l">
              <a:spcBef>
                <a:spcPts val="0"/>
              </a:spcBef>
              <a:spcAft>
                <a:spcPts val="0"/>
              </a:spcAft>
              <a:buNone/>
            </a:pPr>
            <a:r>
              <a:rPr lang="en"/>
              <a:t>d is distance (Austin Scooter dataset)</a:t>
            </a:r>
            <a:endParaRPr/>
          </a:p>
          <a:p>
            <a:pPr indent="0" lvl="0" marL="0" rtl="0" algn="l">
              <a:spcBef>
                <a:spcPts val="0"/>
              </a:spcBef>
              <a:spcAft>
                <a:spcPts val="0"/>
              </a:spcAft>
              <a:buNone/>
            </a:pPr>
            <a:r>
              <a:rPr lang="en"/>
              <a:t>S_loc is starting region (upper west campus, north campus, etc.)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9c9e62b32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9c9e62b32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c9e62b32_2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c9e62b32_2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9c9e62b32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9c9e62b32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a:p>
            <a:pPr indent="0" lvl="0" marL="0" rtl="0" algn="l">
              <a:spcBef>
                <a:spcPts val="0"/>
              </a:spcBef>
              <a:spcAft>
                <a:spcPts val="0"/>
              </a:spcAft>
              <a:buNone/>
            </a:pPr>
            <a:r>
              <a:rPr lang="en"/>
              <a:t>StartTime close to ClassTime</a:t>
            </a:r>
            <a:endParaRPr/>
          </a:p>
          <a:p>
            <a:pPr indent="0" lvl="0" marL="0" rtl="0" algn="l">
              <a:spcBef>
                <a:spcPts val="0"/>
              </a:spcBef>
              <a:spcAft>
                <a:spcPts val="0"/>
              </a:spcAft>
              <a:buNone/>
            </a:pPr>
            <a:r>
              <a:rPr lang="en"/>
              <a:t>bad model: doesn’t incorporate distribution of course schedule times for end locations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9c9e62b32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9c9e62b32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a:p>
            <a:pPr indent="0" lvl="0" marL="0" rtl="0" algn="l">
              <a:spcBef>
                <a:spcPts val="0"/>
              </a:spcBef>
              <a:spcAft>
                <a:spcPts val="0"/>
              </a:spcAft>
              <a:buNone/>
            </a:pPr>
            <a:r>
              <a:rPr lang="en"/>
              <a:t>StartTime close to ClassTime</a:t>
            </a:r>
            <a:endParaRPr/>
          </a:p>
          <a:p>
            <a:pPr indent="0" lvl="0" marL="0" rtl="0" algn="l">
              <a:spcBef>
                <a:spcPts val="0"/>
              </a:spcBef>
              <a:spcAft>
                <a:spcPts val="0"/>
              </a:spcAft>
              <a:buNone/>
            </a:pPr>
            <a:r>
              <a:rPr lang="en"/>
              <a:t>bad model: doesn’t incorporate distribution of course schedule times for end locations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9c9e62b32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9c9e62b32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9c9e62b32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9c9e62b32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9c9e62b32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9c9e62b32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9cce3612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9cce3612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9c9e62b32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9c9e62b32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9c9e62b3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9c9e62b3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9c9e62b32_2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9c9e62b32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9c9e62b3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9c9e62b3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9c9e62b3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9c9e62b3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rPr lang="en"/>
              <a:t>From our results we are able to </a:t>
            </a:r>
            <a:r>
              <a:rPr lang="en"/>
              <a:t>identify</a:t>
            </a:r>
            <a:r>
              <a:rPr lang="en"/>
              <a:t> key intersections where there is a high volume of traffic. Such as 26th, 24th, 21st. </a:t>
            </a:r>
            <a:endParaRPr/>
          </a:p>
          <a:p>
            <a:pPr indent="0" lvl="0" marL="0" rtl="0" algn="l">
              <a:spcBef>
                <a:spcPts val="0"/>
              </a:spcBef>
              <a:spcAft>
                <a:spcPts val="0"/>
              </a:spcAft>
              <a:buNone/>
            </a:pPr>
            <a:r>
              <a:rPr lang="en"/>
              <a:t>45000 scooter rides simulated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9c9e62b32_2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9c9e62b32_2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9c9e62b32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9c9e62b32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9c9e62b32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9c9e62b32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Nimit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9c9e62b3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9c9e62b3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9c9e62b3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9c9e62b3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9c9e62b3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9c9e62b32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Claire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we have is the bolded data; need to infer location of ApartmentB</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c9e62b32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c9e62b32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Helen</a:t>
            </a:r>
            <a:endParaRPr/>
          </a:p>
          <a:p>
            <a:pPr indent="0" lvl="0" marL="0" rtl="0" algn="l">
              <a:spcBef>
                <a:spcPts val="0"/>
              </a:spcBef>
              <a:spcAft>
                <a:spcPts val="0"/>
              </a:spcAft>
              <a:buClr>
                <a:schemeClr val="dk1"/>
              </a:buClr>
              <a:buSzPts val="1100"/>
              <a:buFont typeface="Arial"/>
              <a:buNone/>
            </a:pPr>
            <a:r>
              <a:rPr lang="en"/>
              <a:t>1. bone fractures (excluding nose/fingers/toes) (84%),</a:t>
            </a:r>
            <a:endParaRPr/>
          </a:p>
          <a:p>
            <a:pPr indent="0" lvl="0" marL="0" rtl="0" algn="l">
              <a:spcBef>
                <a:spcPts val="0"/>
              </a:spcBef>
              <a:spcAft>
                <a:spcPts val="0"/>
              </a:spcAft>
              <a:buClr>
                <a:schemeClr val="dk1"/>
              </a:buClr>
              <a:buSzPts val="1100"/>
              <a:buFont typeface="Arial"/>
              <a:buNone/>
            </a:pPr>
            <a:r>
              <a:rPr lang="en"/>
              <a:t>2. nerve, tendon, or ligament injuries (45%),</a:t>
            </a:r>
            <a:endParaRPr/>
          </a:p>
          <a:p>
            <a:pPr indent="0" lvl="0" marL="0" rtl="0" algn="l">
              <a:spcBef>
                <a:spcPts val="0"/>
              </a:spcBef>
              <a:spcAft>
                <a:spcPts val="0"/>
              </a:spcAft>
              <a:buClr>
                <a:schemeClr val="dk1"/>
              </a:buClr>
              <a:buSzPts val="1100"/>
              <a:buFont typeface="Arial"/>
              <a:buNone/>
            </a:pPr>
            <a:r>
              <a:rPr lang="en"/>
              <a:t>3. spending more than 48 hours in the hospital (8%),</a:t>
            </a:r>
            <a:endParaRPr/>
          </a:p>
          <a:p>
            <a:pPr indent="0" lvl="0" marL="0" rtl="0" algn="l">
              <a:spcBef>
                <a:spcPts val="0"/>
              </a:spcBef>
              <a:spcAft>
                <a:spcPts val="0"/>
              </a:spcAft>
              <a:buClr>
                <a:schemeClr val="dk1"/>
              </a:buClr>
              <a:buSzPts val="1100"/>
              <a:buFont typeface="Arial"/>
              <a:buNone/>
            </a:pPr>
            <a:r>
              <a:rPr lang="en"/>
              <a:t>4. severe bleed (5%), and</a:t>
            </a:r>
            <a:endParaRPr/>
          </a:p>
          <a:p>
            <a:pPr indent="0" lvl="0" marL="0" rtl="0" algn="l">
              <a:spcBef>
                <a:spcPts val="0"/>
              </a:spcBef>
              <a:spcAft>
                <a:spcPts val="0"/>
              </a:spcAft>
              <a:buClr>
                <a:schemeClr val="dk1"/>
              </a:buClr>
              <a:buSzPts val="1100"/>
              <a:buFont typeface="Arial"/>
              <a:buNone/>
            </a:pPr>
            <a:r>
              <a:rPr lang="en"/>
              <a:t>5. sustained organ damage (1%).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c9e62b3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c9e62b3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Helen</a:t>
            </a:r>
            <a:endParaRPr/>
          </a:p>
          <a:p>
            <a:pPr indent="0" lvl="0" marL="0" rtl="0" algn="l">
              <a:spcBef>
                <a:spcPts val="0"/>
              </a:spcBef>
              <a:spcAft>
                <a:spcPts val="0"/>
              </a:spcAft>
              <a:buClr>
                <a:schemeClr val="dk1"/>
              </a:buClr>
              <a:buSzPts val="1100"/>
              <a:buFont typeface="Arial"/>
              <a:buNone/>
            </a:pPr>
            <a:r>
              <a:rPr lang="en"/>
              <a:t>1. bone fractures (excluding nose/fingers/toes) (84%),</a:t>
            </a:r>
            <a:endParaRPr/>
          </a:p>
          <a:p>
            <a:pPr indent="0" lvl="0" marL="0" rtl="0" algn="l">
              <a:spcBef>
                <a:spcPts val="0"/>
              </a:spcBef>
              <a:spcAft>
                <a:spcPts val="0"/>
              </a:spcAft>
              <a:buClr>
                <a:schemeClr val="dk1"/>
              </a:buClr>
              <a:buSzPts val="1100"/>
              <a:buFont typeface="Arial"/>
              <a:buNone/>
            </a:pPr>
            <a:r>
              <a:rPr lang="en"/>
              <a:t>2. nerve, tendon, or ligament injuries (45%),</a:t>
            </a:r>
            <a:endParaRPr/>
          </a:p>
          <a:p>
            <a:pPr indent="0" lvl="0" marL="0" rtl="0" algn="l">
              <a:spcBef>
                <a:spcPts val="0"/>
              </a:spcBef>
              <a:spcAft>
                <a:spcPts val="0"/>
              </a:spcAft>
              <a:buClr>
                <a:schemeClr val="dk1"/>
              </a:buClr>
              <a:buSzPts val="1100"/>
              <a:buFont typeface="Arial"/>
              <a:buNone/>
            </a:pPr>
            <a:r>
              <a:rPr lang="en"/>
              <a:t>3. spending more than 48 hours in the hospital (8%),</a:t>
            </a:r>
            <a:endParaRPr/>
          </a:p>
          <a:p>
            <a:pPr indent="0" lvl="0" marL="0" rtl="0" algn="l">
              <a:spcBef>
                <a:spcPts val="0"/>
              </a:spcBef>
              <a:spcAft>
                <a:spcPts val="0"/>
              </a:spcAft>
              <a:buClr>
                <a:schemeClr val="dk1"/>
              </a:buClr>
              <a:buSzPts val="1100"/>
              <a:buFont typeface="Arial"/>
              <a:buNone/>
            </a:pPr>
            <a:r>
              <a:rPr lang="en"/>
              <a:t>4. severe bleed (5%), and</a:t>
            </a:r>
            <a:endParaRPr/>
          </a:p>
          <a:p>
            <a:pPr indent="0" lvl="0" marL="0" rtl="0" algn="l">
              <a:spcBef>
                <a:spcPts val="0"/>
              </a:spcBef>
              <a:spcAft>
                <a:spcPts val="0"/>
              </a:spcAft>
              <a:buClr>
                <a:schemeClr val="dk1"/>
              </a:buClr>
              <a:buSzPts val="1100"/>
              <a:buFont typeface="Arial"/>
              <a:buNone/>
            </a:pPr>
            <a:r>
              <a:rPr lang="en"/>
              <a:t>5. sustained organ damage (1%).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c9e62b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c9e62b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c9e62b32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c9e62b32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c9e62b3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c9e62b3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c9e62b32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c9e62b32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gif"/><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gif"/><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20.png"/><Relationship Id="rId8"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gif"/><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20.png"/><Relationship Id="rId8"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hyperlink" Target="http://www.austintexas.gov/page/demographic-data" TargetMode="External"/><Relationship Id="rId5" Type="http://schemas.openxmlformats.org/officeDocument/2006/relationships/hyperlink" Target="https://data.austintexas.gov/Transportation-and-Mobility/Dockless-Vehicle-Trips/7d8e-dm7r" TargetMode="External"/><Relationship Id="rId6" Type="http://schemas.openxmlformats.org/officeDocument/2006/relationships/hyperlink" Target="https://registrar.utexas.edu/schedules/18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Dockless Vehicle Safety</a:t>
            </a:r>
            <a:endParaRPr b="1">
              <a:latin typeface="Helvetica Neue"/>
              <a:ea typeface="Helvetica Neue"/>
              <a:cs typeface="Helvetica Neue"/>
              <a:sym typeface="Helvetica Neue"/>
            </a:endParaRPr>
          </a:p>
        </p:txBody>
      </p:sp>
      <p:sp>
        <p:nvSpPr>
          <p:cNvPr id="55" name="Google Shape;55;p13"/>
          <p:cNvSpPr txBox="1"/>
          <p:nvPr>
            <p:ph idx="1" type="subTitle"/>
          </p:nvPr>
        </p:nvSpPr>
        <p:spPr>
          <a:xfrm>
            <a:off x="364400" y="25717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Scooters Considered Harmful</a:t>
            </a:r>
            <a:endParaRPr>
              <a:latin typeface="Helvetica Neue Light"/>
              <a:ea typeface="Helvetica Neue Light"/>
              <a:cs typeface="Helvetica Neue Light"/>
              <a:sym typeface="Helvetica Neue Light"/>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7" name="Google Shape;57;p13"/>
          <p:cNvSpPr txBox="1"/>
          <p:nvPr/>
        </p:nvSpPr>
        <p:spPr>
          <a:xfrm>
            <a:off x="5293125" y="80767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675075" y="657838"/>
            <a:ext cx="1237875" cy="1237875"/>
          </a:xfrm>
          <a:prstGeom prst="rect">
            <a:avLst/>
          </a:prstGeom>
          <a:noFill/>
          <a:ln>
            <a:noFill/>
          </a:ln>
        </p:spPr>
      </p:pic>
      <p:pic>
        <p:nvPicPr>
          <p:cNvPr id="59" name="Google Shape;59;p13"/>
          <p:cNvPicPr preferRelativeResize="0"/>
          <p:nvPr/>
        </p:nvPicPr>
        <p:blipFill>
          <a:blip r:embed="rId4">
            <a:alphaModFix/>
          </a:blip>
          <a:stretch>
            <a:fillRect/>
          </a:stretch>
        </p:blipFill>
        <p:spPr>
          <a:xfrm>
            <a:off x="675075" y="3641588"/>
            <a:ext cx="1462224" cy="1462224"/>
          </a:xfrm>
          <a:prstGeom prst="rect">
            <a:avLst/>
          </a:prstGeom>
          <a:noFill/>
          <a:ln>
            <a:noFill/>
          </a:ln>
        </p:spPr>
      </p:pic>
      <p:pic>
        <p:nvPicPr>
          <p:cNvPr id="60" name="Google Shape;60;p13"/>
          <p:cNvPicPr preferRelativeResize="0"/>
          <p:nvPr/>
        </p:nvPicPr>
        <p:blipFill>
          <a:blip r:embed="rId5">
            <a:alphaModFix/>
          </a:blip>
          <a:stretch>
            <a:fillRect/>
          </a:stretch>
        </p:blipFill>
        <p:spPr>
          <a:xfrm>
            <a:off x="2639100" y="527325"/>
            <a:ext cx="1136550" cy="1136550"/>
          </a:xfrm>
          <a:prstGeom prst="rect">
            <a:avLst/>
          </a:prstGeom>
          <a:noFill/>
          <a:ln>
            <a:noFill/>
          </a:ln>
        </p:spPr>
      </p:pic>
      <p:pic>
        <p:nvPicPr>
          <p:cNvPr id="61" name="Google Shape;61;p13"/>
          <p:cNvPicPr preferRelativeResize="0"/>
          <p:nvPr/>
        </p:nvPicPr>
        <p:blipFill>
          <a:blip r:embed="rId3">
            <a:alphaModFix/>
          </a:blip>
          <a:stretch>
            <a:fillRect/>
          </a:stretch>
        </p:blipFill>
        <p:spPr>
          <a:xfrm>
            <a:off x="5355750" y="4217425"/>
            <a:ext cx="643500" cy="643500"/>
          </a:xfrm>
          <a:prstGeom prst="rect">
            <a:avLst/>
          </a:prstGeom>
          <a:noFill/>
          <a:ln>
            <a:noFill/>
          </a:ln>
        </p:spPr>
      </p:pic>
      <p:pic>
        <p:nvPicPr>
          <p:cNvPr id="62" name="Google Shape;62;p13"/>
          <p:cNvPicPr preferRelativeResize="0"/>
          <p:nvPr/>
        </p:nvPicPr>
        <p:blipFill>
          <a:blip r:embed="rId4">
            <a:alphaModFix/>
          </a:blip>
          <a:stretch>
            <a:fillRect/>
          </a:stretch>
        </p:blipFill>
        <p:spPr>
          <a:xfrm>
            <a:off x="7181575" y="1103125"/>
            <a:ext cx="792600" cy="792600"/>
          </a:xfrm>
          <a:prstGeom prst="rect">
            <a:avLst/>
          </a:prstGeom>
          <a:noFill/>
          <a:ln>
            <a:noFill/>
          </a:ln>
        </p:spPr>
      </p:pic>
      <p:pic>
        <p:nvPicPr>
          <p:cNvPr id="63" name="Google Shape;63;p13"/>
          <p:cNvPicPr preferRelativeResize="0"/>
          <p:nvPr/>
        </p:nvPicPr>
        <p:blipFill>
          <a:blip r:embed="rId6">
            <a:alphaModFix/>
          </a:blip>
          <a:stretch>
            <a:fillRect/>
          </a:stretch>
        </p:blipFill>
        <p:spPr>
          <a:xfrm>
            <a:off x="2956688" y="3490823"/>
            <a:ext cx="1342325" cy="952100"/>
          </a:xfrm>
          <a:prstGeom prst="rect">
            <a:avLst/>
          </a:prstGeom>
          <a:noFill/>
          <a:ln>
            <a:noFill/>
          </a:ln>
        </p:spPr>
      </p:pic>
      <p:pic>
        <p:nvPicPr>
          <p:cNvPr id="64" name="Google Shape;64;p13"/>
          <p:cNvPicPr preferRelativeResize="0"/>
          <p:nvPr/>
        </p:nvPicPr>
        <p:blipFill>
          <a:blip r:embed="rId5">
            <a:alphaModFix/>
          </a:blip>
          <a:stretch>
            <a:fillRect/>
          </a:stretch>
        </p:blipFill>
        <p:spPr>
          <a:xfrm>
            <a:off x="7181572" y="3364348"/>
            <a:ext cx="792600" cy="792600"/>
          </a:xfrm>
          <a:prstGeom prst="rect">
            <a:avLst/>
          </a:prstGeom>
          <a:noFill/>
          <a:ln>
            <a:noFill/>
          </a:ln>
        </p:spPr>
      </p:pic>
      <p:pic>
        <p:nvPicPr>
          <p:cNvPr id="65" name="Google Shape;65;p13"/>
          <p:cNvPicPr preferRelativeResize="0"/>
          <p:nvPr/>
        </p:nvPicPr>
        <p:blipFill>
          <a:blip r:embed="rId6">
            <a:alphaModFix/>
          </a:blip>
          <a:stretch>
            <a:fillRect/>
          </a:stretch>
        </p:blipFill>
        <p:spPr>
          <a:xfrm>
            <a:off x="5092000" y="426000"/>
            <a:ext cx="907249" cy="6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Ethical Considerations</a:t>
            </a:r>
            <a:endParaRPr b="1" sz="3000">
              <a:solidFill>
                <a:srgbClr val="FF0000"/>
              </a:solidFill>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
        <p:nvSpPr>
          <p:cNvPr id="130" name="Google Shape;130;p22"/>
          <p:cNvSpPr txBox="1"/>
          <p:nvPr>
            <p:ph idx="1" type="body"/>
          </p:nvPr>
        </p:nvSpPr>
        <p:spPr>
          <a:xfrm>
            <a:off x="311700" y="1289304"/>
            <a:ext cx="861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Helvetica Neue"/>
                <a:ea typeface="Helvetica Neue"/>
                <a:cs typeface="Helvetica Neue"/>
                <a:sym typeface="Helvetica Neue"/>
              </a:rPr>
              <a:t>Privacy</a:t>
            </a:r>
            <a:endParaRPr b="1" sz="3000">
              <a:solidFill>
                <a:srgbClr val="FF0000"/>
              </a:solidFill>
              <a:latin typeface="Helvetica Neue"/>
              <a:ea typeface="Helvetica Neue"/>
              <a:cs typeface="Helvetica Neue"/>
              <a:sym typeface="Helvetica Neue"/>
            </a:endParaRPr>
          </a:p>
          <a:p>
            <a:pPr indent="-342900" lvl="0" marL="457200" rtl="0" algn="l">
              <a:spcBef>
                <a:spcPts val="1600"/>
              </a:spcBef>
              <a:spcAft>
                <a:spcPts val="0"/>
              </a:spcAft>
              <a:buClr>
                <a:srgbClr val="000000"/>
              </a:buClr>
              <a:buSzPts val="1800"/>
              <a:buFont typeface="Helvetica Neue"/>
              <a:buChar char="➔"/>
            </a:pPr>
            <a:r>
              <a:rPr lang="en">
                <a:solidFill>
                  <a:srgbClr val="000000"/>
                </a:solidFill>
                <a:latin typeface="Helvetica Neue"/>
                <a:ea typeface="Helvetica Neue"/>
                <a:cs typeface="Helvetica Neue"/>
                <a:sym typeface="Helvetica Neue"/>
              </a:rPr>
              <a:t>start location + start time </a:t>
            </a:r>
            <a:r>
              <a:rPr b="1" lang="en">
                <a:solidFill>
                  <a:srgbClr val="000000"/>
                </a:solidFill>
                <a:latin typeface="Helvetica Neue"/>
                <a:ea typeface="Helvetica Neue"/>
                <a:cs typeface="Helvetica Neue"/>
                <a:sym typeface="Helvetica Neue"/>
              </a:rPr>
              <a:t>➪</a:t>
            </a:r>
            <a:r>
              <a:rPr lang="en">
                <a:solidFill>
                  <a:srgbClr val="000000"/>
                </a:solidFill>
                <a:latin typeface="Helvetica Neue"/>
                <a:ea typeface="Helvetica Neue"/>
                <a:cs typeface="Helvetica Neue"/>
                <a:sym typeface="Helvetica Neue"/>
              </a:rPr>
              <a:t> where someone lives and when they’re not home</a:t>
            </a:r>
            <a:br>
              <a:rPr lang="en">
                <a:solidFill>
                  <a:srgbClr val="000000"/>
                </a:solidFill>
                <a:latin typeface="Helvetica Neue"/>
                <a:ea typeface="Helvetica Neue"/>
                <a:cs typeface="Helvetica Neue"/>
                <a:sym typeface="Helvetica Neue"/>
              </a:rPr>
            </a:br>
            <a:endParaRPr>
              <a:solidFill>
                <a:srgbClr val="000000"/>
              </a:solidFill>
              <a:latin typeface="Helvetica Neue"/>
              <a:ea typeface="Helvetica Neue"/>
              <a:cs typeface="Helvetica Neue"/>
              <a:sym typeface="Helvetica Neue"/>
            </a:endParaRPr>
          </a:p>
          <a:p>
            <a:pPr indent="0" lvl="0" marL="0" rtl="0" algn="l">
              <a:spcBef>
                <a:spcPts val="1600"/>
              </a:spcBef>
              <a:spcAft>
                <a:spcPts val="1600"/>
              </a:spcAft>
              <a:buNone/>
            </a:pPr>
            <a:r>
              <a:t/>
            </a:r>
            <a:endParaRPr b="1">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latin typeface="Helvetica Neue"/>
                <a:ea typeface="Helvetica Neue"/>
                <a:cs typeface="Helvetica Neue"/>
                <a:sym typeface="Helvetica Neue"/>
              </a:rPr>
              <a:t>Ethical Considerations</a:t>
            </a:r>
            <a:endParaRPr b="1" sz="3000">
              <a:solidFill>
                <a:srgbClr val="FF0000"/>
              </a:solidFill>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
        <p:nvSpPr>
          <p:cNvPr id="137" name="Google Shape;137;p23"/>
          <p:cNvSpPr txBox="1"/>
          <p:nvPr>
            <p:ph idx="1" type="body"/>
          </p:nvPr>
        </p:nvSpPr>
        <p:spPr>
          <a:xfrm>
            <a:off x="311700" y="1246825"/>
            <a:ext cx="86112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Helvetica Neue"/>
                <a:ea typeface="Helvetica Neue"/>
                <a:cs typeface="Helvetica Neue"/>
                <a:sym typeface="Helvetica Neue"/>
              </a:rPr>
              <a:t>Privacy</a:t>
            </a:r>
            <a:endParaRPr b="1" sz="3000">
              <a:solidFill>
                <a:srgbClr val="FF0000"/>
              </a:solidFill>
              <a:latin typeface="Helvetica Neue"/>
              <a:ea typeface="Helvetica Neue"/>
              <a:cs typeface="Helvetica Neue"/>
              <a:sym typeface="Helvetica Neue"/>
            </a:endParaRPr>
          </a:p>
          <a:p>
            <a:pPr indent="-342900" lvl="0" marL="457200" rtl="0" algn="l">
              <a:spcBef>
                <a:spcPts val="1600"/>
              </a:spcBef>
              <a:spcAft>
                <a:spcPts val="0"/>
              </a:spcAft>
              <a:buClr>
                <a:srgbClr val="000000"/>
              </a:buClr>
              <a:buSzPts val="1800"/>
              <a:buFont typeface="Helvetica Neue"/>
              <a:buChar char="➔"/>
            </a:pPr>
            <a:r>
              <a:rPr lang="en">
                <a:solidFill>
                  <a:srgbClr val="000000"/>
                </a:solidFill>
                <a:latin typeface="Helvetica Neue"/>
                <a:ea typeface="Helvetica Neue"/>
                <a:cs typeface="Helvetica Neue"/>
                <a:sym typeface="Helvetica Neue"/>
              </a:rPr>
              <a:t>start location + start time </a:t>
            </a:r>
            <a:r>
              <a:rPr b="1" lang="en">
                <a:solidFill>
                  <a:srgbClr val="000000"/>
                </a:solidFill>
                <a:latin typeface="Helvetica Neue"/>
                <a:ea typeface="Helvetica Neue"/>
                <a:cs typeface="Helvetica Neue"/>
                <a:sym typeface="Helvetica Neue"/>
              </a:rPr>
              <a:t>➪</a:t>
            </a:r>
            <a:r>
              <a:rPr lang="en">
                <a:solidFill>
                  <a:srgbClr val="000000"/>
                </a:solidFill>
                <a:latin typeface="Helvetica Neue"/>
                <a:ea typeface="Helvetica Neue"/>
                <a:cs typeface="Helvetica Neue"/>
                <a:sym typeface="Helvetica Neue"/>
              </a:rPr>
              <a:t> where someone lives and when they’re not home</a:t>
            </a:r>
            <a:endParaRPr>
              <a:solidFill>
                <a:srgbClr val="000000"/>
              </a:solidFill>
              <a:latin typeface="Helvetica Neue"/>
              <a:ea typeface="Helvetica Neue"/>
              <a:cs typeface="Helvetica Neue"/>
              <a:sym typeface="Helvetica Neue"/>
            </a:endParaRPr>
          </a:p>
          <a:p>
            <a:pPr indent="0" lvl="0" marL="0" rtl="0" algn="l">
              <a:spcBef>
                <a:spcPts val="1600"/>
              </a:spcBef>
              <a:spcAft>
                <a:spcPts val="0"/>
              </a:spcAft>
              <a:buNone/>
            </a:pPr>
            <a:r>
              <a:t/>
            </a:r>
            <a:endParaRPr>
              <a:solidFill>
                <a:schemeClr val="dk1"/>
              </a:solidFill>
              <a:latin typeface="Helvetica Neue"/>
              <a:ea typeface="Helvetica Neue"/>
              <a:cs typeface="Helvetica Neue"/>
              <a:sym typeface="Helvetica Neue"/>
            </a:endParaRPr>
          </a:p>
          <a:p>
            <a:pPr indent="-342900" lvl="0" marL="457200" rtl="0" algn="l">
              <a:spcBef>
                <a:spcPts val="160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We want to create a </a:t>
            </a:r>
            <a:r>
              <a:rPr b="1" lang="en">
                <a:solidFill>
                  <a:schemeClr val="dk1"/>
                </a:solidFill>
                <a:latin typeface="Helvetica Neue"/>
                <a:ea typeface="Helvetica Neue"/>
                <a:cs typeface="Helvetica Neue"/>
                <a:sym typeface="Helvetica Neue"/>
              </a:rPr>
              <a:t>sampling scheme </a:t>
            </a:r>
            <a:r>
              <a:rPr lang="en">
                <a:solidFill>
                  <a:schemeClr val="dk1"/>
                </a:solidFill>
                <a:latin typeface="Helvetica Neue"/>
                <a:ea typeface="Helvetica Neue"/>
                <a:cs typeface="Helvetica Neue"/>
                <a:sym typeface="Helvetica Neue"/>
              </a:rPr>
              <a:t>that</a:t>
            </a:r>
            <a:r>
              <a:rPr b="1" lang="en">
                <a:solidFill>
                  <a:schemeClr val="dk1"/>
                </a:solidFill>
                <a:latin typeface="Helvetica Neue"/>
                <a:ea typeface="Helvetica Neue"/>
                <a:cs typeface="Helvetica Neue"/>
                <a:sym typeface="Helvetica Neue"/>
              </a:rPr>
              <a:t> </a:t>
            </a:r>
            <a:r>
              <a:rPr b="1" lang="en">
                <a:solidFill>
                  <a:srgbClr val="38761D"/>
                </a:solidFill>
                <a:latin typeface="Helvetica Neue"/>
                <a:ea typeface="Helvetica Neue"/>
                <a:cs typeface="Helvetica Neue"/>
                <a:sym typeface="Helvetica Neue"/>
              </a:rPr>
              <a:t>anonymizes the data</a:t>
            </a:r>
            <a:r>
              <a:rPr b="1" lang="en">
                <a:solidFill>
                  <a:schemeClr val="dk1"/>
                </a:solidFill>
                <a:latin typeface="Helvetica Neue"/>
                <a:ea typeface="Helvetica Neue"/>
                <a:cs typeface="Helvetica Neue"/>
                <a:sym typeface="Helvetica Neue"/>
              </a:rPr>
              <a:t>.</a:t>
            </a:r>
            <a:br>
              <a:rPr lang="en">
                <a:solidFill>
                  <a:srgbClr val="000000"/>
                </a:solidFill>
                <a:latin typeface="Helvetica Neue"/>
                <a:ea typeface="Helvetica Neue"/>
                <a:cs typeface="Helvetica Neue"/>
                <a:sym typeface="Helvetica Neue"/>
              </a:rPr>
            </a:br>
            <a:endParaRPr>
              <a:solidFill>
                <a:srgbClr val="000000"/>
              </a:solidFill>
              <a:latin typeface="Helvetica Neue"/>
              <a:ea typeface="Helvetica Neue"/>
              <a:cs typeface="Helvetica Neue"/>
              <a:sym typeface="Helvetica Neue"/>
            </a:endParaRPr>
          </a:p>
          <a:p>
            <a:pPr indent="0" lvl="0" marL="0" rtl="0" algn="l">
              <a:spcBef>
                <a:spcPts val="1600"/>
              </a:spcBef>
              <a:spcAft>
                <a:spcPts val="1600"/>
              </a:spcAft>
              <a:buNone/>
            </a:pPr>
            <a:r>
              <a:t/>
            </a:r>
            <a:endParaRPr b="1">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11700" y="1228675"/>
            <a:ext cx="8520600" cy="34164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Develop a sampling technique for scooter traffic around UT Austin</a:t>
            </a:r>
            <a:endParaRPr sz="2000">
              <a:solidFill>
                <a:srgbClr val="000000"/>
              </a:solidFill>
              <a:latin typeface="Helvetica Neue"/>
              <a:ea typeface="Helvetica Neue"/>
              <a:cs typeface="Helvetica Neue"/>
              <a:sym typeface="Helvetica Neue"/>
            </a:endParaRPr>
          </a:p>
          <a:p>
            <a:pPr indent="-342900" lvl="1" marL="914400" rtl="0" algn="l">
              <a:spcBef>
                <a:spcPts val="0"/>
              </a:spcBef>
              <a:spcAft>
                <a:spcPts val="0"/>
              </a:spcAft>
              <a:buClr>
                <a:srgbClr val="000000"/>
              </a:buClr>
              <a:buSzPts val="1800"/>
              <a:buFont typeface="Helvetica Neue"/>
              <a:buChar char="◆"/>
            </a:pPr>
            <a:r>
              <a:rPr lang="en" sz="1800">
                <a:solidFill>
                  <a:srgbClr val="000000"/>
                </a:solidFill>
                <a:latin typeface="Helvetica Neue"/>
                <a:ea typeface="Helvetica Neue"/>
                <a:cs typeface="Helvetica Neue"/>
                <a:sym typeface="Helvetica Neue"/>
              </a:rPr>
              <a:t>Consider as many variables as we can to </a:t>
            </a:r>
            <a:r>
              <a:rPr b="1" lang="en" sz="1800">
                <a:solidFill>
                  <a:srgbClr val="6AA84F"/>
                </a:solidFill>
                <a:latin typeface="Helvetica Neue"/>
                <a:ea typeface="Helvetica Neue"/>
                <a:cs typeface="Helvetica Neue"/>
                <a:sym typeface="Helvetica Neue"/>
              </a:rPr>
              <a:t>enhance our model</a:t>
            </a:r>
            <a:endParaRPr b="1" sz="2000">
              <a:solidFill>
                <a:srgbClr val="6AA84F"/>
              </a:solidFill>
              <a:latin typeface="Helvetica Neue"/>
              <a:ea typeface="Helvetica Neue"/>
              <a:cs typeface="Helvetica Neue"/>
              <a:sym typeface="Helvetica Neue"/>
            </a:endParaRPr>
          </a:p>
          <a:p>
            <a:pPr indent="-342900" lvl="1" marL="914400" rtl="0" algn="l">
              <a:spcBef>
                <a:spcPts val="0"/>
              </a:spcBef>
              <a:spcAft>
                <a:spcPts val="0"/>
              </a:spcAft>
              <a:buClr>
                <a:srgbClr val="000000"/>
              </a:buClr>
              <a:buSzPts val="1800"/>
              <a:buFont typeface="Helvetica Neue"/>
              <a:buChar char="◆"/>
            </a:pPr>
            <a:r>
              <a:rPr b="1" lang="en" sz="1800">
                <a:solidFill>
                  <a:srgbClr val="6AA84F"/>
                </a:solidFill>
                <a:latin typeface="Helvetica Neue"/>
                <a:ea typeface="Helvetica Neue"/>
                <a:cs typeface="Helvetica Neue"/>
                <a:sym typeface="Helvetica Neue"/>
              </a:rPr>
              <a:t>Validate </a:t>
            </a:r>
            <a:r>
              <a:rPr lang="en" sz="1800">
                <a:solidFill>
                  <a:srgbClr val="000000"/>
                </a:solidFill>
                <a:latin typeface="Helvetica Neue"/>
                <a:ea typeface="Helvetica Neue"/>
                <a:cs typeface="Helvetica Neue"/>
                <a:sym typeface="Helvetica Neue"/>
              </a:rPr>
              <a:t>on original Austin Scooter dataset</a:t>
            </a:r>
            <a:br>
              <a:rPr lang="en" sz="1800">
                <a:solidFill>
                  <a:srgbClr val="000000"/>
                </a:solidFill>
                <a:latin typeface="Helvetica Neue"/>
                <a:ea typeface="Helvetica Neue"/>
                <a:cs typeface="Helvetica Neue"/>
                <a:sym typeface="Helvetica Neue"/>
              </a:rPr>
            </a:br>
            <a:endParaRPr sz="2000">
              <a:solidFill>
                <a:srgbClr val="000000"/>
              </a:solidFill>
              <a:latin typeface="Helvetica Neue"/>
              <a:ea typeface="Helvetica Neue"/>
              <a:cs typeface="Helvetica Neue"/>
              <a:sym typeface="Helvetica Neue"/>
            </a:endParaRPr>
          </a:p>
          <a:p>
            <a:pPr indent="-355600" lvl="0" marL="457200" rtl="0" algn="l">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Locate regions of high scooter activity </a:t>
            </a:r>
            <a:r>
              <a:rPr b="1" lang="en" sz="2000">
                <a:solidFill>
                  <a:srgbClr val="FF0000"/>
                </a:solidFill>
                <a:latin typeface="Helvetica Neue"/>
                <a:ea typeface="Helvetica Neue"/>
                <a:cs typeface="Helvetica Neue"/>
                <a:sym typeface="Helvetica Neue"/>
              </a:rPr>
              <a:t>(“hotspots for injury”)</a:t>
            </a:r>
            <a:endParaRPr b="1" sz="2000">
              <a:solidFill>
                <a:srgbClr val="FF0000"/>
              </a:solidFill>
              <a:latin typeface="Helvetica Neue"/>
              <a:ea typeface="Helvetica Neue"/>
              <a:cs typeface="Helvetica Neue"/>
              <a:sym typeface="Helvetica Neue"/>
            </a:endParaRPr>
          </a:p>
          <a:p>
            <a:pPr indent="0" lvl="0" marL="0" rtl="0" algn="l">
              <a:spcBef>
                <a:spcPts val="1600"/>
              </a:spcBef>
              <a:spcAft>
                <a:spcPts val="1600"/>
              </a:spcAft>
              <a:buNone/>
            </a:pPr>
            <a:r>
              <a:t/>
            </a:r>
            <a:endParaRPr sz="2000">
              <a:solidFill>
                <a:srgbClr val="000000"/>
              </a:solidFill>
              <a:latin typeface="Helvetica Neue"/>
              <a:ea typeface="Helvetica Neue"/>
              <a:cs typeface="Helvetica Neue"/>
              <a:sym typeface="Helvetica Neue"/>
            </a:endParaRPr>
          </a:p>
        </p:txBody>
      </p:sp>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Criteria of Success</a:t>
            </a:r>
            <a:endParaRPr b="1">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311700" y="1228675"/>
            <a:ext cx="8520600" cy="34164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Develop a sampling technique for scooter traffic around UT Austin</a:t>
            </a:r>
            <a:endParaRPr sz="2000">
              <a:solidFill>
                <a:srgbClr val="000000"/>
              </a:solidFill>
              <a:latin typeface="Helvetica Neue"/>
              <a:ea typeface="Helvetica Neue"/>
              <a:cs typeface="Helvetica Neue"/>
              <a:sym typeface="Helvetica Neue"/>
            </a:endParaRPr>
          </a:p>
          <a:p>
            <a:pPr indent="-342900" lvl="1" marL="914400" rtl="0" algn="l">
              <a:spcBef>
                <a:spcPts val="0"/>
              </a:spcBef>
              <a:spcAft>
                <a:spcPts val="0"/>
              </a:spcAft>
              <a:buClr>
                <a:srgbClr val="000000"/>
              </a:buClr>
              <a:buSzPts val="1800"/>
              <a:buFont typeface="Helvetica Neue"/>
              <a:buChar char="◆"/>
            </a:pPr>
            <a:r>
              <a:rPr lang="en" sz="1800">
                <a:solidFill>
                  <a:srgbClr val="000000"/>
                </a:solidFill>
                <a:latin typeface="Helvetica Neue"/>
                <a:ea typeface="Helvetica Neue"/>
                <a:cs typeface="Helvetica Neue"/>
                <a:sym typeface="Helvetica Neue"/>
              </a:rPr>
              <a:t>Consider as many variables as we can to </a:t>
            </a:r>
            <a:r>
              <a:rPr b="1" lang="en" sz="1800">
                <a:solidFill>
                  <a:srgbClr val="6AA84F"/>
                </a:solidFill>
                <a:latin typeface="Helvetica Neue"/>
                <a:ea typeface="Helvetica Neue"/>
                <a:cs typeface="Helvetica Neue"/>
                <a:sym typeface="Helvetica Neue"/>
              </a:rPr>
              <a:t>enhance our model</a:t>
            </a:r>
            <a:endParaRPr b="1" sz="2000">
              <a:solidFill>
                <a:srgbClr val="6AA84F"/>
              </a:solidFill>
              <a:latin typeface="Helvetica Neue"/>
              <a:ea typeface="Helvetica Neue"/>
              <a:cs typeface="Helvetica Neue"/>
              <a:sym typeface="Helvetica Neue"/>
            </a:endParaRPr>
          </a:p>
          <a:p>
            <a:pPr indent="-342900" lvl="1" marL="914400" rtl="0" algn="l">
              <a:spcBef>
                <a:spcPts val="0"/>
              </a:spcBef>
              <a:spcAft>
                <a:spcPts val="0"/>
              </a:spcAft>
              <a:buClr>
                <a:srgbClr val="000000"/>
              </a:buClr>
              <a:buSzPts val="1800"/>
              <a:buFont typeface="Helvetica Neue"/>
              <a:buChar char="◆"/>
            </a:pPr>
            <a:r>
              <a:rPr b="1" lang="en" sz="1800">
                <a:solidFill>
                  <a:srgbClr val="6AA84F"/>
                </a:solidFill>
                <a:latin typeface="Helvetica Neue"/>
                <a:ea typeface="Helvetica Neue"/>
                <a:cs typeface="Helvetica Neue"/>
                <a:sym typeface="Helvetica Neue"/>
              </a:rPr>
              <a:t>Validate </a:t>
            </a:r>
            <a:r>
              <a:rPr lang="en" sz="1800">
                <a:solidFill>
                  <a:srgbClr val="000000"/>
                </a:solidFill>
                <a:latin typeface="Helvetica Neue"/>
                <a:ea typeface="Helvetica Neue"/>
                <a:cs typeface="Helvetica Neue"/>
                <a:sym typeface="Helvetica Neue"/>
              </a:rPr>
              <a:t>on original Austin Scooter dataset</a:t>
            </a:r>
            <a:br>
              <a:rPr lang="en" sz="1800">
                <a:solidFill>
                  <a:srgbClr val="000000"/>
                </a:solidFill>
                <a:latin typeface="Helvetica Neue"/>
                <a:ea typeface="Helvetica Neue"/>
                <a:cs typeface="Helvetica Neue"/>
                <a:sym typeface="Helvetica Neue"/>
              </a:rPr>
            </a:br>
            <a:endParaRPr sz="2000">
              <a:solidFill>
                <a:srgbClr val="000000"/>
              </a:solidFill>
              <a:latin typeface="Helvetica Neue"/>
              <a:ea typeface="Helvetica Neue"/>
              <a:cs typeface="Helvetica Neue"/>
              <a:sym typeface="Helvetica Neue"/>
            </a:endParaRPr>
          </a:p>
          <a:p>
            <a:pPr indent="-355600" lvl="0" marL="457200" rtl="0" algn="l">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Locate regions of high scooter activity </a:t>
            </a:r>
            <a:r>
              <a:rPr b="1" lang="en" sz="2000">
                <a:solidFill>
                  <a:srgbClr val="FF0000"/>
                </a:solidFill>
                <a:latin typeface="Helvetica Neue"/>
                <a:ea typeface="Helvetica Neue"/>
                <a:cs typeface="Helvetica Neue"/>
                <a:sym typeface="Helvetica Neue"/>
              </a:rPr>
              <a:t>(“hotspots for injury”)</a:t>
            </a:r>
            <a:endParaRPr b="1" sz="2000">
              <a:solidFill>
                <a:srgbClr val="FF0000"/>
              </a:solidFill>
              <a:latin typeface="Helvetica Neue"/>
              <a:ea typeface="Helvetica Neue"/>
              <a:cs typeface="Helvetica Neue"/>
              <a:sym typeface="Helvetica Neue"/>
            </a:endParaRPr>
          </a:p>
          <a:p>
            <a:pPr indent="0" lvl="0" marL="0" rtl="0" algn="l">
              <a:spcBef>
                <a:spcPts val="1600"/>
              </a:spcBef>
              <a:spcAft>
                <a:spcPts val="1600"/>
              </a:spcAft>
              <a:buNone/>
            </a:pPr>
            <a:r>
              <a:t/>
            </a:r>
            <a:endParaRPr sz="2000">
              <a:solidFill>
                <a:srgbClr val="000000"/>
              </a:solidFill>
              <a:latin typeface="Helvetica Neue"/>
              <a:ea typeface="Helvetica Neue"/>
              <a:cs typeface="Helvetica Neue"/>
              <a:sym typeface="Helvetica Neue"/>
            </a:endParaRPr>
          </a:p>
        </p:txBody>
      </p:sp>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Criteria of Success</a:t>
            </a:r>
            <a:endParaRPr b="1">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
        <p:nvSpPr>
          <p:cNvPr id="152" name="Google Shape;152;p25"/>
          <p:cNvSpPr txBox="1"/>
          <p:nvPr/>
        </p:nvSpPr>
        <p:spPr>
          <a:xfrm>
            <a:off x="501050" y="3874400"/>
            <a:ext cx="83313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Helvetica Neue"/>
                <a:ea typeface="Helvetica Neue"/>
                <a:cs typeface="Helvetica Neue"/>
                <a:sym typeface="Helvetica Neue"/>
              </a:rPr>
              <a:t>Unsupervised Learning:</a:t>
            </a:r>
            <a:r>
              <a:rPr lang="en" sz="1800">
                <a:latin typeface="Helvetica Neue"/>
                <a:ea typeface="Helvetica Neue"/>
                <a:cs typeface="Helvetica Neue"/>
                <a:sym typeface="Helvetica Neue"/>
              </a:rPr>
              <a:t> learning hidden structure in the data,</a:t>
            </a:r>
            <a:endParaRPr sz="1800">
              <a:latin typeface="Helvetica Neue"/>
              <a:ea typeface="Helvetica Neue"/>
              <a:cs typeface="Helvetica Neue"/>
              <a:sym typeface="Helvetica Neue"/>
            </a:endParaRPr>
          </a:p>
          <a:p>
            <a:pPr indent="0" lvl="0" marL="2286000" rtl="0" algn="l">
              <a:spcBef>
                <a:spcPts val="0"/>
              </a:spcBef>
              <a:spcAft>
                <a:spcPts val="0"/>
              </a:spcAft>
              <a:buNone/>
            </a:pPr>
            <a:r>
              <a:rPr lang="en" sz="1800">
                <a:latin typeface="Helvetica Neue"/>
                <a:ea typeface="Helvetica Neue"/>
                <a:cs typeface="Helvetica Neue"/>
                <a:sym typeface="Helvetica Neue"/>
              </a:rPr>
              <a:t>      then generating more data</a:t>
            </a:r>
            <a:endParaRPr sz="18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Helvetica Neue"/>
                <a:ea typeface="Helvetica Neue"/>
                <a:cs typeface="Helvetica Neue"/>
                <a:sym typeface="Helvetica Neue"/>
              </a:rPr>
              <a:t>Our Thought Process</a:t>
            </a:r>
            <a:endParaRPr b="1">
              <a:solidFill>
                <a:srgbClr val="38761D"/>
              </a:solidFill>
              <a:latin typeface="Helvetica Neue"/>
              <a:ea typeface="Helvetica Neue"/>
              <a:cs typeface="Helvetica Neue"/>
              <a:sym typeface="Helvetica Neue"/>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6"/>
          <p:cNvPicPr preferRelativeResize="0"/>
          <p:nvPr/>
        </p:nvPicPr>
        <p:blipFill>
          <a:blip r:embed="rId3">
            <a:alphaModFix/>
          </a:blip>
          <a:stretch>
            <a:fillRect/>
          </a:stretch>
        </p:blipFill>
        <p:spPr>
          <a:xfrm rot="2700000">
            <a:off x="1127650" y="3561500"/>
            <a:ext cx="1666875" cy="923925"/>
          </a:xfrm>
          <a:prstGeom prst="rect">
            <a:avLst/>
          </a:prstGeom>
          <a:noFill/>
          <a:ln>
            <a:noFill/>
          </a:ln>
        </p:spPr>
      </p:pic>
      <p:pic>
        <p:nvPicPr>
          <p:cNvPr id="160" name="Google Shape;160;p26"/>
          <p:cNvPicPr preferRelativeResize="0"/>
          <p:nvPr/>
        </p:nvPicPr>
        <p:blipFill>
          <a:blip r:embed="rId4">
            <a:alphaModFix/>
          </a:blip>
          <a:stretch>
            <a:fillRect/>
          </a:stretch>
        </p:blipFill>
        <p:spPr>
          <a:xfrm rot="9037324">
            <a:off x="837575" y="777525"/>
            <a:ext cx="1533525" cy="942975"/>
          </a:xfrm>
          <a:prstGeom prst="rect">
            <a:avLst/>
          </a:prstGeom>
          <a:noFill/>
          <a:ln>
            <a:noFill/>
          </a:ln>
        </p:spPr>
      </p:pic>
      <p:pic>
        <p:nvPicPr>
          <p:cNvPr id="161" name="Google Shape;161;p26"/>
          <p:cNvPicPr preferRelativeResize="0"/>
          <p:nvPr/>
        </p:nvPicPr>
        <p:blipFill>
          <a:blip r:embed="rId5">
            <a:alphaModFix/>
          </a:blip>
          <a:stretch>
            <a:fillRect/>
          </a:stretch>
        </p:blipFill>
        <p:spPr>
          <a:xfrm rot="1292501">
            <a:off x="7675750" y="3649225"/>
            <a:ext cx="466725" cy="695325"/>
          </a:xfrm>
          <a:prstGeom prst="rect">
            <a:avLst/>
          </a:prstGeom>
          <a:noFill/>
          <a:ln>
            <a:noFill/>
          </a:ln>
        </p:spPr>
      </p:pic>
      <p:pic>
        <p:nvPicPr>
          <p:cNvPr id="162" name="Google Shape;162;p26"/>
          <p:cNvPicPr preferRelativeResize="0"/>
          <p:nvPr/>
        </p:nvPicPr>
        <p:blipFill>
          <a:blip r:embed="rId6">
            <a:alphaModFix/>
          </a:blip>
          <a:stretch>
            <a:fillRect/>
          </a:stretch>
        </p:blipFill>
        <p:spPr>
          <a:xfrm rot="1233133">
            <a:off x="3302325" y="1389575"/>
            <a:ext cx="228450" cy="471175"/>
          </a:xfrm>
          <a:prstGeom prst="rect">
            <a:avLst/>
          </a:prstGeom>
          <a:noFill/>
          <a:ln>
            <a:noFill/>
          </a:ln>
        </p:spPr>
      </p:pic>
      <p:pic>
        <p:nvPicPr>
          <p:cNvPr id="163" name="Google Shape;163;p26"/>
          <p:cNvPicPr preferRelativeResize="0"/>
          <p:nvPr/>
        </p:nvPicPr>
        <p:blipFill>
          <a:blip r:embed="rId7">
            <a:alphaModFix/>
          </a:blip>
          <a:stretch>
            <a:fillRect/>
          </a:stretch>
        </p:blipFill>
        <p:spPr>
          <a:xfrm rot="-2537690">
            <a:off x="7172519" y="1880978"/>
            <a:ext cx="1232200" cy="1333673"/>
          </a:xfrm>
          <a:prstGeom prst="rect">
            <a:avLst/>
          </a:prstGeom>
          <a:noFill/>
          <a:ln>
            <a:noFill/>
          </a:ln>
        </p:spPr>
      </p:pic>
      <p:pic>
        <p:nvPicPr>
          <p:cNvPr id="164" name="Google Shape;164;p26"/>
          <p:cNvPicPr preferRelativeResize="0"/>
          <p:nvPr/>
        </p:nvPicPr>
        <p:blipFill>
          <a:blip r:embed="rId4">
            <a:alphaModFix/>
          </a:blip>
          <a:stretch>
            <a:fillRect/>
          </a:stretch>
        </p:blipFill>
        <p:spPr>
          <a:xfrm rot="-1925649">
            <a:off x="4834263" y="3905025"/>
            <a:ext cx="902850" cy="555175"/>
          </a:xfrm>
          <a:prstGeom prst="rect">
            <a:avLst/>
          </a:prstGeom>
          <a:noFill/>
          <a:ln>
            <a:noFill/>
          </a:ln>
        </p:spPr>
      </p:pic>
      <p:pic>
        <p:nvPicPr>
          <p:cNvPr id="165" name="Google Shape;165;p26"/>
          <p:cNvPicPr preferRelativeResize="0"/>
          <p:nvPr/>
        </p:nvPicPr>
        <p:blipFill>
          <a:blip r:embed="rId3">
            <a:alphaModFix/>
          </a:blip>
          <a:stretch>
            <a:fillRect/>
          </a:stretch>
        </p:blipFill>
        <p:spPr>
          <a:xfrm rot="1021365">
            <a:off x="3859075" y="368150"/>
            <a:ext cx="1103593" cy="611712"/>
          </a:xfrm>
          <a:prstGeom prst="rect">
            <a:avLst/>
          </a:prstGeom>
          <a:noFill/>
          <a:ln>
            <a:noFill/>
          </a:ln>
        </p:spPr>
      </p:pic>
      <p:pic>
        <p:nvPicPr>
          <p:cNvPr id="166" name="Google Shape;166;p26"/>
          <p:cNvPicPr preferRelativeResize="0"/>
          <p:nvPr/>
        </p:nvPicPr>
        <p:blipFill>
          <a:blip r:embed="rId6">
            <a:alphaModFix/>
          </a:blip>
          <a:stretch>
            <a:fillRect/>
          </a:stretch>
        </p:blipFill>
        <p:spPr>
          <a:xfrm rot="-1653155">
            <a:off x="6186950" y="3742450"/>
            <a:ext cx="304800" cy="628650"/>
          </a:xfrm>
          <a:prstGeom prst="rect">
            <a:avLst/>
          </a:prstGeom>
          <a:noFill/>
          <a:ln>
            <a:noFill/>
          </a:ln>
        </p:spPr>
      </p:pic>
      <p:pic>
        <p:nvPicPr>
          <p:cNvPr id="167" name="Google Shape;167;p26"/>
          <p:cNvPicPr preferRelativeResize="0"/>
          <p:nvPr/>
        </p:nvPicPr>
        <p:blipFill>
          <a:blip r:embed="rId5">
            <a:alphaModFix/>
          </a:blip>
          <a:stretch>
            <a:fillRect/>
          </a:stretch>
        </p:blipFill>
        <p:spPr>
          <a:xfrm rot="-1421071">
            <a:off x="511300" y="4167050"/>
            <a:ext cx="304800" cy="454090"/>
          </a:xfrm>
          <a:prstGeom prst="rect">
            <a:avLst/>
          </a:prstGeom>
          <a:noFill/>
          <a:ln>
            <a:noFill/>
          </a:ln>
        </p:spPr>
      </p:pic>
      <p:pic>
        <p:nvPicPr>
          <p:cNvPr id="168" name="Google Shape;168;p26"/>
          <p:cNvPicPr preferRelativeResize="0"/>
          <p:nvPr/>
        </p:nvPicPr>
        <p:blipFill>
          <a:blip r:embed="rId7">
            <a:alphaModFix/>
          </a:blip>
          <a:stretch>
            <a:fillRect/>
          </a:stretch>
        </p:blipFill>
        <p:spPr>
          <a:xfrm rot="1015492">
            <a:off x="7150600" y="808212"/>
            <a:ext cx="580818" cy="628650"/>
          </a:xfrm>
          <a:prstGeom prst="rect">
            <a:avLst/>
          </a:prstGeom>
          <a:noFill/>
          <a:ln>
            <a:noFill/>
          </a:ln>
        </p:spPr>
      </p:pic>
      <p:sp>
        <p:nvSpPr>
          <p:cNvPr id="169" name="Google Shape;169;p26"/>
          <p:cNvSpPr txBox="1"/>
          <p:nvPr/>
        </p:nvSpPr>
        <p:spPr>
          <a:xfrm>
            <a:off x="4957250" y="2817425"/>
            <a:ext cx="1577400" cy="7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38761D"/>
                </a:solidFill>
                <a:latin typeface="Helvetica Neue"/>
                <a:ea typeface="Helvetica Neue"/>
                <a:cs typeface="Helvetica Neue"/>
                <a:sym typeface="Helvetica Neue"/>
              </a:rPr>
              <a:t>?????</a:t>
            </a:r>
            <a:endParaRPr b="1" sz="3600">
              <a:solidFill>
                <a:srgbClr val="38761D"/>
              </a:solidFill>
              <a:latin typeface="Helvetica Neue"/>
              <a:ea typeface="Helvetica Neue"/>
              <a:cs typeface="Helvetica Neue"/>
              <a:sym typeface="Helvetica Neue"/>
            </a:endParaRPr>
          </a:p>
        </p:txBody>
      </p:sp>
      <p:pic>
        <p:nvPicPr>
          <p:cNvPr id="170" name="Google Shape;170;p26"/>
          <p:cNvPicPr preferRelativeResize="0"/>
          <p:nvPr/>
        </p:nvPicPr>
        <p:blipFill>
          <a:blip r:embed="rId4">
            <a:alphaModFix/>
          </a:blip>
          <a:stretch>
            <a:fillRect/>
          </a:stretch>
        </p:blipFill>
        <p:spPr>
          <a:xfrm rot="969390">
            <a:off x="5572375" y="1481025"/>
            <a:ext cx="902850" cy="555175"/>
          </a:xfrm>
          <a:prstGeom prst="rect">
            <a:avLst/>
          </a:prstGeom>
          <a:noFill/>
          <a:ln>
            <a:noFill/>
          </a:ln>
        </p:spPr>
      </p:pic>
      <p:pic>
        <p:nvPicPr>
          <p:cNvPr id="171" name="Google Shape;171;p26"/>
          <p:cNvPicPr preferRelativeResize="0"/>
          <p:nvPr/>
        </p:nvPicPr>
        <p:blipFill>
          <a:blip r:embed="rId4">
            <a:alphaModFix/>
          </a:blip>
          <a:stretch>
            <a:fillRect/>
          </a:stretch>
        </p:blipFill>
        <p:spPr>
          <a:xfrm rot="-10608483">
            <a:off x="7963825" y="334650"/>
            <a:ext cx="902850" cy="555175"/>
          </a:xfrm>
          <a:prstGeom prst="rect">
            <a:avLst/>
          </a:prstGeom>
          <a:noFill/>
          <a:ln>
            <a:noFill/>
          </a:ln>
        </p:spPr>
      </p:pic>
      <p:pic>
        <p:nvPicPr>
          <p:cNvPr id="172" name="Google Shape;172;p26"/>
          <p:cNvPicPr preferRelativeResize="0"/>
          <p:nvPr/>
        </p:nvPicPr>
        <p:blipFill>
          <a:blip r:embed="rId3">
            <a:alphaModFix/>
          </a:blip>
          <a:stretch>
            <a:fillRect/>
          </a:stretch>
        </p:blipFill>
        <p:spPr>
          <a:xfrm rot="-1939153">
            <a:off x="5624200" y="418775"/>
            <a:ext cx="1103593" cy="611712"/>
          </a:xfrm>
          <a:prstGeom prst="rect">
            <a:avLst/>
          </a:prstGeom>
          <a:noFill/>
          <a:ln>
            <a:noFill/>
          </a:ln>
        </p:spPr>
      </p:pic>
      <p:pic>
        <p:nvPicPr>
          <p:cNvPr id="173" name="Google Shape;173;p26"/>
          <p:cNvPicPr preferRelativeResize="0"/>
          <p:nvPr/>
        </p:nvPicPr>
        <p:blipFill>
          <a:blip r:embed="rId8">
            <a:alphaModFix/>
          </a:blip>
          <a:stretch>
            <a:fillRect/>
          </a:stretch>
        </p:blipFill>
        <p:spPr>
          <a:xfrm>
            <a:off x="2676563" y="3339250"/>
            <a:ext cx="16002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“Alice leaves ApartmentB at 9:45 AM for a 10 AM class in GDC.</a:t>
            </a:r>
            <a:br>
              <a:rPr lang="en" sz="2000">
                <a:latin typeface="Helvetica Neue"/>
                <a:ea typeface="Helvetica Neue"/>
                <a:cs typeface="Helvetica Neue"/>
                <a:sym typeface="Helvetica Neue"/>
              </a:rPr>
            </a:br>
            <a:r>
              <a:rPr lang="en" sz="2000">
                <a:latin typeface="Helvetica Neue"/>
                <a:ea typeface="Helvetica Neue"/>
                <a:cs typeface="Helvetica Neue"/>
                <a:sym typeface="Helvetica Neue"/>
              </a:rPr>
              <a:t> Her apartment is 10 minutes away, so this makes sense.”</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1600"/>
              </a:spcAft>
              <a:buNone/>
            </a:pPr>
            <a:r>
              <a:t/>
            </a:r>
            <a:endParaRPr sz="2000">
              <a:latin typeface="Helvetica Neue"/>
              <a:ea typeface="Helvetica Neue"/>
              <a:cs typeface="Helvetica Neue"/>
              <a:sym typeface="Helvetica Neue"/>
            </a:endParaRPr>
          </a:p>
        </p:txBody>
      </p:sp>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Thought Process</a:t>
            </a:r>
            <a:endParaRPr b="1">
              <a:latin typeface="Helvetica Neue"/>
              <a:ea typeface="Helvetica Neue"/>
              <a:cs typeface="Helvetica Neue"/>
              <a:sym typeface="Helvetica Neue"/>
            </a:endParaRPr>
          </a:p>
        </p:txBody>
      </p:sp>
      <p:sp>
        <p:nvSpPr>
          <p:cNvPr id="180" name="Google Shape;18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Thought Process</a:t>
            </a:r>
            <a:endParaRPr b="1">
              <a:latin typeface="Helvetica Neue"/>
              <a:ea typeface="Helvetica Neue"/>
              <a:cs typeface="Helvetica Neue"/>
              <a:sym typeface="Helvetica Neue"/>
            </a:endParaRPr>
          </a:p>
        </p:txBody>
      </p:sp>
      <p:sp>
        <p:nvSpPr>
          <p:cNvPr id="186" name="Google Shape;18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“Alice leaves ApartmentB at 9:45 AM for a 10 AM class in GDC.</a:t>
            </a:r>
            <a:br>
              <a:rPr lang="en" sz="2000">
                <a:latin typeface="Helvetica Neue"/>
                <a:ea typeface="Helvetica Neue"/>
                <a:cs typeface="Helvetica Neue"/>
                <a:sym typeface="Helvetica Neue"/>
              </a:rPr>
            </a:br>
            <a:r>
              <a:rPr lang="en" sz="2000">
                <a:latin typeface="Helvetica Neue"/>
                <a:ea typeface="Helvetica Neue"/>
                <a:cs typeface="Helvetica Neue"/>
                <a:sym typeface="Helvetica Neue"/>
              </a:rPr>
              <a:t> Her apartment is 10 minutes away, so this makes sense.”</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0"/>
              </a:spcAft>
              <a:buNone/>
            </a:pPr>
            <a:r>
              <a:rPr lang="en" sz="2000">
                <a:latin typeface="Helvetica Neue"/>
                <a:ea typeface="Helvetica Neue"/>
                <a:cs typeface="Helvetica Neue"/>
                <a:sym typeface="Helvetica Neue"/>
              </a:rPr>
              <a:t>So should we look at </a:t>
            </a:r>
            <a:r>
              <a:rPr i="1" lang="en" sz="2000">
                <a:latin typeface="Helvetica Neue"/>
                <a:ea typeface="Helvetica Neue"/>
                <a:cs typeface="Helvetica Neue"/>
                <a:sym typeface="Helvetica Neue"/>
              </a:rPr>
              <a:t>P(start_time | start_location, end_location)</a:t>
            </a:r>
            <a:r>
              <a:rPr lang="en" sz="2000">
                <a:latin typeface="Helvetica Neue"/>
                <a:ea typeface="Helvetica Neue"/>
                <a:cs typeface="Helvetica Neue"/>
                <a:sym typeface="Helvetica Neue"/>
              </a:rPr>
              <a:t>?</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1600"/>
              </a:spcAft>
              <a:buNone/>
            </a:pPr>
            <a:r>
              <a:t/>
            </a:r>
            <a:endParaRPr sz="2000">
              <a:latin typeface="Helvetica Neue"/>
              <a:ea typeface="Helvetica Neue"/>
              <a:cs typeface="Helvetica Neue"/>
              <a:sym typeface="Helvetica Neue"/>
            </a:endParaRPr>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Thought Process</a:t>
            </a:r>
            <a:endParaRPr b="1">
              <a:latin typeface="Helvetica Neue"/>
              <a:ea typeface="Helvetica Neue"/>
              <a:cs typeface="Helvetica Neue"/>
              <a:sym typeface="Helvetica Neue"/>
            </a:endParaRPr>
          </a:p>
        </p:txBody>
      </p:sp>
      <p:sp>
        <p:nvSpPr>
          <p:cNvPr id="193" name="Google Shape;19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“Alice leaves ApartmentB at 9:45 AM for a 10 AM class in GDC.</a:t>
            </a:r>
            <a:br>
              <a:rPr lang="en" sz="2000">
                <a:latin typeface="Helvetica Neue"/>
                <a:ea typeface="Helvetica Neue"/>
                <a:cs typeface="Helvetica Neue"/>
                <a:sym typeface="Helvetica Neue"/>
              </a:rPr>
            </a:br>
            <a:r>
              <a:rPr lang="en" sz="2000">
                <a:latin typeface="Helvetica Neue"/>
                <a:ea typeface="Helvetica Neue"/>
                <a:cs typeface="Helvetica Neue"/>
                <a:sym typeface="Helvetica Neue"/>
              </a:rPr>
              <a:t> Her apartment is 10 minutes away, so this makes sense.”</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0"/>
              </a:spcAft>
              <a:buNone/>
            </a:pPr>
            <a:r>
              <a:rPr lang="en" sz="2000">
                <a:latin typeface="Helvetica Neue"/>
                <a:ea typeface="Helvetica Neue"/>
                <a:cs typeface="Helvetica Neue"/>
                <a:sym typeface="Helvetica Neue"/>
              </a:rPr>
              <a:t>So should we look at </a:t>
            </a:r>
            <a:r>
              <a:rPr i="1" lang="en" sz="2000">
                <a:latin typeface="Helvetica Neue"/>
                <a:ea typeface="Helvetica Neue"/>
                <a:cs typeface="Helvetica Neue"/>
                <a:sym typeface="Helvetica Neue"/>
              </a:rPr>
              <a:t>P(start_time | start_location, end_location)</a:t>
            </a:r>
            <a:r>
              <a:rPr lang="en" sz="2000">
                <a:latin typeface="Helvetica Neue"/>
                <a:ea typeface="Helvetica Neue"/>
                <a:cs typeface="Helvetica Neue"/>
                <a:sym typeface="Helvetica Neue"/>
              </a:rPr>
              <a:t>?</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1600"/>
              </a:spcAft>
              <a:buNone/>
            </a:pPr>
            <a:r>
              <a:rPr lang="en" sz="2000">
                <a:latin typeface="Helvetica Neue"/>
                <a:ea typeface="Helvetica Neue"/>
                <a:cs typeface="Helvetica Neue"/>
                <a:sym typeface="Helvetica Neue"/>
              </a:rPr>
              <a:t>But we need to sample start_location and end_location...</a:t>
            </a:r>
            <a:endParaRPr sz="2000">
              <a:latin typeface="Helvetica Neue"/>
              <a:ea typeface="Helvetica Neue"/>
              <a:cs typeface="Helvetica Neue"/>
              <a:sym typeface="Helvetica Neue"/>
            </a:endParaRPr>
          </a:p>
        </p:txBody>
      </p:sp>
      <p:sp>
        <p:nvSpPr>
          <p:cNvPr id="194" name="Google Shape;19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Thought Process</a:t>
            </a:r>
            <a:endParaRPr b="1">
              <a:latin typeface="Helvetica Neue"/>
              <a:ea typeface="Helvetica Neue"/>
              <a:cs typeface="Helvetica Neue"/>
              <a:sym typeface="Helvetica Neue"/>
            </a:endParaRPr>
          </a:p>
        </p:txBody>
      </p:sp>
      <p:sp>
        <p:nvSpPr>
          <p:cNvPr id="200" name="Google Shape;20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“Alice leaves ApartmentB at </a:t>
            </a:r>
            <a:r>
              <a:rPr b="1" lang="en" sz="2000">
                <a:solidFill>
                  <a:srgbClr val="000000"/>
                </a:solidFill>
                <a:highlight>
                  <a:srgbClr val="FFFF00"/>
                </a:highlight>
                <a:latin typeface="Helvetica Neue"/>
                <a:ea typeface="Helvetica Neue"/>
                <a:cs typeface="Helvetica Neue"/>
                <a:sym typeface="Helvetica Neue"/>
              </a:rPr>
              <a:t>9:45 AM</a:t>
            </a:r>
            <a:r>
              <a:rPr lang="en" sz="2000">
                <a:latin typeface="Helvetica Neue"/>
                <a:ea typeface="Helvetica Neue"/>
                <a:cs typeface="Helvetica Neue"/>
                <a:sym typeface="Helvetica Neue"/>
              </a:rPr>
              <a:t> for a </a:t>
            </a:r>
            <a:r>
              <a:rPr b="1" lang="en" sz="2000">
                <a:solidFill>
                  <a:srgbClr val="000000"/>
                </a:solidFill>
                <a:highlight>
                  <a:srgbClr val="FFFF00"/>
                </a:highlight>
                <a:latin typeface="Helvetica Neue"/>
                <a:ea typeface="Helvetica Neue"/>
                <a:cs typeface="Helvetica Neue"/>
                <a:sym typeface="Helvetica Neue"/>
              </a:rPr>
              <a:t>10 AM</a:t>
            </a:r>
            <a:r>
              <a:rPr lang="en" sz="2000">
                <a:latin typeface="Helvetica Neue"/>
                <a:ea typeface="Helvetica Neue"/>
                <a:cs typeface="Helvetica Neue"/>
                <a:sym typeface="Helvetica Neue"/>
              </a:rPr>
              <a:t> class in </a:t>
            </a:r>
            <a:r>
              <a:rPr b="1" lang="en" sz="2000">
                <a:solidFill>
                  <a:srgbClr val="000000"/>
                </a:solidFill>
                <a:highlight>
                  <a:srgbClr val="FFFF00"/>
                </a:highlight>
                <a:latin typeface="Helvetica Neue"/>
                <a:ea typeface="Helvetica Neue"/>
                <a:cs typeface="Helvetica Neue"/>
                <a:sym typeface="Helvetica Neue"/>
              </a:rPr>
              <a:t>GDC</a:t>
            </a:r>
            <a:br>
              <a:rPr lang="en" sz="2000">
                <a:latin typeface="Helvetica Neue"/>
                <a:ea typeface="Helvetica Neue"/>
                <a:cs typeface="Helvetica Neue"/>
                <a:sym typeface="Helvetica Neue"/>
              </a:rPr>
            </a:br>
            <a:r>
              <a:rPr lang="en" sz="2000">
                <a:latin typeface="Helvetica Neue"/>
                <a:ea typeface="Helvetica Neue"/>
                <a:cs typeface="Helvetica Neue"/>
                <a:sym typeface="Helvetica Neue"/>
              </a:rPr>
              <a:t> Her apartment is 10 minutes away, so this makes sense.”</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0"/>
              </a:spcAft>
              <a:buNone/>
            </a:pPr>
            <a:r>
              <a:rPr lang="en" sz="2000">
                <a:latin typeface="Helvetica Neue"/>
                <a:ea typeface="Helvetica Neue"/>
                <a:cs typeface="Helvetica Neue"/>
                <a:sym typeface="Helvetica Neue"/>
              </a:rPr>
              <a:t>So should we look at </a:t>
            </a:r>
            <a:r>
              <a:rPr i="1" lang="en" sz="2000">
                <a:latin typeface="Helvetica Neue"/>
                <a:ea typeface="Helvetica Neue"/>
                <a:cs typeface="Helvetica Neue"/>
                <a:sym typeface="Helvetica Neue"/>
              </a:rPr>
              <a:t>P(start_time | start_location, end_location)</a:t>
            </a:r>
            <a:r>
              <a:rPr lang="en" sz="2000">
                <a:latin typeface="Helvetica Neue"/>
                <a:ea typeface="Helvetica Neue"/>
                <a:cs typeface="Helvetica Neue"/>
                <a:sym typeface="Helvetica Neue"/>
              </a:rPr>
              <a:t>?</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1600"/>
              </a:spcAft>
              <a:buNone/>
            </a:pPr>
            <a:r>
              <a:rPr lang="en" sz="2000">
                <a:latin typeface="Helvetica Neue"/>
                <a:ea typeface="Helvetica Neue"/>
                <a:cs typeface="Helvetica Neue"/>
                <a:sym typeface="Helvetica Neue"/>
              </a:rPr>
              <a:t>But we need to sample start_location and end_location...</a:t>
            </a:r>
            <a:endParaRPr sz="2000">
              <a:latin typeface="Helvetica Neue"/>
              <a:ea typeface="Helvetica Neue"/>
              <a:cs typeface="Helvetica Neue"/>
              <a:sym typeface="Helvetica Neue"/>
            </a:endParaRPr>
          </a:p>
        </p:txBody>
      </p:sp>
      <p:sp>
        <p:nvSpPr>
          <p:cNvPr id="201" name="Google Shape;20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44875" y="3709450"/>
            <a:ext cx="327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Helvetica Neue"/>
                <a:ea typeface="Helvetica Neue"/>
                <a:cs typeface="Helvetica Neue"/>
                <a:sym typeface="Helvetica Neue"/>
              </a:rPr>
              <a:t>The Bayes Net</a:t>
            </a:r>
            <a:endParaRPr b="1" sz="3200">
              <a:latin typeface="Helvetica Neue"/>
              <a:ea typeface="Helvetica Neue"/>
              <a:cs typeface="Helvetica Neue"/>
              <a:sym typeface="Helvetica Neue"/>
            </a:endParaRPr>
          </a:p>
        </p:txBody>
      </p:sp>
      <p:sp>
        <p:nvSpPr>
          <p:cNvPr id="207" name="Google Shape;20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pic>
        <p:nvPicPr>
          <p:cNvPr id="208" name="Google Shape;208;p31"/>
          <p:cNvPicPr preferRelativeResize="0"/>
          <p:nvPr/>
        </p:nvPicPr>
        <p:blipFill rotWithShape="1">
          <a:blip r:embed="rId3">
            <a:alphaModFix/>
          </a:blip>
          <a:srcRect b="18560" l="0" r="11925" t="0"/>
          <a:stretch/>
        </p:blipFill>
        <p:spPr>
          <a:xfrm>
            <a:off x="3436825" y="177375"/>
            <a:ext cx="5332849" cy="4931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347700" y="1711350"/>
            <a:ext cx="8448600" cy="172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Helvetica Neue"/>
                <a:ea typeface="Helvetica Neue"/>
                <a:cs typeface="Helvetica Neue"/>
                <a:sym typeface="Helvetica Neue"/>
              </a:rPr>
              <a:t>Dockless transportation is efficient...</a:t>
            </a:r>
            <a:endParaRPr sz="2500">
              <a:latin typeface="Helvetica Neue"/>
              <a:ea typeface="Helvetica Neue"/>
              <a:cs typeface="Helvetica Neue"/>
              <a:sym typeface="Helvetica Neue"/>
            </a:endParaRPr>
          </a:p>
          <a:p>
            <a:pPr indent="0" lvl="0" marL="0" rtl="0" algn="ctr">
              <a:spcBef>
                <a:spcPts val="1600"/>
              </a:spcBef>
              <a:spcAft>
                <a:spcPts val="1600"/>
              </a:spcAft>
              <a:buClr>
                <a:schemeClr val="dk1"/>
              </a:buClr>
              <a:buSzPts val="1100"/>
              <a:buFont typeface="Arial"/>
              <a:buNone/>
            </a:pPr>
            <a:r>
              <a:t/>
            </a:r>
            <a:endParaRPr sz="2500">
              <a:latin typeface="Helvetica Neue"/>
              <a:ea typeface="Helvetica Neue"/>
              <a:cs typeface="Helvetica Neue"/>
              <a:sym typeface="Helvetica Neue"/>
            </a:endParaRPr>
          </a:p>
        </p:txBody>
      </p:sp>
      <p:sp>
        <p:nvSpPr>
          <p:cNvPr id="71" name="Google Shape;7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Societal Problems</a:t>
            </a:r>
            <a:endParaRPr b="1">
              <a:latin typeface="Helvetica Neue"/>
              <a:ea typeface="Helvetica Neue"/>
              <a:cs typeface="Helvetica Neue"/>
              <a:sym typeface="Helvetica Neue"/>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602975" y="835075"/>
            <a:ext cx="327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Helvetica Neue"/>
                <a:ea typeface="Helvetica Neue"/>
                <a:cs typeface="Helvetica Neue"/>
                <a:sym typeface="Helvetica Neue"/>
              </a:rPr>
              <a:t>Why Bayes?</a:t>
            </a:r>
            <a:endParaRPr b="1" sz="3200">
              <a:latin typeface="Helvetica Neue"/>
              <a:ea typeface="Helvetica Neue"/>
              <a:cs typeface="Helvetica Neue"/>
              <a:sym typeface="Helvetica Neue"/>
            </a:endParaRPr>
          </a:p>
        </p:txBody>
      </p:sp>
      <p:sp>
        <p:nvSpPr>
          <p:cNvPr id="214" name="Google Shape;2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
        <p:nvSpPr>
          <p:cNvPr id="215" name="Google Shape;215;p32"/>
          <p:cNvSpPr txBox="1"/>
          <p:nvPr/>
        </p:nvSpPr>
        <p:spPr>
          <a:xfrm>
            <a:off x="381850" y="1605150"/>
            <a:ext cx="3633900" cy="334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cause-effect relationship</a:t>
            </a:r>
            <a:br>
              <a:rPr lang="en" sz="1800">
                <a:latin typeface="Helvetica Neue"/>
                <a:ea typeface="Helvetica Neue"/>
                <a:cs typeface="Helvetica Neue"/>
                <a:sym typeface="Helvetica Neue"/>
              </a:rPr>
            </a:br>
            <a:endParaRPr sz="10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have domain-knowledge</a:t>
            </a:r>
            <a:br>
              <a:rPr lang="en" sz="1800">
                <a:latin typeface="Helvetica Neue"/>
                <a:ea typeface="Helvetica Neue"/>
                <a:cs typeface="Helvetica Neue"/>
                <a:sym typeface="Helvetica Neue"/>
              </a:rPr>
            </a:br>
            <a:endParaRPr sz="10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discrete domain</a:t>
            </a:r>
            <a:br>
              <a:rPr lang="en" sz="1800">
                <a:latin typeface="Helvetica Neue"/>
                <a:ea typeface="Helvetica Neue"/>
                <a:cs typeface="Helvetica Neue"/>
                <a:sym typeface="Helvetica Neue"/>
              </a:rPr>
            </a:br>
            <a:endParaRPr sz="10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join and sample from distributions across datasets (class times)</a:t>
            </a:r>
            <a:br>
              <a:rPr lang="en" sz="1800">
                <a:latin typeface="Helvetica Neue"/>
                <a:ea typeface="Helvetica Neue"/>
                <a:cs typeface="Helvetica Neue"/>
                <a:sym typeface="Helvetica Neue"/>
              </a:rPr>
            </a:br>
            <a:endParaRPr sz="1000">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j</a:t>
            </a:r>
            <a:r>
              <a:rPr lang="en" sz="1800">
                <a:latin typeface="Helvetica Neue"/>
                <a:ea typeface="Helvetica Neue"/>
                <a:cs typeface="Helvetica Neue"/>
                <a:sym typeface="Helvetica Neue"/>
              </a:rPr>
              <a:t>oint probability table</a:t>
            </a:r>
            <a:br>
              <a:rPr lang="en" sz="1800">
                <a:latin typeface="Helvetica Neue"/>
                <a:ea typeface="Helvetica Neue"/>
                <a:cs typeface="Helvetica Neue"/>
                <a:sym typeface="Helvetica Neue"/>
              </a:rPr>
            </a:br>
            <a:r>
              <a:rPr lang="en" sz="1800">
                <a:latin typeface="Helvetica Neue"/>
                <a:ea typeface="Helvetica Neue"/>
                <a:cs typeface="Helvetica Neue"/>
                <a:sym typeface="Helvetica Neue"/>
              </a:rPr>
              <a:t>would be huge</a:t>
            </a:r>
            <a:endParaRPr sz="1800">
              <a:latin typeface="Helvetica Neue"/>
              <a:ea typeface="Helvetica Neue"/>
              <a:cs typeface="Helvetica Neue"/>
              <a:sym typeface="Helvetica Neue"/>
            </a:endParaRPr>
          </a:p>
        </p:txBody>
      </p:sp>
      <p:pic>
        <p:nvPicPr>
          <p:cNvPr id="216" name="Google Shape;216;p32"/>
          <p:cNvPicPr preferRelativeResize="0"/>
          <p:nvPr/>
        </p:nvPicPr>
        <p:blipFill rotWithShape="1">
          <a:blip r:embed="rId3">
            <a:alphaModFix/>
          </a:blip>
          <a:srcRect b="18560" l="0" r="11925" t="0"/>
          <a:stretch/>
        </p:blipFill>
        <p:spPr>
          <a:xfrm>
            <a:off x="3436825" y="177375"/>
            <a:ext cx="5332849" cy="4931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3"/>
          <p:cNvPicPr preferRelativeResize="0"/>
          <p:nvPr/>
        </p:nvPicPr>
        <p:blipFill>
          <a:blip r:embed="rId3">
            <a:alphaModFix/>
          </a:blip>
          <a:stretch>
            <a:fillRect/>
          </a:stretch>
        </p:blipFill>
        <p:spPr>
          <a:xfrm>
            <a:off x="1382175" y="768300"/>
            <a:ext cx="6379675" cy="4161100"/>
          </a:xfrm>
          <a:prstGeom prst="rect">
            <a:avLst/>
          </a:prstGeom>
          <a:noFill/>
          <a:ln>
            <a:noFill/>
          </a:ln>
        </p:spPr>
      </p:pic>
      <p:pic>
        <p:nvPicPr>
          <p:cNvPr id="223" name="Google Shape;223;p33"/>
          <p:cNvPicPr preferRelativeResize="0"/>
          <p:nvPr/>
        </p:nvPicPr>
        <p:blipFill>
          <a:blip r:embed="rId4">
            <a:alphaModFix/>
          </a:blip>
          <a:stretch>
            <a:fillRect/>
          </a:stretch>
        </p:blipFill>
        <p:spPr>
          <a:xfrm>
            <a:off x="3673738" y="150550"/>
            <a:ext cx="1796500" cy="541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9" name="Google Shape;229;p34"/>
          <p:cNvPicPr preferRelativeResize="0"/>
          <p:nvPr/>
        </p:nvPicPr>
        <p:blipFill>
          <a:blip r:embed="rId3">
            <a:alphaModFix/>
          </a:blip>
          <a:stretch>
            <a:fillRect/>
          </a:stretch>
        </p:blipFill>
        <p:spPr>
          <a:xfrm>
            <a:off x="491963" y="1203850"/>
            <a:ext cx="3548100" cy="2304436"/>
          </a:xfrm>
          <a:prstGeom prst="rect">
            <a:avLst/>
          </a:prstGeom>
          <a:noFill/>
          <a:ln>
            <a:noFill/>
          </a:ln>
        </p:spPr>
      </p:pic>
      <p:sp>
        <p:nvSpPr>
          <p:cNvPr id="230" name="Google Shape;230;p34"/>
          <p:cNvSpPr txBox="1"/>
          <p:nvPr/>
        </p:nvSpPr>
        <p:spPr>
          <a:xfrm>
            <a:off x="5964875" y="596350"/>
            <a:ext cx="22401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Laplace Smoothing with</a:t>
            </a:r>
            <a:r>
              <a:rPr b="1" lang="en">
                <a:latin typeface="Helvetica Neue"/>
                <a:ea typeface="Helvetica Neue"/>
                <a:cs typeface="Helvetica Neue"/>
                <a:sym typeface="Helvetica Neue"/>
              </a:rPr>
              <a:t> prior strength k = 5.0</a:t>
            </a:r>
            <a:endParaRPr b="1">
              <a:latin typeface="Helvetica Neue"/>
              <a:ea typeface="Helvetica Neue"/>
              <a:cs typeface="Helvetica Neue"/>
              <a:sym typeface="Helvetica Neue"/>
            </a:endParaRPr>
          </a:p>
        </p:txBody>
      </p:sp>
      <p:pic>
        <p:nvPicPr>
          <p:cNvPr id="231" name="Google Shape;231;p34"/>
          <p:cNvPicPr preferRelativeResize="0"/>
          <p:nvPr/>
        </p:nvPicPr>
        <p:blipFill>
          <a:blip r:embed="rId4">
            <a:alphaModFix amt="85000"/>
          </a:blip>
          <a:stretch>
            <a:fillRect/>
          </a:stretch>
        </p:blipFill>
        <p:spPr>
          <a:xfrm>
            <a:off x="5800275" y="1203850"/>
            <a:ext cx="2449299" cy="3232125"/>
          </a:xfrm>
          <a:prstGeom prst="rect">
            <a:avLst/>
          </a:prstGeom>
          <a:noFill/>
          <a:ln>
            <a:noFill/>
          </a:ln>
        </p:spPr>
      </p:pic>
      <p:sp>
        <p:nvSpPr>
          <p:cNvPr id="232" name="Google Shape;232;p34"/>
          <p:cNvSpPr/>
          <p:nvPr/>
        </p:nvSpPr>
        <p:spPr>
          <a:xfrm>
            <a:off x="6103725" y="3694550"/>
            <a:ext cx="38400" cy="39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txBox="1"/>
          <p:nvPr/>
        </p:nvSpPr>
        <p:spPr>
          <a:xfrm>
            <a:off x="1826813" y="3441500"/>
            <a:ext cx="87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Distance</a:t>
            </a:r>
            <a:endParaRPr/>
          </a:p>
        </p:txBody>
      </p:sp>
      <p:cxnSp>
        <p:nvCxnSpPr>
          <p:cNvPr id="234" name="Google Shape;234;p34"/>
          <p:cNvCxnSpPr>
            <a:endCxn id="235" idx="2"/>
          </p:cNvCxnSpPr>
          <p:nvPr/>
        </p:nvCxnSpPr>
        <p:spPr>
          <a:xfrm rot="10800000">
            <a:off x="6473750" y="3174850"/>
            <a:ext cx="295200" cy="300"/>
          </a:xfrm>
          <a:prstGeom prst="straightConnector1">
            <a:avLst/>
          </a:prstGeom>
          <a:noFill/>
          <a:ln cap="flat" cmpd="sng" w="9525">
            <a:solidFill>
              <a:schemeClr val="dk2"/>
            </a:solidFill>
            <a:prstDash val="solid"/>
            <a:round/>
            <a:headEnd len="med" w="med" type="none"/>
            <a:tailEnd len="med" w="med" type="none"/>
          </a:ln>
        </p:spPr>
      </p:cxnSp>
      <p:sp>
        <p:nvSpPr>
          <p:cNvPr id="235" name="Google Shape;235;p34"/>
          <p:cNvSpPr/>
          <p:nvPr/>
        </p:nvSpPr>
        <p:spPr>
          <a:xfrm>
            <a:off x="6473750" y="2871100"/>
            <a:ext cx="594300" cy="607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Helvetica Neue"/>
                <a:ea typeface="Helvetica Neue"/>
                <a:cs typeface="Helvetica Neue"/>
                <a:sym typeface="Helvetica Neue"/>
              </a:rPr>
              <a:t>Rejection Sampling from entire dataset</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bad model</a:t>
            </a: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privacy concern</a:t>
            </a: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very slow</a:t>
            </a:r>
            <a:endParaRPr b="1" sz="2400">
              <a:solidFill>
                <a:srgbClr val="FF0000"/>
              </a:solidFill>
              <a:latin typeface="Helvetica Neue"/>
              <a:ea typeface="Helvetica Neue"/>
              <a:cs typeface="Helvetica Neue"/>
              <a:sym typeface="Helvetica Neue"/>
            </a:endParaRPr>
          </a:p>
        </p:txBody>
      </p:sp>
      <p:sp>
        <p:nvSpPr>
          <p:cNvPr id="241" name="Google Shape;24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Generating Samples</a:t>
            </a:r>
            <a:endParaRPr b="1">
              <a:latin typeface="Helvetica Neue"/>
              <a:ea typeface="Helvetica Neue"/>
              <a:cs typeface="Helvetica Neue"/>
              <a:sym typeface="Helvetica Neue"/>
            </a:endParaRPr>
          </a:p>
        </p:txBody>
      </p:sp>
      <p:sp>
        <p:nvSpPr>
          <p:cNvPr id="242" name="Google Shape;24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Helvetica Neue"/>
                <a:ea typeface="Helvetica Neue"/>
                <a:cs typeface="Helvetica Neue"/>
                <a:sym typeface="Helvetica Neue"/>
              </a:rPr>
              <a:t>Rejection Sampling from entire dataset</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bad model</a:t>
            </a: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privacy concern</a:t>
            </a: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very slow</a:t>
            </a:r>
            <a:endParaRPr b="1" sz="2400">
              <a:solidFill>
                <a:srgbClr val="FF0000"/>
              </a:solidFill>
              <a:latin typeface="Helvetica Neue"/>
              <a:ea typeface="Helvetica Neue"/>
              <a:cs typeface="Helvetica Neue"/>
              <a:sym typeface="Helvetica Neue"/>
            </a:endParaRPr>
          </a:p>
        </p:txBody>
      </p:sp>
      <p:sp>
        <p:nvSpPr>
          <p:cNvPr id="248" name="Google Shape;24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Generating Samples</a:t>
            </a:r>
            <a:endParaRPr b="1">
              <a:latin typeface="Helvetica Neue"/>
              <a:ea typeface="Helvetica Neue"/>
              <a:cs typeface="Helvetica Neue"/>
              <a:sym typeface="Helvetica Neue"/>
            </a:endParaRPr>
          </a:p>
        </p:txBody>
      </p:sp>
      <p:sp>
        <p:nvSpPr>
          <p:cNvPr id="249" name="Google Shape;24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6"/>
          <p:cNvSpPr txBox="1"/>
          <p:nvPr/>
        </p:nvSpPr>
        <p:spPr>
          <a:xfrm>
            <a:off x="537600" y="1907275"/>
            <a:ext cx="80688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br>
              <a:rPr b="1" lang="en" sz="1800">
                <a:solidFill>
                  <a:srgbClr val="FF0000"/>
                </a:solidFill>
                <a:latin typeface="Helvetica Neue"/>
                <a:ea typeface="Helvetica Neue"/>
                <a:cs typeface="Helvetica Neue"/>
                <a:sym typeface="Helvetica Neue"/>
              </a:rPr>
            </a:br>
            <a:r>
              <a:rPr lang="en" sz="2000">
                <a:solidFill>
                  <a:schemeClr val="dk2"/>
                </a:solidFill>
                <a:latin typeface="Helvetica Neue"/>
                <a:ea typeface="Helvetica Neue"/>
                <a:cs typeface="Helvetica Neue"/>
                <a:sym typeface="Helvetica Neue"/>
              </a:rPr>
              <a:t>A Scooter Trip = StartTime + StartLocation + Distance + EndLocation</a:t>
            </a:r>
            <a:br>
              <a:rPr lang="en" sz="2000">
                <a:solidFill>
                  <a:schemeClr val="dk2"/>
                </a:solidFill>
                <a:latin typeface="Helvetica Neue"/>
                <a:ea typeface="Helvetica Neue"/>
                <a:cs typeface="Helvetica Neue"/>
                <a:sym typeface="Helvetica Neue"/>
              </a:rPr>
            </a:br>
            <a:br>
              <a:rPr lang="en" sz="2400">
                <a:solidFill>
                  <a:schemeClr val="dk2"/>
                </a:solidFill>
                <a:latin typeface="Helvetica Neue"/>
                <a:ea typeface="Helvetica Neue"/>
                <a:cs typeface="Helvetica Neue"/>
                <a:sym typeface="Helvetica Neue"/>
              </a:rPr>
            </a:br>
            <a:r>
              <a:rPr lang="en" sz="2400">
                <a:solidFill>
                  <a:schemeClr val="dk2"/>
                </a:solidFill>
                <a:latin typeface="Helvetica Neue"/>
                <a:ea typeface="Helvetica Neue"/>
                <a:cs typeface="Helvetica Neue"/>
                <a:sym typeface="Helvetica Neue"/>
              </a:rPr>
              <a:t>Sample								</a:t>
            </a:r>
            <a:br>
              <a:rPr lang="en" sz="2400">
                <a:solidFill>
                  <a:schemeClr val="dk2"/>
                </a:solidFill>
                <a:latin typeface="Helvetica Neue"/>
                <a:ea typeface="Helvetica Neue"/>
                <a:cs typeface="Helvetica Neue"/>
                <a:sym typeface="Helvetica Neue"/>
              </a:rPr>
            </a:br>
            <a:r>
              <a:rPr lang="en" sz="1600">
                <a:solidFill>
                  <a:schemeClr val="dk2"/>
                </a:solidFill>
                <a:latin typeface="Helvetica Neue"/>
                <a:ea typeface="Helvetica Neue"/>
                <a:cs typeface="Helvetica Neue"/>
                <a:sym typeface="Helvetica Neue"/>
              </a:rPr>
              <a:t>(with S_t within 30 minutes of class time)</a:t>
            </a:r>
            <a:br>
              <a:rPr lang="en" sz="2400">
                <a:solidFill>
                  <a:schemeClr val="dk2"/>
                </a:solidFill>
                <a:latin typeface="Helvetica Neue"/>
                <a:ea typeface="Helvetica Neue"/>
                <a:cs typeface="Helvetica Neue"/>
                <a:sym typeface="Helvetica Neue"/>
              </a:rPr>
            </a:br>
            <a:br>
              <a:rPr lang="en" sz="2400">
                <a:solidFill>
                  <a:schemeClr val="dk2"/>
                </a:solidFill>
                <a:latin typeface="Helvetica Neue"/>
                <a:ea typeface="Helvetica Neue"/>
                <a:cs typeface="Helvetica Neue"/>
                <a:sym typeface="Helvetica Neue"/>
              </a:rPr>
            </a:br>
            <a:r>
              <a:rPr lang="en" sz="1600">
                <a:solidFill>
                  <a:schemeClr val="dk2"/>
                </a:solidFill>
                <a:latin typeface="Helvetica Neue"/>
                <a:ea typeface="Helvetica Neue"/>
                <a:cs typeface="Helvetica Neue"/>
                <a:sym typeface="Helvetica Neue"/>
              </a:rPr>
              <a:t>dataset has ~1 million rides near campus</a:t>
            </a:r>
            <a:br>
              <a:rPr lang="en" sz="1600">
                <a:solidFill>
                  <a:schemeClr val="dk2"/>
                </a:solidFill>
                <a:latin typeface="Helvetica Neue"/>
                <a:ea typeface="Helvetica Neue"/>
                <a:cs typeface="Helvetica Neue"/>
                <a:sym typeface="Helvetica Neue"/>
              </a:rPr>
            </a:br>
            <a:endParaRPr sz="1600">
              <a:solidFill>
                <a:schemeClr val="dk2"/>
              </a:solidFill>
              <a:latin typeface="Helvetica Neue"/>
              <a:ea typeface="Helvetica Neue"/>
              <a:cs typeface="Helvetica Neue"/>
              <a:sym typeface="Helvetica Neue"/>
            </a:endParaRPr>
          </a:p>
          <a:p>
            <a:pPr indent="0" lvl="0" marL="0" rtl="0" algn="ctr">
              <a:lnSpc>
                <a:spcPct val="115000"/>
              </a:lnSpc>
              <a:spcBef>
                <a:spcPts val="1600"/>
              </a:spcBef>
              <a:spcAft>
                <a:spcPts val="0"/>
              </a:spcAft>
              <a:buNone/>
            </a:pPr>
            <a:r>
              <a:t/>
            </a:r>
            <a:endParaRPr sz="2400">
              <a:solidFill>
                <a:schemeClr val="dk2"/>
              </a:solidFill>
              <a:latin typeface="Helvetica Neue"/>
              <a:ea typeface="Helvetica Neue"/>
              <a:cs typeface="Helvetica Neue"/>
              <a:sym typeface="Helvetica Neue"/>
            </a:endParaRPr>
          </a:p>
          <a:p>
            <a:pPr indent="0" lvl="0" marL="0" rtl="0" algn="ctr">
              <a:lnSpc>
                <a:spcPct val="115000"/>
              </a:lnSpc>
              <a:spcBef>
                <a:spcPts val="1600"/>
              </a:spcBef>
              <a:spcAft>
                <a:spcPts val="1600"/>
              </a:spcAft>
              <a:buNone/>
            </a:pPr>
            <a:r>
              <a:t/>
            </a:r>
            <a:endParaRPr sz="2400">
              <a:solidFill>
                <a:schemeClr val="dk2"/>
              </a:solidFill>
              <a:latin typeface="Helvetica Neue"/>
              <a:ea typeface="Helvetica Neue"/>
              <a:cs typeface="Helvetica Neue"/>
              <a:sym typeface="Helvetica Neue"/>
            </a:endParaRPr>
          </a:p>
        </p:txBody>
      </p:sp>
      <p:pic>
        <p:nvPicPr>
          <p:cNvPr id="251" name="Google Shape;251;p36"/>
          <p:cNvPicPr preferRelativeResize="0"/>
          <p:nvPr/>
        </p:nvPicPr>
        <p:blipFill>
          <a:blip r:embed="rId3">
            <a:alphaModFix/>
          </a:blip>
          <a:stretch>
            <a:fillRect/>
          </a:stretch>
        </p:blipFill>
        <p:spPr>
          <a:xfrm>
            <a:off x="3447875" y="3037100"/>
            <a:ext cx="3202301" cy="43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Helvetica Neue"/>
                <a:ea typeface="Helvetica Neue"/>
                <a:cs typeface="Helvetica Neue"/>
                <a:sym typeface="Helvetica Neue"/>
              </a:rPr>
              <a:t>Prior/Forward sampling from BayesNet</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still too slow</a:t>
            </a:r>
            <a:endParaRPr b="1" sz="2400">
              <a:solidFill>
                <a:srgbClr val="FF0000"/>
              </a:solidFill>
              <a:latin typeface="Helvetica Neue"/>
              <a:ea typeface="Helvetica Neue"/>
              <a:cs typeface="Helvetica Neue"/>
              <a:sym typeface="Helvetica Neue"/>
            </a:endParaRPr>
          </a:p>
        </p:txBody>
      </p:sp>
      <p:sp>
        <p:nvSpPr>
          <p:cNvPr id="257" name="Google Shape;25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Generating Samples</a:t>
            </a:r>
            <a:endParaRPr b="1">
              <a:latin typeface="Helvetica Neue"/>
              <a:ea typeface="Helvetica Neue"/>
              <a:cs typeface="Helvetica Neue"/>
              <a:sym typeface="Helvetica Neue"/>
            </a:endParaRPr>
          </a:p>
        </p:txBody>
      </p:sp>
      <p:sp>
        <p:nvSpPr>
          <p:cNvPr id="258" name="Google Shape;25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Helvetica Neue"/>
                <a:ea typeface="Helvetica Neue"/>
                <a:cs typeface="Helvetica Neue"/>
                <a:sym typeface="Helvetica Neue"/>
              </a:rPr>
              <a:t>Prior/Forward sampling from BayesNet</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		</a:t>
            </a:r>
            <a:r>
              <a:rPr b="1" lang="en" sz="2400">
                <a:solidFill>
                  <a:srgbClr val="FF0000"/>
                </a:solidFill>
                <a:latin typeface="Helvetica Neue"/>
                <a:ea typeface="Helvetica Neue"/>
                <a:cs typeface="Helvetica Neue"/>
                <a:sym typeface="Helvetica Neue"/>
              </a:rPr>
              <a:t>still too s</a:t>
            </a:r>
            <a:r>
              <a:rPr b="1" lang="en" sz="2400">
                <a:solidFill>
                  <a:srgbClr val="FF0000"/>
                </a:solidFill>
                <a:latin typeface="Helvetica Neue"/>
                <a:ea typeface="Helvetica Neue"/>
                <a:cs typeface="Helvetica Neue"/>
                <a:sym typeface="Helvetica Neue"/>
              </a:rPr>
              <a:t>low: 25 min for 5k samples </a:t>
            </a:r>
            <a:r>
              <a:rPr lang="en" sz="1500">
                <a:solidFill>
                  <a:srgbClr val="FF0000"/>
                </a:solidFill>
                <a:latin typeface="Helvetica Neue"/>
                <a:ea typeface="Helvetica Neue"/>
                <a:cs typeface="Helvetica Neue"/>
                <a:sym typeface="Helvetica Neue"/>
              </a:rPr>
              <a:t>(</a:t>
            </a:r>
            <a:r>
              <a:rPr lang="en" sz="1500">
                <a:solidFill>
                  <a:srgbClr val="FF0000"/>
                </a:solidFill>
                <a:latin typeface="Helvetica Neue"/>
                <a:ea typeface="Helvetica Neue"/>
                <a:cs typeface="Helvetica Neue"/>
                <a:sym typeface="Helvetica Neue"/>
              </a:rPr>
              <a:t>~0.3 sec/sample)</a:t>
            </a:r>
            <a:endParaRPr sz="1500">
              <a:solidFill>
                <a:srgbClr val="FF0000"/>
              </a:solidFill>
              <a:latin typeface="Helvetica Neue"/>
              <a:ea typeface="Helvetica Neue"/>
              <a:cs typeface="Helvetica Neue"/>
              <a:sym typeface="Helvetica Neue"/>
            </a:endParaRPr>
          </a:p>
        </p:txBody>
      </p:sp>
      <p:sp>
        <p:nvSpPr>
          <p:cNvPr id="264" name="Google Shape;26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Generating Samples</a:t>
            </a:r>
            <a:endParaRPr b="1">
              <a:latin typeface="Helvetica Neue"/>
              <a:ea typeface="Helvetica Neue"/>
              <a:cs typeface="Helvetica Neue"/>
              <a:sym typeface="Helvetica Neue"/>
            </a:endParaRPr>
          </a:p>
        </p:txBody>
      </p:sp>
      <p:sp>
        <p:nvSpPr>
          <p:cNvPr id="265" name="Google Shape;26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6" name="Google Shape;266;p3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99375" y="2528675"/>
            <a:ext cx="1508100" cy="454625"/>
          </a:xfrm>
          <a:prstGeom prst="rect">
            <a:avLst/>
          </a:prstGeom>
          <a:noFill/>
          <a:ln>
            <a:noFill/>
          </a:ln>
        </p:spPr>
      </p:pic>
      <p:pic>
        <p:nvPicPr>
          <p:cNvPr id="267" name="Google Shape;267;p38"/>
          <p:cNvPicPr preferRelativeResize="0"/>
          <p:nvPr/>
        </p:nvPicPr>
        <p:blipFill>
          <a:blip r:embed="rId4">
            <a:alphaModFix/>
          </a:blip>
          <a:stretch>
            <a:fillRect/>
          </a:stretch>
        </p:blipFill>
        <p:spPr>
          <a:xfrm>
            <a:off x="2343650" y="3928850"/>
            <a:ext cx="1884124" cy="454625"/>
          </a:xfrm>
          <a:prstGeom prst="rect">
            <a:avLst/>
          </a:prstGeom>
          <a:noFill/>
          <a:ln>
            <a:noFill/>
          </a:ln>
        </p:spPr>
      </p:pic>
      <p:pic>
        <p:nvPicPr>
          <p:cNvPr id="268" name="Google Shape;268;p38"/>
          <p:cNvPicPr preferRelativeResize="0"/>
          <p:nvPr/>
        </p:nvPicPr>
        <p:blipFill>
          <a:blip r:embed="rId5">
            <a:alphaModFix/>
          </a:blip>
          <a:stretch>
            <a:fillRect/>
          </a:stretch>
        </p:blipFill>
        <p:spPr>
          <a:xfrm>
            <a:off x="2654062" y="2528675"/>
            <a:ext cx="1573707" cy="454625"/>
          </a:xfrm>
          <a:prstGeom prst="rect">
            <a:avLst/>
          </a:prstGeom>
          <a:noFill/>
          <a:ln>
            <a:noFill/>
          </a:ln>
        </p:spPr>
      </p:pic>
      <p:sp>
        <p:nvSpPr>
          <p:cNvPr id="269" name="Google Shape;269;p38"/>
          <p:cNvSpPr/>
          <p:nvPr/>
        </p:nvSpPr>
        <p:spPr>
          <a:xfrm>
            <a:off x="1875075" y="2661188"/>
            <a:ext cx="611400" cy="18960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1999724">
            <a:off x="4320807" y="2954124"/>
            <a:ext cx="883988" cy="18971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rot="-1920447">
            <a:off x="4342016" y="3848563"/>
            <a:ext cx="884102" cy="189464"/>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8"/>
          <p:cNvPicPr preferRelativeResize="0"/>
          <p:nvPr/>
        </p:nvPicPr>
        <p:blipFill>
          <a:blip r:embed="rId6">
            <a:alphaModFix/>
          </a:blip>
          <a:stretch>
            <a:fillRect/>
          </a:stretch>
        </p:blipFill>
        <p:spPr>
          <a:xfrm>
            <a:off x="5284125" y="3243625"/>
            <a:ext cx="3634458" cy="57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Helvetica Neue"/>
                <a:ea typeface="Helvetica Neue"/>
                <a:cs typeface="Helvetica Neue"/>
                <a:sym typeface="Helvetica Neue"/>
              </a:rPr>
              <a:t>Gibbs</a:t>
            </a:r>
            <a:r>
              <a:rPr lang="en" sz="2400">
                <a:latin typeface="Helvetica Neue"/>
                <a:ea typeface="Helvetica Neue"/>
                <a:cs typeface="Helvetica Neue"/>
                <a:sym typeface="Helvetica Neue"/>
              </a:rPr>
              <a:t> (approximate) sampling from BayesNet</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		</a:t>
            </a:r>
            <a:r>
              <a:rPr b="1" lang="en" sz="2400">
                <a:solidFill>
                  <a:srgbClr val="6AA84F"/>
                </a:solidFill>
                <a:latin typeface="Helvetica Neue"/>
                <a:ea typeface="Helvetica Neue"/>
                <a:cs typeface="Helvetica Neue"/>
                <a:sym typeface="Helvetica Neue"/>
              </a:rPr>
              <a:t>better!</a:t>
            </a:r>
            <a:endParaRPr b="1" sz="2400">
              <a:solidFill>
                <a:srgbClr val="6AA84F"/>
              </a:solidFill>
              <a:latin typeface="Helvetica Neue"/>
              <a:ea typeface="Helvetica Neue"/>
              <a:cs typeface="Helvetica Neue"/>
              <a:sym typeface="Helvetica Neue"/>
            </a:endParaRPr>
          </a:p>
        </p:txBody>
      </p:sp>
      <p:sp>
        <p:nvSpPr>
          <p:cNvPr id="278" name="Google Shape;27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Generating Samples</a:t>
            </a:r>
            <a:endParaRPr b="1">
              <a:latin typeface="Helvetica Neue"/>
              <a:ea typeface="Helvetica Neue"/>
              <a:cs typeface="Helvetica Neue"/>
              <a:sym typeface="Helvetica Neue"/>
            </a:endParaRPr>
          </a:p>
        </p:txBody>
      </p:sp>
      <p:sp>
        <p:nvSpPr>
          <p:cNvPr id="279" name="Google Shape;27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64825" y="2169075"/>
            <a:ext cx="494937" cy="130489"/>
          </a:xfrm>
          <a:prstGeom prst="rect">
            <a:avLst/>
          </a:prstGeom>
          <a:noFill/>
          <a:ln>
            <a:noFill/>
          </a:ln>
        </p:spPr>
      </p:pic>
      <p:pic>
        <p:nvPicPr>
          <p:cNvPr id="281" name="Google Shape;281;p39"/>
          <p:cNvPicPr preferRelativeResize="0"/>
          <p:nvPr/>
        </p:nvPicPr>
        <p:blipFill>
          <a:blip r:embed="rId4">
            <a:alphaModFix/>
          </a:blip>
          <a:stretch>
            <a:fillRect/>
          </a:stretch>
        </p:blipFill>
        <p:spPr>
          <a:xfrm>
            <a:off x="1568546" y="2570961"/>
            <a:ext cx="618343" cy="130489"/>
          </a:xfrm>
          <a:prstGeom prst="rect">
            <a:avLst/>
          </a:prstGeom>
          <a:noFill/>
          <a:ln>
            <a:noFill/>
          </a:ln>
        </p:spPr>
      </p:pic>
      <p:pic>
        <p:nvPicPr>
          <p:cNvPr id="282" name="Google Shape;282;p39"/>
          <p:cNvPicPr preferRelativeResize="0"/>
          <p:nvPr/>
        </p:nvPicPr>
        <p:blipFill>
          <a:blip r:embed="rId5">
            <a:alphaModFix/>
          </a:blip>
          <a:stretch>
            <a:fillRect/>
          </a:stretch>
        </p:blipFill>
        <p:spPr>
          <a:xfrm>
            <a:off x="1670419" y="2169075"/>
            <a:ext cx="516469" cy="130489"/>
          </a:xfrm>
          <a:prstGeom prst="rect">
            <a:avLst/>
          </a:prstGeom>
          <a:noFill/>
          <a:ln>
            <a:noFill/>
          </a:ln>
        </p:spPr>
      </p:pic>
      <p:sp>
        <p:nvSpPr>
          <p:cNvPr id="283" name="Google Shape;283;p39"/>
          <p:cNvSpPr/>
          <p:nvPr/>
        </p:nvSpPr>
        <p:spPr>
          <a:xfrm>
            <a:off x="1414766" y="2207110"/>
            <a:ext cx="200700" cy="5430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rot="1795213">
            <a:off x="2222672" y="2290029"/>
            <a:ext cx="279675" cy="5700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rot="-1722204">
            <a:off x="2229262" y="2546643"/>
            <a:ext cx="280464" cy="56775"/>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nvSpPr>
        <p:spPr>
          <a:xfrm>
            <a:off x="4971250" y="2080050"/>
            <a:ext cx="4509300" cy="280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elvetica Neue"/>
              <a:buAutoNum type="arabicPeriod"/>
            </a:pPr>
            <a:r>
              <a:rPr lang="en">
                <a:latin typeface="Helvetica Neue"/>
                <a:ea typeface="Helvetica Neue"/>
                <a:cs typeface="Helvetica Neue"/>
                <a:sym typeface="Helvetica Neue"/>
              </a:rPr>
              <a:t>Run Prior/Forward Sampling</a:t>
            </a: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lang="en">
                <a:latin typeface="Helvetica Neue"/>
                <a:ea typeface="Helvetica Neue"/>
                <a:cs typeface="Helvetica Neue"/>
                <a:sym typeface="Helvetica Neue"/>
              </a:rPr>
              <a:t>Pick one variable at random</a:t>
            </a: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lang="en">
                <a:latin typeface="Helvetica Neue"/>
                <a:ea typeface="Helvetica Neue"/>
                <a:cs typeface="Helvetica Neue"/>
                <a:sym typeface="Helvetica Neue"/>
              </a:rPr>
              <a:t>Resample it! (conditioned on evidence)</a:t>
            </a:r>
            <a:endParaRPr>
              <a:latin typeface="Helvetica Neue"/>
              <a:ea typeface="Helvetica Neue"/>
              <a:cs typeface="Helvetica Neue"/>
              <a:sym typeface="Helvetica Neue"/>
            </a:endParaRPr>
          </a:p>
        </p:txBody>
      </p:sp>
      <p:pic>
        <p:nvPicPr>
          <p:cNvPr id="287" name="Google Shape;287;p39"/>
          <p:cNvPicPr preferRelativeResize="0"/>
          <p:nvPr/>
        </p:nvPicPr>
        <p:blipFill>
          <a:blip r:embed="rId6">
            <a:alphaModFix/>
          </a:blip>
          <a:stretch>
            <a:fillRect/>
          </a:stretch>
        </p:blipFill>
        <p:spPr>
          <a:xfrm>
            <a:off x="1938872" y="3122747"/>
            <a:ext cx="333922" cy="497475"/>
          </a:xfrm>
          <a:prstGeom prst="rect">
            <a:avLst/>
          </a:prstGeom>
          <a:noFill/>
          <a:ln>
            <a:noFill/>
          </a:ln>
        </p:spPr>
      </p:pic>
      <p:pic>
        <p:nvPicPr>
          <p:cNvPr id="288" name="Google Shape;288;p39"/>
          <p:cNvPicPr preferRelativeResize="0"/>
          <p:nvPr/>
        </p:nvPicPr>
        <p:blipFill>
          <a:blip r:embed="rId7">
            <a:alphaModFix/>
          </a:blip>
          <a:stretch>
            <a:fillRect/>
          </a:stretch>
        </p:blipFill>
        <p:spPr>
          <a:xfrm>
            <a:off x="2583225" y="2331050"/>
            <a:ext cx="1174673" cy="185100"/>
          </a:xfrm>
          <a:prstGeom prst="rect">
            <a:avLst/>
          </a:prstGeom>
          <a:noFill/>
          <a:ln>
            <a:noFill/>
          </a:ln>
        </p:spPr>
      </p:pic>
      <p:pic>
        <p:nvPicPr>
          <p:cNvPr id="289" name="Google Shape;289;p39"/>
          <p:cNvPicPr preferRelativeResize="0"/>
          <p:nvPr/>
        </p:nvPicPr>
        <p:blipFill>
          <a:blip r:embed="rId8">
            <a:alphaModFix/>
          </a:blip>
          <a:stretch>
            <a:fillRect/>
          </a:stretch>
        </p:blipFill>
        <p:spPr>
          <a:xfrm>
            <a:off x="555674" y="4077500"/>
            <a:ext cx="4214101" cy="497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Helvetica Neue"/>
                <a:ea typeface="Helvetica Neue"/>
                <a:cs typeface="Helvetica Neue"/>
                <a:sym typeface="Helvetica Neue"/>
              </a:rPr>
              <a:t>Gibbs (approximate) sampling from BayesNet</a:t>
            </a:r>
            <a:br>
              <a:rPr lang="en" sz="2400">
                <a:latin typeface="Helvetica Neue"/>
                <a:ea typeface="Helvetica Neue"/>
                <a:cs typeface="Helvetica Neue"/>
                <a:sym typeface="Helvetica Neue"/>
              </a:rPr>
            </a:br>
            <a:r>
              <a:rPr lang="en" sz="2400">
                <a:latin typeface="Helvetica Neue"/>
                <a:ea typeface="Helvetica Neue"/>
                <a:cs typeface="Helvetica Neue"/>
                <a:sym typeface="Helvetica Neue"/>
              </a:rPr>
              <a:t>		</a:t>
            </a:r>
            <a:r>
              <a:rPr b="1" lang="en" sz="2400">
                <a:solidFill>
                  <a:srgbClr val="6AA84F"/>
                </a:solidFill>
                <a:latin typeface="Helvetica Neue"/>
                <a:ea typeface="Helvetica Neue"/>
                <a:cs typeface="Helvetica Neue"/>
                <a:sym typeface="Helvetica Neue"/>
              </a:rPr>
              <a:t>better!</a:t>
            </a:r>
            <a:endParaRPr b="1" sz="2400">
              <a:solidFill>
                <a:srgbClr val="6AA84F"/>
              </a:solidFill>
              <a:latin typeface="Helvetica Neue"/>
              <a:ea typeface="Helvetica Neue"/>
              <a:cs typeface="Helvetica Neue"/>
              <a:sym typeface="Helvetica Neue"/>
            </a:endParaRPr>
          </a:p>
        </p:txBody>
      </p:sp>
      <p:sp>
        <p:nvSpPr>
          <p:cNvPr id="295" name="Google Shape;29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Generating Samples</a:t>
            </a:r>
            <a:endParaRPr b="1">
              <a:latin typeface="Helvetica Neue"/>
              <a:ea typeface="Helvetica Neue"/>
              <a:cs typeface="Helvetica Neue"/>
              <a:sym typeface="Helvetica Neue"/>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7" name="Google Shape;297;p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64825" y="2169075"/>
            <a:ext cx="494937" cy="130489"/>
          </a:xfrm>
          <a:prstGeom prst="rect">
            <a:avLst/>
          </a:prstGeom>
          <a:noFill/>
          <a:ln>
            <a:noFill/>
          </a:ln>
        </p:spPr>
      </p:pic>
      <p:pic>
        <p:nvPicPr>
          <p:cNvPr id="298" name="Google Shape;298;p40"/>
          <p:cNvPicPr preferRelativeResize="0"/>
          <p:nvPr/>
        </p:nvPicPr>
        <p:blipFill>
          <a:blip r:embed="rId4">
            <a:alphaModFix/>
          </a:blip>
          <a:stretch>
            <a:fillRect/>
          </a:stretch>
        </p:blipFill>
        <p:spPr>
          <a:xfrm>
            <a:off x="1568546" y="2570961"/>
            <a:ext cx="618343" cy="130489"/>
          </a:xfrm>
          <a:prstGeom prst="rect">
            <a:avLst/>
          </a:prstGeom>
          <a:noFill/>
          <a:ln>
            <a:noFill/>
          </a:ln>
        </p:spPr>
      </p:pic>
      <p:pic>
        <p:nvPicPr>
          <p:cNvPr id="299" name="Google Shape;299;p40"/>
          <p:cNvPicPr preferRelativeResize="0"/>
          <p:nvPr/>
        </p:nvPicPr>
        <p:blipFill>
          <a:blip r:embed="rId5">
            <a:alphaModFix/>
          </a:blip>
          <a:stretch>
            <a:fillRect/>
          </a:stretch>
        </p:blipFill>
        <p:spPr>
          <a:xfrm>
            <a:off x="1670419" y="2169075"/>
            <a:ext cx="516469" cy="130489"/>
          </a:xfrm>
          <a:prstGeom prst="rect">
            <a:avLst/>
          </a:prstGeom>
          <a:noFill/>
          <a:ln>
            <a:noFill/>
          </a:ln>
        </p:spPr>
      </p:pic>
      <p:sp>
        <p:nvSpPr>
          <p:cNvPr id="300" name="Google Shape;300;p40"/>
          <p:cNvSpPr/>
          <p:nvPr/>
        </p:nvSpPr>
        <p:spPr>
          <a:xfrm>
            <a:off x="1414766" y="2207110"/>
            <a:ext cx="200700" cy="5430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rot="1795213">
            <a:off x="2222672" y="2290029"/>
            <a:ext cx="279675" cy="5700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rot="-1722204">
            <a:off x="2229262" y="2546643"/>
            <a:ext cx="280464" cy="56775"/>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4971250" y="2080050"/>
            <a:ext cx="4509300" cy="280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elvetica Neue"/>
              <a:buAutoNum type="arabicPeriod"/>
            </a:pPr>
            <a:r>
              <a:rPr lang="en">
                <a:latin typeface="Helvetica Neue"/>
                <a:ea typeface="Helvetica Neue"/>
                <a:cs typeface="Helvetica Neue"/>
                <a:sym typeface="Helvetica Neue"/>
              </a:rPr>
              <a:t>Run Prior/Forward Sampling</a:t>
            </a: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lang="en">
                <a:latin typeface="Helvetica Neue"/>
                <a:ea typeface="Helvetica Neue"/>
                <a:cs typeface="Helvetica Neue"/>
                <a:sym typeface="Helvetica Neue"/>
              </a:rPr>
              <a:t>Pick one variable at random</a:t>
            </a: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br>
              <a:rPr lang="en">
                <a:latin typeface="Helvetica Neue"/>
                <a:ea typeface="Helvetica Neue"/>
                <a:cs typeface="Helvetica Neue"/>
                <a:sym typeface="Helvetica Neue"/>
              </a:rPr>
            </a:b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AutoNum type="arabicPeriod"/>
            </a:pPr>
            <a:r>
              <a:rPr lang="en">
                <a:latin typeface="Helvetica Neue"/>
                <a:ea typeface="Helvetica Neue"/>
                <a:cs typeface="Helvetica Neue"/>
                <a:sym typeface="Helvetica Neue"/>
              </a:rPr>
              <a:t>Resample it! (conditioned on evidence)</a:t>
            </a:r>
            <a:endParaRPr>
              <a:latin typeface="Helvetica Neue"/>
              <a:ea typeface="Helvetica Neue"/>
              <a:cs typeface="Helvetica Neue"/>
              <a:sym typeface="Helvetica Neue"/>
            </a:endParaRPr>
          </a:p>
        </p:txBody>
      </p:sp>
      <p:pic>
        <p:nvPicPr>
          <p:cNvPr id="304" name="Google Shape;304;p40"/>
          <p:cNvPicPr preferRelativeResize="0"/>
          <p:nvPr/>
        </p:nvPicPr>
        <p:blipFill>
          <a:blip r:embed="rId6">
            <a:alphaModFix/>
          </a:blip>
          <a:stretch>
            <a:fillRect/>
          </a:stretch>
        </p:blipFill>
        <p:spPr>
          <a:xfrm>
            <a:off x="1938872" y="3122747"/>
            <a:ext cx="333922" cy="497475"/>
          </a:xfrm>
          <a:prstGeom prst="rect">
            <a:avLst/>
          </a:prstGeom>
          <a:noFill/>
          <a:ln>
            <a:noFill/>
          </a:ln>
        </p:spPr>
      </p:pic>
      <p:pic>
        <p:nvPicPr>
          <p:cNvPr id="305" name="Google Shape;305;p40"/>
          <p:cNvPicPr preferRelativeResize="0"/>
          <p:nvPr/>
        </p:nvPicPr>
        <p:blipFill>
          <a:blip r:embed="rId7">
            <a:alphaModFix/>
          </a:blip>
          <a:stretch>
            <a:fillRect/>
          </a:stretch>
        </p:blipFill>
        <p:spPr>
          <a:xfrm>
            <a:off x="2583225" y="2331050"/>
            <a:ext cx="1174673" cy="185100"/>
          </a:xfrm>
          <a:prstGeom prst="rect">
            <a:avLst/>
          </a:prstGeom>
          <a:noFill/>
          <a:ln>
            <a:noFill/>
          </a:ln>
        </p:spPr>
      </p:pic>
      <p:pic>
        <p:nvPicPr>
          <p:cNvPr id="306" name="Google Shape;306;p40"/>
          <p:cNvPicPr preferRelativeResize="0"/>
          <p:nvPr/>
        </p:nvPicPr>
        <p:blipFill>
          <a:blip r:embed="rId8">
            <a:alphaModFix/>
          </a:blip>
          <a:stretch>
            <a:fillRect/>
          </a:stretch>
        </p:blipFill>
        <p:spPr>
          <a:xfrm>
            <a:off x="555674" y="4077500"/>
            <a:ext cx="4214101" cy="497475"/>
          </a:xfrm>
          <a:prstGeom prst="rect">
            <a:avLst/>
          </a:prstGeom>
          <a:noFill/>
          <a:ln>
            <a:noFill/>
          </a:ln>
        </p:spPr>
      </p:pic>
      <p:sp>
        <p:nvSpPr>
          <p:cNvPr id="307" name="Google Shape;307;p40"/>
          <p:cNvSpPr txBox="1"/>
          <p:nvPr/>
        </p:nvSpPr>
        <p:spPr>
          <a:xfrm>
            <a:off x="4055200" y="531925"/>
            <a:ext cx="6341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38761D"/>
                </a:solidFill>
                <a:latin typeface="Helvetica Neue"/>
                <a:ea typeface="Helvetica Neue"/>
                <a:cs typeface="Helvetica Neue"/>
                <a:sym typeface="Helvetica Neue"/>
              </a:rPr>
              <a:t>1.5 min for 5k samples!</a:t>
            </a:r>
            <a:r>
              <a:rPr lang="en" sz="2000">
                <a:solidFill>
                  <a:srgbClr val="38761D"/>
                </a:solidFill>
                <a:latin typeface="Helvetica Neue"/>
                <a:ea typeface="Helvetica Neue"/>
                <a:cs typeface="Helvetica Neue"/>
                <a:sym typeface="Helvetica Neue"/>
              </a:rPr>
              <a:t> </a:t>
            </a:r>
            <a:r>
              <a:rPr lang="en" sz="1500">
                <a:solidFill>
                  <a:srgbClr val="38761D"/>
                </a:solidFill>
                <a:latin typeface="Helvetica Neue"/>
                <a:ea typeface="Helvetica Neue"/>
                <a:cs typeface="Helvetica Neue"/>
                <a:sym typeface="Helvetica Neue"/>
              </a:rPr>
              <a:t>(~0.018 sec/sample)</a:t>
            </a:r>
            <a:endParaRPr sz="1500">
              <a:solidFill>
                <a:srgbClr val="38761D"/>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1" name="Shape 311"/>
        <p:cNvGrpSpPr/>
        <p:nvPr/>
      </p:nvGrpSpPr>
      <p:grpSpPr>
        <a:xfrm>
          <a:off x="0" y="0"/>
          <a:ext cx="0" cy="0"/>
          <a:chOff x="0" y="0"/>
          <a:chExt cx="0" cy="0"/>
        </a:xfrm>
      </p:grpSpPr>
      <p:sp>
        <p:nvSpPr>
          <p:cNvPr id="312" name="Google Shape;31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41"/>
          <p:cNvPicPr preferRelativeResize="0"/>
          <p:nvPr/>
        </p:nvPicPr>
        <p:blipFill>
          <a:blip r:embed="rId3">
            <a:alphaModFix/>
          </a:blip>
          <a:stretch>
            <a:fillRect/>
          </a:stretch>
        </p:blipFill>
        <p:spPr>
          <a:xfrm>
            <a:off x="411975" y="542325"/>
            <a:ext cx="8320052" cy="1885005"/>
          </a:xfrm>
          <a:prstGeom prst="rect">
            <a:avLst/>
          </a:prstGeom>
          <a:noFill/>
          <a:ln>
            <a:noFill/>
          </a:ln>
        </p:spPr>
      </p:pic>
      <p:sp>
        <p:nvSpPr>
          <p:cNvPr id="314" name="Google Shape;314;p41"/>
          <p:cNvSpPr txBox="1"/>
          <p:nvPr/>
        </p:nvSpPr>
        <p:spPr>
          <a:xfrm>
            <a:off x="1401300" y="2950550"/>
            <a:ext cx="6341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Helvetica Neue"/>
                <a:ea typeface="Helvetica Neue"/>
                <a:cs typeface="Helvetica Neue"/>
                <a:sym typeface="Helvetica Neue"/>
              </a:rPr>
              <a:t>Normalize and sample! Repeat...</a:t>
            </a:r>
            <a:endParaRPr sz="3200">
              <a:latin typeface="Helvetica Neue"/>
              <a:ea typeface="Helvetica Neue"/>
              <a:cs typeface="Helvetica Neue"/>
              <a:sym typeface="Helvetica Neue"/>
            </a:endParaRPr>
          </a:p>
        </p:txBody>
      </p:sp>
      <p:sp>
        <p:nvSpPr>
          <p:cNvPr id="315" name="Google Shape;315;p41"/>
          <p:cNvSpPr txBox="1"/>
          <p:nvPr/>
        </p:nvSpPr>
        <p:spPr>
          <a:xfrm>
            <a:off x="1401300" y="3847575"/>
            <a:ext cx="6341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Helvetica Neue"/>
                <a:ea typeface="Helvetica Neue"/>
                <a:cs typeface="Helvetica Neue"/>
                <a:sym typeface="Helvetica Neue"/>
              </a:rPr>
              <a:t>1.5 min for 5k samples</a:t>
            </a:r>
            <a:r>
              <a:rPr lang="en" sz="1500">
                <a:solidFill>
                  <a:srgbClr val="38761D"/>
                </a:solidFill>
                <a:latin typeface="Helvetica Neue"/>
                <a:ea typeface="Helvetica Neue"/>
                <a:cs typeface="Helvetica Neue"/>
                <a:sym typeface="Helvetica Neue"/>
              </a:rPr>
              <a:t> (~0.018 sec/sample)</a:t>
            </a:r>
            <a:endParaRPr sz="1500">
              <a:solidFill>
                <a:srgbClr val="38761D"/>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47700" y="1711350"/>
            <a:ext cx="8448600" cy="172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Helvetica Neue"/>
                <a:ea typeface="Helvetica Neue"/>
                <a:cs typeface="Helvetica Neue"/>
                <a:sym typeface="Helvetica Neue"/>
              </a:rPr>
              <a:t>Dockless transportation is efficient...</a:t>
            </a:r>
            <a:endParaRPr sz="2500">
              <a:latin typeface="Helvetica Neue"/>
              <a:ea typeface="Helvetica Neue"/>
              <a:cs typeface="Helvetica Neue"/>
              <a:sym typeface="Helvetica Neue"/>
            </a:endParaRPr>
          </a:p>
          <a:p>
            <a:pPr indent="0" lvl="0" marL="0" rtl="0" algn="ctr">
              <a:spcBef>
                <a:spcPts val="1600"/>
              </a:spcBef>
              <a:spcAft>
                <a:spcPts val="1600"/>
              </a:spcAft>
              <a:buNone/>
            </a:pPr>
            <a:r>
              <a:rPr lang="en" sz="2000">
                <a:latin typeface="Helvetica Neue"/>
                <a:ea typeface="Helvetica Neue"/>
                <a:cs typeface="Helvetica Neue"/>
                <a:sym typeface="Helvetica Neue"/>
              </a:rPr>
              <a:t>But </a:t>
            </a:r>
            <a:r>
              <a:rPr b="1" lang="en" sz="2000">
                <a:solidFill>
                  <a:srgbClr val="FF0000"/>
                </a:solidFill>
                <a:latin typeface="Helvetica Neue"/>
                <a:ea typeface="Helvetica Neue"/>
                <a:cs typeface="Helvetica Neue"/>
                <a:sym typeface="Helvetica Neue"/>
              </a:rPr>
              <a:t>dangerous.</a:t>
            </a:r>
            <a:endParaRPr sz="2500">
              <a:latin typeface="Helvetica Neue"/>
              <a:ea typeface="Helvetica Neue"/>
              <a:cs typeface="Helvetica Neue"/>
              <a:sym typeface="Helvetica Neue"/>
            </a:endParaRPr>
          </a:p>
        </p:txBody>
      </p:sp>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Societal Problems</a:t>
            </a:r>
            <a:endParaRPr b="1">
              <a:latin typeface="Helvetica Neue"/>
              <a:ea typeface="Helvetica Neue"/>
              <a:cs typeface="Helvetica Neue"/>
              <a:sym typeface="Helvetica Neue"/>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Simulation</a:t>
            </a:r>
            <a:endParaRPr b="1"/>
          </a:p>
        </p:txBody>
      </p:sp>
      <p:sp>
        <p:nvSpPr>
          <p:cNvPr id="321" name="Google Shape;321;p42"/>
          <p:cNvSpPr txBox="1"/>
          <p:nvPr>
            <p:ph idx="1" type="body"/>
          </p:nvPr>
        </p:nvSpPr>
        <p:spPr>
          <a:xfrm>
            <a:off x="311700" y="1152475"/>
            <a:ext cx="8520600" cy="370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Input: </a:t>
            </a:r>
            <a:r>
              <a:rPr lang="en"/>
              <a:t> (</a:t>
            </a:r>
            <a:r>
              <a:rPr b="1" lang="en">
                <a:solidFill>
                  <a:srgbClr val="000000"/>
                </a:solidFill>
              </a:rPr>
              <a:t>region ID</a:t>
            </a:r>
            <a:r>
              <a:rPr lang="en"/>
              <a:t>, </a:t>
            </a:r>
            <a:r>
              <a:rPr b="1" lang="en">
                <a:solidFill>
                  <a:srgbClr val="0000FF"/>
                </a:solidFill>
              </a:rPr>
              <a:t>building name</a:t>
            </a:r>
            <a:r>
              <a:rPr lang="en"/>
              <a:t>)</a:t>
            </a:r>
            <a:endParaRPr/>
          </a:p>
          <a:p>
            <a:pPr indent="-330200" lvl="1" marL="914400" rtl="0" algn="l">
              <a:spcBef>
                <a:spcPts val="0"/>
              </a:spcBef>
              <a:spcAft>
                <a:spcPts val="0"/>
              </a:spcAft>
              <a:buSzPts val="1600"/>
              <a:buChar char="◆"/>
            </a:pPr>
            <a:r>
              <a:rPr lang="en" sz="1600"/>
              <a:t>EX:  (</a:t>
            </a:r>
            <a:r>
              <a:rPr b="1" lang="en" sz="1600">
                <a:solidFill>
                  <a:srgbClr val="000000"/>
                </a:solidFill>
              </a:rPr>
              <a:t>000500</a:t>
            </a:r>
            <a:r>
              <a:rPr lang="en" sz="1600"/>
              <a:t>, </a:t>
            </a:r>
            <a:r>
              <a:rPr b="1" lang="en" sz="1600">
                <a:solidFill>
                  <a:srgbClr val="0000FF"/>
                </a:solidFill>
              </a:rPr>
              <a:t>“RLM”</a:t>
            </a:r>
            <a:r>
              <a:rPr lang="en" sz="1600"/>
              <a:t>)</a:t>
            </a:r>
            <a:endParaRPr sz="1600"/>
          </a:p>
          <a:p>
            <a:pPr indent="-342900" lvl="0" marL="457200" rtl="0" algn="l">
              <a:spcBef>
                <a:spcPts val="0"/>
              </a:spcBef>
              <a:spcAft>
                <a:spcPts val="0"/>
              </a:spcAft>
              <a:buSzPts val="1800"/>
              <a:buChar char="➔"/>
            </a:pPr>
            <a:r>
              <a:rPr b="1" lang="en"/>
              <a:t>Output: </a:t>
            </a:r>
            <a:r>
              <a:rPr lang="en"/>
              <a:t> </a:t>
            </a:r>
            <a:r>
              <a:rPr b="1" lang="en">
                <a:solidFill>
                  <a:srgbClr val="FF0000"/>
                </a:solidFill>
              </a:rPr>
              <a:t>shortest path</a:t>
            </a:r>
            <a:r>
              <a:rPr lang="en"/>
              <a:t> between the two points</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Repeat for 5,000 generated samples:</a:t>
            </a:r>
            <a:endParaRPr b="1"/>
          </a:p>
          <a:p>
            <a:pPr indent="0" lvl="0" marL="0" rtl="0" algn="l">
              <a:spcBef>
                <a:spcPts val="0"/>
              </a:spcBef>
              <a:spcAft>
                <a:spcPts val="0"/>
              </a:spcAft>
              <a:buNone/>
            </a:pPr>
            <a:r>
              <a:t/>
            </a:r>
            <a:endParaRPr b="1" sz="600"/>
          </a:p>
          <a:p>
            <a:pPr indent="-342900" lvl="0" marL="457200" rtl="0" algn="l">
              <a:spcBef>
                <a:spcPts val="0"/>
              </a:spcBef>
              <a:spcAft>
                <a:spcPts val="0"/>
              </a:spcAft>
              <a:buSzPts val="1800"/>
              <a:buChar char="➔"/>
            </a:pPr>
            <a:r>
              <a:rPr lang="en"/>
              <a:t>Randomly sample point from </a:t>
            </a:r>
            <a:r>
              <a:rPr b="1" lang="en">
                <a:solidFill>
                  <a:srgbClr val="000000"/>
                </a:solidFill>
              </a:rPr>
              <a:t>start region</a:t>
            </a:r>
            <a:endParaRPr b="1">
              <a:solidFill>
                <a:srgbClr val="000000"/>
              </a:solidFill>
            </a:endParaRPr>
          </a:p>
          <a:p>
            <a:pPr indent="-342900" lvl="0" marL="457200" rtl="0" algn="l">
              <a:spcBef>
                <a:spcPts val="0"/>
              </a:spcBef>
              <a:spcAft>
                <a:spcPts val="0"/>
              </a:spcAft>
              <a:buSzPts val="1800"/>
              <a:buChar char="➔"/>
            </a:pPr>
            <a:r>
              <a:rPr lang="en"/>
              <a:t>Convert </a:t>
            </a:r>
            <a:r>
              <a:rPr b="1" lang="en">
                <a:solidFill>
                  <a:srgbClr val="0000FF"/>
                </a:solidFill>
              </a:rPr>
              <a:t>building </a:t>
            </a:r>
            <a:r>
              <a:rPr lang="en"/>
              <a:t>to latitude-longitude</a:t>
            </a:r>
            <a:endParaRPr/>
          </a:p>
          <a:p>
            <a:pPr indent="-342900" lvl="0" marL="457200" rtl="0" algn="l">
              <a:spcBef>
                <a:spcPts val="0"/>
              </a:spcBef>
              <a:spcAft>
                <a:spcPts val="0"/>
              </a:spcAft>
              <a:buSzPts val="1800"/>
              <a:buChar char="➔"/>
            </a:pPr>
            <a:r>
              <a:rPr lang="en"/>
              <a:t>Find </a:t>
            </a:r>
            <a:r>
              <a:rPr b="1" lang="en">
                <a:solidFill>
                  <a:srgbClr val="FF0000"/>
                </a:solidFill>
              </a:rPr>
              <a:t>shortest path</a:t>
            </a:r>
            <a:endParaRPr b="1">
              <a:solidFill>
                <a:srgbClr val="FF0000"/>
              </a:solidFill>
            </a:endParaRPr>
          </a:p>
          <a:p>
            <a:pPr indent="0" lvl="0" marL="0" rtl="0" algn="l">
              <a:spcBef>
                <a:spcPts val="1600"/>
              </a:spcBef>
              <a:spcAft>
                <a:spcPts val="1600"/>
              </a:spcAft>
              <a:buNone/>
            </a:pPr>
            <a:r>
              <a:rPr b="1" lang="en"/>
              <a:t>Result: </a:t>
            </a:r>
            <a:r>
              <a:rPr lang="en"/>
              <a:t>Heatmap</a:t>
            </a:r>
            <a:endParaRPr/>
          </a:p>
        </p:txBody>
      </p:sp>
      <p:sp>
        <p:nvSpPr>
          <p:cNvPr id="322" name="Google Shape;32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42"/>
          <p:cNvPicPr preferRelativeResize="0"/>
          <p:nvPr/>
        </p:nvPicPr>
        <p:blipFill>
          <a:blip r:embed="rId3">
            <a:alphaModFix/>
          </a:blip>
          <a:stretch>
            <a:fillRect/>
          </a:stretch>
        </p:blipFill>
        <p:spPr>
          <a:xfrm>
            <a:off x="5718813" y="234525"/>
            <a:ext cx="3209925" cy="4267200"/>
          </a:xfrm>
          <a:prstGeom prst="rect">
            <a:avLst/>
          </a:prstGeom>
          <a:noFill/>
          <a:ln>
            <a:noFill/>
          </a:ln>
        </p:spPr>
      </p:pic>
      <p:cxnSp>
        <p:nvCxnSpPr>
          <p:cNvPr id="324" name="Google Shape;324;p42"/>
          <p:cNvCxnSpPr/>
          <p:nvPr/>
        </p:nvCxnSpPr>
        <p:spPr>
          <a:xfrm flipH="1" rot="10800000">
            <a:off x="6612825" y="3075275"/>
            <a:ext cx="707100" cy="128700"/>
          </a:xfrm>
          <a:prstGeom prst="straightConnector1">
            <a:avLst/>
          </a:prstGeom>
          <a:noFill/>
          <a:ln cap="flat" cmpd="sng" w="9525">
            <a:solidFill>
              <a:srgbClr val="CC0000"/>
            </a:solidFill>
            <a:prstDash val="dash"/>
            <a:round/>
            <a:headEnd len="med" w="med" type="oval"/>
            <a:tailEnd len="med" w="med" type="oval"/>
          </a:ln>
        </p:spPr>
      </p:cxnSp>
      <p:cxnSp>
        <p:nvCxnSpPr>
          <p:cNvPr id="325" name="Google Shape;325;p42"/>
          <p:cNvCxnSpPr/>
          <p:nvPr/>
        </p:nvCxnSpPr>
        <p:spPr>
          <a:xfrm flipH="1" rot="10800000">
            <a:off x="7190175" y="2100425"/>
            <a:ext cx="75000" cy="1275000"/>
          </a:xfrm>
          <a:prstGeom prst="straightConnector1">
            <a:avLst/>
          </a:prstGeom>
          <a:noFill/>
          <a:ln cap="flat" cmpd="sng" w="9525">
            <a:solidFill>
              <a:srgbClr val="CC0000"/>
            </a:solidFill>
            <a:prstDash val="dash"/>
            <a:round/>
            <a:headEnd len="med" w="med" type="oval"/>
            <a:tailEnd len="med" w="med" type="oval"/>
          </a:ln>
        </p:spPr>
      </p:cxnSp>
      <p:sp>
        <p:nvSpPr>
          <p:cNvPr id="326" name="Google Shape;326;p42"/>
          <p:cNvSpPr txBox="1"/>
          <p:nvPr/>
        </p:nvSpPr>
        <p:spPr>
          <a:xfrm>
            <a:off x="7264025" y="2881175"/>
            <a:ext cx="4929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FF"/>
                </a:solidFill>
                <a:latin typeface="Helvetica Neue"/>
                <a:ea typeface="Helvetica Neue"/>
                <a:cs typeface="Helvetica Neue"/>
                <a:sym typeface="Helvetica Neue"/>
              </a:rPr>
              <a:t>MRH</a:t>
            </a:r>
            <a:endParaRPr b="1" sz="1000">
              <a:solidFill>
                <a:srgbClr val="0000FF"/>
              </a:solidFill>
              <a:latin typeface="Helvetica Neue"/>
              <a:ea typeface="Helvetica Neue"/>
              <a:cs typeface="Helvetica Neue"/>
              <a:sym typeface="Helvetica Neue"/>
            </a:endParaRPr>
          </a:p>
        </p:txBody>
      </p:sp>
      <p:sp>
        <p:nvSpPr>
          <p:cNvPr id="327" name="Google Shape;327;p42"/>
          <p:cNvSpPr txBox="1"/>
          <p:nvPr/>
        </p:nvSpPr>
        <p:spPr>
          <a:xfrm>
            <a:off x="7190175" y="3203975"/>
            <a:ext cx="4929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FF"/>
                </a:solidFill>
                <a:latin typeface="Helvetica Neue"/>
                <a:ea typeface="Helvetica Neue"/>
                <a:cs typeface="Helvetica Neue"/>
                <a:sym typeface="Helvetica Neue"/>
              </a:rPr>
              <a:t>RLP</a:t>
            </a:r>
            <a:endParaRPr b="1" sz="1000">
              <a:solidFill>
                <a:srgbClr val="0000FF"/>
              </a:solidFill>
              <a:latin typeface="Helvetica Neue"/>
              <a:ea typeface="Helvetica Neue"/>
              <a:cs typeface="Helvetica Neue"/>
              <a:sym typeface="Helvetica Neue"/>
            </a:endParaRPr>
          </a:p>
        </p:txBody>
      </p:sp>
      <p:sp>
        <p:nvSpPr>
          <p:cNvPr id="328" name="Google Shape;328;p42"/>
          <p:cNvSpPr txBox="1"/>
          <p:nvPr/>
        </p:nvSpPr>
        <p:spPr>
          <a:xfrm>
            <a:off x="6771125" y="2539450"/>
            <a:ext cx="4929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FF"/>
                </a:solidFill>
                <a:latin typeface="Helvetica Neue"/>
                <a:ea typeface="Helvetica Neue"/>
                <a:cs typeface="Helvetica Neue"/>
                <a:sym typeface="Helvetica Neue"/>
              </a:rPr>
              <a:t>BUR</a:t>
            </a:r>
            <a:endParaRPr b="1" sz="1000">
              <a:solidFill>
                <a:srgbClr val="0000FF"/>
              </a:solidFill>
              <a:latin typeface="Helvetica Neue"/>
              <a:ea typeface="Helvetica Neue"/>
              <a:cs typeface="Helvetica Neue"/>
              <a:sym typeface="Helvetica Neue"/>
            </a:endParaRPr>
          </a:p>
        </p:txBody>
      </p:sp>
      <p:sp>
        <p:nvSpPr>
          <p:cNvPr id="329" name="Google Shape;329;p42"/>
          <p:cNvSpPr txBox="1"/>
          <p:nvPr/>
        </p:nvSpPr>
        <p:spPr>
          <a:xfrm>
            <a:off x="6595450" y="3230688"/>
            <a:ext cx="4929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FF"/>
                </a:solidFill>
                <a:latin typeface="Helvetica Neue"/>
                <a:ea typeface="Helvetica Neue"/>
                <a:cs typeface="Helvetica Neue"/>
                <a:sym typeface="Helvetica Neue"/>
              </a:rPr>
              <a:t>MEZ</a:t>
            </a:r>
            <a:endParaRPr b="1" sz="1000">
              <a:solidFill>
                <a:srgbClr val="0000FF"/>
              </a:solidFill>
              <a:latin typeface="Helvetica Neue"/>
              <a:ea typeface="Helvetica Neue"/>
              <a:cs typeface="Helvetica Neue"/>
              <a:sym typeface="Helvetica Neue"/>
            </a:endParaRPr>
          </a:p>
        </p:txBody>
      </p:sp>
      <p:cxnSp>
        <p:nvCxnSpPr>
          <p:cNvPr id="330" name="Google Shape;330;p42"/>
          <p:cNvCxnSpPr/>
          <p:nvPr/>
        </p:nvCxnSpPr>
        <p:spPr>
          <a:xfrm flipH="1" rot="-5400000">
            <a:off x="6788350" y="3637950"/>
            <a:ext cx="514500" cy="246600"/>
          </a:xfrm>
          <a:prstGeom prst="bentConnector3">
            <a:avLst>
              <a:gd fmla="val 50000" name="adj1"/>
            </a:avLst>
          </a:prstGeom>
          <a:noFill/>
          <a:ln cap="flat" cmpd="sng" w="9525">
            <a:solidFill>
              <a:srgbClr val="CC0000"/>
            </a:solidFill>
            <a:prstDash val="dash"/>
            <a:round/>
            <a:headEnd len="med" w="med" type="oval"/>
            <a:tailEnd len="med" w="med" type="oval"/>
          </a:ln>
        </p:spPr>
      </p:cxnSp>
      <p:cxnSp>
        <p:nvCxnSpPr>
          <p:cNvPr id="331" name="Google Shape;331;p42"/>
          <p:cNvCxnSpPr>
            <a:endCxn id="328" idx="2"/>
          </p:cNvCxnSpPr>
          <p:nvPr/>
        </p:nvCxnSpPr>
        <p:spPr>
          <a:xfrm>
            <a:off x="6287675" y="2400250"/>
            <a:ext cx="729900" cy="385800"/>
          </a:xfrm>
          <a:prstGeom prst="bentConnector4">
            <a:avLst>
              <a:gd fmla="val 33118" name="adj1"/>
              <a:gd fmla="val 130553" name="adj2"/>
            </a:avLst>
          </a:prstGeom>
          <a:noFill/>
          <a:ln cap="flat" cmpd="sng" w="9525">
            <a:solidFill>
              <a:srgbClr val="CC0000"/>
            </a:solidFill>
            <a:prstDash val="dash"/>
            <a:round/>
            <a:headEnd len="med" w="med" type="oval"/>
            <a:tailEnd len="med" w="med" type="oval"/>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Findings</a:t>
            </a:r>
            <a:endParaRPr/>
          </a:p>
        </p:txBody>
      </p:sp>
      <p:sp>
        <p:nvSpPr>
          <p:cNvPr id="337" name="Google Shape;33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pic>
        <p:nvPicPr>
          <p:cNvPr id="343" name="Google Shape;343;p44"/>
          <p:cNvPicPr preferRelativeResize="0"/>
          <p:nvPr/>
        </p:nvPicPr>
        <p:blipFill rotWithShape="1">
          <a:blip r:embed="rId3">
            <a:alphaModFix/>
          </a:blip>
          <a:srcRect b="0" l="16702" r="12466" t="0"/>
          <a:stretch/>
        </p:blipFill>
        <p:spPr>
          <a:xfrm>
            <a:off x="733500" y="731425"/>
            <a:ext cx="3705135" cy="3693576"/>
          </a:xfrm>
          <a:prstGeom prst="rect">
            <a:avLst/>
          </a:prstGeom>
          <a:noFill/>
          <a:ln>
            <a:noFill/>
          </a:ln>
        </p:spPr>
      </p:pic>
      <p:pic>
        <p:nvPicPr>
          <p:cNvPr id="344" name="Google Shape;344;p44"/>
          <p:cNvPicPr preferRelativeResize="0"/>
          <p:nvPr/>
        </p:nvPicPr>
        <p:blipFill>
          <a:blip r:embed="rId4">
            <a:alphaModFix/>
          </a:blip>
          <a:stretch>
            <a:fillRect/>
          </a:stretch>
        </p:blipFill>
        <p:spPr>
          <a:xfrm>
            <a:off x="8503000" y="874563"/>
            <a:ext cx="276225" cy="3394375"/>
          </a:xfrm>
          <a:prstGeom prst="rect">
            <a:avLst/>
          </a:prstGeom>
          <a:noFill/>
          <a:ln>
            <a:noFill/>
          </a:ln>
        </p:spPr>
      </p:pic>
      <p:pic>
        <p:nvPicPr>
          <p:cNvPr id="345" name="Google Shape;345;p44"/>
          <p:cNvPicPr preferRelativeResize="0"/>
          <p:nvPr/>
        </p:nvPicPr>
        <p:blipFill>
          <a:blip r:embed="rId5">
            <a:alphaModFix/>
          </a:blip>
          <a:stretch>
            <a:fillRect/>
          </a:stretch>
        </p:blipFill>
        <p:spPr>
          <a:xfrm>
            <a:off x="4572001" y="718513"/>
            <a:ext cx="3865325" cy="3706476"/>
          </a:xfrm>
          <a:prstGeom prst="rect">
            <a:avLst/>
          </a:prstGeom>
          <a:noFill/>
          <a:ln>
            <a:noFill/>
          </a:ln>
        </p:spPr>
      </p:pic>
      <p:sp>
        <p:nvSpPr>
          <p:cNvPr id="346" name="Google Shape;346;p44"/>
          <p:cNvSpPr txBox="1"/>
          <p:nvPr/>
        </p:nvSpPr>
        <p:spPr>
          <a:xfrm>
            <a:off x="8484641" y="675505"/>
            <a:ext cx="3231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1</a:t>
            </a:r>
            <a:endParaRPr sz="1000">
              <a:latin typeface="Helvetica Neue"/>
              <a:ea typeface="Helvetica Neue"/>
              <a:cs typeface="Helvetica Neue"/>
              <a:sym typeface="Helvetica Neue"/>
            </a:endParaRPr>
          </a:p>
        </p:txBody>
      </p:sp>
      <p:sp>
        <p:nvSpPr>
          <p:cNvPr id="347" name="Google Shape;347;p44"/>
          <p:cNvSpPr txBox="1"/>
          <p:nvPr/>
        </p:nvSpPr>
        <p:spPr>
          <a:xfrm>
            <a:off x="8489073" y="4128937"/>
            <a:ext cx="3231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0</a:t>
            </a:r>
            <a:endParaRPr sz="1000">
              <a:latin typeface="Helvetica Neue"/>
              <a:ea typeface="Helvetica Neue"/>
              <a:cs typeface="Helvetica Neue"/>
              <a:sym typeface="Helvetica Neue"/>
            </a:endParaRPr>
          </a:p>
          <a:p>
            <a:pPr indent="0" lvl="0" marL="0" rtl="0" algn="l">
              <a:spcBef>
                <a:spcPts val="0"/>
              </a:spcBef>
              <a:spcAft>
                <a:spcPts val="0"/>
              </a:spcAft>
              <a:buNone/>
            </a:pPr>
            <a:br>
              <a:rPr lang="en" sz="1000">
                <a:latin typeface="Helvetica Neue"/>
                <a:ea typeface="Helvetica Neue"/>
                <a:cs typeface="Helvetica Neue"/>
                <a:sym typeface="Helvetica Neue"/>
              </a:rPr>
            </a:br>
            <a:endParaRPr sz="1000">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1" name="Shape 351"/>
        <p:cNvGrpSpPr/>
        <p:nvPr/>
      </p:nvGrpSpPr>
      <p:grpSpPr>
        <a:xfrm>
          <a:off x="0" y="0"/>
          <a:ext cx="0" cy="0"/>
          <a:chOff x="0" y="0"/>
          <a:chExt cx="0" cy="0"/>
        </a:xfrm>
      </p:grpSpPr>
      <p:sp>
        <p:nvSpPr>
          <p:cNvPr id="352" name="Google Shape;352;p45"/>
          <p:cNvSpPr txBox="1"/>
          <p:nvPr>
            <p:ph idx="1" type="body"/>
          </p:nvPr>
        </p:nvSpPr>
        <p:spPr>
          <a:xfrm>
            <a:off x="311700" y="1075325"/>
            <a:ext cx="8520600" cy="39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Sanity Checks</a:t>
            </a:r>
            <a:endParaRPr sz="2000">
              <a:latin typeface="Helvetica Neue"/>
              <a:ea typeface="Helvetica Neue"/>
              <a:cs typeface="Helvetica Neue"/>
              <a:sym typeface="Helvetica Neue"/>
            </a:endParaRPr>
          </a:p>
          <a:p>
            <a:pPr indent="-342900" lvl="0" marL="457200" rtl="0" algn="l">
              <a:spcBef>
                <a:spcPts val="1600"/>
              </a:spcBef>
              <a:spcAft>
                <a:spcPts val="0"/>
              </a:spcAft>
              <a:buSzPts val="1800"/>
              <a:buFont typeface="Helvetica Neue"/>
              <a:buChar char="➔"/>
            </a:pPr>
            <a:r>
              <a:rPr lang="en">
                <a:latin typeface="Helvetica Neue"/>
                <a:ea typeface="Helvetica Neue"/>
                <a:cs typeface="Helvetica Neue"/>
                <a:sym typeface="Helvetica Neue"/>
              </a:rPr>
              <a:t>Sampled known points around campus and checked distances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Made sure distributions make sense (                  has gaps at night, etc.)</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Data pre-processing; removed outliers/errors</a:t>
            </a:r>
            <a:endParaRPr>
              <a:latin typeface="Helvetica Neue"/>
              <a:ea typeface="Helvetica Neue"/>
              <a:cs typeface="Helvetica Neue"/>
              <a:sym typeface="Helvetica Neue"/>
            </a:endParaRPr>
          </a:p>
        </p:txBody>
      </p:sp>
      <p:sp>
        <p:nvSpPr>
          <p:cNvPr id="353" name="Google Shape;3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a:t>
            </a:r>
            <a:endParaRPr b="1"/>
          </a:p>
        </p:txBody>
      </p:sp>
      <p:sp>
        <p:nvSpPr>
          <p:cNvPr id="354" name="Google Shape;35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5" name="Google Shape;355;p45"/>
          <p:cNvPicPr preferRelativeResize="0"/>
          <p:nvPr/>
        </p:nvPicPr>
        <p:blipFill>
          <a:blip r:embed="rId3">
            <a:alphaModFix/>
          </a:blip>
          <a:stretch>
            <a:fillRect/>
          </a:stretch>
        </p:blipFill>
        <p:spPr>
          <a:xfrm>
            <a:off x="4691525" y="2045125"/>
            <a:ext cx="1039200" cy="313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6"/>
          <p:cNvSpPr txBox="1"/>
          <p:nvPr>
            <p:ph idx="1" type="body"/>
          </p:nvPr>
        </p:nvSpPr>
        <p:spPr>
          <a:xfrm>
            <a:off x="311700" y="1075325"/>
            <a:ext cx="8709300" cy="39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Sanity Checks</a:t>
            </a:r>
            <a:endParaRPr sz="2000">
              <a:latin typeface="Helvetica Neue"/>
              <a:ea typeface="Helvetica Neue"/>
              <a:cs typeface="Helvetica Neue"/>
              <a:sym typeface="Helvetica Neue"/>
            </a:endParaRPr>
          </a:p>
          <a:p>
            <a:pPr indent="-342900" lvl="0" marL="457200" rtl="0" algn="l">
              <a:spcBef>
                <a:spcPts val="1600"/>
              </a:spcBef>
              <a:spcAft>
                <a:spcPts val="0"/>
              </a:spcAft>
              <a:buSzPts val="1800"/>
              <a:buFont typeface="Helvetica Neue"/>
              <a:buChar char="➔"/>
            </a:pPr>
            <a:r>
              <a:rPr lang="en">
                <a:latin typeface="Helvetica Neue"/>
                <a:ea typeface="Helvetica Neue"/>
                <a:cs typeface="Helvetica Neue"/>
                <a:sym typeface="Helvetica Neue"/>
              </a:rPr>
              <a:t>Sampled </a:t>
            </a:r>
            <a:r>
              <a:rPr b="1" lang="en">
                <a:latin typeface="Helvetica Neue"/>
                <a:ea typeface="Helvetica Neue"/>
                <a:cs typeface="Helvetica Neue"/>
                <a:sym typeface="Helvetica Neue"/>
              </a:rPr>
              <a:t>known points</a:t>
            </a:r>
            <a:r>
              <a:rPr lang="en">
                <a:latin typeface="Helvetica Neue"/>
                <a:ea typeface="Helvetica Neue"/>
                <a:cs typeface="Helvetica Neue"/>
                <a:sym typeface="Helvetica Neue"/>
              </a:rPr>
              <a:t> around campus and checked distances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Made sure </a:t>
            </a:r>
            <a:r>
              <a:rPr b="1" lang="en">
                <a:latin typeface="Helvetica Neue"/>
                <a:ea typeface="Helvetica Neue"/>
                <a:cs typeface="Helvetica Neue"/>
                <a:sym typeface="Helvetica Neue"/>
              </a:rPr>
              <a:t>distributions</a:t>
            </a:r>
            <a:r>
              <a:rPr lang="en">
                <a:latin typeface="Helvetica Neue"/>
                <a:ea typeface="Helvetica Neue"/>
                <a:cs typeface="Helvetica Neue"/>
                <a:sym typeface="Helvetica Neue"/>
              </a:rPr>
              <a:t> make sense (                </a:t>
            </a:r>
            <a:r>
              <a:rPr lang="en">
                <a:latin typeface="Helvetica Neue"/>
                <a:ea typeface="Helvetica Neue"/>
                <a:cs typeface="Helvetica Neue"/>
                <a:sym typeface="Helvetica Neue"/>
              </a:rPr>
              <a:t>  </a:t>
            </a:r>
            <a:r>
              <a:rPr lang="en">
                <a:latin typeface="Helvetica Neue"/>
                <a:ea typeface="Helvetica Neue"/>
                <a:cs typeface="Helvetica Neue"/>
                <a:sym typeface="Helvetica Neue"/>
              </a:rPr>
              <a:t>has gaps at night, etc.)</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Data pre-processing; removed </a:t>
            </a:r>
            <a:r>
              <a:rPr b="1" lang="en">
                <a:latin typeface="Helvetica Neue"/>
                <a:ea typeface="Helvetica Neue"/>
                <a:cs typeface="Helvetica Neue"/>
                <a:sym typeface="Helvetica Neue"/>
              </a:rPr>
              <a:t>outliers/errors</a:t>
            </a:r>
            <a:br>
              <a:rPr b="1" lang="en">
                <a:latin typeface="Helvetica Neue"/>
                <a:ea typeface="Helvetica Neue"/>
                <a:cs typeface="Helvetica Neue"/>
                <a:sym typeface="Helvetica Neue"/>
              </a:rPr>
            </a:br>
            <a:endParaRPr b="1" sz="1000">
              <a:latin typeface="Helvetica Neue"/>
              <a:ea typeface="Helvetica Neue"/>
              <a:cs typeface="Helvetica Neue"/>
              <a:sym typeface="Helvetica Neue"/>
            </a:endParaRPr>
          </a:p>
          <a:p>
            <a:pPr indent="0" lvl="0" marL="0" rtl="0" algn="l">
              <a:lnSpc>
                <a:spcPct val="100000"/>
              </a:lnSpc>
              <a:spcBef>
                <a:spcPts val="1600"/>
              </a:spcBef>
              <a:spcAft>
                <a:spcPts val="0"/>
              </a:spcAft>
              <a:buNone/>
            </a:pPr>
            <a:r>
              <a:rPr lang="en" sz="2000">
                <a:latin typeface="Helvetica Neue"/>
                <a:ea typeface="Helvetica Neue"/>
                <a:cs typeface="Helvetica Neue"/>
                <a:sym typeface="Helvetica Neue"/>
              </a:rPr>
              <a:t>Validation</a:t>
            </a:r>
            <a:endParaRPr sz="2000">
              <a:latin typeface="Helvetica Neue"/>
              <a:ea typeface="Helvetica Neue"/>
              <a:cs typeface="Helvetica Neue"/>
              <a:sym typeface="Helvetica Neue"/>
            </a:endParaRPr>
          </a:p>
          <a:p>
            <a:pPr indent="-342900" lvl="0" marL="457200" rtl="0" algn="l">
              <a:lnSpc>
                <a:spcPct val="100000"/>
              </a:lnSpc>
              <a:spcBef>
                <a:spcPts val="1600"/>
              </a:spcBef>
              <a:spcAft>
                <a:spcPts val="0"/>
              </a:spcAft>
              <a:buSzPts val="1800"/>
              <a:buFont typeface="Helvetica Neue"/>
              <a:buChar char="➔"/>
            </a:pPr>
            <a:r>
              <a:rPr lang="en">
                <a:latin typeface="Helvetica Neue"/>
                <a:ea typeface="Helvetica Neue"/>
                <a:cs typeface="Helvetica Neue"/>
                <a:sym typeface="Helvetica Neue"/>
              </a:rPr>
              <a:t>Chi-squared </a:t>
            </a:r>
            <a:r>
              <a:rPr lang="en">
                <a:latin typeface="Helvetica Neue"/>
                <a:ea typeface="Helvetica Neue"/>
                <a:cs typeface="Helvetica Neue"/>
                <a:sym typeface="Helvetica Neue"/>
              </a:rPr>
              <a:t>goodness-of-fit</a:t>
            </a:r>
            <a:r>
              <a:rPr lang="en">
                <a:latin typeface="Helvetica Neue"/>
                <a:ea typeface="Helvetica Neue"/>
                <a:cs typeface="Helvetica Neue"/>
                <a:sym typeface="Helvetica Neue"/>
              </a:rPr>
              <a:t> test to check generated sample distributions</a:t>
            </a:r>
            <a:endParaRPr>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
                <a:latin typeface="Helvetica Neue"/>
                <a:ea typeface="Helvetica Neue"/>
                <a:cs typeface="Helvetica Neue"/>
                <a:sym typeface="Helvetica Neue"/>
              </a:rPr>
              <a:t>p=0.996 on distribution of start_regions + end_regions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Overfitting/Bagging not necessary since our dataset is the </a:t>
            </a:r>
            <a:r>
              <a:rPr b="1" lang="en">
                <a:latin typeface="Helvetica Neue"/>
                <a:ea typeface="Helvetica Neue"/>
                <a:cs typeface="Helvetica Neue"/>
                <a:sym typeface="Helvetica Neue"/>
              </a:rPr>
              <a:t>entire population</a:t>
            </a:r>
            <a:endParaRPr>
              <a:latin typeface="Helvetica Neue"/>
              <a:ea typeface="Helvetica Neue"/>
              <a:cs typeface="Helvetica Neue"/>
              <a:sym typeface="Helvetica Neue"/>
            </a:endParaRPr>
          </a:p>
        </p:txBody>
      </p:sp>
      <p:sp>
        <p:nvSpPr>
          <p:cNvPr id="361" name="Google Shape;3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a:t>
            </a:r>
            <a:endParaRPr b="1"/>
          </a:p>
        </p:txBody>
      </p:sp>
      <p:sp>
        <p:nvSpPr>
          <p:cNvPr id="362" name="Google Shape;36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46"/>
          <p:cNvPicPr preferRelativeResize="0"/>
          <p:nvPr/>
        </p:nvPicPr>
        <p:blipFill>
          <a:blip r:embed="rId3">
            <a:alphaModFix/>
          </a:blip>
          <a:stretch>
            <a:fillRect/>
          </a:stretch>
        </p:blipFill>
        <p:spPr>
          <a:xfrm>
            <a:off x="4806850" y="2052925"/>
            <a:ext cx="1039200" cy="313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7" name="Shape 367"/>
        <p:cNvGrpSpPr/>
        <p:nvPr/>
      </p:nvGrpSpPr>
      <p:grpSpPr>
        <a:xfrm>
          <a:off x="0" y="0"/>
          <a:ext cx="0" cy="0"/>
          <a:chOff x="0" y="0"/>
          <a:chExt cx="0" cy="0"/>
        </a:xfrm>
      </p:grpSpPr>
      <p:sp>
        <p:nvSpPr>
          <p:cNvPr id="368" name="Google Shape;3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Chi-squared independence test between dependent distributions</a:t>
            </a:r>
            <a:endParaRPr/>
          </a:p>
          <a:p>
            <a:pPr indent="-317500" lvl="1" marL="914400" rtl="0" algn="l">
              <a:spcBef>
                <a:spcPts val="0"/>
              </a:spcBef>
              <a:spcAft>
                <a:spcPts val="0"/>
              </a:spcAft>
              <a:buSzPts val="1400"/>
              <a:buChar char="◆"/>
            </a:pPr>
            <a:r>
              <a:rPr lang="en"/>
              <a:t>                             </a:t>
            </a:r>
            <a:endParaRPr/>
          </a:p>
        </p:txBody>
      </p:sp>
      <p:sp>
        <p:nvSpPr>
          <p:cNvPr id="369" name="Google Shape;3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a:t>
            </a:r>
            <a:endParaRPr b="1"/>
          </a:p>
        </p:txBody>
      </p:sp>
      <p:sp>
        <p:nvSpPr>
          <p:cNvPr id="370" name="Google Shape;3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47"/>
          <p:cNvPicPr preferRelativeResize="0"/>
          <p:nvPr/>
        </p:nvPicPr>
        <p:blipFill>
          <a:blip r:embed="rId3">
            <a:alphaModFix/>
          </a:blip>
          <a:stretch>
            <a:fillRect/>
          </a:stretch>
        </p:blipFill>
        <p:spPr>
          <a:xfrm>
            <a:off x="152400" y="152400"/>
            <a:ext cx="6900" cy="14231"/>
          </a:xfrm>
          <a:prstGeom prst="rect">
            <a:avLst/>
          </a:prstGeom>
          <a:noFill/>
          <a:ln>
            <a:noFill/>
          </a:ln>
        </p:spPr>
      </p:pic>
      <p:pic>
        <p:nvPicPr>
          <p:cNvPr id="372" name="Google Shape;372;p47"/>
          <p:cNvPicPr preferRelativeResize="0"/>
          <p:nvPr/>
        </p:nvPicPr>
        <p:blipFill rotWithShape="1">
          <a:blip r:embed="rId4">
            <a:alphaModFix/>
          </a:blip>
          <a:srcRect b="18559" l="23264" r="11930" t="1061"/>
          <a:stretch/>
        </p:blipFill>
        <p:spPr>
          <a:xfrm>
            <a:off x="6197350" y="1838125"/>
            <a:ext cx="2350350" cy="2915051"/>
          </a:xfrm>
          <a:prstGeom prst="rect">
            <a:avLst/>
          </a:prstGeom>
          <a:noFill/>
          <a:ln>
            <a:noFill/>
          </a:ln>
        </p:spPr>
      </p:pic>
      <p:pic>
        <p:nvPicPr>
          <p:cNvPr id="373" name="Google Shape;373;p47"/>
          <p:cNvPicPr preferRelativeResize="0"/>
          <p:nvPr/>
        </p:nvPicPr>
        <p:blipFill>
          <a:blip r:embed="rId5">
            <a:alphaModFix/>
          </a:blip>
          <a:stretch>
            <a:fillRect/>
          </a:stretch>
        </p:blipFill>
        <p:spPr>
          <a:xfrm>
            <a:off x="1165825" y="1583225"/>
            <a:ext cx="1840624" cy="225200"/>
          </a:xfrm>
          <a:prstGeom prst="rect">
            <a:avLst/>
          </a:prstGeom>
          <a:noFill/>
          <a:ln>
            <a:noFill/>
          </a:ln>
        </p:spPr>
      </p:pic>
      <p:sp>
        <p:nvSpPr>
          <p:cNvPr id="374" name="Google Shape;374;p47"/>
          <p:cNvSpPr txBox="1"/>
          <p:nvPr/>
        </p:nvSpPr>
        <p:spPr>
          <a:xfrm>
            <a:off x="4506875" y="4108000"/>
            <a:ext cx="173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t>if S_t observed,</a:t>
            </a:r>
            <a:endParaRPr i="1" sz="1300"/>
          </a:p>
          <a:p>
            <a:pPr indent="0" lvl="0" marL="0" rtl="0" algn="l">
              <a:spcBef>
                <a:spcPts val="0"/>
              </a:spcBef>
              <a:spcAft>
                <a:spcPts val="0"/>
              </a:spcAft>
              <a:buNone/>
            </a:pPr>
            <a:r>
              <a:rPr i="1" lang="en" sz="1300"/>
              <a:t>d independent from t</a:t>
            </a:r>
            <a:endParaRPr i="1" sz="1300"/>
          </a:p>
        </p:txBody>
      </p:sp>
      <p:sp>
        <p:nvSpPr>
          <p:cNvPr id="375" name="Google Shape;375;p47"/>
          <p:cNvSpPr/>
          <p:nvPr/>
        </p:nvSpPr>
        <p:spPr>
          <a:xfrm>
            <a:off x="6393050" y="2551176"/>
            <a:ext cx="383700" cy="38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311700" y="444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Issues</a:t>
            </a:r>
            <a:endParaRPr b="1">
              <a:latin typeface="Helvetica Neue"/>
              <a:ea typeface="Helvetica Neue"/>
              <a:cs typeface="Helvetica Neue"/>
              <a:sym typeface="Helvetica Neue"/>
            </a:endParaRPr>
          </a:p>
        </p:txBody>
      </p:sp>
      <p:sp>
        <p:nvSpPr>
          <p:cNvPr id="381" name="Google Shape;381;p48"/>
          <p:cNvSpPr txBox="1"/>
          <p:nvPr>
            <p:ph idx="1" type="body"/>
          </p:nvPr>
        </p:nvSpPr>
        <p:spPr>
          <a:xfrm>
            <a:off x="311700" y="1175725"/>
            <a:ext cx="8520600" cy="296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Ethical implications</a:t>
            </a:r>
            <a:endParaRPr sz="2000"/>
          </a:p>
          <a:p>
            <a:pPr indent="-355600" lvl="1" marL="1371600" rtl="0" algn="l">
              <a:spcBef>
                <a:spcPts val="0"/>
              </a:spcBef>
              <a:spcAft>
                <a:spcPts val="0"/>
              </a:spcAft>
              <a:buSzPts val="2000"/>
              <a:buChar char="◆"/>
            </a:pPr>
            <a:r>
              <a:rPr lang="en" sz="2000"/>
              <a:t>bias towards more financially secure individuals</a:t>
            </a:r>
            <a:endParaRPr sz="2000"/>
          </a:p>
          <a:p>
            <a:pPr indent="-355600" lvl="2" marL="1828800" rtl="0" algn="l">
              <a:spcBef>
                <a:spcPts val="0"/>
              </a:spcBef>
              <a:spcAft>
                <a:spcPts val="0"/>
              </a:spcAft>
              <a:buSzPts val="2000"/>
              <a:buChar char="●"/>
            </a:pPr>
            <a:r>
              <a:rPr lang="en" sz="2000"/>
              <a:t>living close to campus (expensive)</a:t>
            </a:r>
            <a:endParaRPr sz="2000"/>
          </a:p>
          <a:p>
            <a:pPr indent="-355600" lvl="2" marL="1828800" rtl="0" algn="l">
              <a:spcBef>
                <a:spcPts val="0"/>
              </a:spcBef>
              <a:spcAft>
                <a:spcPts val="0"/>
              </a:spcAft>
              <a:buSzPts val="2000"/>
              <a:buChar char="●"/>
            </a:pPr>
            <a:r>
              <a:rPr lang="en" sz="2000"/>
              <a:t>can afford to spend money on scooters</a:t>
            </a:r>
            <a:endParaRPr sz="2000"/>
          </a:p>
          <a:p>
            <a:pPr indent="-355600" lvl="2" marL="1828800" rtl="0" algn="l">
              <a:spcBef>
                <a:spcPts val="0"/>
              </a:spcBef>
              <a:spcAft>
                <a:spcPts val="0"/>
              </a:spcAft>
              <a:buSzPts val="2000"/>
              <a:buChar char="●"/>
            </a:pPr>
            <a:r>
              <a:rPr lang="en" sz="2000"/>
              <a:t>have smartphones + internet (data)</a:t>
            </a:r>
            <a:endParaRPr sz="2000"/>
          </a:p>
          <a:p>
            <a:pPr indent="-355600" lvl="0" marL="457200" rtl="0" algn="l">
              <a:spcBef>
                <a:spcPts val="0"/>
              </a:spcBef>
              <a:spcAft>
                <a:spcPts val="0"/>
              </a:spcAft>
              <a:buSzPts val="2000"/>
              <a:buChar char="➔"/>
            </a:pPr>
            <a:r>
              <a:rPr lang="en" sz="2000"/>
              <a:t>Privacy concerns of real-time online scooter dataset</a:t>
            </a:r>
            <a:endParaRPr sz="2000"/>
          </a:p>
          <a:p>
            <a:pPr indent="-355600" lvl="0" marL="457200" rtl="0" algn="l">
              <a:spcBef>
                <a:spcPts val="0"/>
              </a:spcBef>
              <a:spcAft>
                <a:spcPts val="0"/>
              </a:spcAft>
              <a:buSzPts val="2000"/>
              <a:buChar char="➔"/>
            </a:pPr>
            <a:r>
              <a:rPr lang="en" sz="2000"/>
              <a:t>Large domain of variables</a:t>
            </a:r>
            <a:endParaRPr sz="2000"/>
          </a:p>
        </p:txBody>
      </p:sp>
      <p:sp>
        <p:nvSpPr>
          <p:cNvPr id="382" name="Google Shape;382;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Future Work</a:t>
            </a:r>
            <a:endParaRPr b="1">
              <a:latin typeface="Helvetica Neue"/>
              <a:ea typeface="Helvetica Neue"/>
              <a:cs typeface="Helvetica Neue"/>
              <a:sym typeface="Helvetica Neue"/>
            </a:endParaRPr>
          </a:p>
        </p:txBody>
      </p:sp>
      <p:sp>
        <p:nvSpPr>
          <p:cNvPr id="388" name="Google Shape;38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Weather</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Other MCMC sampling techniques</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Create a pedestrian dataset</a:t>
            </a:r>
            <a:endParaRPr sz="2000">
              <a:latin typeface="Helvetica Neue"/>
              <a:ea typeface="Helvetica Neue"/>
              <a:cs typeface="Helvetica Neue"/>
              <a:sym typeface="Helvetica Neue"/>
            </a:endParaRPr>
          </a:p>
          <a:p>
            <a:pPr indent="-355600" lvl="1" marL="914400" rtl="0" algn="l">
              <a:spcBef>
                <a:spcPts val="0"/>
              </a:spcBef>
              <a:spcAft>
                <a:spcPts val="0"/>
              </a:spcAft>
              <a:buSzPts val="2000"/>
              <a:buFont typeface="Helvetica Neue"/>
              <a:buChar char="◆"/>
            </a:pPr>
            <a:r>
              <a:rPr lang="en" sz="2000">
                <a:latin typeface="Helvetica Neue"/>
                <a:ea typeface="Helvetica Neue"/>
                <a:cs typeface="Helvetica Neue"/>
                <a:sym typeface="Helvetica Neue"/>
              </a:rPr>
              <a:t>scooters and people go toward the same places</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Include motor vehicle data</a:t>
            </a:r>
            <a:endParaRPr sz="2000">
              <a:latin typeface="Helvetica Neue"/>
              <a:ea typeface="Helvetica Neue"/>
              <a:cs typeface="Helvetica Neue"/>
              <a:sym typeface="Helvetica Neue"/>
            </a:endParaRPr>
          </a:p>
          <a:p>
            <a:pPr indent="-355600" lvl="1" marL="914400" rtl="0" algn="l">
              <a:spcBef>
                <a:spcPts val="0"/>
              </a:spcBef>
              <a:spcAft>
                <a:spcPts val="0"/>
              </a:spcAft>
              <a:buSzPts val="2000"/>
              <a:buFont typeface="Helvetica Neue"/>
              <a:buChar char="◆"/>
            </a:pPr>
            <a:r>
              <a:rPr lang="en" sz="2000">
                <a:latin typeface="Helvetica Neue"/>
                <a:ea typeface="Helvetica Neue"/>
                <a:cs typeface="Helvetica Neue"/>
                <a:sym typeface="Helvetica Neue"/>
              </a:rPr>
              <a:t>overlaps/intersections can indicate hotspots for accidents</a:t>
            </a:r>
            <a:endParaRPr sz="2000">
              <a:latin typeface="Helvetica Neue"/>
              <a:ea typeface="Helvetica Neue"/>
              <a:cs typeface="Helvetica Neue"/>
              <a:sym typeface="Helvetica Neue"/>
            </a:endParaRPr>
          </a:p>
          <a:p>
            <a:pPr indent="-355600" lvl="1" marL="914400" rtl="0" algn="l">
              <a:spcBef>
                <a:spcPts val="0"/>
              </a:spcBef>
              <a:spcAft>
                <a:spcPts val="0"/>
              </a:spcAft>
              <a:buSzPts val="2000"/>
              <a:buFont typeface="Helvetica Neue"/>
              <a:buChar char="◆"/>
            </a:pPr>
            <a:r>
              <a:rPr lang="en" sz="2000">
                <a:latin typeface="Helvetica Neue"/>
                <a:ea typeface="Helvetica Neue"/>
                <a:cs typeface="Helvetica Neue"/>
                <a:sym typeface="Helvetica Neue"/>
              </a:rPr>
              <a:t>reroute existing traffic for safer interactions</a:t>
            </a:r>
            <a:endParaRPr sz="2000">
              <a:latin typeface="Helvetica Neue"/>
              <a:ea typeface="Helvetica Neue"/>
              <a:cs typeface="Helvetica Neue"/>
              <a:sym typeface="Helvetica Neue"/>
            </a:endParaRPr>
          </a:p>
        </p:txBody>
      </p:sp>
      <p:sp>
        <p:nvSpPr>
          <p:cNvPr id="389" name="Google Shape;389;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Google Shape;394;p50"/>
          <p:cNvPicPr preferRelativeResize="0"/>
          <p:nvPr/>
        </p:nvPicPr>
        <p:blipFill>
          <a:blip r:embed="rId3">
            <a:alphaModFix/>
          </a:blip>
          <a:stretch>
            <a:fillRect/>
          </a:stretch>
        </p:blipFill>
        <p:spPr>
          <a:xfrm>
            <a:off x="4340875" y="304100"/>
            <a:ext cx="4195324" cy="4275726"/>
          </a:xfrm>
          <a:prstGeom prst="rect">
            <a:avLst/>
          </a:prstGeom>
          <a:noFill/>
          <a:ln>
            <a:noFill/>
          </a:ln>
        </p:spPr>
      </p:pic>
      <p:cxnSp>
        <p:nvCxnSpPr>
          <p:cNvPr id="395" name="Google Shape;395;p50"/>
          <p:cNvCxnSpPr>
            <a:endCxn id="396" idx="2"/>
          </p:cNvCxnSpPr>
          <p:nvPr/>
        </p:nvCxnSpPr>
        <p:spPr>
          <a:xfrm rot="10800000">
            <a:off x="5440325" y="2929775"/>
            <a:ext cx="552000" cy="6600"/>
          </a:xfrm>
          <a:prstGeom prst="straightConnector1">
            <a:avLst/>
          </a:prstGeom>
          <a:noFill/>
          <a:ln cap="flat" cmpd="sng" w="19050">
            <a:solidFill>
              <a:srgbClr val="FF0000"/>
            </a:solidFill>
            <a:prstDash val="solid"/>
            <a:round/>
            <a:headEnd len="med" w="med" type="none"/>
            <a:tailEnd len="med" w="med" type="none"/>
          </a:ln>
        </p:spPr>
      </p:cxnSp>
      <p:sp>
        <p:nvSpPr>
          <p:cNvPr id="396" name="Google Shape;396;p50"/>
          <p:cNvSpPr/>
          <p:nvPr/>
        </p:nvSpPr>
        <p:spPr>
          <a:xfrm>
            <a:off x="5440325" y="2372375"/>
            <a:ext cx="1090500" cy="11148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The Data</a:t>
            </a:r>
            <a:endParaRPr b="1">
              <a:latin typeface="Helvetica Neue"/>
              <a:ea typeface="Helvetica Neue"/>
              <a:cs typeface="Helvetica Neue"/>
              <a:sym typeface="Helvetica Neue"/>
            </a:endParaRPr>
          </a:p>
        </p:txBody>
      </p:sp>
      <p:sp>
        <p:nvSpPr>
          <p:cNvPr id="398" name="Google Shape;398;p50"/>
          <p:cNvSpPr txBox="1"/>
          <p:nvPr>
            <p:ph idx="1" type="body"/>
          </p:nvPr>
        </p:nvSpPr>
        <p:spPr>
          <a:xfrm>
            <a:off x="311700" y="1255325"/>
            <a:ext cx="7892100" cy="185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Austin, TX Census</a:t>
            </a:r>
            <a:r>
              <a:rPr baseline="30000" lang="en" sz="2000">
                <a:latin typeface="Helvetica Neue"/>
                <a:ea typeface="Helvetica Neue"/>
                <a:cs typeface="Helvetica Neue"/>
                <a:sym typeface="Helvetica Neue"/>
              </a:rPr>
              <a:t>1</a:t>
            </a:r>
            <a:endParaRPr baseline="30000"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Dockless Vehicle Trips</a:t>
            </a:r>
            <a:r>
              <a:rPr baseline="30000" lang="en" sz="2000">
                <a:latin typeface="Helvetica Neue"/>
                <a:ea typeface="Helvetica Neue"/>
                <a:cs typeface="Helvetica Neue"/>
                <a:sym typeface="Helvetica Neue"/>
              </a:rPr>
              <a:t>2</a:t>
            </a:r>
            <a:endParaRPr baseline="30000"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n" sz="2000">
                <a:latin typeface="Helvetica Neue"/>
                <a:ea typeface="Helvetica Neue"/>
                <a:cs typeface="Helvetica Neue"/>
                <a:sym typeface="Helvetica Neue"/>
              </a:rPr>
              <a:t>Fall 2019 Class Schedule</a:t>
            </a:r>
            <a:r>
              <a:rPr baseline="30000" lang="en" sz="2000">
                <a:latin typeface="Helvetica Neue"/>
                <a:ea typeface="Helvetica Neue"/>
                <a:cs typeface="Helvetica Neue"/>
                <a:sym typeface="Helvetica Neue"/>
              </a:rPr>
              <a:t>3</a:t>
            </a:r>
            <a:endParaRPr sz="2000">
              <a:latin typeface="Helvetica Neue"/>
              <a:ea typeface="Helvetica Neue"/>
              <a:cs typeface="Helvetica Neue"/>
              <a:sym typeface="Helvetica Neue"/>
            </a:endParaRPr>
          </a:p>
          <a:p>
            <a:pPr indent="0" lvl="0" marL="0" rtl="0" algn="l">
              <a:spcBef>
                <a:spcPts val="1600"/>
              </a:spcBef>
              <a:spcAft>
                <a:spcPts val="0"/>
              </a:spcAft>
              <a:buNone/>
            </a:pPr>
            <a:r>
              <a:t/>
            </a:r>
            <a:endParaRPr sz="2000">
              <a:latin typeface="Helvetica Neue"/>
              <a:ea typeface="Helvetica Neue"/>
              <a:cs typeface="Helvetica Neue"/>
              <a:sym typeface="Helvetica Neue"/>
            </a:endParaRPr>
          </a:p>
          <a:p>
            <a:pPr indent="0" lvl="0" marL="0" rtl="0" algn="l">
              <a:spcBef>
                <a:spcPts val="1600"/>
              </a:spcBef>
              <a:spcAft>
                <a:spcPts val="1600"/>
              </a:spcAft>
              <a:buNone/>
            </a:pPr>
            <a:r>
              <a:t/>
            </a:r>
            <a:endParaRPr sz="2000">
              <a:latin typeface="Helvetica Neue"/>
              <a:ea typeface="Helvetica Neue"/>
              <a:cs typeface="Helvetica Neue"/>
              <a:sym typeface="Helvetica Neue"/>
            </a:endParaRPr>
          </a:p>
        </p:txBody>
      </p:sp>
      <p:sp>
        <p:nvSpPr>
          <p:cNvPr id="399" name="Google Shape;39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0"/>
          <p:cNvSpPr txBox="1"/>
          <p:nvPr/>
        </p:nvSpPr>
        <p:spPr>
          <a:xfrm>
            <a:off x="5179375" y="4456275"/>
            <a:ext cx="45093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Frequency of End Locations</a:t>
            </a:r>
            <a:endParaRPr sz="1000"/>
          </a:p>
        </p:txBody>
      </p:sp>
      <p:sp>
        <p:nvSpPr>
          <p:cNvPr id="401" name="Google Shape;401;p50"/>
          <p:cNvSpPr txBox="1"/>
          <p:nvPr/>
        </p:nvSpPr>
        <p:spPr>
          <a:xfrm>
            <a:off x="222000" y="4028800"/>
            <a:ext cx="4067700" cy="1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a:t>1</a:t>
            </a:r>
            <a:r>
              <a:rPr lang="en" sz="1100" u="sng">
                <a:solidFill>
                  <a:schemeClr val="hlink"/>
                </a:solidFill>
                <a:hlinkClick r:id="rId4"/>
              </a:rPr>
              <a:t>http://www.austintexas.gov/page/demographic-data</a:t>
            </a:r>
            <a:endParaRPr/>
          </a:p>
          <a:p>
            <a:pPr indent="0" lvl="0" marL="0" rtl="0" algn="l">
              <a:spcBef>
                <a:spcPts val="0"/>
              </a:spcBef>
              <a:spcAft>
                <a:spcPts val="0"/>
              </a:spcAft>
              <a:buNone/>
            </a:pPr>
            <a:r>
              <a:rPr baseline="30000" lang="en"/>
              <a:t>2</a:t>
            </a:r>
            <a:r>
              <a:rPr lang="en" sz="1100" u="sng">
                <a:solidFill>
                  <a:schemeClr val="hlink"/>
                </a:solidFill>
                <a:hlinkClick r:id="rId5"/>
              </a:rPr>
              <a:t>https://data.austintexas.gov/Transportation-and-Mobility/Dockless-Vehicle-Trips/7d8e-dm7r</a:t>
            </a:r>
            <a:endParaRPr/>
          </a:p>
          <a:p>
            <a:pPr indent="0" lvl="0" marL="0" rtl="0" algn="l">
              <a:spcBef>
                <a:spcPts val="0"/>
              </a:spcBef>
              <a:spcAft>
                <a:spcPts val="0"/>
              </a:spcAft>
              <a:buNone/>
            </a:pPr>
            <a:r>
              <a:rPr baseline="30000" lang="en"/>
              <a:t>3</a:t>
            </a:r>
            <a:r>
              <a:rPr lang="en" sz="1100" u="sng">
                <a:solidFill>
                  <a:schemeClr val="hlink"/>
                </a:solidFill>
                <a:hlinkClick r:id="rId6"/>
              </a:rPr>
              <a:t>https://registrar.utexas.edu/schedules/189</a:t>
            </a:r>
            <a:endParaRPr/>
          </a:p>
        </p:txBody>
      </p:sp>
      <p:sp>
        <p:nvSpPr>
          <p:cNvPr id="402" name="Google Shape;402;p50"/>
          <p:cNvSpPr txBox="1"/>
          <p:nvPr/>
        </p:nvSpPr>
        <p:spPr>
          <a:xfrm rot="-5400000">
            <a:off x="3402625" y="1894300"/>
            <a:ext cx="1834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Population Density</a:t>
            </a:r>
            <a:endParaRPr sz="1100"/>
          </a:p>
        </p:txBody>
      </p:sp>
      <p:sp>
        <p:nvSpPr>
          <p:cNvPr id="403" name="Google Shape;403;p50"/>
          <p:cNvSpPr/>
          <p:nvPr/>
        </p:nvSpPr>
        <p:spPr>
          <a:xfrm>
            <a:off x="5962475" y="2906675"/>
            <a:ext cx="46200" cy="462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0"/>
          <p:cNvSpPr txBox="1"/>
          <p:nvPr/>
        </p:nvSpPr>
        <p:spPr>
          <a:xfrm>
            <a:off x="5962475" y="2774075"/>
            <a:ext cx="4959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FF"/>
                </a:solidFill>
                <a:latin typeface="Helvetica Neue"/>
                <a:ea typeface="Helvetica Neue"/>
                <a:cs typeface="Helvetica Neue"/>
                <a:sym typeface="Helvetica Neue"/>
              </a:rPr>
              <a:t>GDC</a:t>
            </a:r>
            <a:endParaRPr b="1" sz="1000">
              <a:solidFill>
                <a:srgbClr val="0000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Nearly </a:t>
            </a:r>
            <a:r>
              <a:rPr b="1" lang="en">
                <a:latin typeface="Helvetica Neue"/>
                <a:ea typeface="Helvetica Neue"/>
                <a:cs typeface="Helvetica Neue"/>
                <a:sym typeface="Helvetica Neue"/>
              </a:rPr>
              <a:t>1 million dockless scooter</a:t>
            </a:r>
            <a:r>
              <a:rPr lang="en">
                <a:latin typeface="Helvetica Neue"/>
                <a:ea typeface="Helvetica Neue"/>
                <a:cs typeface="Helvetica Neue"/>
                <a:sym typeface="Helvetica Neue"/>
              </a:rPr>
              <a:t> trips taken per month in Austin</a:t>
            </a:r>
            <a:endParaRPr>
              <a:latin typeface="Helvetica Neue"/>
              <a:ea typeface="Helvetica Neue"/>
              <a:cs typeface="Helvetica Neue"/>
              <a:sym typeface="Helvetica Neue"/>
            </a:endParaRPr>
          </a:p>
          <a:p>
            <a:pPr indent="0" lvl="0" marL="0" rtl="0" algn="ctr">
              <a:spcBef>
                <a:spcPts val="1600"/>
              </a:spcBef>
              <a:spcAft>
                <a:spcPts val="1600"/>
              </a:spcAft>
              <a:buNone/>
            </a:pPr>
            <a:r>
              <a:t/>
            </a:r>
            <a:endParaRPr b="1" sz="2000">
              <a:solidFill>
                <a:srgbClr val="FF0000"/>
              </a:solidFill>
              <a:latin typeface="Helvetica Neue"/>
              <a:ea typeface="Helvetica Neue"/>
              <a:cs typeface="Helvetica Neue"/>
              <a:sym typeface="Helvetica Neue"/>
            </a:endParaRPr>
          </a:p>
        </p:txBody>
      </p:sp>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Societal Problems</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Nearly </a:t>
            </a:r>
            <a:r>
              <a:rPr b="1" lang="en">
                <a:latin typeface="Helvetica Neue"/>
                <a:ea typeface="Helvetica Neue"/>
                <a:cs typeface="Helvetica Neue"/>
                <a:sym typeface="Helvetica Neue"/>
              </a:rPr>
              <a:t>1 million dockless scooter</a:t>
            </a:r>
            <a:r>
              <a:rPr lang="en">
                <a:latin typeface="Helvetica Neue"/>
                <a:ea typeface="Helvetica Neue"/>
                <a:cs typeface="Helvetica Neue"/>
                <a:sym typeface="Helvetica Neue"/>
              </a:rPr>
              <a:t> trips taken per month in Austin</a:t>
            </a:r>
            <a:endParaRPr>
              <a:latin typeface="Helvetica Neue"/>
              <a:ea typeface="Helvetica Neue"/>
              <a:cs typeface="Helvetica Neue"/>
              <a:sym typeface="Helvetica Neue"/>
            </a:endParaRPr>
          </a:p>
          <a:p>
            <a:pPr indent="0" lvl="0" marL="0" rtl="0" algn="l">
              <a:spcBef>
                <a:spcPts val="1600"/>
              </a:spcBef>
              <a:spcAft>
                <a:spcPts val="0"/>
              </a:spcAft>
              <a:buNone/>
            </a:pPr>
            <a:r>
              <a:t/>
            </a:r>
            <a:endParaRPr b="1">
              <a:solidFill>
                <a:srgbClr val="FF0000"/>
              </a:solidFill>
              <a:latin typeface="Helvetica Neue"/>
              <a:ea typeface="Helvetica Neue"/>
              <a:cs typeface="Helvetica Neue"/>
              <a:sym typeface="Helvetica Neue"/>
            </a:endParaRPr>
          </a:p>
          <a:p>
            <a:pPr indent="-342900" lvl="0" marL="457200" rtl="0" algn="l">
              <a:lnSpc>
                <a:spcPct val="100000"/>
              </a:lnSpc>
              <a:spcBef>
                <a:spcPts val="1600"/>
              </a:spcBef>
              <a:spcAft>
                <a:spcPts val="0"/>
              </a:spcAft>
              <a:buSzPts val="1800"/>
              <a:buFont typeface="Helvetica Neue"/>
              <a:buChar char="➔"/>
            </a:pPr>
            <a:r>
              <a:rPr b="1" lang="en">
                <a:latin typeface="Helvetica Neue"/>
                <a:ea typeface="Helvetica Neue"/>
                <a:cs typeface="Helvetica Neue"/>
                <a:sym typeface="Helvetica Neue"/>
              </a:rPr>
              <a:t>271 scooter related injuries</a:t>
            </a:r>
            <a:r>
              <a:rPr lang="en">
                <a:latin typeface="Helvetica Neue"/>
                <a:ea typeface="Helvetica Neue"/>
                <a:cs typeface="Helvetica Neue"/>
                <a:sym typeface="Helvetica Neue"/>
              </a:rPr>
              <a:t> that led to a</a:t>
            </a:r>
            <a:endParaRPr>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en">
                <a:latin typeface="Helvetica Neue"/>
                <a:ea typeface="Helvetica Neue"/>
                <a:cs typeface="Helvetica Neue"/>
                <a:sym typeface="Helvetica Neue"/>
              </a:rPr>
              <a:t>hospital visit over a three month span</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48% of injured riders between ages 18 and 29</a:t>
            </a:r>
            <a:endParaRPr>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a:latin typeface="Helvetica Neue"/>
                <a:ea typeface="Helvetica Neue"/>
                <a:cs typeface="Helvetica Neue"/>
                <a:sym typeface="Helvetica Neue"/>
              </a:rPr>
              <a:t>Half of these injuries were </a:t>
            </a:r>
            <a:r>
              <a:rPr b="1" lang="en">
                <a:solidFill>
                  <a:srgbClr val="FF0000"/>
                </a:solidFill>
                <a:latin typeface="Helvetica Neue"/>
                <a:ea typeface="Helvetica Neue"/>
                <a:cs typeface="Helvetica Neue"/>
                <a:sym typeface="Helvetica Neue"/>
              </a:rPr>
              <a:t>severe</a:t>
            </a:r>
            <a:endParaRPr b="1">
              <a:solidFill>
                <a:srgbClr val="FF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a:solidFill>
                  <a:srgbClr val="000000"/>
                </a:solidFill>
                <a:latin typeface="Helvetica Neue"/>
                <a:ea typeface="Helvetica Neue"/>
                <a:cs typeface="Helvetica Neue"/>
                <a:sym typeface="Helvetica Neue"/>
              </a:rPr>
              <a:t>Likely an </a:t>
            </a:r>
            <a:r>
              <a:rPr b="1" lang="en">
                <a:solidFill>
                  <a:srgbClr val="000000"/>
                </a:solidFill>
                <a:latin typeface="Helvetica Neue"/>
                <a:ea typeface="Helvetica Neue"/>
                <a:cs typeface="Helvetica Neue"/>
                <a:sym typeface="Helvetica Neue"/>
              </a:rPr>
              <a:t>underestimate</a:t>
            </a:r>
            <a:endParaRPr b="1">
              <a:solidFill>
                <a:srgbClr val="000000"/>
              </a:solidFill>
              <a:latin typeface="Helvetica Neue"/>
              <a:ea typeface="Helvetica Neue"/>
              <a:cs typeface="Helvetica Neue"/>
              <a:sym typeface="Helvetica Neue"/>
            </a:endParaRPr>
          </a:p>
          <a:p>
            <a:pPr indent="0" lvl="0" marL="0" rtl="0" algn="ctr">
              <a:spcBef>
                <a:spcPts val="1600"/>
              </a:spcBef>
              <a:spcAft>
                <a:spcPts val="1600"/>
              </a:spcAft>
              <a:buNone/>
            </a:pPr>
            <a:r>
              <a:t/>
            </a:r>
            <a:endParaRPr b="1" sz="2000">
              <a:solidFill>
                <a:srgbClr val="FF0000"/>
              </a:solidFill>
              <a:latin typeface="Helvetica Neue"/>
              <a:ea typeface="Helvetica Neue"/>
              <a:cs typeface="Helvetica Neue"/>
              <a:sym typeface="Helvetica Neue"/>
            </a:endParaRPr>
          </a:p>
        </p:txBody>
      </p:sp>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Societal Problems</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7"/>
          <p:cNvPicPr preferRelativeResize="0"/>
          <p:nvPr/>
        </p:nvPicPr>
        <p:blipFill rotWithShape="1">
          <a:blip r:embed="rId3">
            <a:alphaModFix/>
          </a:blip>
          <a:srcRect b="0" l="0" r="0" t="7364"/>
          <a:stretch/>
        </p:blipFill>
        <p:spPr>
          <a:xfrm>
            <a:off x="6295375" y="1533000"/>
            <a:ext cx="2571600" cy="3164750"/>
          </a:xfrm>
          <a:prstGeom prst="rect">
            <a:avLst/>
          </a:prstGeom>
          <a:noFill/>
          <a:ln>
            <a:noFill/>
          </a:ln>
        </p:spPr>
      </p:pic>
      <p:sp>
        <p:nvSpPr>
          <p:cNvPr id="95" name="Google Shape;95;p17"/>
          <p:cNvSpPr txBox="1"/>
          <p:nvPr>
            <p:ph idx="1" type="body"/>
          </p:nvPr>
        </p:nvSpPr>
        <p:spPr>
          <a:xfrm>
            <a:off x="85725" y="4767625"/>
            <a:ext cx="7055100" cy="28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000">
                <a:solidFill>
                  <a:srgbClr val="000000"/>
                </a:solidFill>
                <a:latin typeface="Helvetica Neue"/>
                <a:ea typeface="Helvetica Neue"/>
                <a:cs typeface="Helvetica Neue"/>
                <a:sym typeface="Helvetica Neue"/>
              </a:rPr>
              <a:t>https://austintexas.gov/sites/default/files/files/Health/Epidemiology/APH_Dockless_Electric_Scooter_Study_5-2-19.pdf</a:t>
            </a:r>
            <a:endParaRPr i="1" sz="1000">
              <a:solidFill>
                <a:srgbClr val="000000"/>
              </a:solidFill>
              <a:latin typeface="Helvetica Neue"/>
              <a:ea typeface="Helvetica Neue"/>
              <a:cs typeface="Helvetica Neue"/>
              <a:sym typeface="Helvetica Neue"/>
            </a:endParaRPr>
          </a:p>
        </p:txBody>
      </p:sp>
      <p:sp>
        <p:nvSpPr>
          <p:cNvPr id="96" name="Google Shape;96;p17"/>
          <p:cNvSpPr txBox="1"/>
          <p:nvPr/>
        </p:nvSpPr>
        <p:spPr>
          <a:xfrm>
            <a:off x="6461875" y="4478425"/>
            <a:ext cx="24813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Bone fracture locations for injured riders</a:t>
            </a:r>
            <a:endParaRPr sz="1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Contribution / Problem Statement</a:t>
            </a:r>
            <a:endParaRPr b="1">
              <a:latin typeface="Helvetica Neue"/>
              <a:ea typeface="Helvetica Neue"/>
              <a:cs typeface="Helvetica Neue"/>
              <a:sym typeface="Helvetica Neue"/>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Contribution / Problem Statement</a:t>
            </a:r>
            <a:endParaRPr b="1">
              <a:latin typeface="Helvetica Neue"/>
              <a:ea typeface="Helvetica Neue"/>
              <a:cs typeface="Helvetica Neue"/>
              <a:sym typeface="Helvetica Neue"/>
            </a:endParaRPr>
          </a:p>
        </p:txBody>
      </p:sp>
      <p:sp>
        <p:nvSpPr>
          <p:cNvPr id="108" name="Google Shape;108;p19"/>
          <p:cNvSpPr txBox="1"/>
          <p:nvPr>
            <p:ph idx="1" type="body"/>
          </p:nvPr>
        </p:nvSpPr>
        <p:spPr>
          <a:xfrm>
            <a:off x="242700" y="1584450"/>
            <a:ext cx="8326200" cy="19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We want to:</a:t>
            </a:r>
            <a:endParaRPr sz="2000">
              <a:latin typeface="Helvetica Neue"/>
              <a:ea typeface="Helvetica Neue"/>
              <a:cs typeface="Helvetica Neue"/>
              <a:sym typeface="Helvetica Neue"/>
            </a:endParaRPr>
          </a:p>
          <a:p>
            <a:pPr indent="-342900" lvl="0" marL="457200" rtl="0" algn="l">
              <a:spcBef>
                <a:spcPts val="1600"/>
              </a:spcBef>
              <a:spcAft>
                <a:spcPts val="0"/>
              </a:spcAft>
              <a:buSzPts val="1800"/>
              <a:buFont typeface="Helvetica Neue"/>
              <a:buChar char="➔"/>
            </a:pPr>
            <a:r>
              <a:rPr b="1" lang="en">
                <a:latin typeface="Helvetica Neue"/>
                <a:ea typeface="Helvetica Neue"/>
                <a:cs typeface="Helvetica Neue"/>
                <a:sym typeface="Helvetica Neue"/>
              </a:rPr>
              <a:t>Understand and</a:t>
            </a:r>
            <a:r>
              <a:rPr lang="en">
                <a:latin typeface="Helvetica Neue"/>
                <a:ea typeface="Helvetica Neue"/>
                <a:cs typeface="Helvetica Neue"/>
                <a:sym typeface="Helvetica Neue"/>
              </a:rPr>
              <a:t> </a:t>
            </a:r>
            <a:r>
              <a:rPr b="1" lang="en">
                <a:latin typeface="Helvetica Neue"/>
                <a:ea typeface="Helvetica Neue"/>
                <a:cs typeface="Helvetica Neue"/>
                <a:sym typeface="Helvetica Neue"/>
              </a:rPr>
              <a:t>model</a:t>
            </a:r>
            <a:r>
              <a:rPr lang="en">
                <a:latin typeface="Helvetica Neue"/>
                <a:ea typeface="Helvetica Neue"/>
                <a:cs typeface="Helvetica Neue"/>
                <a:sym typeface="Helvetica Neue"/>
              </a:rPr>
              <a:t> student pedestrian flow on the UT Austin campus</a:t>
            </a:r>
            <a:endParaRPr>
              <a:latin typeface="Helvetica Neue"/>
              <a:ea typeface="Helvetica Neue"/>
              <a:cs typeface="Helvetica Neue"/>
              <a:sym typeface="Helvetica Neue"/>
            </a:endParaRPr>
          </a:p>
          <a:p>
            <a:pPr indent="0" lvl="0" marL="0" rtl="0" algn="l">
              <a:spcBef>
                <a:spcPts val="1600"/>
              </a:spcBef>
              <a:spcAft>
                <a:spcPts val="1600"/>
              </a:spcAft>
              <a:buNone/>
            </a:pPr>
            <a:r>
              <a:t/>
            </a:r>
            <a:endParaRPr sz="2000">
              <a:latin typeface="Helvetica Neue"/>
              <a:ea typeface="Helvetica Neue"/>
              <a:cs typeface="Helvetica Neue"/>
              <a:sym typeface="Helvetica Neue"/>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Contribution / Problem Statement</a:t>
            </a:r>
            <a:endParaRPr b="1">
              <a:latin typeface="Helvetica Neue"/>
              <a:ea typeface="Helvetica Neue"/>
              <a:cs typeface="Helvetica Neue"/>
              <a:sym typeface="Helvetica Neue"/>
            </a:endParaRPr>
          </a:p>
        </p:txBody>
      </p:sp>
      <p:sp>
        <p:nvSpPr>
          <p:cNvPr id="115" name="Google Shape;115;p20"/>
          <p:cNvSpPr txBox="1"/>
          <p:nvPr>
            <p:ph idx="1" type="body"/>
          </p:nvPr>
        </p:nvSpPr>
        <p:spPr>
          <a:xfrm>
            <a:off x="242700" y="1584450"/>
            <a:ext cx="8744700" cy="19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We want to:</a:t>
            </a:r>
            <a:endParaRPr sz="2000">
              <a:latin typeface="Helvetica Neue"/>
              <a:ea typeface="Helvetica Neue"/>
              <a:cs typeface="Helvetica Neue"/>
              <a:sym typeface="Helvetica Neue"/>
            </a:endParaRPr>
          </a:p>
          <a:p>
            <a:pPr indent="-342900" lvl="0" marL="457200" rtl="0" algn="l">
              <a:spcBef>
                <a:spcPts val="1600"/>
              </a:spcBef>
              <a:spcAft>
                <a:spcPts val="0"/>
              </a:spcAft>
              <a:buSzPts val="1800"/>
              <a:buFont typeface="Helvetica Neue"/>
              <a:buChar char="➔"/>
            </a:pPr>
            <a:r>
              <a:rPr b="1" lang="en">
                <a:latin typeface="Helvetica Neue"/>
                <a:ea typeface="Helvetica Neue"/>
                <a:cs typeface="Helvetica Neue"/>
                <a:sym typeface="Helvetica Neue"/>
              </a:rPr>
              <a:t>Understand and</a:t>
            </a:r>
            <a:r>
              <a:rPr lang="en">
                <a:latin typeface="Helvetica Neue"/>
                <a:ea typeface="Helvetica Neue"/>
                <a:cs typeface="Helvetica Neue"/>
                <a:sym typeface="Helvetica Neue"/>
              </a:rPr>
              <a:t> </a:t>
            </a:r>
            <a:r>
              <a:rPr b="1" lang="en">
                <a:latin typeface="Helvetica Neue"/>
                <a:ea typeface="Helvetica Neue"/>
                <a:cs typeface="Helvetica Neue"/>
                <a:sym typeface="Helvetica Neue"/>
              </a:rPr>
              <a:t>model</a:t>
            </a:r>
            <a:r>
              <a:rPr lang="en">
                <a:latin typeface="Helvetica Neue"/>
                <a:ea typeface="Helvetica Neue"/>
                <a:cs typeface="Helvetica Neue"/>
                <a:sym typeface="Helvetica Neue"/>
              </a:rPr>
              <a:t> student pedestrian flow on the UT Austin campus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Simulate </a:t>
            </a:r>
            <a:r>
              <a:rPr b="1" lang="en">
                <a:latin typeface="Helvetica Neue"/>
                <a:ea typeface="Helvetica Neue"/>
                <a:cs typeface="Helvetica Neue"/>
                <a:sym typeface="Helvetica Neue"/>
              </a:rPr>
              <a:t>potential trouble hotspots</a:t>
            </a:r>
            <a:r>
              <a:rPr lang="en">
                <a:latin typeface="Helvetica Neue"/>
                <a:ea typeface="Helvetica Neue"/>
                <a:cs typeface="Helvetica Neue"/>
                <a:sym typeface="Helvetica Neue"/>
              </a:rPr>
              <a:t> for students commuting to class</a:t>
            </a:r>
            <a:endParaRPr>
              <a:latin typeface="Helvetica Neue"/>
              <a:ea typeface="Helvetica Neue"/>
              <a:cs typeface="Helvetica Neue"/>
              <a:sym typeface="Helvetica Neue"/>
            </a:endParaRPr>
          </a:p>
          <a:p>
            <a:pPr indent="0" lvl="0" marL="0" rtl="0" algn="l">
              <a:spcBef>
                <a:spcPts val="1600"/>
              </a:spcBef>
              <a:spcAft>
                <a:spcPts val="1600"/>
              </a:spcAft>
              <a:buNone/>
            </a:pPr>
            <a:r>
              <a:t/>
            </a:r>
            <a:endParaRPr sz="2000">
              <a:latin typeface="Helvetica Neue"/>
              <a:ea typeface="Helvetica Neue"/>
              <a:cs typeface="Helvetica Neue"/>
              <a:sym typeface="Helvetica Neue"/>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Our Contribution / Problem Statement</a:t>
            </a:r>
            <a:endParaRPr b="1">
              <a:latin typeface="Helvetica Neue"/>
              <a:ea typeface="Helvetica Neue"/>
              <a:cs typeface="Helvetica Neue"/>
              <a:sym typeface="Helvetica Neue"/>
            </a:endParaRPr>
          </a:p>
        </p:txBody>
      </p:sp>
      <p:sp>
        <p:nvSpPr>
          <p:cNvPr id="122" name="Google Shape;122;p21"/>
          <p:cNvSpPr txBox="1"/>
          <p:nvPr>
            <p:ph idx="1" type="body"/>
          </p:nvPr>
        </p:nvSpPr>
        <p:spPr>
          <a:xfrm>
            <a:off x="242700" y="1584450"/>
            <a:ext cx="8744700" cy="19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Helvetica Neue"/>
                <a:ea typeface="Helvetica Neue"/>
                <a:cs typeface="Helvetica Neue"/>
                <a:sym typeface="Helvetica Neue"/>
              </a:rPr>
              <a:t>We want to:</a:t>
            </a:r>
            <a:endParaRPr sz="2000">
              <a:latin typeface="Helvetica Neue"/>
              <a:ea typeface="Helvetica Neue"/>
              <a:cs typeface="Helvetica Neue"/>
              <a:sym typeface="Helvetica Neue"/>
            </a:endParaRPr>
          </a:p>
          <a:p>
            <a:pPr indent="-342900" lvl="0" marL="457200" rtl="0" algn="l">
              <a:spcBef>
                <a:spcPts val="1600"/>
              </a:spcBef>
              <a:spcAft>
                <a:spcPts val="0"/>
              </a:spcAft>
              <a:buSzPts val="1800"/>
              <a:buFont typeface="Helvetica Neue"/>
              <a:buChar char="➔"/>
            </a:pPr>
            <a:r>
              <a:rPr b="1" lang="en">
                <a:latin typeface="Helvetica Neue"/>
                <a:ea typeface="Helvetica Neue"/>
                <a:cs typeface="Helvetica Neue"/>
                <a:sym typeface="Helvetica Neue"/>
              </a:rPr>
              <a:t>Understand and</a:t>
            </a:r>
            <a:r>
              <a:rPr lang="en">
                <a:latin typeface="Helvetica Neue"/>
                <a:ea typeface="Helvetica Neue"/>
                <a:cs typeface="Helvetica Neue"/>
                <a:sym typeface="Helvetica Neue"/>
              </a:rPr>
              <a:t> </a:t>
            </a:r>
            <a:r>
              <a:rPr b="1" lang="en">
                <a:latin typeface="Helvetica Neue"/>
                <a:ea typeface="Helvetica Neue"/>
                <a:cs typeface="Helvetica Neue"/>
                <a:sym typeface="Helvetica Neue"/>
              </a:rPr>
              <a:t>model</a:t>
            </a:r>
            <a:r>
              <a:rPr lang="en">
                <a:latin typeface="Helvetica Neue"/>
                <a:ea typeface="Helvetica Neue"/>
                <a:cs typeface="Helvetica Neue"/>
                <a:sym typeface="Helvetica Neue"/>
              </a:rPr>
              <a:t> student pedestrian flow on the UT Austin campus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Simulate </a:t>
            </a:r>
            <a:r>
              <a:rPr b="1" lang="en">
                <a:latin typeface="Helvetica Neue"/>
                <a:ea typeface="Helvetica Neue"/>
                <a:cs typeface="Helvetica Neue"/>
                <a:sym typeface="Helvetica Neue"/>
              </a:rPr>
              <a:t>potential trouble hotspots</a:t>
            </a:r>
            <a:r>
              <a:rPr lang="en">
                <a:latin typeface="Helvetica Neue"/>
                <a:ea typeface="Helvetica Neue"/>
                <a:cs typeface="Helvetica Neue"/>
                <a:sym typeface="Helvetica Neue"/>
              </a:rPr>
              <a:t> for students commuting to class</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Evaluate </a:t>
            </a:r>
            <a:r>
              <a:rPr b="1" lang="en">
                <a:latin typeface="Helvetica Neue"/>
                <a:ea typeface="Helvetica Neue"/>
                <a:cs typeface="Helvetica Neue"/>
                <a:sym typeface="Helvetica Neue"/>
              </a:rPr>
              <a:t>car traffic and pedestrian traffic</a:t>
            </a:r>
            <a:r>
              <a:rPr lang="en">
                <a:latin typeface="Helvetica Neue"/>
                <a:ea typeface="Helvetica Neue"/>
                <a:cs typeface="Helvetica Neue"/>
                <a:sym typeface="Helvetica Neue"/>
              </a:rPr>
              <a:t> points of conflict</a:t>
            </a:r>
            <a:endParaRPr b="1">
              <a:latin typeface="Helvetica Neue"/>
              <a:ea typeface="Helvetica Neue"/>
              <a:cs typeface="Helvetica Neue"/>
              <a:sym typeface="Helvetica Neue"/>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Helvetica Neue"/>
                <a:ea typeface="Helvetica Neue"/>
                <a:cs typeface="Helvetica Neue"/>
                <a:sym typeface="Helvetica Neue"/>
              </a:rPr>
              <a:t>‹#›</a:t>
            </a:fld>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