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61" r:id="rId5"/>
    <p:sldId id="264" r:id="rId6"/>
    <p:sldId id="262" r:id="rId7"/>
    <p:sldId id="265" r:id="rId8"/>
    <p:sldId id="270" r:id="rId9"/>
    <p:sldId id="269" r:id="rId10"/>
    <p:sldId id="263"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2D8CFF"/>
    <a:srgbClr val="9189FF"/>
    <a:srgbClr val="FFF533"/>
    <a:srgbClr val="CB8E3D"/>
    <a:srgbClr val="EAB05C"/>
    <a:srgbClr val="FF6DEA"/>
    <a:srgbClr val="DD87A6"/>
    <a:srgbClr val="BA2D1C"/>
    <a:srgbClr val="FFE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322122"/>
            <a:ext cx="8229599" cy="189010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10579" y="1308969"/>
            <a:ext cx="8276220" cy="916230"/>
          </a:xfrm>
        </p:spPr>
        <p:txBody>
          <a:bodyPr>
            <a:normAutofit/>
          </a:bodyPr>
          <a:lstStyle>
            <a:lvl1pPr marL="0" indent="0" algn="r">
              <a:buNone/>
              <a:defRPr sz="2800" b="0" i="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502815"/>
            <a:ext cx="8229600" cy="326444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102393"/>
            <a:ext cx="6405375" cy="903587"/>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463" y="128469"/>
            <a:ext cx="8075311" cy="1068935"/>
          </a:xfrm>
        </p:spPr>
        <p:txBody>
          <a:bodyPr>
            <a:normAutofit/>
          </a:bodyPr>
          <a:lstStyle>
            <a:lvl1pPr algn="r">
              <a:defRPr sz="3600" u="none"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TimeWise</a:t>
            </a:r>
            <a:endParaRPr lang="en-US" dirty="0"/>
          </a:p>
        </p:txBody>
      </p:sp>
      <p:sp>
        <p:nvSpPr>
          <p:cNvPr id="3" name="Subtitle 2"/>
          <p:cNvSpPr>
            <a:spLocks noGrp="1"/>
          </p:cNvSpPr>
          <p:nvPr>
            <p:ph type="subTitle" idx="1"/>
          </p:nvPr>
        </p:nvSpPr>
        <p:spPr/>
        <p:txBody>
          <a:bodyPr>
            <a:noAutofit/>
          </a:bodyPr>
          <a:lstStyle/>
          <a:p>
            <a:r>
              <a:rPr lang="en-US" sz="1600" dirty="0"/>
              <a:t>Jonathan Kim</a:t>
            </a:r>
          </a:p>
          <a:p>
            <a:r>
              <a:rPr lang="en-US" sz="1600" dirty="0"/>
              <a:t>Maheshwar Hiremath</a:t>
            </a:r>
          </a:p>
          <a:p>
            <a:r>
              <a:rPr lang="en-US" sz="1600" dirty="0"/>
              <a:t> </a:t>
            </a:r>
            <a:r>
              <a:rPr lang="en-US" sz="1600" dirty="0" err="1"/>
              <a:t>Sanjeet</a:t>
            </a:r>
            <a:r>
              <a:rPr lang="en-US" sz="1600" dirty="0"/>
              <a:t> Vinod Jain </a:t>
            </a:r>
          </a:p>
          <a:p>
            <a:r>
              <a:rPr lang="en-US" sz="1600" dirty="0" err="1"/>
              <a:t>Sunderamurthy</a:t>
            </a:r>
            <a:r>
              <a:rPr lang="en-US" sz="1600" dirty="0"/>
              <a:t> </a:t>
            </a:r>
            <a:r>
              <a:rPr lang="en-US" sz="1600" dirty="0" err="1"/>
              <a:t>Yuvaraj</a:t>
            </a:r>
            <a:endParaRPr lang="en-US" sz="1600" dirty="0"/>
          </a:p>
          <a:p>
            <a:r>
              <a:rPr lang="en-US" sz="1600" dirty="0"/>
              <a:t> </a:t>
            </a:r>
          </a:p>
        </p:txBody>
      </p:sp>
      <p:pic>
        <p:nvPicPr>
          <p:cNvPr id="1028" name="Picture 4">
            <a:extLst>
              <a:ext uri="{FF2B5EF4-FFF2-40B4-BE49-F238E27FC236}">
                <a16:creationId xmlns:a16="http://schemas.microsoft.com/office/drawing/2014/main" id="{BF20CD43-3032-E604-2306-B80EFD3B4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517" y="3029865"/>
            <a:ext cx="2625454" cy="61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05" y="281171"/>
            <a:ext cx="8899939" cy="763525"/>
          </a:xfrm>
        </p:spPr>
        <p:txBody>
          <a:bodyPr>
            <a:normAutofit/>
          </a:bodyPr>
          <a:lstStyle/>
          <a:p>
            <a:r>
              <a:rPr lang="en-US" dirty="0"/>
              <a:t>		What we do differently</a:t>
            </a:r>
          </a:p>
        </p:txBody>
      </p:sp>
      <p:sp>
        <p:nvSpPr>
          <p:cNvPr id="3" name="Content Placeholder 2"/>
          <p:cNvSpPr>
            <a:spLocks noGrp="1"/>
          </p:cNvSpPr>
          <p:nvPr>
            <p:ph idx="1"/>
          </p:nvPr>
        </p:nvSpPr>
        <p:spPr/>
        <p:txBody>
          <a:bodyPr>
            <a:normAutofit/>
          </a:bodyPr>
          <a:lstStyle/>
          <a:p>
            <a:r>
              <a:rPr lang="en-US" sz="2400" dirty="0">
                <a:solidFill>
                  <a:srgbClr val="000000"/>
                </a:solidFill>
                <a:latin typeface="Arial" panose="020B0604020202020204" pitchFamily="34" charset="0"/>
              </a:rPr>
              <a:t>Having </a:t>
            </a:r>
            <a:r>
              <a:rPr lang="en-US" sz="2400" b="0" i="0" u="none" strike="noStrike" dirty="0">
                <a:solidFill>
                  <a:srgbClr val="000000"/>
                </a:solidFill>
                <a:effectLst/>
                <a:latin typeface="Arial" panose="020B0604020202020204" pitchFamily="34" charset="0"/>
              </a:rPr>
              <a:t>unique aspects such as item prioritization “badges”, drag-and-drop functionality directly into the calendar, daily task summaries, and the ability to add notes/journal entries, allow for an augmented planning capability as compared to competitors. </a:t>
            </a:r>
            <a:endParaRPr lang="en-US" sz="2400" dirty="0"/>
          </a:p>
        </p:txBody>
      </p:sp>
    </p:spTree>
    <p:extLst>
      <p:ext uri="{BB962C8B-B14F-4D97-AF65-F5344CB8AC3E}">
        <p14:creationId xmlns:p14="http://schemas.microsoft.com/office/powerpoint/2010/main" val="170176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we developed this application</a:t>
            </a:r>
          </a:p>
        </p:txBody>
      </p:sp>
      <p:sp>
        <p:nvSpPr>
          <p:cNvPr id="5" name="Content Placeholder 4"/>
          <p:cNvSpPr>
            <a:spLocks noGrp="1"/>
          </p:cNvSpPr>
          <p:nvPr>
            <p:ph idx="1"/>
          </p:nvPr>
        </p:nvSpPr>
        <p:spPr/>
        <p:txBody>
          <a:bodyPr>
            <a:normAutofit fontScale="85000" lnSpcReduction="10000"/>
          </a:bodyPr>
          <a:lstStyle/>
          <a:p>
            <a:r>
              <a:rPr lang="en-US" dirty="0"/>
              <a:t>As students that use CANVAS calendar, we felt that the options available were lacking.</a:t>
            </a:r>
          </a:p>
          <a:p>
            <a:r>
              <a:rPr lang="en-US" dirty="0"/>
              <a:t>We decided to create this calendar application where the options available are simply more abundant and accessible.</a:t>
            </a:r>
          </a:p>
          <a:p>
            <a:r>
              <a:rPr lang="en-US" dirty="0"/>
              <a:t>While CANVAS calendar provides adequate functionality, we aim to redesign this model by providing easier access to planning processes with a wider range of options all consolidated into a simple, user-friendly space.</a:t>
            </a:r>
          </a:p>
          <a:p>
            <a:endParaRPr lang="en-US" dirty="0"/>
          </a:p>
        </p:txBody>
      </p:sp>
    </p:spTree>
    <p:extLst>
      <p:ext uri="{BB962C8B-B14F-4D97-AF65-F5344CB8AC3E}">
        <p14:creationId xmlns:p14="http://schemas.microsoft.com/office/powerpoint/2010/main" val="253826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05" y="281171"/>
            <a:ext cx="8899939" cy="763525"/>
          </a:xfrm>
        </p:spPr>
        <p:txBody>
          <a:bodyPr>
            <a:normAutofit/>
          </a:bodyPr>
          <a:lstStyle/>
          <a:p>
            <a:r>
              <a:rPr lang="en-US" dirty="0"/>
              <a:t>		How does it benefit the end user?</a:t>
            </a:r>
          </a:p>
        </p:txBody>
      </p:sp>
      <p:sp>
        <p:nvSpPr>
          <p:cNvPr id="3" name="Content Placeholder 2"/>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The entire application is built around improving the user’s day-to-day life.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Improved planning and task management can potentially lead to more free time, more time to perform on required tasks and less headache worrying about if there’s enough time in the day to do something. </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From students to working professionals, the app can touch upon the daily lives of everyone</a:t>
            </a:r>
          </a:p>
        </p:txBody>
      </p:sp>
    </p:spTree>
    <p:extLst>
      <p:ext uri="{BB962C8B-B14F-4D97-AF65-F5344CB8AC3E}">
        <p14:creationId xmlns:p14="http://schemas.microsoft.com/office/powerpoint/2010/main" val="1000428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8D96-2557-D1D8-D3CD-6EC6FF9D2914}"/>
              </a:ext>
            </a:extLst>
          </p:cNvPr>
          <p:cNvSpPr>
            <a:spLocks noGrp="1"/>
          </p:cNvSpPr>
          <p:nvPr>
            <p:ph type="title"/>
          </p:nvPr>
        </p:nvSpPr>
        <p:spPr/>
        <p:txBody>
          <a:bodyPr/>
          <a:lstStyle/>
          <a:p>
            <a:r>
              <a:rPr lang="en-US" dirty="0"/>
              <a:t>Optional Features</a:t>
            </a:r>
          </a:p>
        </p:txBody>
      </p:sp>
      <p:sp>
        <p:nvSpPr>
          <p:cNvPr id="3" name="Content Placeholder 2">
            <a:extLst>
              <a:ext uri="{FF2B5EF4-FFF2-40B4-BE49-F238E27FC236}">
                <a16:creationId xmlns:a16="http://schemas.microsoft.com/office/drawing/2014/main" id="{FDA09462-7AB5-945C-7D97-DBA38DA9AB2E}"/>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If given more time, we would like to implement the following features:</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Integration and sign in capabilities from CANVAS to be able to transfer your planners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Allowing users to share and collaborate with other users</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 cases: sharing schedules for meeting planning in a professional setting, collaboration on notes for students in class or even meeting notes for professionals.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Progress bar for events with specific beginning and end dates</a:t>
            </a:r>
            <a:endParaRPr lang="en-US" sz="1800">
              <a:solidFill>
                <a:srgbClr val="000000"/>
              </a:solidFill>
              <a:latin typeface="Arial" panose="020B0604020202020204" pitchFamily="34" charset="0"/>
            </a:endParaRPr>
          </a:p>
          <a:p>
            <a:pPr lvl="1" fontAlgn="base">
              <a:spcBef>
                <a:spcPts val="0"/>
              </a:spcBef>
            </a:pPr>
            <a:r>
              <a:rPr lang="en-US" sz="1800" b="0" i="0" u="none" strike="noStrike">
                <a:solidFill>
                  <a:srgbClr val="000000"/>
                </a:solidFill>
                <a:effectLst/>
                <a:latin typeface="Arial" panose="020B0604020202020204" pitchFamily="34" charset="0"/>
              </a:rPr>
              <a:t>Track </a:t>
            </a:r>
            <a:r>
              <a:rPr lang="en-US" sz="1800" b="0" i="0" u="none" strike="noStrike" dirty="0">
                <a:solidFill>
                  <a:srgbClr val="000000"/>
                </a:solidFill>
                <a:effectLst/>
                <a:latin typeface="Arial" panose="020B0604020202020204" pitchFamily="34" charset="0"/>
              </a:rPr>
              <a:t>completion for events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Search functionality to quickly locate specific items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Theme functionality</a:t>
            </a:r>
          </a:p>
        </p:txBody>
      </p:sp>
    </p:spTree>
    <p:extLst>
      <p:ext uri="{BB962C8B-B14F-4D97-AF65-F5344CB8AC3E}">
        <p14:creationId xmlns:p14="http://schemas.microsoft.com/office/powerpoint/2010/main" val="137204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06" y="281171"/>
            <a:ext cx="6252670" cy="763525"/>
          </a:xfrm>
        </p:spPr>
        <p:txBody>
          <a:bodyPr>
            <a:normAutofit/>
          </a:bodyPr>
          <a:lstStyle/>
          <a:p>
            <a:r>
              <a:rPr lang="en-US" dirty="0"/>
              <a:t>		What is </a:t>
            </a:r>
          </a:p>
        </p:txBody>
      </p:sp>
      <p:sp>
        <p:nvSpPr>
          <p:cNvPr id="3" name="Content Placeholder 2"/>
          <p:cNvSpPr>
            <a:spLocks noGrp="1"/>
          </p:cNvSpPr>
          <p:nvPr>
            <p:ph idx="1"/>
          </p:nvPr>
        </p:nvSpPr>
        <p:spPr/>
        <p:txBody>
          <a:bodyPr/>
          <a:lstStyle/>
          <a:p>
            <a:r>
              <a:rPr lang="en-US" sz="2400" b="0" i="0" u="none" strike="noStrike" dirty="0" err="1">
                <a:solidFill>
                  <a:srgbClr val="000000"/>
                </a:solidFill>
                <a:effectLst/>
                <a:latin typeface="Arial" panose="020B0604020202020204" pitchFamily="34" charset="0"/>
              </a:rPr>
              <a:t>TimeWise</a:t>
            </a:r>
            <a:r>
              <a:rPr lang="en-US" sz="2400" b="0" i="0" u="none" strike="noStrike" dirty="0">
                <a:solidFill>
                  <a:srgbClr val="000000"/>
                </a:solidFill>
                <a:effectLst/>
                <a:latin typeface="Arial" panose="020B0604020202020204" pitchFamily="34" charset="0"/>
              </a:rPr>
              <a:t> is a calendar application aimed towards improving user productivity by offering unique features that streamline event planning, task management and record keeping. </a:t>
            </a:r>
            <a:endParaRPr lang="en-US" sz="2400" dirty="0">
              <a:solidFill>
                <a:srgbClr val="000000"/>
              </a:solidFill>
              <a:latin typeface="Arial" panose="020B0604020202020204" pitchFamily="34" charset="0"/>
            </a:endParaRPr>
          </a:p>
          <a:p>
            <a:r>
              <a:rPr lang="en-US" sz="2400" b="0" i="0" u="none" strike="noStrike" dirty="0">
                <a:solidFill>
                  <a:srgbClr val="000000"/>
                </a:solidFill>
                <a:effectLst/>
                <a:latin typeface="Arial" panose="020B0604020202020204" pitchFamily="34" charset="0"/>
              </a:rPr>
              <a:t>While the calendar appears at the forefront of the application, the core functionality will be the aspects that allow users to achieve peak organization.</a:t>
            </a:r>
            <a:endParaRPr lang="en-US" sz="2400" dirty="0"/>
          </a:p>
          <a:p>
            <a:endParaRPr lang="en-US" dirty="0"/>
          </a:p>
        </p:txBody>
      </p:sp>
      <p:pic>
        <p:nvPicPr>
          <p:cNvPr id="2050" name="Picture 2">
            <a:extLst>
              <a:ext uri="{FF2B5EF4-FFF2-40B4-BE49-F238E27FC236}">
                <a16:creationId xmlns:a16="http://schemas.microsoft.com/office/drawing/2014/main" id="{08B24DB8-FB38-4F28-449D-82CB4FE27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6" y="391472"/>
            <a:ext cx="2333625" cy="5429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F303338-2071-DFBE-E4A7-401F3BF70082}"/>
              </a:ext>
            </a:extLst>
          </p:cNvPr>
          <p:cNvSpPr txBox="1">
            <a:spLocks/>
          </p:cNvSpPr>
          <p:nvPr/>
        </p:nvSpPr>
        <p:spPr>
          <a:xfrm>
            <a:off x="6862575" y="281171"/>
            <a:ext cx="2748690" cy="763525"/>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chemeClr val="accent6">
                    <a:lumMod val="75000"/>
                  </a:schemeClr>
                </a:solidFill>
                <a:effectLst>
                  <a:outerShdw blurRad="50800" dist="38100" dir="2700000" algn="tl" rotWithShape="0">
                    <a:prstClr val="black">
                      <a:alpha val="40000"/>
                    </a:prstClr>
                  </a:outerShdw>
                </a:effectLst>
                <a:latin typeface="+mj-lt"/>
                <a:ea typeface="+mj-ea"/>
                <a:cs typeface="+mj-cs"/>
              </a:defRPr>
            </a:lvl1pPr>
          </a:lstStyle>
          <a:p>
            <a:pPr algn="l"/>
            <a:r>
              <a:rPr lang="en-US" dirty="0"/>
              <a:t>		?</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 a glance…</a:t>
            </a:r>
          </a:p>
        </p:txBody>
      </p:sp>
      <p:sp>
        <p:nvSpPr>
          <p:cNvPr id="5" name="Content Placeholder 4"/>
          <p:cNvSpPr>
            <a:spLocks noGrp="1"/>
          </p:cNvSpPr>
          <p:nvPr>
            <p:ph idx="1"/>
          </p:nvPr>
        </p:nvSpPr>
        <p:spPr/>
        <p:txBody>
          <a:bodyPr>
            <a:normAutofit lnSpcReduction="10000"/>
          </a:bodyPr>
          <a:lstStyle/>
          <a:p>
            <a:r>
              <a:rPr lang="en-US" dirty="0"/>
              <a:t>Improved calendar application to enhance user productivity</a:t>
            </a:r>
          </a:p>
          <a:p>
            <a:pPr lvl="1"/>
            <a:r>
              <a:rPr lang="en-US" dirty="0"/>
              <a:t>Streamline event planning, task management, and record keeping</a:t>
            </a:r>
          </a:p>
          <a:p>
            <a:r>
              <a:rPr lang="en-US" dirty="0"/>
              <a:t>Calendar aspect is the focus</a:t>
            </a:r>
          </a:p>
          <a:p>
            <a:pPr lvl="1"/>
            <a:r>
              <a:rPr lang="en-US" dirty="0"/>
              <a:t>Core features surrounding the calendar allow for increased organization</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05" y="281171"/>
            <a:ext cx="8899939" cy="763525"/>
          </a:xfrm>
        </p:spPr>
        <p:txBody>
          <a:bodyPr>
            <a:normAutofit/>
          </a:bodyPr>
          <a:lstStyle/>
          <a:p>
            <a:r>
              <a:rPr lang="en-US" dirty="0"/>
              <a:t>		What we do differently</a:t>
            </a:r>
          </a:p>
        </p:txBody>
      </p:sp>
      <p:sp>
        <p:nvSpPr>
          <p:cNvPr id="3" name="Content Placeholder 2"/>
          <p:cNvSpPr>
            <a:spLocks noGrp="1"/>
          </p:cNvSpPr>
          <p:nvPr>
            <p:ph idx="1"/>
          </p:nvPr>
        </p:nvSpPr>
        <p:spPr/>
        <p:txBody>
          <a:bodyPr>
            <a:normAutofit/>
          </a:bodyPr>
          <a:lstStyle/>
          <a:p>
            <a:r>
              <a:rPr lang="en-US" sz="2400" b="0" i="0" u="none" strike="noStrike" dirty="0">
                <a:solidFill>
                  <a:srgbClr val="000000"/>
                </a:solidFill>
                <a:effectLst/>
                <a:latin typeface="Arial" panose="020B0604020202020204" pitchFamily="34" charset="0"/>
              </a:rPr>
              <a:t>While we have features similar to the CANVAS calendar and other calendar applications, such as planning tasks, meetings, and reminders, we also have other features that aim to make us stand out. </a:t>
            </a:r>
          </a:p>
          <a:p>
            <a:r>
              <a:rPr lang="en-US" sz="2400" dirty="0">
                <a:solidFill>
                  <a:srgbClr val="000000"/>
                </a:solidFill>
                <a:latin typeface="Arial" panose="020B0604020202020204" pitchFamily="34" charset="0"/>
              </a:rPr>
              <a:t>We mainly want to improve the experience for students and professors who have dealt with the shortcomings of CANVAS calendar for years, while also making it applicable to professionals and everyday users.</a:t>
            </a:r>
            <a:endParaRPr lang="en-US" sz="2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8294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we do differently</a:t>
            </a:r>
          </a:p>
        </p:txBody>
      </p:sp>
      <p:sp>
        <p:nvSpPr>
          <p:cNvPr id="5" name="Content Placeholder 4"/>
          <p:cNvSpPr>
            <a:spLocks noGrp="1"/>
          </p:cNvSpPr>
          <p:nvPr>
            <p:ph idx="1"/>
          </p:nvPr>
        </p:nvSpPr>
        <p:spPr/>
        <p:txBody>
          <a:bodyPr>
            <a:normAutofit/>
          </a:bodyPr>
          <a:lstStyle/>
          <a:p>
            <a:r>
              <a:rPr lang="en-US" dirty="0"/>
              <a:t>One-page application</a:t>
            </a:r>
          </a:p>
          <a:p>
            <a:pPr lvl="1"/>
            <a:r>
              <a:rPr lang="en-US" dirty="0"/>
              <a:t>Features are apparent and easily accessible</a:t>
            </a:r>
          </a:p>
          <a:p>
            <a:pPr lvl="1"/>
            <a:r>
              <a:rPr lang="en-US" dirty="0"/>
              <a:t>Small learning curve for new users</a:t>
            </a:r>
          </a:p>
          <a:p>
            <a:pPr lvl="1"/>
            <a:r>
              <a:rPr lang="en-US" dirty="0"/>
              <a:t>Experienced users can take advantage of minimal effort required to plan items</a:t>
            </a:r>
          </a:p>
        </p:txBody>
      </p:sp>
    </p:spTree>
    <p:extLst>
      <p:ext uri="{BB962C8B-B14F-4D97-AF65-F5344CB8AC3E}">
        <p14:creationId xmlns:p14="http://schemas.microsoft.com/office/powerpoint/2010/main" val="328223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05" y="281171"/>
            <a:ext cx="8899939" cy="763525"/>
          </a:xfrm>
        </p:spPr>
        <p:txBody>
          <a:bodyPr>
            <a:normAutofit/>
          </a:bodyPr>
          <a:lstStyle/>
          <a:p>
            <a:r>
              <a:rPr lang="en-US" dirty="0"/>
              <a:t>		What we do differently</a:t>
            </a:r>
          </a:p>
        </p:txBody>
      </p:sp>
      <p:sp>
        <p:nvSpPr>
          <p:cNvPr id="3" name="Content Placeholder 2"/>
          <p:cNvSpPr>
            <a:spLocks noGrp="1"/>
          </p:cNvSpPr>
          <p:nvPr>
            <p:ph idx="1"/>
          </p:nvPr>
        </p:nvSpPr>
        <p:spPr/>
        <p:txBody>
          <a:bodyPr>
            <a:normAutofit/>
          </a:bodyPr>
          <a:lstStyle/>
          <a:p>
            <a:r>
              <a:rPr lang="en-US" sz="2400" b="0" i="0" u="none" strike="noStrike" dirty="0">
                <a:solidFill>
                  <a:srgbClr val="000000"/>
                </a:solidFill>
                <a:effectLst/>
                <a:latin typeface="Arial" panose="020B0604020202020204" pitchFamily="34" charset="0"/>
              </a:rPr>
              <a:t>Overall, developing a one-page application will allow for all features to be apparent and easily accessible, establishing a minimal learning curve for new users and allow ease of transition of existing users on other applications, such as CANVAS calendar. </a:t>
            </a:r>
          </a:p>
        </p:txBody>
      </p:sp>
    </p:spTree>
    <p:extLst>
      <p:ext uri="{BB962C8B-B14F-4D97-AF65-F5344CB8AC3E}">
        <p14:creationId xmlns:p14="http://schemas.microsoft.com/office/powerpoint/2010/main" val="152854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we do differently</a:t>
            </a:r>
          </a:p>
        </p:txBody>
      </p:sp>
      <p:sp>
        <p:nvSpPr>
          <p:cNvPr id="5" name="Content Placeholder 4"/>
          <p:cNvSpPr>
            <a:spLocks noGrp="1"/>
          </p:cNvSpPr>
          <p:nvPr>
            <p:ph idx="1"/>
          </p:nvPr>
        </p:nvSpPr>
        <p:spPr/>
        <p:txBody>
          <a:bodyPr>
            <a:normAutofit/>
          </a:bodyPr>
          <a:lstStyle/>
          <a:p>
            <a:r>
              <a:rPr lang="en-US" dirty="0"/>
              <a:t>Prioritization badges:</a:t>
            </a:r>
          </a:p>
          <a:p>
            <a:pPr lvl="1"/>
            <a:r>
              <a:rPr lang="en-US" dirty="0"/>
              <a:t>Label items with priority to identify those with more importance</a:t>
            </a:r>
          </a:p>
          <a:p>
            <a:r>
              <a:rPr lang="en-US" dirty="0"/>
              <a:t>Drag-and-drop:</a:t>
            </a:r>
          </a:p>
          <a:p>
            <a:pPr lvl="1"/>
            <a:r>
              <a:rPr lang="en-US" dirty="0"/>
              <a:t>Newly created items can easily be tracked and slotted into the calendar</a:t>
            </a:r>
          </a:p>
        </p:txBody>
      </p:sp>
    </p:spTree>
    <p:extLst>
      <p:ext uri="{BB962C8B-B14F-4D97-AF65-F5344CB8AC3E}">
        <p14:creationId xmlns:p14="http://schemas.microsoft.com/office/powerpoint/2010/main" val="217608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we do differently</a:t>
            </a:r>
          </a:p>
        </p:txBody>
      </p:sp>
      <p:sp>
        <p:nvSpPr>
          <p:cNvPr id="5" name="Content Placeholder 4"/>
          <p:cNvSpPr>
            <a:spLocks noGrp="1"/>
          </p:cNvSpPr>
          <p:nvPr>
            <p:ph idx="1"/>
          </p:nvPr>
        </p:nvSpPr>
        <p:spPr/>
        <p:txBody>
          <a:bodyPr>
            <a:normAutofit lnSpcReduction="10000"/>
          </a:bodyPr>
          <a:lstStyle/>
          <a:p>
            <a:r>
              <a:rPr lang="en-US" dirty="0"/>
              <a:t>Task summary:</a:t>
            </a:r>
          </a:p>
          <a:p>
            <a:pPr lvl="1"/>
            <a:r>
              <a:rPr lang="en-US" dirty="0"/>
              <a:t>A daily pop-up providing the user with a summary of what is to be done on that day</a:t>
            </a:r>
          </a:p>
          <a:p>
            <a:r>
              <a:rPr lang="en-US" dirty="0"/>
              <a:t>Notes/journal entries</a:t>
            </a:r>
          </a:p>
          <a:p>
            <a:pPr lvl="1"/>
            <a:r>
              <a:rPr lang="en-US" dirty="0"/>
              <a:t>Unique functionality of having documents as an item that can be added</a:t>
            </a:r>
          </a:p>
        </p:txBody>
      </p:sp>
    </p:spTree>
    <p:extLst>
      <p:ext uri="{BB962C8B-B14F-4D97-AF65-F5344CB8AC3E}">
        <p14:creationId xmlns:p14="http://schemas.microsoft.com/office/powerpoint/2010/main" val="237644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we do differently</a:t>
            </a:r>
          </a:p>
        </p:txBody>
      </p:sp>
      <p:sp>
        <p:nvSpPr>
          <p:cNvPr id="5" name="Content Placeholder 4"/>
          <p:cNvSpPr>
            <a:spLocks noGrp="1"/>
          </p:cNvSpPr>
          <p:nvPr>
            <p:ph idx="1"/>
          </p:nvPr>
        </p:nvSpPr>
        <p:spPr/>
        <p:txBody>
          <a:bodyPr>
            <a:normAutofit/>
          </a:bodyPr>
          <a:lstStyle/>
          <a:p>
            <a:r>
              <a:rPr lang="en-US" dirty="0"/>
              <a:t>Top 50 items displayed for the calendar month</a:t>
            </a:r>
          </a:p>
          <a:p>
            <a:r>
              <a:rPr lang="en-US" dirty="0"/>
              <a:t>Filtering based on:</a:t>
            </a:r>
          </a:p>
          <a:p>
            <a:pPr lvl="1"/>
            <a:r>
              <a:rPr lang="en-US" dirty="0"/>
              <a:t>Tags set by the user</a:t>
            </a:r>
          </a:p>
          <a:p>
            <a:pPr lvl="1"/>
            <a:r>
              <a:rPr lang="en-US" dirty="0"/>
              <a:t>Type of event</a:t>
            </a:r>
          </a:p>
          <a:p>
            <a:r>
              <a:rPr lang="en-US" dirty="0"/>
              <a:t>Current day items sorted by priority and displayed in a concise manner</a:t>
            </a:r>
          </a:p>
          <a:p>
            <a:pPr lvl="1"/>
            <a:endParaRPr lang="en-US" dirty="0"/>
          </a:p>
          <a:p>
            <a:endParaRPr lang="en-US" dirty="0"/>
          </a:p>
        </p:txBody>
      </p:sp>
    </p:spTree>
    <p:extLst>
      <p:ext uri="{BB962C8B-B14F-4D97-AF65-F5344CB8AC3E}">
        <p14:creationId xmlns:p14="http://schemas.microsoft.com/office/powerpoint/2010/main" val="365011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On-screen Show (16:9)</PresentationFormat>
  <Paragraphs>60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TimeWise</vt:lpstr>
      <vt:lpstr>  What is </vt:lpstr>
      <vt:lpstr>At a glance…</vt:lpstr>
      <vt:lpstr>  What we do differently</vt:lpstr>
      <vt:lpstr>What we do differently</vt:lpstr>
      <vt:lpstr>  What we do differently</vt:lpstr>
      <vt:lpstr>What we do differently</vt:lpstr>
      <vt:lpstr>What we do differently</vt:lpstr>
      <vt:lpstr>What we do differently</vt:lpstr>
      <vt:lpstr>  What we do differently</vt:lpstr>
      <vt:lpstr>Why we developed this application</vt:lpstr>
      <vt:lpstr>  How does it benefit the end user?</vt:lpstr>
      <vt:lpstr>Optional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2023-04-07T03:35:35Z</dcterms:modified>
</cp:coreProperties>
</file>