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github.com/sanjeet724/react-todo-app" TargetMode="External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sting with jes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16150"/>
            </a:lvl1pPr>
          </a:lstStyle>
          <a:p>
            <a:pPr/>
            <a:r>
              <a:t>Testing with jest</a:t>
            </a:r>
          </a:p>
        </p:txBody>
      </p:sp>
      <p:sp>
        <p:nvSpPr>
          <p:cNvPr id="167" name="delightful js testin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delightful js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STING WITH JES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WITH JEST</a:t>
            </a:r>
          </a:p>
        </p:txBody>
      </p:sp>
      <p:sp>
        <p:nvSpPr>
          <p:cNvPr id="206" name="EXAMPLE 2 - Testing APP.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EXAMPLE 2 - Testing APP.JS</a:t>
            </a:r>
          </a:p>
        </p:txBody>
      </p:sp>
      <p:sp>
        <p:nvSpPr>
          <p:cNvPr id="207" name="Tested one of the functions in this class - addTask(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Tested one of the functions in this class - addTask()</a:t>
            </a:r>
          </a:p>
          <a:p>
            <a:pPr/>
            <a:r>
              <a:t>Code coverage (line) goes up from 21% to 48%</a:t>
            </a:r>
          </a:p>
          <a:p>
            <a:pPr/>
            <a:r>
              <a:t>Creates positive feedback loop to keep adding more tests :) </a:t>
            </a:r>
          </a:p>
        </p:txBody>
      </p:sp>
      <p:pic>
        <p:nvPicPr>
          <p:cNvPr id="208" name="AddTask_ss.png" descr="AddTask_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69824" y="3200399"/>
            <a:ext cx="5798308" cy="3072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STING WITH JES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WITH JEST</a:t>
            </a:r>
          </a:p>
        </p:txBody>
      </p:sp>
      <p:sp>
        <p:nvSpPr>
          <p:cNvPr id="211" name="EXAMPLE 3 - RENDER/DOM Testing (taskITEM.J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EXAMPLE 3 - RENDER/DOM Testing (taskITEM.JS)</a:t>
            </a:r>
          </a:p>
        </p:txBody>
      </p:sp>
      <p:sp>
        <p:nvSpPr>
          <p:cNvPr id="212" name="Used React’s TestUtils (alternative - Enzym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2600"/>
              </a:spcBef>
              <a:defRPr sz="3230"/>
            </a:pPr>
            <a:r>
              <a:t>Used React’s TestUtils (alternative - Enzyme)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Some useful functions :</a:t>
            </a:r>
          </a:p>
          <a:p>
            <a:pPr lvl="1" marL="844550" indent="-422275" defTabSz="554990">
              <a:spcBef>
                <a:spcPts val="2600"/>
              </a:spcBef>
              <a:defRPr sz="3230"/>
            </a:pPr>
            <a:r>
              <a:t>renderIntoDocument()</a:t>
            </a:r>
          </a:p>
          <a:p>
            <a:pPr lvl="1" marL="844550" indent="-422275" defTabSz="554990">
              <a:spcBef>
                <a:spcPts val="2600"/>
              </a:spcBef>
              <a:defRPr sz="3230"/>
            </a:pPr>
            <a:r>
              <a:t>findRenderedDOMComponentWithTag()</a:t>
            </a:r>
          </a:p>
          <a:p>
            <a:pPr lvl="1" marL="844550" indent="-422275" defTabSz="554990">
              <a:spcBef>
                <a:spcPts val="2600"/>
              </a:spcBef>
              <a:defRPr sz="3230"/>
            </a:pPr>
            <a:r>
              <a:t>findRenderedDOMComponentWithClass()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Testing events :</a:t>
            </a:r>
          </a:p>
          <a:p>
            <a:pPr lvl="1" marL="844550" indent="-422275" defTabSz="554990">
              <a:spcBef>
                <a:spcPts val="2600"/>
              </a:spcBef>
              <a:defRPr sz="3230"/>
            </a:pPr>
            <a:r>
              <a:t>TestUtils.Simulate.click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STING WITH JES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WITH JEST</a:t>
            </a:r>
          </a:p>
        </p:txBody>
      </p:sp>
      <p:sp>
        <p:nvSpPr>
          <p:cNvPr id="215" name="SNAPSHO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SNAPSHOTS</a:t>
            </a:r>
          </a:p>
        </p:txBody>
      </p:sp>
      <p:sp>
        <p:nvSpPr>
          <p:cNvPr id="216" name="Avoid unexpected UI change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Avoid unexpected UI changes</a:t>
            </a:r>
          </a:p>
          <a:p>
            <a:pPr/>
            <a:r>
              <a:t>Saves a serialized version of the React tree</a:t>
            </a:r>
          </a:p>
          <a:p>
            <a:pPr/>
            <a:r>
              <a:t>On subsequent test runs :</a:t>
            </a:r>
          </a:p>
          <a:p>
            <a:pPr lvl="1"/>
            <a:r>
              <a:t>Compare the latest snapshot with the saved one</a:t>
            </a:r>
          </a:p>
          <a:p>
            <a:pPr/>
            <a:r>
              <a:t>Snapshots are human readable </a:t>
            </a:r>
          </a:p>
        </p:txBody>
      </p:sp>
      <p:pic>
        <p:nvPicPr>
          <p:cNvPr id="217" name="snapshot_app_ss.png" descr="snapshot_app_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2110" y="3936028"/>
            <a:ext cx="5386181" cy="2036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STING WITH JES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WITH JEST</a:t>
            </a:r>
          </a:p>
        </p:txBody>
      </p:sp>
      <p:sp>
        <p:nvSpPr>
          <p:cNvPr id="220" name="SNAPSHO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SNAPSHOTS </a:t>
            </a:r>
          </a:p>
        </p:txBody>
      </p:sp>
      <p:pic>
        <p:nvPicPr>
          <p:cNvPr id="221" name="snapshot_file_ss.png" descr="snapshot_file_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0359" y="2989629"/>
            <a:ext cx="8848082" cy="4305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STING WITH JES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WITH JEST</a:t>
            </a:r>
          </a:p>
        </p:txBody>
      </p:sp>
      <p:sp>
        <p:nvSpPr>
          <p:cNvPr id="224" name="DEBUGGING TE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DEBUGGING TESTS</a:t>
            </a:r>
          </a:p>
        </p:txBody>
      </p:sp>
      <p:sp>
        <p:nvSpPr>
          <p:cNvPr id="225" name="Integrated with VSCode…"/>
          <p:cNvSpPr txBox="1"/>
          <p:nvPr>
            <p:ph type="body" idx="1"/>
          </p:nvPr>
        </p:nvSpPr>
        <p:spPr>
          <a:xfrm>
            <a:off x="406400" y="2743200"/>
            <a:ext cx="11020879" cy="5169030"/>
          </a:xfrm>
          <a:prstGeom prst="rect">
            <a:avLst/>
          </a:prstGeom>
        </p:spPr>
        <p:txBody>
          <a:bodyPr/>
          <a:lstStyle/>
          <a:p>
            <a:pPr/>
            <a:r>
              <a:t>Integrated with VSCode</a:t>
            </a:r>
          </a:p>
          <a:p>
            <a:pPr/>
            <a:r>
              <a:t>Chrome debugger to connect to the node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STING WITH JES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WITH JEST</a:t>
            </a:r>
          </a:p>
        </p:txBody>
      </p:sp>
      <p:sp>
        <p:nvSpPr>
          <p:cNvPr id="228" name="JEST IN ORC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JEST IN ORCA</a:t>
            </a:r>
          </a:p>
        </p:txBody>
      </p:sp>
      <p:sp>
        <p:nvSpPr>
          <p:cNvPr id="229" name="JEST is already available in ORC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JEST is already available in ORCA</a:t>
            </a:r>
          </a:p>
          <a:p>
            <a:pPr/>
            <a:r>
              <a:t>Run JEST tests by :</a:t>
            </a:r>
          </a:p>
          <a:p>
            <a:pPr lvl="1"/>
            <a:r>
              <a:t>npm jest &lt;location of test&gt;</a:t>
            </a:r>
          </a:p>
          <a:p>
            <a:pPr lvl="1"/>
            <a:r>
              <a:t>example commit -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STING WITH JES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WITH JEST</a:t>
            </a:r>
          </a:p>
        </p:txBody>
      </p:sp>
      <p:sp>
        <p:nvSpPr>
          <p:cNvPr id="232" name="FINAL THOU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FINAL THOUGHTs</a:t>
            </a:r>
          </a:p>
        </p:txBody>
      </p:sp>
      <p:sp>
        <p:nvSpPr>
          <p:cNvPr id="233" name="PRO’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8929" indent="-328929" defTabSz="432308">
              <a:spcBef>
                <a:spcPts val="2000"/>
              </a:spcBef>
              <a:defRPr sz="2516"/>
            </a:pPr>
            <a:r>
              <a:t>PRO’s</a:t>
            </a:r>
          </a:p>
          <a:p>
            <a:pPr lvl="1" marL="657859" indent="-328929" defTabSz="432308">
              <a:spcBef>
                <a:spcPts val="2000"/>
              </a:spcBef>
              <a:defRPr sz="2516"/>
            </a:pPr>
            <a:r>
              <a:t>in-built code coverage &amp; snapshots are compelling features</a:t>
            </a:r>
          </a:p>
          <a:p>
            <a:pPr lvl="1" marL="657859" indent="-328929" defTabSz="432308">
              <a:spcBef>
                <a:spcPts val="2000"/>
              </a:spcBef>
              <a:defRPr sz="2516"/>
            </a:pPr>
            <a:r>
              <a:t>easier to test react components</a:t>
            </a:r>
          </a:p>
          <a:p>
            <a:pPr lvl="1" marL="657859" indent="-328929" defTabSz="432308">
              <a:spcBef>
                <a:spcPts val="2000"/>
              </a:spcBef>
              <a:defRPr sz="2516"/>
            </a:pPr>
            <a:r>
              <a:t>Jasmine tests can be migrated to JEST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Risks</a:t>
            </a:r>
          </a:p>
          <a:p>
            <a:pPr lvl="1" marL="657859" indent="-328929" defTabSz="432308">
              <a:spcBef>
                <a:spcPts val="2000"/>
              </a:spcBef>
              <a:defRPr sz="2516"/>
            </a:pPr>
            <a:r>
              <a:t>Migrating old tests take time and can be complicated</a:t>
            </a:r>
          </a:p>
          <a:p>
            <a:pPr lvl="1" marL="657859" indent="-328929" defTabSz="432308">
              <a:spcBef>
                <a:spcPts val="2000"/>
              </a:spcBef>
              <a:defRPr sz="2516"/>
            </a:pPr>
            <a:r>
              <a:t>Segregating existing tests for UI5/Deku/React components will be hard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Suggestion </a:t>
            </a:r>
          </a:p>
          <a:p>
            <a:pPr lvl="1" marL="657859" indent="-328929" defTabSz="432308">
              <a:spcBef>
                <a:spcPts val="2000"/>
              </a:spcBef>
              <a:defRPr sz="2516"/>
            </a:pPr>
            <a:r>
              <a:t>Definitely use JEST if writing a new React 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STING WITH JEST"/>
          <p:cNvSpPr txBox="1"/>
          <p:nvPr>
            <p:ph type="body" idx="13"/>
          </p:nvPr>
        </p:nvSpPr>
        <p:spPr>
          <a:xfrm>
            <a:off x="406400" y="444499"/>
            <a:ext cx="11176000" cy="457201"/>
          </a:xfrm>
          <a:prstGeom prst="rect">
            <a:avLst/>
          </a:prstGeom>
        </p:spPr>
        <p:txBody>
          <a:bodyPr/>
          <a:lstStyle/>
          <a:p>
            <a:pPr/>
            <a:r>
              <a:t>TESTING WITH JEST</a:t>
            </a:r>
          </a:p>
        </p:txBody>
      </p:sp>
      <p:sp>
        <p:nvSpPr>
          <p:cNvPr id="170" name="why another testing framework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why another testing framework ?</a:t>
            </a:r>
          </a:p>
        </p:txBody>
      </p:sp>
      <p:sp>
        <p:nvSpPr>
          <p:cNvPr id="171" name="Makes testing react components a breez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Makes testing react components a breeze</a:t>
            </a:r>
          </a:p>
          <a:p>
            <a:pPr/>
            <a:r>
              <a:t>Fits our current technical landscape</a:t>
            </a:r>
          </a:p>
          <a:p>
            <a:pPr/>
            <a:r>
              <a:t>Easy learning curve</a:t>
            </a:r>
          </a:p>
          <a:p>
            <a:pPr/>
            <a:r>
              <a:t>Blazing fast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STING WITH JES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WITH JEST</a:t>
            </a:r>
          </a:p>
        </p:txBody>
      </p:sp>
      <p:sp>
        <p:nvSpPr>
          <p:cNvPr id="174" name="EASIER THINGS Fir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EASIER THINGS First</a:t>
            </a:r>
          </a:p>
        </p:txBody>
      </p:sp>
      <p:sp>
        <p:nvSpPr>
          <p:cNvPr id="175" name="Same global variables as Jasmi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8929" indent="-328929" defTabSz="432308">
              <a:spcBef>
                <a:spcPts val="2000"/>
              </a:spcBef>
              <a:defRPr sz="2516"/>
            </a:pPr>
            <a:r>
              <a:t>Same global variables as Jasmine</a:t>
            </a:r>
          </a:p>
          <a:p>
            <a:pPr lvl="1" marL="657859" indent="-328929" defTabSz="432308">
              <a:spcBef>
                <a:spcPts val="2000"/>
              </a:spcBef>
              <a:defRPr sz="2516"/>
            </a:pPr>
            <a:r>
              <a:t>afterAll &amp; afterEach</a:t>
            </a:r>
          </a:p>
          <a:p>
            <a:pPr lvl="1" marL="657859" indent="-328929" defTabSz="432308">
              <a:spcBef>
                <a:spcPts val="2000"/>
              </a:spcBef>
              <a:defRPr sz="2516"/>
            </a:pPr>
            <a:r>
              <a:t>beforeAll &amp; beforeEach</a:t>
            </a:r>
          </a:p>
          <a:p>
            <a:pPr lvl="1" marL="657859" indent="-328929" defTabSz="432308">
              <a:spcBef>
                <a:spcPts val="2000"/>
              </a:spcBef>
              <a:defRPr sz="2516"/>
            </a:pPr>
            <a:r>
              <a:t>describe &amp; it blocks</a:t>
            </a:r>
          </a:p>
          <a:p>
            <a:pPr lvl="1" marL="657859" indent="-328929" defTabSz="432308">
              <a:spcBef>
                <a:spcPts val="2000"/>
              </a:spcBef>
              <a:defRPr sz="2516"/>
            </a:pPr>
            <a:r>
              <a:t>expects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Similar matchers </a:t>
            </a:r>
          </a:p>
          <a:p>
            <a:pPr lvl="1" marL="657859" indent="-328929" defTabSz="432308">
              <a:spcBef>
                <a:spcPts val="2000"/>
              </a:spcBef>
              <a:defRPr sz="2516"/>
            </a:pPr>
            <a:r>
              <a:t>toBe &amp; toEqual</a:t>
            </a:r>
          </a:p>
          <a:p>
            <a:pPr lvl="1" marL="657859" indent="-328929" defTabSz="432308">
              <a:spcBef>
                <a:spcPts val="2000"/>
              </a:spcBef>
              <a:defRPr sz="2516"/>
            </a:pPr>
            <a:r>
              <a:t>toBeNull, toBeDefined &amp; toBeUndefined</a:t>
            </a:r>
          </a:p>
          <a:p>
            <a:pPr lvl="1" marL="657859" indent="-328929" defTabSz="432308">
              <a:spcBef>
                <a:spcPts val="2000"/>
              </a:spcBef>
              <a:defRPr sz="2516"/>
            </a:pPr>
            <a:r>
              <a:t>toBeGreaterThan &amp; toBeLessThan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STING WITH JES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WITH JEST</a:t>
            </a:r>
          </a:p>
        </p:txBody>
      </p:sp>
      <p:sp>
        <p:nvSpPr>
          <p:cNvPr id="178" name="Example 1 - a 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Example 1 - a function</a:t>
            </a:r>
          </a:p>
        </p:txBody>
      </p:sp>
      <p:pic>
        <p:nvPicPr>
          <p:cNvPr id="179" name="Screen Shot 2018-09-02 at 10.19.28 PM.png" descr="Screen Shot 2018-09-02 at 10.19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6425" y="3689255"/>
            <a:ext cx="9892897" cy="425469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functions.js"/>
          <p:cNvSpPr txBox="1"/>
          <p:nvPr/>
        </p:nvSpPr>
        <p:spPr>
          <a:xfrm>
            <a:off x="1784981" y="2895600"/>
            <a:ext cx="1698652" cy="487682"/>
          </a:xfrm>
          <a:prstGeom prst="rect">
            <a:avLst/>
          </a:prstGeom>
          <a:ln w="25400">
            <a:solidFill>
              <a:srgbClr val="5B585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functions.js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STING WITH JES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WITH JEST</a:t>
            </a:r>
          </a:p>
        </p:txBody>
      </p:sp>
      <p:sp>
        <p:nvSpPr>
          <p:cNvPr id="183" name="Example 1 - Testing the 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0624">
              <a:spcBef>
                <a:spcPts val="2000"/>
              </a:spcBef>
              <a:defRPr sz="4320"/>
            </a:lvl1pPr>
          </a:lstStyle>
          <a:p>
            <a:pPr/>
            <a:r>
              <a:t>Example 1 - Testing the function</a:t>
            </a:r>
          </a:p>
        </p:txBody>
      </p:sp>
      <p:pic>
        <p:nvPicPr>
          <p:cNvPr id="184" name="Screen Shot 2018-09-02 at 10.20.17 PM.png" descr="Screen Shot 2018-09-02 at 10.20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8185" y="3548057"/>
            <a:ext cx="6933908" cy="5006022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functions.test.js"/>
          <p:cNvSpPr txBox="1"/>
          <p:nvPr/>
        </p:nvSpPr>
        <p:spPr>
          <a:xfrm>
            <a:off x="1622645" y="2494857"/>
            <a:ext cx="2998185" cy="487682"/>
          </a:xfrm>
          <a:prstGeom prst="rect">
            <a:avLst/>
          </a:prstGeom>
          <a:ln w="25400">
            <a:solidFill>
              <a:srgbClr val="5B585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functions.test.js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STING WITH JES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WITH JEST</a:t>
            </a:r>
          </a:p>
        </p:txBody>
      </p:sp>
      <p:sp>
        <p:nvSpPr>
          <p:cNvPr id="188" name="Cool features of j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Cool features of jest</a:t>
            </a:r>
          </a:p>
        </p:txBody>
      </p:sp>
      <p:sp>
        <p:nvSpPr>
          <p:cNvPr id="189" name="Watch Mo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Watch Mode</a:t>
            </a:r>
          </a:p>
          <a:p>
            <a:pPr/>
            <a:r>
              <a:t>Code-coverage</a:t>
            </a:r>
          </a:p>
          <a:p>
            <a:pPr/>
            <a:r>
              <a:t>DOM / Render tests</a:t>
            </a:r>
          </a:p>
          <a:p>
            <a:pPr/>
            <a:r>
              <a:t>Snapshots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STING WITH JES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WITH JEST</a:t>
            </a:r>
          </a:p>
        </p:txBody>
      </p:sp>
      <p:sp>
        <p:nvSpPr>
          <p:cNvPr id="192" name="toy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toy example</a:t>
            </a:r>
          </a:p>
        </p:txBody>
      </p:sp>
      <p:sp>
        <p:nvSpPr>
          <p:cNvPr id="193" name="A simple to-do app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simple to-do app </a:t>
            </a:r>
          </a:p>
          <a:p>
            <a:pPr/>
            <a:r>
              <a:t>Made with “create-react-app”</a:t>
            </a:r>
          </a:p>
          <a:p>
            <a:pPr/>
            <a:r>
              <a:t>App comes pre-configured with JEST </a:t>
            </a:r>
          </a:p>
          <a:p>
            <a:pPr/>
            <a:r>
              <a:t>Available at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https://github.com/sanjeet724/react-todo-app</a:t>
            </a:r>
          </a:p>
        </p:txBody>
      </p:sp>
      <p:pic>
        <p:nvPicPr>
          <p:cNvPr id="194" name="Screen Shot 2018-09-11 at 8.56.39 AM.png" descr="Screen Shot 2018-09-11 at 8.56.3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99053" y="2983179"/>
            <a:ext cx="5712294" cy="3787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STING WITH JES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WITH JEST</a:t>
            </a:r>
          </a:p>
        </p:txBody>
      </p:sp>
      <p:sp>
        <p:nvSpPr>
          <p:cNvPr id="197" name="testing the app - Where/How to Start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spcBef>
                <a:spcPts val="1600"/>
              </a:spcBef>
              <a:defRPr sz="3600"/>
            </a:lvl1pPr>
          </a:lstStyle>
          <a:p>
            <a:pPr/>
            <a:r>
              <a:t>testing the app - Where/How to Start ?</a:t>
            </a:r>
          </a:p>
        </p:txBody>
      </p:sp>
      <p:sp>
        <p:nvSpPr>
          <p:cNvPr id="198" name="A simple yet very valuable test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simple yet very valuable test</a:t>
            </a:r>
          </a:p>
          <a:p>
            <a:pPr/>
            <a:r>
              <a:t>Provides a great starting point to add more tests</a:t>
            </a:r>
          </a:p>
          <a:p>
            <a:pPr/>
            <a:r>
              <a:t>“npm test — —coverage”  - to see which files are not tested </a:t>
            </a:r>
          </a:p>
        </p:txBody>
      </p:sp>
      <p:pic>
        <p:nvPicPr>
          <p:cNvPr id="199" name="Screen Shot 2018-09-02 at 10.33.36 PM.png" descr="Screen Shot 2018-09-02 at 10.33.3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0607" y="3359404"/>
            <a:ext cx="5708111" cy="21500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STING WITH JES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WITH JEST</a:t>
            </a:r>
          </a:p>
        </p:txBody>
      </p:sp>
      <p:sp>
        <p:nvSpPr>
          <p:cNvPr id="202" name="Coverage re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Coverage report</a:t>
            </a:r>
          </a:p>
        </p:txBody>
      </p:sp>
      <p:pic>
        <p:nvPicPr>
          <p:cNvPr id="203" name="coverage1_ss.png" descr="coverage1_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056" y="3222222"/>
            <a:ext cx="11967752" cy="40542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