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605" r:id="rId2"/>
    <p:sldId id="486" r:id="rId3"/>
    <p:sldId id="606" r:id="rId4"/>
    <p:sldId id="607" r:id="rId5"/>
    <p:sldId id="608" r:id="rId6"/>
    <p:sldId id="609" r:id="rId7"/>
    <p:sldId id="310" r:id="rId8"/>
    <p:sldId id="311" r:id="rId9"/>
    <p:sldId id="312" r:id="rId10"/>
    <p:sldId id="313" r:id="rId11"/>
    <p:sldId id="314" r:id="rId12"/>
    <p:sldId id="315" r:id="rId13"/>
    <p:sldId id="316" r:id="rId14"/>
    <p:sldId id="317" r:id="rId15"/>
    <p:sldId id="318" r:id="rId16"/>
    <p:sldId id="319" r:id="rId17"/>
    <p:sldId id="320"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610" r:id="rId34"/>
    <p:sldId id="39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E14F3-1B2D-4574-8845-1BFA0373E832}" v="1" dt="2022-09-21T12:07:13.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4"/>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97DC0-99DF-4955-BA62-F734B72CD4DB}" type="datetimeFigureOut">
              <a:rPr lang="en-GB" smtClean="0"/>
              <a:t>21/10/2025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DD939-887B-4975-8F84-A25E6110FF5F}" type="slidenum">
              <a:rPr lang="en-GB" smtClean="0"/>
              <a:t>‹#›</a:t>
            </a:fld>
            <a:endParaRPr lang="en-GB"/>
          </a:p>
        </p:txBody>
      </p:sp>
    </p:spTree>
    <p:extLst>
      <p:ext uri="{BB962C8B-B14F-4D97-AF65-F5344CB8AC3E}">
        <p14:creationId xmlns:p14="http://schemas.microsoft.com/office/powerpoint/2010/main" val="39895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7483553E-822F-10D3-2827-3D344E7BC4ED}"/>
              </a:ext>
            </a:extLst>
          </p:cNvPr>
          <p:cNvSpPr>
            <a:spLocks noGrp="1" noRot="1" noChangeAspect="1" noTextEdit="1"/>
          </p:cNvSpPr>
          <p:nvPr>
            <p:ph type="sldImg"/>
          </p:nvPr>
        </p:nvSpPr>
        <p:spPr>
          <a:xfrm>
            <a:off x="685800" y="1143000"/>
            <a:ext cx="5486400" cy="3086100"/>
          </a:xfrm>
          <a:ln/>
        </p:spPr>
        <p:txBody>
          <a:bodyPr vert="horz" wrap="square" lIns="91440" tIns="45720" rIns="91440" bIns="45720" numCol="1" anchor="t" anchorCtr="0" compatLnSpc="1">
            <a:prstTxWarp prst="textNoShape">
              <a:avLst/>
            </a:prstTxWarp>
          </a:bodyPr>
          <a:lstStyle/>
          <a:p>
            <a:endParaRPr lang="en-GB"/>
          </a:p>
        </p:txBody>
      </p:sp>
      <p:sp>
        <p:nvSpPr>
          <p:cNvPr id="20483" name="Notes Placeholder 2">
            <a:extLst>
              <a:ext uri="{FF2B5EF4-FFF2-40B4-BE49-F238E27FC236}">
                <a16:creationId xmlns:a16="http://schemas.microsoft.com/office/drawing/2014/main" id="{55FAB13C-379C-8988-15DC-431739B99F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
        <p:nvSpPr>
          <p:cNvPr id="20484" name="Slide Number Placeholder 3">
            <a:extLst>
              <a:ext uri="{FF2B5EF4-FFF2-40B4-BE49-F238E27FC236}">
                <a16:creationId xmlns:a16="http://schemas.microsoft.com/office/drawing/2014/main" id="{34A60B16-171B-0979-ADCA-FF9B2AC28D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fld id="{D8C12624-D929-4C84-900D-E07BF2B5B703}"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2DBF33-35C6-F249-B67F-A0D94D20162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389300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BF33-35C6-F249-B67F-A0D94D20162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273616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BF33-35C6-F249-B67F-A0D94D20162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53326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2DBF33-35C6-F249-B67F-A0D94D20162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11066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DBF33-35C6-F249-B67F-A0D94D20162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100950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2DBF33-35C6-F249-B67F-A0D94D20162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35261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2DBF33-35C6-F249-B67F-A0D94D201623}"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427763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2DBF33-35C6-F249-B67F-A0D94D201623}"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401220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DBF33-35C6-F249-B67F-A0D94D201623}"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74427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DBF33-35C6-F249-B67F-A0D94D20162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87414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DBF33-35C6-F249-B67F-A0D94D20162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32FA3-A773-B64F-BB01-9A375FF70FF3}" type="slidenum">
              <a:rPr lang="en-US" smtClean="0"/>
              <a:t>‹#›</a:t>
            </a:fld>
            <a:endParaRPr lang="en-US"/>
          </a:p>
        </p:txBody>
      </p:sp>
    </p:spTree>
    <p:extLst>
      <p:ext uri="{BB962C8B-B14F-4D97-AF65-F5344CB8AC3E}">
        <p14:creationId xmlns:p14="http://schemas.microsoft.com/office/powerpoint/2010/main" val="102489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E5F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DBF33-35C6-F249-B67F-A0D94D201623}" type="datetimeFigureOut">
              <a:rPr lang="en-US" smtClean="0"/>
              <a:t>10/21/2025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32FA3-A773-B64F-BB01-9A375FF70FF3}" type="slidenum">
              <a:rPr lang="en-US" smtClean="0"/>
              <a:t>‹#›</a:t>
            </a:fld>
            <a:endParaRPr lang="en-US"/>
          </a:p>
        </p:txBody>
      </p:sp>
    </p:spTree>
    <p:extLst>
      <p:ext uri="{BB962C8B-B14F-4D97-AF65-F5344CB8AC3E}">
        <p14:creationId xmlns:p14="http://schemas.microsoft.com/office/powerpoint/2010/main" val="4048158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8C51291-770A-3256-CE0B-0775D2CEB44F}"/>
              </a:ext>
            </a:extLst>
          </p:cNvPr>
          <p:cNvSpPr>
            <a:spLocks noGrp="1" noChangeArrowheads="1"/>
          </p:cNvSpPr>
          <p:nvPr>
            <p:ph type="ctrTitle"/>
          </p:nvPr>
        </p:nvSpPr>
        <p:spPr bwMode="auto">
          <a:xfrm>
            <a:off x="0" y="-1"/>
            <a:ext cx="12192000" cy="3464390"/>
          </a:xfr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p:spPr>
        <p:txBody>
          <a:bodyPr anchor="ctr"/>
          <a:lstStyle/>
          <a:p>
            <a:pPr>
              <a:defRPr/>
            </a:pPr>
            <a:r>
              <a:rPr lang="en-GB" sz="3200" b="1" dirty="0"/>
              <a:t>Welcome to Linux Bash Shell Scripting</a:t>
            </a:r>
            <a:endParaRPr lang="en-GB" sz="3200" b="1"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2" name="Subtitle 1">
            <a:extLst>
              <a:ext uri="{FF2B5EF4-FFF2-40B4-BE49-F238E27FC236}">
                <a16:creationId xmlns:a16="http://schemas.microsoft.com/office/drawing/2014/main" id="{2A721968-435A-7C5B-CFB1-2D50FC37AD9D}"/>
              </a:ext>
            </a:extLst>
          </p:cNvPr>
          <p:cNvSpPr>
            <a:spLocks noGrp="1"/>
          </p:cNvSpPr>
          <p:nvPr>
            <p:ph type="subTitle" idx="1"/>
          </p:nvPr>
        </p:nvSpPr>
        <p:spPr>
          <a:xfrm>
            <a:off x="0" y="3464389"/>
            <a:ext cx="12192000" cy="3429001"/>
          </a:xfrm>
          <a:ln>
            <a:solidFill>
              <a:srgbClr val="00B0F0">
                <a:alpha val="91000"/>
              </a:srgbClr>
            </a:solidFill>
          </a:ln>
        </p:spPr>
        <p:txBody>
          <a:bodyPr/>
          <a:lstStyle/>
          <a:p>
            <a:pPr>
              <a:defRPr/>
            </a:pPr>
            <a:endParaRPr lang="en-GB" sz="2000" b="1" dirty="0">
              <a:solidFill>
                <a:srgbClr val="00B0F0"/>
              </a:solidFill>
              <a:latin typeface="Abadi" panose="020B0604020104020204" pitchFamily="34" charset="0"/>
            </a:endParaRPr>
          </a:p>
          <a:p>
            <a:pPr>
              <a:defRPr/>
            </a:pPr>
            <a:r>
              <a:rPr lang="en-GB" sz="2000" b="1" dirty="0">
                <a:solidFill>
                  <a:srgbClr val="00B0F0"/>
                </a:solidFill>
                <a:latin typeface="Abadi" panose="020B0604020104020204" pitchFamily="34" charset="0"/>
              </a:rPr>
              <a:t>Name</a:t>
            </a:r>
            <a:r>
              <a:rPr lang="en-GB" sz="2000" b="1" dirty="0">
                <a:latin typeface="Abadi" panose="020B0604020104020204" pitchFamily="34" charset="0"/>
              </a:rPr>
              <a:t>     Sanjeet Prasad	</a:t>
            </a:r>
          </a:p>
          <a:p>
            <a:pPr>
              <a:defRPr/>
            </a:pPr>
            <a:r>
              <a:rPr lang="en-GB" sz="2000" b="1" dirty="0">
                <a:latin typeface="Abadi" panose="020B0604020104020204" pitchFamily="34" charset="0"/>
              </a:rPr>
              <a:t>      </a:t>
            </a:r>
            <a:r>
              <a:rPr lang="en-GB" sz="2000" b="1" dirty="0">
                <a:solidFill>
                  <a:srgbClr val="00B0F0"/>
                </a:solidFill>
                <a:latin typeface="Abadi" panose="020B0604020104020204" pitchFamily="34" charset="0"/>
              </a:rPr>
              <a:t>Email</a:t>
            </a:r>
            <a:r>
              <a:rPr lang="en-GB" sz="2000" b="1" dirty="0">
                <a:latin typeface="Abadi" panose="020B0604020104020204" pitchFamily="34" charset="0"/>
              </a:rPr>
              <a:t>     sanjeet8.23@gmail.com	</a:t>
            </a:r>
          </a:p>
          <a:p>
            <a:pPr>
              <a:defRPr/>
            </a:pPr>
            <a:r>
              <a:rPr lang="en-GB" sz="2000" b="1" dirty="0">
                <a:latin typeface="Abadi" panose="020B0604020104020204" pitchFamily="34" charset="0"/>
              </a:rPr>
              <a:t>               </a:t>
            </a:r>
            <a:r>
              <a:rPr lang="en-GB" sz="2000" b="1" dirty="0">
                <a:solidFill>
                  <a:srgbClr val="00B0F0"/>
                </a:solidFill>
                <a:latin typeface="Abadi" panose="020B0604020104020204" pitchFamily="34" charset="0"/>
              </a:rPr>
              <a:t>LinkedIn</a:t>
            </a:r>
            <a:r>
              <a:rPr lang="en-GB" sz="2000" b="1" dirty="0">
                <a:latin typeface="Abadi" panose="020B0604020104020204" pitchFamily="34" charset="0"/>
              </a:rPr>
              <a:t> www.linkedin.com/in/sanjeet9019</a:t>
            </a:r>
          </a:p>
          <a:p>
            <a:pPr>
              <a:defRPr/>
            </a:pPr>
            <a:r>
              <a:rPr lang="en-GB" sz="2000" b="1" dirty="0">
                <a:solidFill>
                  <a:srgbClr val="00B0F0"/>
                </a:solidFill>
                <a:latin typeface="Abadi" panose="020B0604020104020204" pitchFamily="34" charset="0"/>
              </a:rPr>
              <a:t> GitHub   </a:t>
            </a:r>
            <a:r>
              <a:rPr lang="en-GB" sz="2000" b="1" dirty="0">
                <a:latin typeface="Abadi" panose="020B0604020104020204" pitchFamily="34" charset="0"/>
              </a:rPr>
              <a:t>github.com/sanjeet9019</a:t>
            </a:r>
          </a:p>
          <a:p>
            <a:pPr>
              <a:defRPr/>
            </a:pPr>
            <a:r>
              <a:rPr lang="en-GB" sz="1400" b="1" dirty="0">
                <a:latin typeface="Abadi" panose="020B0604020104020204" pitchFamily="34" charset="0"/>
              </a:rPr>
              <a:t>Need a customized training solution? </a:t>
            </a:r>
            <a:r>
              <a:rPr lang="en-GB" sz="1400" dirty="0">
                <a:latin typeface="Abadi" panose="020B0604020104020204" pitchFamily="34" charset="0"/>
              </a:rPr>
              <a:t>Connect with me to build a curriculum that targets your specific  goals.</a:t>
            </a:r>
            <a:endParaRPr lang="fi-FI" sz="1400" dirty="0">
              <a:latin typeface="Abadi" panose="020B06040201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838200" y="1263194"/>
            <a:ext cx="10515600" cy="4913771"/>
          </a:xfrm>
        </p:spPr>
        <p:txBody>
          <a:bodyPr>
            <a:normAutofit/>
          </a:bodyPr>
          <a:lstStyle/>
          <a:p>
            <a:pPr algn="just"/>
            <a:r>
              <a:rPr lang="en-GB" sz="1600">
                <a:latin typeface="Abadi" panose="020B0604020104020204" pitchFamily="34" charset="0"/>
              </a:rPr>
              <a:t>Variables name – a-z,A-Z 0-9</a:t>
            </a:r>
          </a:p>
        </p:txBody>
      </p:sp>
      <p:pic>
        <p:nvPicPr>
          <p:cNvPr id="5" name="Picture 4">
            <a:extLst>
              <a:ext uri="{FF2B5EF4-FFF2-40B4-BE49-F238E27FC236}">
                <a16:creationId xmlns:a16="http://schemas.microsoft.com/office/drawing/2014/main" id="{BAA10102-540D-3E61-221D-E29139C3D3CA}"/>
              </a:ext>
            </a:extLst>
          </p:cNvPr>
          <p:cNvPicPr>
            <a:picLocks noChangeAspect="1"/>
          </p:cNvPicPr>
          <p:nvPr/>
        </p:nvPicPr>
        <p:blipFill>
          <a:blip r:embed="rId2"/>
          <a:stretch>
            <a:fillRect/>
          </a:stretch>
        </p:blipFill>
        <p:spPr>
          <a:xfrm>
            <a:off x="648068" y="786988"/>
            <a:ext cx="6819557" cy="2151915"/>
          </a:xfrm>
          <a:prstGeom prst="rect">
            <a:avLst/>
          </a:prstGeom>
        </p:spPr>
      </p:pic>
      <p:pic>
        <p:nvPicPr>
          <p:cNvPr id="8" name="Picture 7">
            <a:extLst>
              <a:ext uri="{FF2B5EF4-FFF2-40B4-BE49-F238E27FC236}">
                <a16:creationId xmlns:a16="http://schemas.microsoft.com/office/drawing/2014/main" id="{3901485F-1225-EB74-9D5B-1C29B1A240D2}"/>
              </a:ext>
            </a:extLst>
          </p:cNvPr>
          <p:cNvPicPr>
            <a:picLocks noChangeAspect="1"/>
          </p:cNvPicPr>
          <p:nvPr/>
        </p:nvPicPr>
        <p:blipFill>
          <a:blip r:embed="rId3"/>
          <a:stretch>
            <a:fillRect/>
          </a:stretch>
        </p:blipFill>
        <p:spPr>
          <a:xfrm>
            <a:off x="648068" y="3078191"/>
            <a:ext cx="4571046" cy="2930315"/>
          </a:xfrm>
          <a:prstGeom prst="rect">
            <a:avLst/>
          </a:prstGeom>
        </p:spPr>
      </p:pic>
      <p:pic>
        <p:nvPicPr>
          <p:cNvPr id="6" name="Picture 5">
            <a:extLst>
              <a:ext uri="{FF2B5EF4-FFF2-40B4-BE49-F238E27FC236}">
                <a16:creationId xmlns:a16="http://schemas.microsoft.com/office/drawing/2014/main" id="{460F2B58-B510-64EE-FCFE-50E65BA6DAA5}"/>
              </a:ext>
            </a:extLst>
          </p:cNvPr>
          <p:cNvPicPr>
            <a:picLocks noChangeAspect="1"/>
          </p:cNvPicPr>
          <p:nvPr/>
        </p:nvPicPr>
        <p:blipFill>
          <a:blip r:embed="rId4"/>
          <a:stretch>
            <a:fillRect/>
          </a:stretch>
        </p:blipFill>
        <p:spPr>
          <a:xfrm>
            <a:off x="5219114" y="3078191"/>
            <a:ext cx="4754880" cy="2932781"/>
          </a:xfrm>
          <a:prstGeom prst="rect">
            <a:avLst/>
          </a:prstGeom>
        </p:spPr>
      </p:pic>
      <p:sp>
        <p:nvSpPr>
          <p:cNvPr id="4" name="Rectangle 2">
            <a:extLst>
              <a:ext uri="{FF2B5EF4-FFF2-40B4-BE49-F238E27FC236}">
                <a16:creationId xmlns:a16="http://schemas.microsoft.com/office/drawing/2014/main" id="{8C586B99-9768-F77B-F544-A2393B4AA6C9}"/>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Basic Operators</a:t>
            </a:r>
            <a:endParaRPr lang="en-GB" altLang="en-US" sz="2400" dirty="0"/>
          </a:p>
        </p:txBody>
      </p:sp>
    </p:spTree>
    <p:extLst>
      <p:ext uri="{BB962C8B-B14F-4D97-AF65-F5344CB8AC3E}">
        <p14:creationId xmlns:p14="http://schemas.microsoft.com/office/powerpoint/2010/main" val="323651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algn="just"/>
            <a:r>
              <a:rPr lang="en-GB" sz="1400" b="1" dirty="0">
                <a:latin typeface="Abadi" panose="020B0604020104020204" pitchFamily="34" charset="0"/>
              </a:rPr>
              <a:t>Variables name – a-z,A-Z 0-9</a:t>
            </a:r>
          </a:p>
        </p:txBody>
      </p:sp>
      <p:pic>
        <p:nvPicPr>
          <p:cNvPr id="6" name="Picture 5">
            <a:extLst>
              <a:ext uri="{FF2B5EF4-FFF2-40B4-BE49-F238E27FC236}">
                <a16:creationId xmlns:a16="http://schemas.microsoft.com/office/drawing/2014/main" id="{F41E6D43-6A0C-42EA-221E-6CD2FCF33B0E}"/>
              </a:ext>
            </a:extLst>
          </p:cNvPr>
          <p:cNvPicPr>
            <a:picLocks noChangeAspect="1"/>
          </p:cNvPicPr>
          <p:nvPr/>
        </p:nvPicPr>
        <p:blipFill>
          <a:blip r:embed="rId2"/>
          <a:stretch>
            <a:fillRect/>
          </a:stretch>
        </p:blipFill>
        <p:spPr>
          <a:xfrm>
            <a:off x="838200" y="1661139"/>
            <a:ext cx="5582005" cy="4524100"/>
          </a:xfrm>
          <a:prstGeom prst="rect">
            <a:avLst/>
          </a:prstGeom>
        </p:spPr>
      </p:pic>
      <p:pic>
        <p:nvPicPr>
          <p:cNvPr id="5" name="Picture 4">
            <a:extLst>
              <a:ext uri="{FF2B5EF4-FFF2-40B4-BE49-F238E27FC236}">
                <a16:creationId xmlns:a16="http://schemas.microsoft.com/office/drawing/2014/main" id="{033AF47A-325F-8125-5C8C-AA2CDE839119}"/>
              </a:ext>
            </a:extLst>
          </p:cNvPr>
          <p:cNvPicPr>
            <a:picLocks noChangeAspect="1"/>
          </p:cNvPicPr>
          <p:nvPr/>
        </p:nvPicPr>
        <p:blipFill>
          <a:blip r:embed="rId3"/>
          <a:stretch>
            <a:fillRect/>
          </a:stretch>
        </p:blipFill>
        <p:spPr>
          <a:xfrm>
            <a:off x="6744730" y="1661139"/>
            <a:ext cx="4609070" cy="2313841"/>
          </a:xfrm>
          <a:prstGeom prst="rect">
            <a:avLst/>
          </a:prstGeom>
        </p:spPr>
      </p:pic>
      <p:sp>
        <p:nvSpPr>
          <p:cNvPr id="4" name="Rectangle 2">
            <a:extLst>
              <a:ext uri="{FF2B5EF4-FFF2-40B4-BE49-F238E27FC236}">
                <a16:creationId xmlns:a16="http://schemas.microsoft.com/office/drawing/2014/main" id="{C9290B83-6E86-1923-CA4D-A7AB015823A7}"/>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Basic Operators</a:t>
            </a:r>
            <a:endParaRPr lang="en-GB" altLang="en-US" sz="2400" dirty="0"/>
          </a:p>
        </p:txBody>
      </p:sp>
    </p:spTree>
    <p:extLst>
      <p:ext uri="{BB962C8B-B14F-4D97-AF65-F5344CB8AC3E}">
        <p14:creationId xmlns:p14="http://schemas.microsoft.com/office/powerpoint/2010/main" val="122959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marL="0" indent="0" algn="just">
              <a:buNone/>
            </a:pPr>
            <a:endParaRPr lang="en-US" sz="1600" dirty="0">
              <a:latin typeface="Abadi" panose="020B0604020104020204" pitchFamily="34" charset="0"/>
            </a:endParaRPr>
          </a:p>
          <a:p>
            <a:pPr algn="just"/>
            <a:r>
              <a:rPr lang="en-US" sz="1600" dirty="0">
                <a:latin typeface="Abadi" panose="020B0604020104020204" pitchFamily="34" charset="0"/>
              </a:rPr>
              <a:t>The if...else statements</a:t>
            </a:r>
          </a:p>
          <a:p>
            <a:pPr algn="just"/>
            <a:r>
              <a:rPr lang="en-US" sz="1600" dirty="0">
                <a:latin typeface="Abadi" panose="020B0604020104020204" pitchFamily="34" charset="0"/>
              </a:rPr>
              <a:t>The case...esac Statement</a:t>
            </a:r>
            <a:endParaRPr lang="en-GB" sz="1600" dirty="0">
              <a:latin typeface="Abadi" panose="020B0604020104020204" pitchFamily="34" charset="0"/>
            </a:endParaRPr>
          </a:p>
        </p:txBody>
      </p:sp>
      <p:pic>
        <p:nvPicPr>
          <p:cNvPr id="5" name="Picture 4">
            <a:extLst>
              <a:ext uri="{FF2B5EF4-FFF2-40B4-BE49-F238E27FC236}">
                <a16:creationId xmlns:a16="http://schemas.microsoft.com/office/drawing/2014/main" id="{BB57ED4D-A030-4E80-3D75-355D706071F5}"/>
              </a:ext>
            </a:extLst>
          </p:cNvPr>
          <p:cNvPicPr>
            <a:picLocks noChangeAspect="1"/>
          </p:cNvPicPr>
          <p:nvPr/>
        </p:nvPicPr>
        <p:blipFill>
          <a:blip r:embed="rId2"/>
          <a:stretch>
            <a:fillRect/>
          </a:stretch>
        </p:blipFill>
        <p:spPr>
          <a:xfrm>
            <a:off x="3814330" y="814751"/>
            <a:ext cx="3619500" cy="1457325"/>
          </a:xfrm>
          <a:prstGeom prst="rect">
            <a:avLst/>
          </a:prstGeom>
        </p:spPr>
      </p:pic>
      <p:pic>
        <p:nvPicPr>
          <p:cNvPr id="8" name="Picture 7">
            <a:extLst>
              <a:ext uri="{FF2B5EF4-FFF2-40B4-BE49-F238E27FC236}">
                <a16:creationId xmlns:a16="http://schemas.microsoft.com/office/drawing/2014/main" id="{619A5F17-97F1-93E9-59D3-E64D260C1568}"/>
              </a:ext>
            </a:extLst>
          </p:cNvPr>
          <p:cNvPicPr>
            <a:picLocks noChangeAspect="1"/>
          </p:cNvPicPr>
          <p:nvPr/>
        </p:nvPicPr>
        <p:blipFill>
          <a:blip r:embed="rId3"/>
          <a:stretch>
            <a:fillRect/>
          </a:stretch>
        </p:blipFill>
        <p:spPr>
          <a:xfrm>
            <a:off x="226836" y="2995612"/>
            <a:ext cx="3152775" cy="866775"/>
          </a:xfrm>
          <a:prstGeom prst="rect">
            <a:avLst/>
          </a:prstGeom>
        </p:spPr>
      </p:pic>
      <p:pic>
        <p:nvPicPr>
          <p:cNvPr id="4" name="Picture 3">
            <a:extLst>
              <a:ext uri="{FF2B5EF4-FFF2-40B4-BE49-F238E27FC236}">
                <a16:creationId xmlns:a16="http://schemas.microsoft.com/office/drawing/2014/main" id="{2A393478-3921-8AEF-2AD7-BAC884658B2B}"/>
              </a:ext>
            </a:extLst>
          </p:cNvPr>
          <p:cNvPicPr>
            <a:picLocks noChangeAspect="1"/>
          </p:cNvPicPr>
          <p:nvPr/>
        </p:nvPicPr>
        <p:blipFill>
          <a:blip r:embed="rId4"/>
          <a:stretch>
            <a:fillRect/>
          </a:stretch>
        </p:blipFill>
        <p:spPr>
          <a:xfrm>
            <a:off x="5779706" y="3264806"/>
            <a:ext cx="4609070" cy="2313841"/>
          </a:xfrm>
          <a:prstGeom prst="rect">
            <a:avLst/>
          </a:prstGeom>
        </p:spPr>
      </p:pic>
      <p:sp>
        <p:nvSpPr>
          <p:cNvPr id="6" name="Rectangle 2">
            <a:extLst>
              <a:ext uri="{FF2B5EF4-FFF2-40B4-BE49-F238E27FC236}">
                <a16:creationId xmlns:a16="http://schemas.microsoft.com/office/drawing/2014/main" id="{F1A88E4B-6FD0-D41B-EE9A-31A08613AF23}"/>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Decision Making</a:t>
            </a:r>
            <a:endParaRPr lang="en-GB" altLang="en-US" sz="2400" dirty="0"/>
          </a:p>
        </p:txBody>
      </p:sp>
    </p:spTree>
    <p:extLst>
      <p:ext uri="{BB962C8B-B14F-4D97-AF65-F5344CB8AC3E}">
        <p14:creationId xmlns:p14="http://schemas.microsoft.com/office/powerpoint/2010/main" val="209148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marL="0" indent="0" algn="just">
              <a:buNone/>
            </a:pPr>
            <a:endParaRPr lang="en-US" sz="1600" dirty="0">
              <a:latin typeface="Abadi" panose="020B0604020104020204" pitchFamily="34" charset="0"/>
            </a:endParaRPr>
          </a:p>
          <a:p>
            <a:pPr algn="just"/>
            <a:r>
              <a:rPr lang="en-US" sz="1400" b="1" dirty="0">
                <a:latin typeface="Abadi" panose="020B0604020104020204" pitchFamily="34" charset="0"/>
              </a:rPr>
              <a:t>The while loop</a:t>
            </a:r>
          </a:p>
          <a:p>
            <a:pPr algn="just"/>
            <a:r>
              <a:rPr lang="en-US" sz="1400" b="1" dirty="0">
                <a:latin typeface="Abadi" panose="020B0604020104020204" pitchFamily="34" charset="0"/>
              </a:rPr>
              <a:t>The for loop</a:t>
            </a:r>
          </a:p>
          <a:p>
            <a:pPr algn="just"/>
            <a:r>
              <a:rPr lang="en-US" sz="1400" b="1" dirty="0">
                <a:latin typeface="Abadi" panose="020B0604020104020204" pitchFamily="34" charset="0"/>
              </a:rPr>
              <a:t>The until loop</a:t>
            </a:r>
          </a:p>
          <a:p>
            <a:pPr algn="just"/>
            <a:r>
              <a:rPr lang="en-US" sz="1400" b="1" dirty="0">
                <a:latin typeface="Abadi" panose="020B0604020104020204" pitchFamily="34" charset="0"/>
              </a:rPr>
              <a:t>The select loop</a:t>
            </a:r>
            <a:endParaRPr lang="en-GB" sz="1400" b="1" dirty="0">
              <a:latin typeface="Abadi" panose="020B0604020104020204" pitchFamily="34" charset="0"/>
            </a:endParaRPr>
          </a:p>
        </p:txBody>
      </p:sp>
      <p:pic>
        <p:nvPicPr>
          <p:cNvPr id="6" name="Picture 5">
            <a:extLst>
              <a:ext uri="{FF2B5EF4-FFF2-40B4-BE49-F238E27FC236}">
                <a16:creationId xmlns:a16="http://schemas.microsoft.com/office/drawing/2014/main" id="{57012D5C-9C11-8608-6157-F38A85EBA894}"/>
              </a:ext>
            </a:extLst>
          </p:cNvPr>
          <p:cNvPicPr>
            <a:picLocks noChangeAspect="1"/>
          </p:cNvPicPr>
          <p:nvPr/>
        </p:nvPicPr>
        <p:blipFill>
          <a:blip r:embed="rId2"/>
          <a:stretch>
            <a:fillRect/>
          </a:stretch>
        </p:blipFill>
        <p:spPr>
          <a:xfrm>
            <a:off x="5044481" y="809938"/>
            <a:ext cx="3629025" cy="2381250"/>
          </a:xfrm>
          <a:prstGeom prst="rect">
            <a:avLst/>
          </a:prstGeom>
        </p:spPr>
      </p:pic>
      <p:sp>
        <p:nvSpPr>
          <p:cNvPr id="7" name="Rectangle 2">
            <a:extLst>
              <a:ext uri="{FF2B5EF4-FFF2-40B4-BE49-F238E27FC236}">
                <a16:creationId xmlns:a16="http://schemas.microsoft.com/office/drawing/2014/main" id="{E66EEB2B-4E7D-8FAD-D97D-729ED01FAAE7}"/>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Loop Type</a:t>
            </a:r>
            <a:endParaRPr lang="en-GB" altLang="en-US" sz="2400" dirty="0"/>
          </a:p>
        </p:txBody>
      </p:sp>
    </p:spTree>
    <p:extLst>
      <p:ext uri="{BB962C8B-B14F-4D97-AF65-F5344CB8AC3E}">
        <p14:creationId xmlns:p14="http://schemas.microsoft.com/office/powerpoint/2010/main" val="1215365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marL="0" indent="0" algn="just">
              <a:buNone/>
            </a:pPr>
            <a:endParaRPr lang="en-US" sz="1600" dirty="0">
              <a:latin typeface="Abadi" panose="020B0604020104020204" pitchFamily="34" charset="0"/>
            </a:endParaRPr>
          </a:p>
          <a:p>
            <a:pPr algn="just"/>
            <a:r>
              <a:rPr lang="en-US" sz="1600" dirty="0">
                <a:latin typeface="Abadi" panose="020B0604020104020204" pitchFamily="34" charset="0"/>
              </a:rPr>
              <a:t>The shell performs substitution when it encounters an expression that contains one or more special characters.</a:t>
            </a:r>
            <a:endParaRPr lang="en-GB" sz="1600" dirty="0">
              <a:latin typeface="Abadi" panose="020B0604020104020204" pitchFamily="34" charset="0"/>
            </a:endParaRPr>
          </a:p>
        </p:txBody>
      </p:sp>
      <p:pic>
        <p:nvPicPr>
          <p:cNvPr id="5" name="Picture 4">
            <a:extLst>
              <a:ext uri="{FF2B5EF4-FFF2-40B4-BE49-F238E27FC236}">
                <a16:creationId xmlns:a16="http://schemas.microsoft.com/office/drawing/2014/main" id="{63C5D5D9-C864-3CC7-4A2A-5AB99976F4FA}"/>
              </a:ext>
            </a:extLst>
          </p:cNvPr>
          <p:cNvPicPr>
            <a:picLocks noChangeAspect="1"/>
          </p:cNvPicPr>
          <p:nvPr/>
        </p:nvPicPr>
        <p:blipFill>
          <a:blip r:embed="rId2"/>
          <a:stretch>
            <a:fillRect/>
          </a:stretch>
        </p:blipFill>
        <p:spPr>
          <a:xfrm>
            <a:off x="1072251" y="1753829"/>
            <a:ext cx="4429125" cy="2200275"/>
          </a:xfrm>
          <a:prstGeom prst="rect">
            <a:avLst/>
          </a:prstGeom>
        </p:spPr>
      </p:pic>
      <p:sp>
        <p:nvSpPr>
          <p:cNvPr id="7" name="Rectangle 2">
            <a:extLst>
              <a:ext uri="{FF2B5EF4-FFF2-40B4-BE49-F238E27FC236}">
                <a16:creationId xmlns:a16="http://schemas.microsoft.com/office/drawing/2014/main" id="{053B1081-C818-1587-3B58-8C9C60F4DBD3}"/>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Substitution</a:t>
            </a:r>
            <a:endParaRPr lang="en-GB" altLang="en-US" sz="2400" dirty="0"/>
          </a:p>
        </p:txBody>
      </p:sp>
    </p:spTree>
    <p:extLst>
      <p:ext uri="{BB962C8B-B14F-4D97-AF65-F5344CB8AC3E}">
        <p14:creationId xmlns:p14="http://schemas.microsoft.com/office/powerpoint/2010/main" val="193945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marL="0" indent="0" algn="just">
              <a:buNone/>
            </a:pPr>
            <a:endParaRPr lang="en-US" sz="1600" dirty="0">
              <a:latin typeface="Abadi" panose="020B0604020104020204" pitchFamily="34" charset="0"/>
            </a:endParaRPr>
          </a:p>
          <a:p>
            <a:pPr algn="just"/>
            <a:r>
              <a:rPr lang="en-US" sz="1400" b="1" dirty="0">
                <a:latin typeface="Abadi" panose="020B0604020104020204" pitchFamily="34" charset="0"/>
              </a:rPr>
              <a:t>The shell performs substitution when it encounters an expression that contains one or more special characters.</a:t>
            </a:r>
          </a:p>
          <a:p>
            <a:pPr algn="just"/>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r>
              <a:rPr lang="en-US" sz="1400" b="1" dirty="0">
                <a:latin typeface="Abadi" panose="020B0604020104020204" pitchFamily="34" charset="0"/>
              </a:rPr>
              <a:t>The Metacharacters</a:t>
            </a:r>
          </a:p>
          <a:p>
            <a:pPr algn="just"/>
            <a:r>
              <a:rPr lang="en-US" sz="1400" b="1" dirty="0">
                <a:latin typeface="Abadi" panose="020B0604020104020204" pitchFamily="34" charset="0"/>
              </a:rPr>
              <a:t>* ? [ ] ' " \ $ ; &amp; ( ) | ^ &lt; &gt; new-line space tab</a:t>
            </a:r>
            <a:endParaRPr lang="en-GB" sz="1400" b="1" dirty="0">
              <a:latin typeface="Abadi" panose="020B0604020104020204" pitchFamily="34" charset="0"/>
            </a:endParaRPr>
          </a:p>
        </p:txBody>
      </p:sp>
      <p:pic>
        <p:nvPicPr>
          <p:cNvPr id="5" name="Picture 4">
            <a:extLst>
              <a:ext uri="{FF2B5EF4-FFF2-40B4-BE49-F238E27FC236}">
                <a16:creationId xmlns:a16="http://schemas.microsoft.com/office/drawing/2014/main" id="{63C5D5D9-C864-3CC7-4A2A-5AB99976F4FA}"/>
              </a:ext>
            </a:extLst>
          </p:cNvPr>
          <p:cNvPicPr>
            <a:picLocks noChangeAspect="1"/>
          </p:cNvPicPr>
          <p:nvPr/>
        </p:nvPicPr>
        <p:blipFill>
          <a:blip r:embed="rId2"/>
          <a:stretch>
            <a:fillRect/>
          </a:stretch>
        </p:blipFill>
        <p:spPr>
          <a:xfrm>
            <a:off x="1940679" y="1228725"/>
            <a:ext cx="4429125" cy="2200275"/>
          </a:xfrm>
          <a:prstGeom prst="rect">
            <a:avLst/>
          </a:prstGeom>
        </p:spPr>
      </p:pic>
      <p:sp>
        <p:nvSpPr>
          <p:cNvPr id="4" name="Rectangle 2">
            <a:extLst>
              <a:ext uri="{FF2B5EF4-FFF2-40B4-BE49-F238E27FC236}">
                <a16:creationId xmlns:a16="http://schemas.microsoft.com/office/drawing/2014/main" id="{3C972998-E53D-34A4-B302-C9E37A36B210}"/>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Substitution</a:t>
            </a:r>
            <a:endParaRPr lang="en-GB" altLang="en-US" sz="2400" dirty="0"/>
          </a:p>
        </p:txBody>
      </p:sp>
    </p:spTree>
    <p:extLst>
      <p:ext uri="{BB962C8B-B14F-4D97-AF65-F5344CB8AC3E}">
        <p14:creationId xmlns:p14="http://schemas.microsoft.com/office/powerpoint/2010/main" val="299539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marL="0" indent="0" algn="just">
              <a:buNone/>
            </a:pPr>
            <a:endParaRPr lang="en-US" sz="1600" dirty="0">
              <a:latin typeface="Abadi" panose="020B0604020104020204" pitchFamily="34" charset="0"/>
            </a:endParaRPr>
          </a:p>
          <a:p>
            <a:pPr algn="just"/>
            <a:r>
              <a:rPr lang="en-US" sz="1400" b="1" dirty="0">
                <a:latin typeface="Abadi" panose="020B0604020104020204" pitchFamily="34" charset="0"/>
              </a:rPr>
              <a:t>Output Redirection</a:t>
            </a:r>
          </a:p>
          <a:p>
            <a:pPr algn="just"/>
            <a:r>
              <a:rPr lang="en-US" sz="1400" b="1" dirty="0">
                <a:latin typeface="Abadi" panose="020B0604020104020204" pitchFamily="34" charset="0"/>
              </a:rPr>
              <a:t>ls &gt;file1.txt</a:t>
            </a:r>
          </a:p>
          <a:p>
            <a:pPr algn="just"/>
            <a:r>
              <a:rPr lang="en-US" sz="1400" b="1" dirty="0">
                <a:latin typeface="Abadi" panose="020B0604020104020204" pitchFamily="34" charset="0"/>
              </a:rPr>
              <a:t>ls &gt;&gt;file2.txt</a:t>
            </a:r>
          </a:p>
          <a:p>
            <a:pPr algn="just"/>
            <a:endParaRPr lang="en-US" sz="1400" b="1" dirty="0">
              <a:latin typeface="Abadi" panose="020B0604020104020204" pitchFamily="34" charset="0"/>
            </a:endParaRPr>
          </a:p>
          <a:p>
            <a:pPr algn="just"/>
            <a:r>
              <a:rPr lang="en-US" sz="1400" b="1" dirty="0">
                <a:latin typeface="Abadi" panose="020B0604020104020204" pitchFamily="34" charset="0"/>
              </a:rPr>
              <a:t>input Redirection</a:t>
            </a:r>
          </a:p>
          <a:p>
            <a:pPr algn="just"/>
            <a:r>
              <a:rPr lang="en-US" sz="1400" b="1" dirty="0">
                <a:latin typeface="Abadi" panose="020B0604020104020204" pitchFamily="34" charset="0"/>
              </a:rPr>
              <a:t>cat &lt; file1.txt </a:t>
            </a:r>
          </a:p>
          <a:p>
            <a:pPr algn="just"/>
            <a:endParaRPr lang="en-US" sz="1400" b="1" dirty="0">
              <a:latin typeface="Abadi" panose="020B0604020104020204" pitchFamily="34" charset="0"/>
            </a:endParaRPr>
          </a:p>
          <a:p>
            <a:pPr algn="just"/>
            <a:r>
              <a:rPr lang="en-US" sz="1400" b="1" dirty="0">
                <a:latin typeface="Abadi" panose="020B0604020104020204" pitchFamily="34" charset="0"/>
              </a:rPr>
              <a:t>Discard the output</a:t>
            </a:r>
          </a:p>
          <a:p>
            <a:pPr algn="just"/>
            <a:r>
              <a:rPr lang="en-US" sz="1400" b="1" dirty="0">
                <a:latin typeface="Abadi" panose="020B0604020104020204" pitchFamily="34" charset="0"/>
              </a:rPr>
              <a:t>cat file1.txt &gt; /dev/null </a:t>
            </a:r>
          </a:p>
          <a:p>
            <a:pPr algn="just"/>
            <a:endParaRPr lang="en-US" sz="1400" b="1" dirty="0">
              <a:latin typeface="Abadi" panose="020B0604020104020204" pitchFamily="34" charset="0"/>
            </a:endParaRPr>
          </a:p>
          <a:p>
            <a:pPr algn="just"/>
            <a:r>
              <a:rPr lang="en-US" sz="1400" b="1" dirty="0">
                <a:latin typeface="Abadi" panose="020B0604020104020204" pitchFamily="34" charset="0"/>
              </a:rPr>
              <a:t>Discard output and error </a:t>
            </a:r>
          </a:p>
          <a:p>
            <a:pPr algn="just"/>
            <a:r>
              <a:rPr lang="en-US" sz="1400" b="1" dirty="0">
                <a:latin typeface="Abadi" panose="020B0604020104020204" pitchFamily="34" charset="0"/>
              </a:rPr>
              <a:t>command &gt; /dev/null 2&gt;&amp;1</a:t>
            </a:r>
          </a:p>
          <a:p>
            <a:pPr algn="just"/>
            <a:r>
              <a:rPr lang="en-US" sz="1400" b="1" dirty="0">
                <a:latin typeface="Abadi" panose="020B0604020104020204" pitchFamily="34" charset="0"/>
              </a:rPr>
              <a:t>echo message 1&gt;&amp;2</a:t>
            </a:r>
          </a:p>
        </p:txBody>
      </p:sp>
      <p:sp>
        <p:nvSpPr>
          <p:cNvPr id="4" name="Rectangle 2">
            <a:extLst>
              <a:ext uri="{FF2B5EF4-FFF2-40B4-BE49-F238E27FC236}">
                <a16:creationId xmlns:a16="http://schemas.microsoft.com/office/drawing/2014/main" id="{64A6C921-7937-D392-7C34-A35E9843C684}"/>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Input/Output Redirections</a:t>
            </a:r>
            <a:endParaRPr lang="en-GB" altLang="en-US" sz="2400" dirty="0"/>
          </a:p>
        </p:txBody>
      </p:sp>
    </p:spTree>
    <p:extLst>
      <p:ext uri="{BB962C8B-B14F-4D97-AF65-F5344CB8AC3E}">
        <p14:creationId xmlns:p14="http://schemas.microsoft.com/office/powerpoint/2010/main" val="68661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639E-E20F-A05A-4537-62402C89614A}"/>
              </a:ext>
            </a:extLst>
          </p:cNvPr>
          <p:cNvSpPr>
            <a:spLocks noGrp="1"/>
          </p:cNvSpPr>
          <p:nvPr>
            <p:ph type="title"/>
          </p:nvPr>
        </p:nvSpPr>
        <p:spPr>
          <a:xfrm>
            <a:off x="838200" y="405355"/>
            <a:ext cx="10515600" cy="857839"/>
          </a:xfrm>
        </p:spPr>
        <p:txBody>
          <a:bodyPr>
            <a:normAutofit/>
          </a:bodyPr>
          <a:lstStyle/>
          <a:p>
            <a:pPr algn="just"/>
            <a:br>
              <a:rPr lang="en-US" sz="2400" dirty="0">
                <a:latin typeface="Abadi" panose="020B0604020104020204" pitchFamily="34" charset="0"/>
              </a:rPr>
            </a:br>
            <a:endParaRPr lang="en-US" sz="2400" dirty="0">
              <a:latin typeface="Abadi" panose="020B0604020104020204" pitchFamily="34" charset="0"/>
            </a:endParaRPr>
          </a:p>
        </p:txBody>
      </p:sp>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algn="just"/>
            <a:endParaRPr lang="en-US" sz="1600" dirty="0">
              <a:latin typeface="Abadi" panose="020B0604020104020204" pitchFamily="34" charset="0"/>
            </a:endParaRPr>
          </a:p>
          <a:p>
            <a:pPr algn="just"/>
            <a:r>
              <a:rPr lang="en-US" sz="1400" b="1" dirty="0" err="1">
                <a:latin typeface="Abadi" panose="020B0604020104020204" pitchFamily="34" charset="0"/>
              </a:rPr>
              <a:t>function_name</a:t>
            </a:r>
            <a:r>
              <a:rPr lang="en-US" sz="1400" b="1" dirty="0">
                <a:latin typeface="Abadi" panose="020B0604020104020204" pitchFamily="34" charset="0"/>
              </a:rPr>
              <a:t> () { </a:t>
            </a:r>
          </a:p>
          <a:p>
            <a:pPr algn="just"/>
            <a:r>
              <a:rPr lang="en-US" sz="1400" b="1" dirty="0">
                <a:latin typeface="Abadi" panose="020B0604020104020204" pitchFamily="34" charset="0"/>
              </a:rPr>
              <a:t>   list of commands</a:t>
            </a:r>
          </a:p>
          <a:p>
            <a:pPr algn="just"/>
            <a:r>
              <a:rPr lang="en-US" sz="1400" b="1" dirty="0">
                <a:latin typeface="Abadi" panose="020B0604020104020204" pitchFamily="34" charset="0"/>
              </a:rPr>
              <a:t>}</a:t>
            </a:r>
          </a:p>
          <a:p>
            <a:pPr algn="just"/>
            <a:endParaRPr lang="en-US" sz="1400" b="1" dirty="0">
              <a:latin typeface="Abadi" panose="020B0604020104020204" pitchFamily="34" charset="0"/>
            </a:endParaRPr>
          </a:p>
          <a:p>
            <a:pPr algn="just"/>
            <a:r>
              <a:rPr lang="en-US" sz="1400" b="1" dirty="0" err="1">
                <a:latin typeface="Abadi" panose="020B0604020104020204" pitchFamily="34" charset="0"/>
              </a:rPr>
              <a:t>function_name</a:t>
            </a:r>
            <a:endParaRPr lang="en-US" sz="1400" b="1" dirty="0">
              <a:latin typeface="Abadi" panose="020B0604020104020204" pitchFamily="34" charset="0"/>
            </a:endParaRPr>
          </a:p>
          <a:p>
            <a:pPr algn="just"/>
            <a:endParaRPr lang="en-US" sz="1400" b="1" dirty="0">
              <a:latin typeface="Abadi" panose="020B0604020104020204" pitchFamily="34" charset="0"/>
            </a:endParaRPr>
          </a:p>
          <a:p>
            <a:pPr algn="just"/>
            <a:r>
              <a:rPr lang="en-US" sz="1400" b="1" dirty="0">
                <a:latin typeface="Abadi" panose="020B0604020104020204" pitchFamily="34" charset="0"/>
              </a:rPr>
              <a:t>Unix / Linux - Shell </a:t>
            </a:r>
            <a:r>
              <a:rPr lang="en-US" sz="1400" b="1" dirty="0" err="1">
                <a:latin typeface="Abadi" panose="020B0604020104020204" pitchFamily="34" charset="0"/>
              </a:rPr>
              <a:t>Manpage</a:t>
            </a:r>
            <a:r>
              <a:rPr lang="en-US" sz="1400" b="1" dirty="0">
                <a:latin typeface="Abadi" panose="020B0604020104020204" pitchFamily="34" charset="0"/>
              </a:rPr>
              <a:t> Help</a:t>
            </a:r>
          </a:p>
          <a:p>
            <a:pPr algn="just"/>
            <a:r>
              <a:rPr lang="en-US" sz="1400" b="1" dirty="0">
                <a:latin typeface="Abadi" panose="020B0604020104020204" pitchFamily="34" charset="0"/>
              </a:rPr>
              <a:t>man command </a:t>
            </a:r>
          </a:p>
        </p:txBody>
      </p:sp>
      <p:pic>
        <p:nvPicPr>
          <p:cNvPr id="5" name="Picture 4">
            <a:extLst>
              <a:ext uri="{FF2B5EF4-FFF2-40B4-BE49-F238E27FC236}">
                <a16:creationId xmlns:a16="http://schemas.microsoft.com/office/drawing/2014/main" id="{8AA8BBFA-D036-E525-3497-7A0E3A36D330}"/>
              </a:ext>
            </a:extLst>
          </p:cNvPr>
          <p:cNvPicPr>
            <a:picLocks noChangeAspect="1"/>
          </p:cNvPicPr>
          <p:nvPr/>
        </p:nvPicPr>
        <p:blipFill>
          <a:blip r:embed="rId2"/>
          <a:stretch>
            <a:fillRect/>
          </a:stretch>
        </p:blipFill>
        <p:spPr>
          <a:xfrm>
            <a:off x="4588268" y="888084"/>
            <a:ext cx="6239129" cy="2045616"/>
          </a:xfrm>
          <a:prstGeom prst="rect">
            <a:avLst/>
          </a:prstGeom>
        </p:spPr>
      </p:pic>
      <p:sp>
        <p:nvSpPr>
          <p:cNvPr id="4" name="Rectangle 2">
            <a:extLst>
              <a:ext uri="{FF2B5EF4-FFF2-40B4-BE49-F238E27FC236}">
                <a16:creationId xmlns:a16="http://schemas.microsoft.com/office/drawing/2014/main" id="{D04885B5-AB7A-B24C-0EE7-8A1A3F9AFC71}"/>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Functions</a:t>
            </a:r>
            <a:endParaRPr lang="en-GB" altLang="en-US" sz="2400" dirty="0"/>
          </a:p>
        </p:txBody>
      </p:sp>
    </p:spTree>
    <p:extLst>
      <p:ext uri="{BB962C8B-B14F-4D97-AF65-F5344CB8AC3E}">
        <p14:creationId xmlns:p14="http://schemas.microsoft.com/office/powerpoint/2010/main" val="91033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400214"/>
          </a:xfrm>
        </p:spPr>
        <p:txBody>
          <a:bodyPr>
            <a:noAutofit/>
          </a:bodyPr>
          <a:lstStyle/>
          <a:p>
            <a:pPr algn="just"/>
            <a:r>
              <a:rPr lang="en-US" sz="1400" b="1" dirty="0">
                <a:latin typeface="Abadi" panose="020B0604020104020204" pitchFamily="34" charset="0"/>
              </a:rPr>
              <a:t>Files and Directories</a:t>
            </a:r>
          </a:p>
          <a:p>
            <a:pPr marL="0" indent="0" algn="just">
              <a:buNone/>
            </a:pPr>
            <a:r>
              <a:rPr lang="en-US" sz="1400" b="1" dirty="0">
                <a:latin typeface="Abadi" panose="020B0604020104020204" pitchFamily="34" charset="0"/>
              </a:rPr>
              <a:t>1.cat - Displays File Contents</a:t>
            </a:r>
          </a:p>
          <a:p>
            <a:pPr marL="0" indent="0" algn="just">
              <a:buNone/>
            </a:pPr>
            <a:r>
              <a:rPr lang="en-US" sz="1400" b="1" dirty="0">
                <a:latin typeface="Abadi" panose="020B0604020104020204" pitchFamily="34" charset="0"/>
              </a:rPr>
              <a:t>2.cd - Changes Directory to dirname</a:t>
            </a:r>
          </a:p>
          <a:p>
            <a:pPr marL="0" indent="0" algn="just">
              <a:buNone/>
            </a:pPr>
            <a:r>
              <a:rPr lang="en-US" sz="1400" b="1" dirty="0">
                <a:latin typeface="Abadi" panose="020B0604020104020204" pitchFamily="34" charset="0"/>
              </a:rPr>
              <a:t>3.chgrp - Changes file group</a:t>
            </a:r>
          </a:p>
          <a:p>
            <a:pPr marL="0" indent="0" algn="just">
              <a:buNone/>
            </a:pPr>
            <a:r>
              <a:rPr lang="en-US" sz="1400" b="1" dirty="0">
                <a:latin typeface="Abadi" panose="020B0604020104020204" pitchFamily="34" charset="0"/>
              </a:rPr>
              <a:t>4 chmod - Changes permissions</a:t>
            </a:r>
          </a:p>
          <a:p>
            <a:pPr marL="0" indent="0" algn="just">
              <a:buNone/>
            </a:pPr>
            <a:r>
              <a:rPr lang="en-US" sz="1400" b="1" dirty="0">
                <a:latin typeface="Abadi" panose="020B0604020104020204" pitchFamily="34" charset="0"/>
              </a:rPr>
              <a:t>5 cp - Copies source file into destination</a:t>
            </a:r>
          </a:p>
          <a:p>
            <a:pPr marL="0" indent="0" algn="just">
              <a:buNone/>
            </a:pPr>
            <a:r>
              <a:rPr lang="en-US" sz="1400" b="1" dirty="0">
                <a:latin typeface="Abadi" panose="020B0604020104020204" pitchFamily="34" charset="0"/>
              </a:rPr>
              <a:t>6 file - Determines file type</a:t>
            </a:r>
          </a:p>
          <a:p>
            <a:pPr marL="0" indent="0" algn="just">
              <a:buNone/>
            </a:pPr>
            <a:r>
              <a:rPr lang="en-US" sz="1400" b="1" dirty="0">
                <a:latin typeface="Abadi" panose="020B0604020104020204" pitchFamily="34" charset="0"/>
              </a:rPr>
              <a:t>7find - Finds files</a:t>
            </a:r>
          </a:p>
          <a:p>
            <a:pPr marL="0" indent="0" algn="just">
              <a:buNone/>
            </a:pPr>
            <a:r>
              <a:rPr lang="en-US" sz="1400" b="1" dirty="0">
                <a:latin typeface="Abadi" panose="020B0604020104020204" pitchFamily="34" charset="0"/>
              </a:rPr>
              <a:t>8grep - Searches files for regular expressions</a:t>
            </a:r>
          </a:p>
          <a:p>
            <a:pPr marL="0" indent="0" algn="just">
              <a:buNone/>
            </a:pPr>
            <a:r>
              <a:rPr lang="en-US" sz="1400" b="1" dirty="0">
                <a:latin typeface="Abadi" panose="020B0604020104020204" pitchFamily="34" charset="0"/>
              </a:rPr>
              <a:t>9 head - Displays first few lines of a file</a:t>
            </a:r>
          </a:p>
          <a:p>
            <a:pPr marL="0" indent="0" algn="just">
              <a:buNone/>
            </a:pPr>
            <a:r>
              <a:rPr lang="en-US" sz="1400" b="1" dirty="0">
                <a:latin typeface="Abadi" panose="020B0604020104020204" pitchFamily="34" charset="0"/>
              </a:rPr>
              <a:t>10 ln - Creates softlink on oldname</a:t>
            </a:r>
          </a:p>
          <a:p>
            <a:pPr marL="0" indent="0" algn="just">
              <a:buNone/>
            </a:pPr>
            <a:r>
              <a:rPr lang="en-US" sz="1400" b="1" dirty="0">
                <a:latin typeface="Abadi" panose="020B0604020104020204" pitchFamily="34" charset="0"/>
              </a:rPr>
              <a:t>11 ls - Displays information about file type</a:t>
            </a:r>
          </a:p>
          <a:p>
            <a:pPr marL="0" indent="0" algn="just">
              <a:buNone/>
            </a:pPr>
            <a:r>
              <a:rPr lang="en-US" sz="1400" b="1" dirty="0">
                <a:latin typeface="Abadi" panose="020B0604020104020204" pitchFamily="34" charset="0"/>
              </a:rPr>
              <a:t>12 </a:t>
            </a:r>
            <a:r>
              <a:rPr lang="en-US" sz="1400" b="1" dirty="0" err="1">
                <a:latin typeface="Abadi" panose="020B0604020104020204" pitchFamily="34" charset="0"/>
              </a:rPr>
              <a:t>mkdir</a:t>
            </a:r>
            <a:r>
              <a:rPr lang="en-US" sz="1400" b="1" dirty="0">
                <a:latin typeface="Abadi" panose="020B0604020104020204" pitchFamily="34" charset="0"/>
              </a:rPr>
              <a:t> - Creates a new directory dirname</a:t>
            </a:r>
          </a:p>
          <a:p>
            <a:pPr marL="0" indent="0" algn="just">
              <a:buNone/>
            </a:pPr>
            <a:r>
              <a:rPr lang="en-US" sz="1400" b="1" dirty="0">
                <a:latin typeface="Abadi" panose="020B0604020104020204" pitchFamily="34" charset="0"/>
              </a:rPr>
              <a:t>13 more - Displays data in paginated form</a:t>
            </a:r>
          </a:p>
          <a:p>
            <a:pPr marL="0" indent="0" algn="just">
              <a:buNone/>
            </a:pPr>
            <a:r>
              <a:rPr lang="en-US" sz="1400" b="1" dirty="0">
                <a:latin typeface="Abadi" panose="020B0604020104020204" pitchFamily="34" charset="0"/>
              </a:rPr>
              <a:t>14 mv - Moves (Renames) an oldname to newname</a:t>
            </a:r>
          </a:p>
          <a:p>
            <a:pPr marL="0" indent="0" algn="just">
              <a:buNone/>
            </a:pPr>
            <a:r>
              <a:rPr lang="en-US" sz="1400" b="1" dirty="0">
                <a:latin typeface="Abadi" panose="020B0604020104020204" pitchFamily="34" charset="0"/>
              </a:rPr>
              <a:t>15 </a:t>
            </a:r>
            <a:r>
              <a:rPr lang="en-US" sz="1400" b="1" dirty="0" err="1">
                <a:latin typeface="Abadi" panose="020B0604020104020204" pitchFamily="34" charset="0"/>
              </a:rPr>
              <a:t>pwd</a:t>
            </a:r>
            <a:r>
              <a:rPr lang="en-US" sz="1400" b="1" dirty="0">
                <a:latin typeface="Abadi" panose="020B0604020104020204" pitchFamily="34" charset="0"/>
              </a:rPr>
              <a:t> - Prints current working directory</a:t>
            </a:r>
          </a:p>
          <a:p>
            <a:pPr marL="0" indent="0" algn="just">
              <a:buNone/>
            </a:pPr>
            <a:r>
              <a:rPr lang="en-US" sz="1400" b="1" dirty="0">
                <a:latin typeface="Abadi" panose="020B0604020104020204" pitchFamily="34" charset="0"/>
              </a:rPr>
              <a:t>16 rm - Removes (Deletes) filename</a:t>
            </a:r>
          </a:p>
          <a:p>
            <a:pPr marL="0" indent="0" algn="just">
              <a:buNone/>
            </a:pPr>
            <a:r>
              <a:rPr lang="en-US" sz="1400" b="1" dirty="0">
                <a:latin typeface="Abadi" panose="020B0604020104020204" pitchFamily="34" charset="0"/>
              </a:rPr>
              <a:t>17 </a:t>
            </a:r>
            <a:r>
              <a:rPr lang="en-US" sz="1400" b="1" dirty="0" err="1">
                <a:latin typeface="Abadi" panose="020B0604020104020204" pitchFamily="34" charset="0"/>
              </a:rPr>
              <a:t>rmdir</a:t>
            </a:r>
            <a:r>
              <a:rPr lang="en-US" sz="1400" b="1" dirty="0">
                <a:latin typeface="Abadi" panose="020B0604020104020204" pitchFamily="34" charset="0"/>
              </a:rPr>
              <a:t> - Deletes an existing directory provided it is empty</a:t>
            </a:r>
          </a:p>
          <a:p>
            <a:pPr marL="0" indent="0" algn="just">
              <a:buNone/>
            </a:pPr>
            <a:r>
              <a:rPr lang="en-US" sz="1400" b="1" dirty="0">
                <a:latin typeface="Abadi" panose="020B0604020104020204" pitchFamily="34" charset="0"/>
              </a:rPr>
              <a:t>18 tail -Prints last few lines in a file</a:t>
            </a:r>
          </a:p>
          <a:p>
            <a:pPr marL="0" indent="0" algn="just">
              <a:buNone/>
            </a:pPr>
            <a:r>
              <a:rPr lang="en-US" sz="1400" b="1" dirty="0">
                <a:latin typeface="Abadi" panose="020B0604020104020204" pitchFamily="34" charset="0"/>
              </a:rPr>
              <a:t>19 touch - Updates access and modification time of a file</a:t>
            </a:r>
          </a:p>
        </p:txBody>
      </p:sp>
      <p:pic>
        <p:nvPicPr>
          <p:cNvPr id="5" name="Picture 4">
            <a:extLst>
              <a:ext uri="{FF2B5EF4-FFF2-40B4-BE49-F238E27FC236}">
                <a16:creationId xmlns:a16="http://schemas.microsoft.com/office/drawing/2014/main" id="{59CA9015-68FA-071D-4A1F-3F07C7E639EA}"/>
              </a:ext>
            </a:extLst>
          </p:cNvPr>
          <p:cNvPicPr>
            <a:picLocks noChangeAspect="1"/>
          </p:cNvPicPr>
          <p:nvPr/>
        </p:nvPicPr>
        <p:blipFill>
          <a:blip r:embed="rId2"/>
          <a:stretch>
            <a:fillRect/>
          </a:stretch>
        </p:blipFill>
        <p:spPr>
          <a:xfrm>
            <a:off x="5457621" y="970239"/>
            <a:ext cx="5676900" cy="3876675"/>
          </a:xfrm>
          <a:prstGeom prst="rect">
            <a:avLst/>
          </a:prstGeom>
        </p:spPr>
      </p:pic>
      <p:sp>
        <p:nvSpPr>
          <p:cNvPr id="4" name="Rectangle 2">
            <a:extLst>
              <a:ext uri="{FF2B5EF4-FFF2-40B4-BE49-F238E27FC236}">
                <a16:creationId xmlns:a16="http://schemas.microsoft.com/office/drawing/2014/main" id="{B6FC894B-86CA-B3AB-9165-6C289B26190E}"/>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Useful Commands</a:t>
            </a:r>
            <a:endParaRPr lang="en-GB" altLang="en-US" sz="2400" dirty="0"/>
          </a:p>
        </p:txBody>
      </p:sp>
    </p:spTree>
    <p:extLst>
      <p:ext uri="{BB962C8B-B14F-4D97-AF65-F5344CB8AC3E}">
        <p14:creationId xmlns:p14="http://schemas.microsoft.com/office/powerpoint/2010/main" val="21126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Autofit/>
          </a:bodyPr>
          <a:lstStyle/>
          <a:p>
            <a:pPr algn="just"/>
            <a:r>
              <a:rPr lang="en-US" sz="1400" b="1" dirty="0">
                <a:latin typeface="Abadi" panose="020B0604020104020204" pitchFamily="34" charset="0"/>
              </a:rPr>
              <a:t>Compressed Files</a:t>
            </a:r>
          </a:p>
          <a:p>
            <a:pPr marL="0" indent="0" algn="just">
              <a:buNone/>
            </a:pPr>
            <a:r>
              <a:rPr lang="en-US" sz="1400" b="1" dirty="0">
                <a:latin typeface="Abadi" panose="020B0604020104020204" pitchFamily="34" charset="0"/>
              </a:rPr>
              <a:t>1 compress Compresses files</a:t>
            </a:r>
          </a:p>
          <a:p>
            <a:pPr marL="0" indent="0" algn="just">
              <a:buNone/>
            </a:pPr>
            <a:r>
              <a:rPr lang="en-US" sz="1400" b="1" dirty="0">
                <a:latin typeface="Abadi" panose="020B0604020104020204" pitchFamily="34" charset="0"/>
              </a:rPr>
              <a:t>2 </a:t>
            </a:r>
            <a:r>
              <a:rPr lang="en-US" sz="1400" b="1" dirty="0" err="1">
                <a:latin typeface="Abadi" panose="020B0604020104020204" pitchFamily="34" charset="0"/>
              </a:rPr>
              <a:t>gunzip</a:t>
            </a:r>
            <a:r>
              <a:rPr lang="en-US" sz="1400" b="1" dirty="0">
                <a:latin typeface="Abadi" panose="020B0604020104020204" pitchFamily="34" charset="0"/>
              </a:rPr>
              <a:t> Helps uncompress </a:t>
            </a:r>
            <a:r>
              <a:rPr lang="en-US" sz="1400" b="1" dirty="0" err="1">
                <a:latin typeface="Abadi" panose="020B0604020104020204" pitchFamily="34" charset="0"/>
              </a:rPr>
              <a:t>gzipped</a:t>
            </a:r>
            <a:r>
              <a:rPr lang="en-US" sz="1400" b="1" dirty="0">
                <a:latin typeface="Abadi" panose="020B0604020104020204" pitchFamily="34" charset="0"/>
              </a:rPr>
              <a:t> files</a:t>
            </a:r>
          </a:p>
          <a:p>
            <a:pPr marL="0" indent="0" algn="just">
              <a:buNone/>
            </a:pPr>
            <a:r>
              <a:rPr lang="en-US" sz="1400" b="1" dirty="0">
                <a:latin typeface="Abadi" panose="020B0604020104020204" pitchFamily="34" charset="0"/>
              </a:rPr>
              <a:t>3 </a:t>
            </a:r>
            <a:r>
              <a:rPr lang="en-US" sz="1400" b="1" dirty="0" err="1">
                <a:latin typeface="Abadi" panose="020B0604020104020204" pitchFamily="34" charset="0"/>
              </a:rPr>
              <a:t>gzip</a:t>
            </a:r>
            <a:r>
              <a:rPr lang="en-US" sz="1400" b="1" dirty="0">
                <a:latin typeface="Abadi" panose="020B0604020104020204" pitchFamily="34" charset="0"/>
              </a:rPr>
              <a:t> GNU alternative compression method</a:t>
            </a:r>
          </a:p>
          <a:p>
            <a:pPr marL="0" indent="0" algn="just">
              <a:buNone/>
            </a:pPr>
            <a:r>
              <a:rPr lang="en-US" sz="1400" b="1" dirty="0">
                <a:latin typeface="Abadi" panose="020B0604020104020204" pitchFamily="34" charset="0"/>
              </a:rPr>
              <a:t>4 uncompress Helps uncompress files</a:t>
            </a:r>
          </a:p>
          <a:p>
            <a:pPr marL="0" indent="0" algn="just">
              <a:buNone/>
            </a:pPr>
            <a:r>
              <a:rPr lang="en-US" sz="1400" b="1" dirty="0">
                <a:latin typeface="Abadi" panose="020B0604020104020204" pitchFamily="34" charset="0"/>
              </a:rPr>
              <a:t>5 unzip List, test and extract compressed files in a ZIP archive</a:t>
            </a:r>
          </a:p>
          <a:p>
            <a:pPr marL="0" indent="0" algn="just">
              <a:buNone/>
            </a:pPr>
            <a:r>
              <a:rPr lang="en-US" sz="1400" b="1" dirty="0">
                <a:latin typeface="Abadi" panose="020B0604020104020204" pitchFamily="34" charset="0"/>
              </a:rPr>
              <a:t>6 </a:t>
            </a:r>
            <a:r>
              <a:rPr lang="en-US" sz="1400" b="1" dirty="0" err="1">
                <a:latin typeface="Abadi" panose="020B0604020104020204" pitchFamily="34" charset="0"/>
              </a:rPr>
              <a:t>zcat</a:t>
            </a:r>
            <a:r>
              <a:rPr lang="en-US" sz="1400" b="1" dirty="0">
                <a:latin typeface="Abadi" panose="020B0604020104020204" pitchFamily="34" charset="0"/>
              </a:rPr>
              <a:t> Cat a compressed file</a:t>
            </a:r>
          </a:p>
          <a:p>
            <a:pPr marL="0" indent="0" algn="just">
              <a:buNone/>
            </a:pPr>
            <a:r>
              <a:rPr lang="en-US" sz="1400" b="1" dirty="0">
                <a:latin typeface="Abadi" panose="020B0604020104020204" pitchFamily="34" charset="0"/>
              </a:rPr>
              <a:t>7 </a:t>
            </a:r>
            <a:r>
              <a:rPr lang="en-US" sz="1400" b="1" dirty="0" err="1">
                <a:latin typeface="Abadi" panose="020B0604020104020204" pitchFamily="34" charset="0"/>
              </a:rPr>
              <a:t>zcmp</a:t>
            </a:r>
            <a:r>
              <a:rPr lang="en-US" sz="1400" b="1" dirty="0">
                <a:latin typeface="Abadi" panose="020B0604020104020204" pitchFamily="34" charset="0"/>
              </a:rPr>
              <a:t> Compares compressed files</a:t>
            </a:r>
          </a:p>
          <a:p>
            <a:pPr marL="0" indent="0" algn="just">
              <a:buNone/>
            </a:pPr>
            <a:r>
              <a:rPr lang="en-US" sz="1400" b="1" dirty="0">
                <a:latin typeface="Abadi" panose="020B0604020104020204" pitchFamily="34" charset="0"/>
              </a:rPr>
              <a:t>8 </a:t>
            </a:r>
            <a:r>
              <a:rPr lang="en-US" sz="1400" b="1" dirty="0" err="1">
                <a:latin typeface="Abadi" panose="020B0604020104020204" pitchFamily="34" charset="0"/>
              </a:rPr>
              <a:t>zdiff</a:t>
            </a:r>
            <a:r>
              <a:rPr lang="en-US" sz="1400" b="1" dirty="0">
                <a:latin typeface="Abadi" panose="020B0604020104020204" pitchFamily="34" charset="0"/>
              </a:rPr>
              <a:t> Compares compressed files</a:t>
            </a:r>
          </a:p>
          <a:p>
            <a:pPr marL="0" indent="0" algn="just">
              <a:buNone/>
            </a:pPr>
            <a:r>
              <a:rPr lang="en-US" sz="1400" b="1" dirty="0">
                <a:latin typeface="Abadi" panose="020B0604020104020204" pitchFamily="34" charset="0"/>
              </a:rPr>
              <a:t>Programming Utilities</a:t>
            </a:r>
          </a:p>
          <a:p>
            <a:pPr marL="0" indent="0" algn="just">
              <a:buNone/>
            </a:pPr>
            <a:r>
              <a:rPr lang="en-US" sz="1400" b="1" dirty="0">
                <a:latin typeface="Abadi" panose="020B0604020104020204" pitchFamily="34" charset="0"/>
              </a:rPr>
              <a:t>1 </a:t>
            </a:r>
            <a:r>
              <a:rPr lang="en-US" sz="1400" b="1" dirty="0" err="1">
                <a:latin typeface="Abadi" panose="020B0604020104020204" pitchFamily="34" charset="0"/>
              </a:rPr>
              <a:t>gdb</a:t>
            </a:r>
            <a:r>
              <a:rPr lang="en-US" sz="1400" b="1" dirty="0">
                <a:latin typeface="Abadi" panose="020B0604020104020204" pitchFamily="34" charset="0"/>
              </a:rPr>
              <a:t> - GNU debugger</a:t>
            </a:r>
          </a:p>
          <a:p>
            <a:pPr marL="0" indent="0" algn="just">
              <a:buNone/>
            </a:pPr>
            <a:r>
              <a:rPr lang="en-US" sz="1400" b="1" dirty="0">
                <a:latin typeface="Abadi" panose="020B0604020104020204" pitchFamily="34" charset="0"/>
              </a:rPr>
              <a:t>2 make Maintains program groups and compile programs</a:t>
            </a:r>
          </a:p>
          <a:p>
            <a:pPr marL="0" indent="0" algn="just">
              <a:buNone/>
            </a:pPr>
            <a:r>
              <a:rPr lang="en-US" sz="1400" b="1" dirty="0">
                <a:latin typeface="Abadi" panose="020B0604020104020204" pitchFamily="34" charset="0"/>
              </a:rPr>
              <a:t>3 nm Prints program's name list</a:t>
            </a:r>
          </a:p>
          <a:p>
            <a:pPr marL="0" indent="0" algn="just">
              <a:buNone/>
            </a:pPr>
            <a:r>
              <a:rPr lang="en-US" sz="1400" b="1" dirty="0">
                <a:latin typeface="Abadi" panose="020B0604020104020204" pitchFamily="34" charset="0"/>
              </a:rPr>
              <a:t>4 size Prints program's sizes</a:t>
            </a:r>
          </a:p>
          <a:p>
            <a:pPr marL="0" indent="0" algn="just">
              <a:buNone/>
            </a:pPr>
            <a:r>
              <a:rPr lang="en-US" sz="1400" b="1" dirty="0">
                <a:latin typeface="Abadi" panose="020B0604020104020204" pitchFamily="34" charset="0"/>
              </a:rPr>
              <a:t>5 </a:t>
            </a:r>
            <a:r>
              <a:rPr lang="en-US" sz="1400" b="1" dirty="0" err="1">
                <a:latin typeface="Abadi" panose="020B0604020104020204" pitchFamily="34" charset="0"/>
              </a:rPr>
              <a:t>gcc</a:t>
            </a:r>
            <a:r>
              <a:rPr lang="en-US" sz="1400" b="1" dirty="0">
                <a:latin typeface="Abadi" panose="020B0604020104020204" pitchFamily="34" charset="0"/>
              </a:rPr>
              <a:t>/g++ GNU ANSI C Compiler</a:t>
            </a:r>
          </a:p>
          <a:p>
            <a:pPr marL="0" indent="0" algn="just">
              <a:buNone/>
            </a:pPr>
            <a:r>
              <a:rPr lang="en-US" sz="1400" b="1" dirty="0">
                <a:latin typeface="Abadi" panose="020B0604020104020204" pitchFamily="34" charset="0"/>
              </a:rPr>
              <a:t>6.py - Python </a:t>
            </a:r>
          </a:p>
          <a:p>
            <a:pPr marL="0" indent="0" algn="just">
              <a:buNone/>
            </a:pPr>
            <a:r>
              <a:rPr lang="en-US" sz="1400" b="1" dirty="0">
                <a:latin typeface="Abadi" panose="020B0604020104020204" pitchFamily="34" charset="0"/>
              </a:rPr>
              <a:t>7.mysql - Runs the </a:t>
            </a:r>
            <a:r>
              <a:rPr lang="en-US" sz="1400" b="1" dirty="0" err="1">
                <a:latin typeface="Abadi" panose="020B0604020104020204" pitchFamily="34" charset="0"/>
              </a:rPr>
              <a:t>mysql</a:t>
            </a:r>
            <a:r>
              <a:rPr lang="en-US" sz="1400" b="1" dirty="0">
                <a:latin typeface="Abadi" panose="020B0604020104020204" pitchFamily="34" charset="0"/>
              </a:rPr>
              <a:t> SQL interpreter</a:t>
            </a:r>
          </a:p>
        </p:txBody>
      </p:sp>
      <p:pic>
        <p:nvPicPr>
          <p:cNvPr id="7" name="Picture 6">
            <a:extLst>
              <a:ext uri="{FF2B5EF4-FFF2-40B4-BE49-F238E27FC236}">
                <a16:creationId xmlns:a16="http://schemas.microsoft.com/office/drawing/2014/main" id="{5CFB593D-CBB7-1093-BD1B-E7E510FBEF58}"/>
              </a:ext>
            </a:extLst>
          </p:cNvPr>
          <p:cNvPicPr>
            <a:picLocks noChangeAspect="1"/>
          </p:cNvPicPr>
          <p:nvPr/>
        </p:nvPicPr>
        <p:blipFill>
          <a:blip r:embed="rId2"/>
          <a:stretch>
            <a:fillRect/>
          </a:stretch>
        </p:blipFill>
        <p:spPr>
          <a:xfrm>
            <a:off x="4126052" y="774185"/>
            <a:ext cx="4300496" cy="4044399"/>
          </a:xfrm>
          <a:prstGeom prst="rect">
            <a:avLst/>
          </a:prstGeom>
        </p:spPr>
      </p:pic>
      <p:pic>
        <p:nvPicPr>
          <p:cNvPr id="9" name="Picture 8">
            <a:extLst>
              <a:ext uri="{FF2B5EF4-FFF2-40B4-BE49-F238E27FC236}">
                <a16:creationId xmlns:a16="http://schemas.microsoft.com/office/drawing/2014/main" id="{6F669EC5-AF61-478A-7E44-0617E7321C41}"/>
              </a:ext>
            </a:extLst>
          </p:cNvPr>
          <p:cNvPicPr>
            <a:picLocks noChangeAspect="1"/>
          </p:cNvPicPr>
          <p:nvPr/>
        </p:nvPicPr>
        <p:blipFill>
          <a:blip r:embed="rId3"/>
          <a:stretch>
            <a:fillRect/>
          </a:stretch>
        </p:blipFill>
        <p:spPr>
          <a:xfrm>
            <a:off x="8581293" y="774185"/>
            <a:ext cx="2875023" cy="3171217"/>
          </a:xfrm>
          <a:prstGeom prst="rect">
            <a:avLst/>
          </a:prstGeom>
        </p:spPr>
      </p:pic>
      <p:sp>
        <p:nvSpPr>
          <p:cNvPr id="4" name="Rectangle 2">
            <a:extLst>
              <a:ext uri="{FF2B5EF4-FFF2-40B4-BE49-F238E27FC236}">
                <a16:creationId xmlns:a16="http://schemas.microsoft.com/office/drawing/2014/main" id="{257C8A7C-EF90-7F09-9520-697DDF05805C}"/>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Useful Commands</a:t>
            </a:r>
            <a:endParaRPr lang="en-GB" altLang="en-US" sz="2400" dirty="0"/>
          </a:p>
        </p:txBody>
      </p:sp>
    </p:spTree>
    <p:extLst>
      <p:ext uri="{BB962C8B-B14F-4D97-AF65-F5344CB8AC3E}">
        <p14:creationId xmlns:p14="http://schemas.microsoft.com/office/powerpoint/2010/main" val="331333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7B7A421-F4EC-23F2-F21A-AFF01AB9172C}"/>
              </a:ext>
            </a:extLst>
          </p:cNvPr>
          <p:cNvSpPr>
            <a:spLocks noGrp="1" noChangeArrowheads="1"/>
          </p:cNvSpPr>
          <p:nvPr>
            <p:ph type="title" idx="4294967295"/>
          </p:nvPr>
        </p:nvSpPr>
        <p:spPr bwMode="auto">
          <a:xfrm>
            <a:off x="0" y="0"/>
            <a:ext cx="12192000" cy="942975"/>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pPr eaLnBrk="1" hangingPunct="1"/>
            <a:br>
              <a:rPr lang="en-US" altLang="en-US" sz="2400" b="1" dirty="0">
                <a:solidFill>
                  <a:srgbClr val="343434"/>
                </a:solidFill>
                <a:latin typeface="Georgia-Bold"/>
              </a:rPr>
            </a:br>
            <a:br>
              <a:rPr lang="en-US" altLang="en-US" sz="2400" b="1" dirty="0">
                <a:solidFill>
                  <a:srgbClr val="343434"/>
                </a:solidFill>
                <a:latin typeface="Georgia-Bold"/>
              </a:rPr>
            </a:br>
            <a:br>
              <a:rPr lang="en-US" altLang="en-US" sz="2400" b="1" dirty="0">
                <a:solidFill>
                  <a:srgbClr val="343434"/>
                </a:solidFill>
                <a:latin typeface="Georgia-Bold"/>
              </a:rPr>
            </a:br>
            <a:r>
              <a:rPr lang="en-GB" altLang="en-US" sz="2400" b="1" dirty="0">
                <a:solidFill>
                  <a:srgbClr val="343434"/>
                </a:solidFill>
                <a:latin typeface="Abadi" panose="020B0604020104020204" pitchFamily="34" charset="0"/>
              </a:rPr>
              <a:t>Why to Learn Linux Bash Scripting ?</a:t>
            </a:r>
            <a:br>
              <a:rPr lang="en-US" altLang="en-US" sz="2400" b="1" dirty="0">
                <a:solidFill>
                  <a:srgbClr val="343434"/>
                </a:solidFill>
                <a:latin typeface="Abadi" panose="020B0604020104020204" pitchFamily="34" charset="0"/>
              </a:rPr>
            </a:br>
            <a:br>
              <a:rPr lang="en-GB" altLang="en-US" sz="2400" dirty="0"/>
            </a:br>
            <a:br>
              <a:rPr lang="en-GB" altLang="en-US" sz="2400" dirty="0"/>
            </a:br>
            <a:endParaRPr lang="en-GB" altLang="en-US" sz="2400" dirty="0"/>
          </a:p>
        </p:txBody>
      </p:sp>
      <p:sp>
        <p:nvSpPr>
          <p:cNvPr id="23555" name="Content Placeholder 1">
            <a:extLst>
              <a:ext uri="{FF2B5EF4-FFF2-40B4-BE49-F238E27FC236}">
                <a16:creationId xmlns:a16="http://schemas.microsoft.com/office/drawing/2014/main" id="{DAF69FB2-0960-952E-B8B9-C82CD82D857F}"/>
              </a:ext>
            </a:extLst>
          </p:cNvPr>
          <p:cNvSpPr>
            <a:spLocks noGrp="1" noChangeArrowheads="1"/>
          </p:cNvSpPr>
          <p:nvPr>
            <p:ph idx="4294967295"/>
          </p:nvPr>
        </p:nvSpPr>
        <p:spPr bwMode="auto">
          <a:xfrm>
            <a:off x="0" y="942975"/>
            <a:ext cx="12192000" cy="5915025"/>
          </a:xfrm>
          <a:prstGeom prst="rect">
            <a:avLst/>
          </a:prstGeom>
        </p:spPr>
        <p:txBody>
          <a:bodyPr/>
          <a:lstStyle/>
          <a:p>
            <a:pPr>
              <a:buFont typeface="+mj-lt"/>
              <a:buAutoNum type="arabicParenR"/>
              <a:defRPr/>
            </a:pPr>
            <a:r>
              <a:rPr lang="en-GB" altLang="en-US" sz="1400" dirty="0">
                <a:latin typeface="Abadi" panose="020B0604020104020204" pitchFamily="34" charset="0"/>
              </a:rPr>
              <a:t>Automate repetitive tasks such as file cleanup, backups, and log rotation</a:t>
            </a:r>
          </a:p>
          <a:p>
            <a:pPr>
              <a:buFont typeface="+mj-lt"/>
              <a:buAutoNum type="arabicParenR"/>
              <a:defRPr/>
            </a:pPr>
            <a:r>
              <a:rPr lang="en-GB" altLang="en-US" sz="1400" dirty="0">
                <a:latin typeface="Abadi" panose="020B0604020104020204" pitchFamily="34" charset="0"/>
              </a:rPr>
              <a:t>Manage system resources efficiently (disk usage alerts, memory monitoring, cron jobs)</a:t>
            </a:r>
          </a:p>
          <a:p>
            <a:pPr>
              <a:buFont typeface="+mj-lt"/>
              <a:buAutoNum type="arabicParenR"/>
              <a:defRPr/>
            </a:pPr>
            <a:r>
              <a:rPr lang="en-GB" altLang="en-US" sz="1400" dirty="0">
                <a:latin typeface="Abadi" panose="020B0604020104020204" pitchFamily="34" charset="0"/>
              </a:rPr>
              <a:t>Create validation scripts for test harnesses scenario</a:t>
            </a:r>
          </a:p>
          <a:p>
            <a:pPr>
              <a:buFont typeface="+mj-lt"/>
              <a:buAutoNum type="arabicParenR"/>
              <a:defRPr/>
            </a:pPr>
            <a:r>
              <a:rPr lang="en-GB" altLang="en-US" sz="1400" dirty="0">
                <a:latin typeface="Abadi" panose="020B0604020104020204" pitchFamily="34" charset="0"/>
              </a:rPr>
              <a:t>Parse and process large volumes of text or logs using tools like grep, awk, and sed</a:t>
            </a:r>
          </a:p>
          <a:p>
            <a:pPr>
              <a:buFont typeface="+mj-lt"/>
              <a:buAutoNum type="arabicParenR"/>
              <a:defRPr/>
            </a:pPr>
            <a:r>
              <a:rPr lang="en-GB" altLang="en-US" sz="1400" dirty="0">
                <a:latin typeface="Abadi" panose="020B0604020104020204" pitchFamily="34" charset="0"/>
              </a:rPr>
              <a:t>Build deployment and setup scripts for embedded systems or lab environments</a:t>
            </a:r>
          </a:p>
          <a:p>
            <a:pPr>
              <a:buFont typeface="+mj-lt"/>
              <a:buAutoNum type="arabicParenR"/>
              <a:defRPr/>
            </a:pPr>
            <a:r>
              <a:rPr lang="en-GB" altLang="en-US" sz="1400" dirty="0">
                <a:latin typeface="Abadi" panose="020B0604020104020204" pitchFamily="34" charset="0"/>
              </a:rPr>
              <a:t>Control and monitor services, processes, and network activity directly from the terminal</a:t>
            </a:r>
          </a:p>
          <a:p>
            <a:pPr>
              <a:buFont typeface="+mj-lt"/>
              <a:buAutoNum type="arabicParenR"/>
              <a:defRPr/>
            </a:pPr>
            <a:r>
              <a:rPr lang="en-GB" altLang="en-US" sz="1400" dirty="0">
                <a:latin typeface="Abadi" panose="020B0604020104020204" pitchFamily="34" charset="0"/>
              </a:rPr>
              <a:t>Integrate with other tools and languages (Python, C/C++, Git, Docker) for hybrid workflows</a:t>
            </a:r>
          </a:p>
          <a:p>
            <a:pPr>
              <a:buFont typeface="+mj-lt"/>
              <a:buAutoNum type="arabicParenR"/>
              <a:defRPr/>
            </a:pPr>
            <a:r>
              <a:rPr lang="en-GB" altLang="en-US" sz="1400" dirty="0">
                <a:latin typeface="Abadi" panose="020B0604020104020204" pitchFamily="34" charset="0"/>
              </a:rPr>
              <a:t>Essential for roles in system administration, DevOps, embedded development, and telecom automation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Autofit/>
          </a:bodyPr>
          <a:lstStyle/>
          <a:p>
            <a:pPr marL="0" indent="0" algn="just">
              <a:buNone/>
            </a:pPr>
            <a:endParaRPr lang="en-US" sz="1400" dirty="0">
              <a:latin typeface="Abadi" panose="020B0604020104020204" pitchFamily="34" charset="0"/>
            </a:endParaRPr>
          </a:p>
          <a:p>
            <a:pPr algn="just"/>
            <a:r>
              <a:rPr lang="en-US" sz="1400" dirty="0">
                <a:latin typeface="Abadi" panose="020B0604020104020204" pitchFamily="34" charset="0"/>
              </a:rPr>
              <a:t>sed (stream editor) is a powerful command-line tool for text stream processing. </a:t>
            </a:r>
          </a:p>
          <a:p>
            <a:pPr algn="just"/>
            <a:r>
              <a:rPr lang="en-US" sz="1400" dirty="0">
                <a:latin typeface="Abadi" panose="020B0604020104020204" pitchFamily="34" charset="0"/>
              </a:rPr>
              <a:t>/pattern/action</a:t>
            </a:r>
          </a:p>
          <a:p>
            <a:pPr algn="just"/>
            <a:r>
              <a:rPr lang="en-US" sz="1400" dirty="0">
                <a:latin typeface="Abadi" panose="020B0604020104020204" pitchFamily="34" charset="0"/>
              </a:rPr>
              <a:t>1.Search and Replace</a:t>
            </a:r>
          </a:p>
          <a:p>
            <a:pPr algn="just"/>
            <a:r>
              <a:rPr lang="en-US" sz="1400" dirty="0" err="1">
                <a:latin typeface="Abadi" panose="020B0604020104020204" pitchFamily="34" charset="0"/>
              </a:rPr>
              <a:t>input_file</a:t>
            </a:r>
            <a:r>
              <a:rPr lang="en-US" sz="1400" dirty="0">
                <a:latin typeface="Abadi" panose="020B0604020104020204" pitchFamily="34" charset="0"/>
              </a:rPr>
              <a:t>="fruits.txt"</a:t>
            </a:r>
          </a:p>
          <a:p>
            <a:pPr algn="just"/>
            <a:r>
              <a:rPr lang="en-US" sz="1400" dirty="0">
                <a:latin typeface="Abadi" panose="020B0604020104020204" pitchFamily="34" charset="0"/>
              </a:rPr>
              <a:t>sed 's/apple/orange/g' "$</a:t>
            </a:r>
            <a:r>
              <a:rPr lang="en-US" sz="1400" dirty="0" err="1">
                <a:latin typeface="Abadi" panose="020B0604020104020204" pitchFamily="34" charset="0"/>
              </a:rPr>
              <a:t>input_file</a:t>
            </a:r>
            <a:r>
              <a:rPr lang="en-US" sz="1400" dirty="0">
                <a:latin typeface="Abadi" panose="020B0604020104020204" pitchFamily="34" charset="0"/>
              </a:rPr>
              <a:t>" #replace all apple with orange</a:t>
            </a:r>
          </a:p>
          <a:p>
            <a:pPr algn="just"/>
            <a:r>
              <a:rPr lang="en-US" sz="1400" dirty="0">
                <a:latin typeface="Abadi" panose="020B0604020104020204" pitchFamily="34" charset="0"/>
              </a:rPr>
              <a:t>sed "s/$</a:t>
            </a:r>
            <a:r>
              <a:rPr lang="en-US" sz="1400" dirty="0" err="1">
                <a:latin typeface="Abadi" panose="020B0604020104020204" pitchFamily="34" charset="0"/>
              </a:rPr>
              <a:t>old_word</a:t>
            </a:r>
            <a:r>
              <a:rPr lang="en-US" sz="1400" dirty="0">
                <a:latin typeface="Abadi" panose="020B0604020104020204" pitchFamily="34" charset="0"/>
              </a:rPr>
              <a:t>/$</a:t>
            </a:r>
            <a:r>
              <a:rPr lang="en-US" sz="1400" dirty="0" err="1">
                <a:latin typeface="Abadi" panose="020B0604020104020204" pitchFamily="34" charset="0"/>
              </a:rPr>
              <a:t>new_word</a:t>
            </a:r>
            <a:r>
              <a:rPr lang="en-US" sz="1400" dirty="0">
                <a:latin typeface="Abadi" panose="020B0604020104020204" pitchFamily="34" charset="0"/>
              </a:rPr>
              <a:t>/g" "$</a:t>
            </a:r>
            <a:r>
              <a:rPr lang="en-US" sz="1400" dirty="0" err="1">
                <a:latin typeface="Abadi" panose="020B0604020104020204" pitchFamily="34" charset="0"/>
              </a:rPr>
              <a:t>input_file</a:t>
            </a:r>
            <a:r>
              <a:rPr lang="en-US" sz="1400" dirty="0">
                <a:latin typeface="Abadi" panose="020B0604020104020204" pitchFamily="34" charset="0"/>
              </a:rPr>
              <a:t>"</a:t>
            </a:r>
          </a:p>
          <a:p>
            <a:pPr algn="just"/>
            <a:endParaRPr lang="en-US" sz="1400" dirty="0">
              <a:latin typeface="Abadi" panose="020B0604020104020204" pitchFamily="34" charset="0"/>
            </a:endParaRPr>
          </a:p>
          <a:p>
            <a:pPr algn="just"/>
            <a:r>
              <a:rPr lang="en-US" sz="1400" dirty="0">
                <a:latin typeface="Abadi" panose="020B0604020104020204" pitchFamily="34" charset="0"/>
              </a:rPr>
              <a:t>2: Delete Lines Matching a Pattern</a:t>
            </a:r>
          </a:p>
          <a:p>
            <a:pPr algn="just"/>
            <a:r>
              <a:rPr lang="en-US" sz="1400" dirty="0">
                <a:latin typeface="Abadi" panose="020B0604020104020204" pitchFamily="34" charset="0"/>
              </a:rPr>
              <a:t>sed '/banana/d' "$</a:t>
            </a:r>
            <a:r>
              <a:rPr lang="en-US" sz="1400" dirty="0" err="1">
                <a:latin typeface="Abadi" panose="020B0604020104020204" pitchFamily="34" charset="0"/>
              </a:rPr>
              <a:t>input_file</a:t>
            </a:r>
            <a:r>
              <a:rPr lang="en-US" sz="1400" dirty="0">
                <a:latin typeface="Abadi" panose="020B0604020104020204" pitchFamily="34" charset="0"/>
              </a:rPr>
              <a:t>"</a:t>
            </a:r>
          </a:p>
          <a:p>
            <a:pPr algn="just"/>
            <a:endParaRPr lang="en-US" sz="1400" dirty="0">
              <a:latin typeface="Abadi" panose="020B0604020104020204" pitchFamily="34" charset="0"/>
            </a:endParaRPr>
          </a:p>
          <a:p>
            <a:pPr algn="just"/>
            <a:r>
              <a:rPr lang="en-US" sz="1400" dirty="0">
                <a:latin typeface="Abadi" panose="020B0604020104020204" pitchFamily="34" charset="0"/>
              </a:rPr>
              <a:t>3: Add a Line After a Matching Pattern</a:t>
            </a:r>
          </a:p>
          <a:p>
            <a:pPr algn="just"/>
            <a:r>
              <a:rPr lang="en-US" sz="1400" dirty="0">
                <a:latin typeface="Abadi" panose="020B0604020104020204" pitchFamily="34" charset="0"/>
              </a:rPr>
              <a:t>sed '/apple/a Mango' "$</a:t>
            </a:r>
            <a:r>
              <a:rPr lang="en-US" sz="1400" dirty="0" err="1">
                <a:latin typeface="Abadi" panose="020B0604020104020204" pitchFamily="34" charset="0"/>
              </a:rPr>
              <a:t>input_file</a:t>
            </a:r>
            <a:r>
              <a:rPr lang="en-US" sz="1400" dirty="0">
                <a:latin typeface="Abadi" panose="020B0604020104020204" pitchFamily="34" charset="0"/>
              </a:rPr>
              <a:t>"</a:t>
            </a:r>
          </a:p>
          <a:p>
            <a:pPr algn="just"/>
            <a:endParaRPr lang="en-US" sz="1400" dirty="0">
              <a:latin typeface="Abadi" panose="020B0604020104020204" pitchFamily="34" charset="0"/>
            </a:endParaRPr>
          </a:p>
          <a:p>
            <a:pPr algn="just"/>
            <a:r>
              <a:rPr lang="en-US" sz="1400" dirty="0">
                <a:latin typeface="Abadi" panose="020B0604020104020204" pitchFamily="34" charset="0"/>
              </a:rPr>
              <a:t>4.Delete Empty Lines</a:t>
            </a:r>
          </a:p>
          <a:p>
            <a:pPr algn="just"/>
            <a:r>
              <a:rPr lang="en-US" sz="1400" dirty="0">
                <a:latin typeface="Abadi" panose="020B0604020104020204" pitchFamily="34" charset="0"/>
              </a:rPr>
              <a:t>sed '/^$/d' "$</a:t>
            </a:r>
            <a:r>
              <a:rPr lang="en-US" sz="1400" dirty="0" err="1">
                <a:latin typeface="Abadi" panose="020B0604020104020204" pitchFamily="34" charset="0"/>
              </a:rPr>
              <a:t>input_file</a:t>
            </a:r>
            <a:r>
              <a:rPr lang="en-US" sz="1400" dirty="0">
                <a:latin typeface="Abadi" panose="020B0604020104020204" pitchFamily="34" charset="0"/>
              </a:rPr>
              <a:t>"</a:t>
            </a:r>
          </a:p>
        </p:txBody>
      </p:sp>
      <p:sp>
        <p:nvSpPr>
          <p:cNvPr id="4" name="Rectangle 2">
            <a:extLst>
              <a:ext uri="{FF2B5EF4-FFF2-40B4-BE49-F238E27FC236}">
                <a16:creationId xmlns:a16="http://schemas.microsoft.com/office/drawing/2014/main" id="{ACB40183-18CD-5525-CB68-8FF95D117143}"/>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Regular Expressions with SED(stream editors)</a:t>
            </a:r>
            <a:endParaRPr lang="en-GB" altLang="en-US" sz="2400" dirty="0"/>
          </a:p>
        </p:txBody>
      </p:sp>
    </p:spTree>
    <p:extLst>
      <p:ext uri="{BB962C8B-B14F-4D97-AF65-F5344CB8AC3E}">
        <p14:creationId xmlns:p14="http://schemas.microsoft.com/office/powerpoint/2010/main" val="152323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Autofit/>
          </a:bodyPr>
          <a:lstStyle/>
          <a:p>
            <a:pPr marL="0" indent="0" algn="just">
              <a:buNone/>
            </a:pPr>
            <a:endParaRPr lang="en-US" sz="1100" b="1" dirty="0">
              <a:latin typeface="Abadi" panose="020B0604020104020204" pitchFamily="34" charset="0"/>
            </a:endParaRPr>
          </a:p>
          <a:p>
            <a:pPr algn="just"/>
            <a:r>
              <a:rPr lang="en-US" sz="1400" b="1" dirty="0">
                <a:latin typeface="Abadi" panose="020B0604020104020204" pitchFamily="34" charset="0"/>
              </a:rPr>
              <a:t>-Text processing Tool in Linux - grep ,sed and awk </a:t>
            </a:r>
          </a:p>
          <a:p>
            <a:pPr algn="just"/>
            <a:r>
              <a:rPr lang="en-US" sz="1400" b="1" dirty="0">
                <a:latin typeface="Abadi" panose="020B0604020104020204" pitchFamily="34" charset="0"/>
              </a:rPr>
              <a:t>-Completely different tool and their functionality overlapping in some simple scenario</a:t>
            </a:r>
          </a:p>
          <a:p>
            <a:pPr algn="just"/>
            <a:r>
              <a:rPr lang="en-US" sz="1400" b="1" dirty="0">
                <a:latin typeface="Abadi" panose="020B0604020104020204" pitchFamily="34" charset="0"/>
              </a:rPr>
              <a:t>-Find a pattern and print in screen all three can do </a:t>
            </a:r>
          </a:p>
          <a:p>
            <a:pPr algn="just"/>
            <a:r>
              <a:rPr lang="en-US" sz="1400" b="1" dirty="0">
                <a:latin typeface="Abadi" panose="020B0604020104020204" pitchFamily="34" charset="0"/>
              </a:rPr>
              <a:t>grep - best for pattern match and print </a:t>
            </a:r>
          </a:p>
          <a:p>
            <a:pPr algn="just"/>
            <a:r>
              <a:rPr lang="en-US" sz="1400" b="1" dirty="0">
                <a:latin typeface="Abadi" panose="020B0604020104020204" pitchFamily="34" charset="0"/>
              </a:rPr>
              <a:t>sed - best for pattern match and print and substitution </a:t>
            </a:r>
          </a:p>
          <a:p>
            <a:pPr algn="just"/>
            <a:r>
              <a:rPr lang="en-US" sz="1400" b="1" dirty="0">
                <a:latin typeface="Abadi" panose="020B0604020104020204" pitchFamily="34" charset="0"/>
              </a:rPr>
              <a:t>awk - best for pattern match and print and substitution  being the most powerful of these tools, is a scripting language that offers </a:t>
            </a:r>
          </a:p>
          <a:p>
            <a:pPr algn="just"/>
            <a:r>
              <a:rPr lang="en-US" sz="1400" b="1" dirty="0">
                <a:latin typeface="Abadi" panose="020B0604020104020204" pitchFamily="34" charset="0"/>
              </a:rPr>
              <a:t>      a multitude of features that do not exists in the former two.</a:t>
            </a:r>
          </a:p>
          <a:p>
            <a:pPr algn="just"/>
            <a:r>
              <a:rPr lang="en-US" sz="1400" b="1" dirty="0">
                <a:latin typeface="Abadi" panose="020B0604020104020204" pitchFamily="34" charset="0"/>
              </a:rPr>
              <a:t>grep</a:t>
            </a:r>
          </a:p>
          <a:p>
            <a:pPr algn="just"/>
            <a:r>
              <a:rPr lang="en-US" sz="1400" b="1" dirty="0">
                <a:latin typeface="Abadi" panose="020B0604020104020204" pitchFamily="34" charset="0"/>
              </a:rPr>
              <a:t>The grep command searches for lines matching a regex pattern and prints those matching lines to the standard output.</a:t>
            </a:r>
          </a:p>
          <a:p>
            <a:pPr algn="just"/>
            <a:r>
              <a:rPr lang="en-US" sz="1400" b="1" dirty="0">
                <a:latin typeface="Abadi" panose="020B0604020104020204" pitchFamily="34" charset="0"/>
              </a:rPr>
              <a:t>It is useful when we need a quick way to find out whether a particular pattern exists or not in the given input</a:t>
            </a:r>
          </a:p>
          <a:p>
            <a:pPr algn="just"/>
            <a:r>
              <a:rPr lang="en-US" sz="1400" b="1" dirty="0">
                <a:latin typeface="Abadi" panose="020B0604020104020204" pitchFamily="34" charset="0"/>
              </a:rPr>
              <a:t>Basic Syntax</a:t>
            </a:r>
          </a:p>
          <a:p>
            <a:pPr algn="just"/>
            <a:r>
              <a:rPr lang="en-US" sz="1400" b="1" dirty="0">
                <a:latin typeface="Abadi" panose="020B0604020104020204" pitchFamily="34" charset="0"/>
              </a:rPr>
              <a:t>grep [OPTIONS] PATTERN [FILE...]</a:t>
            </a:r>
          </a:p>
          <a:p>
            <a:pPr algn="just"/>
            <a:r>
              <a:rPr lang="en-US" sz="1400" b="1" dirty="0">
                <a:latin typeface="Abadi" panose="020B0604020104020204" pitchFamily="34" charset="0"/>
              </a:rPr>
              <a:t>PATTERN is a regex pattern defining what we want to find in the content of the files specified by the FILE argument. </a:t>
            </a:r>
          </a:p>
          <a:p>
            <a:pPr algn="just"/>
            <a:r>
              <a:rPr lang="en-US" sz="1400" b="1" dirty="0">
                <a:latin typeface="Abadi" panose="020B0604020104020204" pitchFamily="34" charset="0"/>
              </a:rPr>
              <a:t>To print the five lines A </a:t>
            </a:r>
            <a:r>
              <a:rPr lang="en-US" sz="1400" b="1" dirty="0" err="1">
                <a:latin typeface="Abadi" panose="020B0604020104020204" pitchFamily="34" charset="0"/>
              </a:rPr>
              <a:t>a</a:t>
            </a:r>
            <a:r>
              <a:rPr lang="en-US" sz="1400" b="1" dirty="0">
                <a:latin typeface="Abadi" panose="020B0604020104020204" pitchFamily="34" charset="0"/>
              </a:rPr>
              <a:t> match, we can use the flag -A:</a:t>
            </a:r>
          </a:p>
          <a:p>
            <a:pPr algn="just"/>
            <a:r>
              <a:rPr lang="en-US" sz="1400" b="1" dirty="0">
                <a:latin typeface="Abadi" panose="020B0604020104020204" pitchFamily="34" charset="0"/>
              </a:rPr>
              <a:t>grep -A 5 ERROR log.txt</a:t>
            </a:r>
          </a:p>
          <a:p>
            <a:pPr algn="just"/>
            <a:r>
              <a:rPr lang="en-US" sz="1400" b="1" dirty="0">
                <a:latin typeface="Abadi" panose="020B0604020104020204" pitchFamily="34" charset="0"/>
              </a:rPr>
              <a:t>To print the five lines before a match, we can use the flag -B:</a:t>
            </a:r>
          </a:p>
          <a:p>
            <a:pPr algn="just"/>
            <a:r>
              <a:rPr lang="en-US" sz="1400" b="1" dirty="0">
                <a:latin typeface="Abadi" panose="020B0604020104020204" pitchFamily="34" charset="0"/>
              </a:rPr>
              <a:t>grep -B 5 ERROR log.txt</a:t>
            </a:r>
          </a:p>
          <a:p>
            <a:pPr algn="just"/>
            <a:r>
              <a:rPr lang="en-US" sz="1400" b="1" dirty="0">
                <a:latin typeface="Abadi" panose="020B0604020104020204" pitchFamily="34" charset="0"/>
              </a:rPr>
              <a:t>To print both the five lines before and the five lines after a match:</a:t>
            </a:r>
          </a:p>
          <a:p>
            <a:pPr algn="just"/>
            <a:r>
              <a:rPr lang="en-US" sz="1400" b="1" dirty="0">
                <a:latin typeface="Abadi" panose="020B0604020104020204" pitchFamily="34" charset="0"/>
              </a:rPr>
              <a:t>grep -C 5 ERROR log.txt</a:t>
            </a:r>
          </a:p>
        </p:txBody>
      </p:sp>
      <p:pic>
        <p:nvPicPr>
          <p:cNvPr id="7" name="Picture 6">
            <a:extLst>
              <a:ext uri="{FF2B5EF4-FFF2-40B4-BE49-F238E27FC236}">
                <a16:creationId xmlns:a16="http://schemas.microsoft.com/office/drawing/2014/main" id="{84944089-B94C-77BC-994C-792750EE850D}"/>
              </a:ext>
            </a:extLst>
          </p:cNvPr>
          <p:cNvPicPr>
            <a:picLocks noChangeAspect="1"/>
          </p:cNvPicPr>
          <p:nvPr/>
        </p:nvPicPr>
        <p:blipFill>
          <a:blip r:embed="rId2"/>
          <a:stretch>
            <a:fillRect/>
          </a:stretch>
        </p:blipFill>
        <p:spPr>
          <a:xfrm>
            <a:off x="6096000" y="829560"/>
            <a:ext cx="5892635" cy="2297676"/>
          </a:xfrm>
          <a:prstGeom prst="rect">
            <a:avLst/>
          </a:prstGeom>
        </p:spPr>
      </p:pic>
      <p:sp>
        <p:nvSpPr>
          <p:cNvPr id="4" name="Rectangle 2">
            <a:extLst>
              <a:ext uri="{FF2B5EF4-FFF2-40B4-BE49-F238E27FC236}">
                <a16:creationId xmlns:a16="http://schemas.microsoft.com/office/drawing/2014/main" id="{A678EBB6-68B7-F37D-E8B7-25E5F0B15B6A}"/>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Difference Between grep, sed, and awk</a:t>
            </a:r>
            <a:endParaRPr lang="en-GB" altLang="en-US" sz="2400" dirty="0"/>
          </a:p>
        </p:txBody>
      </p:sp>
    </p:spTree>
    <p:extLst>
      <p:ext uri="{BB962C8B-B14F-4D97-AF65-F5344CB8AC3E}">
        <p14:creationId xmlns:p14="http://schemas.microsoft.com/office/powerpoint/2010/main" val="184298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Autofit/>
          </a:bodyPr>
          <a:lstStyle/>
          <a:p>
            <a:pPr marL="0" indent="0" algn="just">
              <a:buNone/>
            </a:pPr>
            <a:endParaRPr lang="en-US" sz="1100" b="1" dirty="0">
              <a:latin typeface="Abadi" panose="020B0604020104020204" pitchFamily="34" charset="0"/>
            </a:endParaRPr>
          </a:p>
          <a:p>
            <a:pPr algn="just"/>
            <a:r>
              <a:rPr lang="en-US" sz="1400" b="1" dirty="0">
                <a:latin typeface="Abadi" panose="020B0604020104020204" pitchFamily="34" charset="0"/>
              </a:rPr>
              <a:t>sed</a:t>
            </a:r>
          </a:p>
          <a:p>
            <a:pPr algn="just"/>
            <a:r>
              <a:rPr lang="en-US" sz="1400" b="1" dirty="0">
                <a:latin typeface="Abadi" panose="020B0604020104020204" pitchFamily="34" charset="0"/>
              </a:rPr>
              <a:t>The sed command is a stream editor that works on streams of characters. It’s a more powerful tool than grep as it offers more options for text processing purposes, including the substitute command, which sed is most commonly known for.</a:t>
            </a:r>
          </a:p>
          <a:p>
            <a:pPr algn="just"/>
            <a:r>
              <a:rPr lang="en-US" sz="1400" b="1" dirty="0">
                <a:latin typeface="Abadi" panose="020B0604020104020204" pitchFamily="34" charset="0"/>
              </a:rPr>
              <a:t>SED is a powerful text stream editor. Can do insertion, deletion, search and replace(substitution).</a:t>
            </a:r>
          </a:p>
          <a:p>
            <a:pPr algn="just"/>
            <a:r>
              <a:rPr lang="en-US" sz="1400" b="1" dirty="0">
                <a:latin typeface="Abadi" panose="020B0604020104020204" pitchFamily="34" charset="0"/>
              </a:rPr>
              <a:t>SED command in </a:t>
            </a:r>
            <a:r>
              <a:rPr lang="en-US" sz="1400" b="1" dirty="0" err="1">
                <a:latin typeface="Abadi" panose="020B0604020104020204" pitchFamily="34" charset="0"/>
              </a:rPr>
              <a:t>unix</a:t>
            </a:r>
            <a:r>
              <a:rPr lang="en-US" sz="1400" b="1" dirty="0">
                <a:latin typeface="Abadi" panose="020B0604020104020204" pitchFamily="34" charset="0"/>
              </a:rPr>
              <a:t> supports regular expression which allows it perform complex pattern matching.</a:t>
            </a:r>
          </a:p>
          <a:p>
            <a:pPr algn="just"/>
            <a:r>
              <a:rPr lang="en-US" sz="1400" b="1" dirty="0">
                <a:latin typeface="Abadi" panose="020B0604020104020204" pitchFamily="34" charset="0"/>
              </a:rPr>
              <a:t>common use of SED command in UNIX is for substitution or for find and replace</a:t>
            </a:r>
          </a:p>
          <a:p>
            <a:pPr algn="just"/>
            <a:r>
              <a:rPr lang="en-US" sz="1400" b="1" dirty="0">
                <a:latin typeface="Abadi" panose="020B0604020104020204" pitchFamily="34" charset="0"/>
              </a:rPr>
              <a:t>sed [OPTIONS] 'COMMAND'/SCRIPT [INPUTFILE]</a:t>
            </a:r>
          </a:p>
          <a:p>
            <a:pPr algn="just"/>
            <a:r>
              <a:rPr lang="en-US" sz="1400" b="1" dirty="0">
                <a:latin typeface="Abadi" panose="020B0604020104020204" pitchFamily="34" charset="0"/>
              </a:rPr>
              <a:t>OPTIONS</a:t>
            </a:r>
          </a:p>
          <a:p>
            <a:pPr algn="just"/>
            <a:r>
              <a:rPr lang="en-US" sz="1400" b="1" dirty="0">
                <a:latin typeface="Abadi" panose="020B0604020104020204" pitchFamily="34" charset="0"/>
              </a:rPr>
              <a:t>-e or --expression: Add the script to the commands to be executed.</a:t>
            </a:r>
          </a:p>
          <a:p>
            <a:pPr algn="just"/>
            <a:r>
              <a:rPr lang="en-US" sz="1400" b="1" dirty="0">
                <a:latin typeface="Abadi" panose="020B0604020104020204" pitchFamily="34" charset="0"/>
              </a:rPr>
              <a:t>-</a:t>
            </a:r>
            <a:r>
              <a:rPr lang="en-US" sz="1400" b="1" dirty="0" err="1">
                <a:latin typeface="Abadi" panose="020B0604020104020204" pitchFamily="34" charset="0"/>
              </a:rPr>
              <a:t>i</a:t>
            </a:r>
            <a:r>
              <a:rPr lang="en-US" sz="1400" b="1" dirty="0">
                <a:latin typeface="Abadi" panose="020B0604020104020204" pitchFamily="34" charset="0"/>
              </a:rPr>
              <a:t> or --in-place: Edit files in place.</a:t>
            </a:r>
          </a:p>
          <a:p>
            <a:pPr algn="just"/>
            <a:r>
              <a:rPr lang="en-US" sz="1400" b="1" dirty="0">
                <a:latin typeface="Abadi" panose="020B0604020104020204" pitchFamily="34" charset="0"/>
              </a:rPr>
              <a:t>-n or --quiet or --silent: Suppress automatic printing of pattern space.</a:t>
            </a:r>
          </a:p>
          <a:p>
            <a:pPr algn="just"/>
            <a:r>
              <a:rPr lang="en-US" sz="1400" b="1" dirty="0">
                <a:latin typeface="Abadi" panose="020B0604020104020204" pitchFamily="34" charset="0"/>
              </a:rPr>
              <a:t>COMMAND: The sed script or command that specifies the text manipulation to be performed. </a:t>
            </a:r>
          </a:p>
          <a:p>
            <a:pPr algn="just"/>
            <a:r>
              <a:rPr lang="en-US" sz="1400" b="1" dirty="0">
                <a:latin typeface="Abadi" panose="020B0604020104020204" pitchFamily="34" charset="0"/>
              </a:rPr>
              <a:t>It consists of one or more sed commands, each separated by semicolons (;). Common commands include:</a:t>
            </a:r>
          </a:p>
          <a:p>
            <a:pPr algn="just"/>
            <a:r>
              <a:rPr lang="en-US" sz="1400" b="1" dirty="0">
                <a:latin typeface="Abadi" panose="020B0604020104020204" pitchFamily="34" charset="0"/>
              </a:rPr>
              <a:t>s/</a:t>
            </a:r>
            <a:r>
              <a:rPr lang="en-US" sz="1400" b="1" dirty="0" err="1">
                <a:latin typeface="Abadi" panose="020B0604020104020204" pitchFamily="34" charset="0"/>
              </a:rPr>
              <a:t>regexp</a:t>
            </a:r>
            <a:r>
              <a:rPr lang="en-US" sz="1400" b="1" dirty="0">
                <a:latin typeface="Abadi" panose="020B0604020104020204" pitchFamily="34" charset="0"/>
              </a:rPr>
              <a:t>/replacement/flags: Substitute text based on a regular expression.</a:t>
            </a:r>
          </a:p>
          <a:p>
            <a:pPr algn="just"/>
            <a:r>
              <a:rPr lang="en-US" sz="1400" b="1" dirty="0">
                <a:latin typeface="Abadi" panose="020B0604020104020204" pitchFamily="34" charset="0"/>
              </a:rPr>
              <a:t>d: Delete lines.</a:t>
            </a:r>
          </a:p>
          <a:p>
            <a:pPr algn="just"/>
            <a:r>
              <a:rPr lang="en-US" sz="1400" b="1" dirty="0">
                <a:latin typeface="Abadi" panose="020B0604020104020204" pitchFamily="34" charset="0"/>
              </a:rPr>
              <a:t>p: Print lines.</a:t>
            </a:r>
          </a:p>
          <a:p>
            <a:pPr algn="just"/>
            <a:r>
              <a:rPr lang="en-US" sz="1400" b="1" dirty="0">
                <a:latin typeface="Abadi" panose="020B0604020104020204" pitchFamily="34" charset="0"/>
              </a:rPr>
              <a:t>a: Append text after a line.</a:t>
            </a:r>
          </a:p>
          <a:p>
            <a:pPr algn="just"/>
            <a:r>
              <a:rPr lang="en-US" sz="1400" b="1" dirty="0">
                <a:latin typeface="Abadi" panose="020B0604020104020204" pitchFamily="34" charset="0"/>
              </a:rPr>
              <a:t>i: Insert text before a line.</a:t>
            </a:r>
          </a:p>
          <a:p>
            <a:pPr algn="just"/>
            <a:r>
              <a:rPr lang="en-US" sz="1400" b="1" dirty="0">
                <a:latin typeface="Abadi" panose="020B0604020104020204" pitchFamily="34" charset="0"/>
              </a:rPr>
              <a:t>r: Read a file.</a:t>
            </a:r>
          </a:p>
        </p:txBody>
      </p:sp>
      <p:sp>
        <p:nvSpPr>
          <p:cNvPr id="6" name="Rectangle 2">
            <a:extLst>
              <a:ext uri="{FF2B5EF4-FFF2-40B4-BE49-F238E27FC236}">
                <a16:creationId xmlns:a16="http://schemas.microsoft.com/office/drawing/2014/main" id="{FDED966A-D319-854B-4239-41C342A2E212}"/>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Difference Between grep, sed, and awk</a:t>
            </a:r>
            <a:endParaRPr lang="en-GB" altLang="en-US" sz="2400" dirty="0"/>
          </a:p>
        </p:txBody>
      </p:sp>
    </p:spTree>
    <p:extLst>
      <p:ext uri="{BB962C8B-B14F-4D97-AF65-F5344CB8AC3E}">
        <p14:creationId xmlns:p14="http://schemas.microsoft.com/office/powerpoint/2010/main" val="107035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Autofit/>
          </a:bodyPr>
          <a:lstStyle/>
          <a:p>
            <a:pPr marL="0" indent="0" algn="just">
              <a:buNone/>
            </a:pPr>
            <a:endParaRPr lang="en-US" sz="1100" b="1" dirty="0">
              <a:latin typeface="Abadi" panose="020B0604020104020204" pitchFamily="34" charset="0"/>
            </a:endParaRPr>
          </a:p>
          <a:p>
            <a:pPr algn="just"/>
            <a:r>
              <a:rPr lang="en-US" sz="1400" b="1" dirty="0">
                <a:latin typeface="Abadi" panose="020B0604020104020204" pitchFamily="34" charset="0"/>
              </a:rPr>
              <a:t>grep   "INFO" log.txt </a:t>
            </a:r>
          </a:p>
          <a:p>
            <a:pPr algn="just"/>
            <a:r>
              <a:rPr lang="en-US" sz="1400" b="1" dirty="0">
                <a:latin typeface="Abadi" panose="020B0604020104020204" pitchFamily="34" charset="0"/>
              </a:rPr>
              <a:t>sed -n "/INFO/p" log.txt </a:t>
            </a:r>
          </a:p>
          <a:p>
            <a:pPr algn="just"/>
            <a:r>
              <a:rPr lang="en-US" sz="1400" b="1" dirty="0">
                <a:latin typeface="Abadi" panose="020B0604020104020204" pitchFamily="34" charset="0"/>
              </a:rPr>
              <a:t>awk "/INFO/{print}" log.txt   </a:t>
            </a:r>
          </a:p>
          <a:p>
            <a:pPr algn="just"/>
            <a:r>
              <a:rPr lang="en-US" sz="1400" b="1" dirty="0">
                <a:latin typeface="Abadi" panose="020B0604020104020204" pitchFamily="34" charset="0"/>
              </a:rPr>
              <a:t># awk [options] script file ,script-&gt; pattern/action &gt; pattern = INFO ,Action Print #awk </a:t>
            </a:r>
          </a:p>
          <a:p>
            <a:pPr algn="just"/>
            <a:r>
              <a:rPr lang="en-US" sz="1400" b="1" dirty="0">
                <a:latin typeface="Abadi" panose="020B0604020104020204" pitchFamily="34" charset="0"/>
              </a:rPr>
              <a:t>Substituting the Matching String </a:t>
            </a:r>
          </a:p>
          <a:p>
            <a:pPr algn="just"/>
            <a:r>
              <a:rPr lang="en-US" sz="1400" b="1" dirty="0">
                <a:latin typeface="Abadi" panose="020B0604020104020204" pitchFamily="34" charset="0"/>
              </a:rPr>
              <a:t>awk‘s built-in method </a:t>
            </a:r>
            <a:r>
              <a:rPr lang="en-US" sz="1400" b="1" dirty="0" err="1">
                <a:latin typeface="Abadi" panose="020B0604020104020204" pitchFamily="34" charset="0"/>
              </a:rPr>
              <a:t>gsub</a:t>
            </a:r>
            <a:r>
              <a:rPr lang="en-US" sz="1400" b="1" dirty="0">
                <a:latin typeface="Abadi" panose="020B0604020104020204" pitchFamily="34" charset="0"/>
              </a:rPr>
              <a:t> to substitute all ERROR occurrences with CRITICAL</a:t>
            </a:r>
          </a:p>
          <a:p>
            <a:pPr algn="just"/>
            <a:r>
              <a:rPr lang="en-US" sz="1400" b="1" dirty="0">
                <a:latin typeface="Abadi" panose="020B0604020104020204" pitchFamily="34" charset="0"/>
              </a:rPr>
              <a:t>awk '{</a:t>
            </a:r>
            <a:r>
              <a:rPr lang="en-US" sz="1400" b="1" dirty="0" err="1">
                <a:latin typeface="Abadi" panose="020B0604020104020204" pitchFamily="34" charset="0"/>
              </a:rPr>
              <a:t>gsub</a:t>
            </a:r>
            <a:r>
              <a:rPr lang="en-US" sz="1400" b="1" dirty="0">
                <a:latin typeface="Abadi" panose="020B0604020104020204" pitchFamily="34" charset="0"/>
              </a:rPr>
              <a:t>(/ERROR/, "CRITICAL")}{print}' log.txt</a:t>
            </a:r>
          </a:p>
          <a:p>
            <a:pPr algn="just"/>
            <a:r>
              <a:rPr lang="en-US" sz="1400" b="1" dirty="0">
                <a:latin typeface="Abadi" panose="020B0604020104020204" pitchFamily="34" charset="0"/>
              </a:rPr>
              <a:t>awk Adding Header and Footer to the Document</a:t>
            </a:r>
          </a:p>
          <a:p>
            <a:pPr algn="just"/>
            <a:r>
              <a:rPr lang="en-US" sz="1400" b="1" dirty="0">
                <a:latin typeface="Abadi" panose="020B0604020104020204" pitchFamily="34" charset="0"/>
              </a:rPr>
              <a:t># In awk, there’s a BEGIN block that will execute before it starts processing any line of the file. On the other hand, there is also an END block </a:t>
            </a:r>
          </a:p>
          <a:p>
            <a:pPr algn="just"/>
            <a:r>
              <a:rPr lang="en-US" sz="1400" b="1" dirty="0">
                <a:latin typeface="Abadi" panose="020B0604020104020204" pitchFamily="34" charset="0"/>
              </a:rPr>
              <a:t>awk 'BEGIN {print "LOG SUMMARY\n--------------"} {print} END {print "--------------\</a:t>
            </a:r>
            <a:r>
              <a:rPr lang="en-US" sz="1400" b="1" dirty="0" err="1">
                <a:latin typeface="Abadi" panose="020B0604020104020204" pitchFamily="34" charset="0"/>
              </a:rPr>
              <a:t>nEND</a:t>
            </a:r>
            <a:r>
              <a:rPr lang="en-US" sz="1400" b="1" dirty="0">
                <a:latin typeface="Abadi" panose="020B0604020104020204" pitchFamily="34" charset="0"/>
              </a:rPr>
              <a:t> OF LOG SUMMARY"}' log.txt</a:t>
            </a:r>
          </a:p>
        </p:txBody>
      </p:sp>
      <p:sp>
        <p:nvSpPr>
          <p:cNvPr id="4" name="Rectangle 2">
            <a:extLst>
              <a:ext uri="{FF2B5EF4-FFF2-40B4-BE49-F238E27FC236}">
                <a16:creationId xmlns:a16="http://schemas.microsoft.com/office/drawing/2014/main" id="{C9BF7AD1-8629-43E4-C8D1-C44EC4EAA926}"/>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awk</a:t>
            </a:r>
            <a:endParaRPr lang="en-GB" altLang="en-US" sz="2400" dirty="0"/>
          </a:p>
        </p:txBody>
      </p:sp>
    </p:spTree>
    <p:extLst>
      <p:ext uri="{BB962C8B-B14F-4D97-AF65-F5344CB8AC3E}">
        <p14:creationId xmlns:p14="http://schemas.microsoft.com/office/powerpoint/2010/main" val="1753969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Autofit/>
          </a:bodyPr>
          <a:lstStyle/>
          <a:p>
            <a:pPr marL="0" indent="0" algn="just">
              <a:buNone/>
            </a:pPr>
            <a:endParaRPr lang="en-US" sz="1100" b="1" dirty="0">
              <a:latin typeface="Abadi" panose="020B0604020104020204" pitchFamily="34" charset="0"/>
            </a:endParaRPr>
          </a:p>
          <a:p>
            <a:pPr algn="just"/>
            <a:r>
              <a:rPr lang="en-US" sz="1400" b="1" dirty="0">
                <a:latin typeface="Abadi" panose="020B0604020104020204" pitchFamily="34" charset="0"/>
              </a:rPr>
              <a:t>Column Manipulation</a:t>
            </a:r>
          </a:p>
          <a:p>
            <a:pPr algn="just"/>
            <a:r>
              <a:rPr lang="en-US" sz="1400" b="1" dirty="0">
                <a:latin typeface="Abadi" panose="020B0604020104020204" pitchFamily="34" charset="0"/>
              </a:rPr>
              <a:t>Processing documents having a rows and columns structure (CSV style) is when awk really shines. For instance, we can easily print the first and second column, and skip the third one of our log.txt:</a:t>
            </a:r>
          </a:p>
          <a:p>
            <a:pPr algn="just"/>
            <a:r>
              <a:rPr lang="en-US" sz="1400" b="1" dirty="0">
                <a:latin typeface="Abadi" panose="020B0604020104020204" pitchFamily="34" charset="0"/>
              </a:rPr>
              <a:t>awk '{print $1, $2}' log.txt</a:t>
            </a:r>
          </a:p>
          <a:p>
            <a:pPr algn="just"/>
            <a:r>
              <a:rPr lang="en-US" sz="1400" b="1" dirty="0">
                <a:latin typeface="Abadi" panose="020B0604020104020204" pitchFamily="34" charset="0"/>
              </a:rPr>
              <a:t> Custom Field Separator</a:t>
            </a:r>
          </a:p>
          <a:p>
            <a:pPr algn="just"/>
            <a:r>
              <a:rPr lang="en-US" sz="1400" b="1" dirty="0">
                <a:latin typeface="Abadi" panose="020B0604020104020204" pitchFamily="34" charset="0"/>
              </a:rPr>
              <a:t>By default, awk handles white spaces as a delimiter. If the processing text is using a delimiter that is not white space (a comma, for example), we can specify it with the flag -F:</a:t>
            </a:r>
          </a:p>
          <a:p>
            <a:pPr algn="just"/>
            <a:r>
              <a:rPr lang="en-US" sz="1400" b="1" dirty="0">
                <a:latin typeface="Abadi" panose="020B0604020104020204" pitchFamily="34" charset="0"/>
              </a:rPr>
              <a:t>awk -F "," '{print $1, $2}' log.txt</a:t>
            </a:r>
          </a:p>
          <a:p>
            <a:pPr algn="just"/>
            <a:r>
              <a:rPr lang="en-US" sz="1400" b="1" dirty="0">
                <a:latin typeface="Abadi" panose="020B0604020104020204" pitchFamily="34" charset="0"/>
              </a:rPr>
              <a:t>Arithmetic Operation</a:t>
            </a:r>
          </a:p>
          <a:p>
            <a:pPr algn="just"/>
            <a:r>
              <a:rPr lang="en-US" sz="1400" b="1" dirty="0">
                <a:latin typeface="Abadi" panose="020B0604020104020204" pitchFamily="34" charset="0"/>
              </a:rPr>
              <a:t>The ability of awk to carry out arithmetic operations makes gather some numerical info about a text file easy. For example, let’s calculate the number of ERROR event occurrences in log.txt:</a:t>
            </a:r>
          </a:p>
          <a:p>
            <a:pPr algn="just"/>
            <a:r>
              <a:rPr lang="en-US" sz="1400" b="1" dirty="0">
                <a:latin typeface="Abadi" panose="020B0604020104020204" pitchFamily="34" charset="0"/>
              </a:rPr>
              <a:t>awk '{count[$2]++} END {print count["ERROR"]}' log.txt</a:t>
            </a:r>
          </a:p>
          <a:p>
            <a:pPr algn="just"/>
            <a:r>
              <a:rPr lang="en-US" sz="1400" b="1" dirty="0">
                <a:latin typeface="Abadi" panose="020B0604020104020204" pitchFamily="34" charset="0"/>
              </a:rPr>
              <a:t>In the script above, awk stores the counts of each distinct value Category column in the variable count. Then the script prints the count value at the end.</a:t>
            </a:r>
          </a:p>
          <a:p>
            <a:pPr algn="just"/>
            <a:r>
              <a:rPr lang="en-US" sz="1400" b="1" dirty="0">
                <a:latin typeface="Abadi" panose="020B0604020104020204" pitchFamily="34" charset="0"/>
              </a:rPr>
              <a:t>Numeric Comparison</a:t>
            </a:r>
          </a:p>
          <a:p>
            <a:pPr algn="just"/>
            <a:r>
              <a:rPr lang="en-US" sz="1400" b="1" dirty="0">
                <a:latin typeface="Abadi" panose="020B0604020104020204" pitchFamily="34" charset="0"/>
              </a:rPr>
              <a:t>Being a full-fledged scripting language, awk readily understands decimal values. This makes text processing easy when we need our script to interpret values as a number rather than as a simple string.</a:t>
            </a:r>
          </a:p>
          <a:p>
            <a:pPr algn="just"/>
            <a:r>
              <a:rPr lang="en-US" sz="1400" b="1" dirty="0">
                <a:latin typeface="Abadi" panose="020B0604020104020204" pitchFamily="34" charset="0"/>
              </a:rPr>
              <a:t>$ awk '{ if ($1 &gt; 1598863888 ) {print $0} }' log.txt</a:t>
            </a:r>
          </a:p>
          <a:p>
            <a:pPr algn="just"/>
            <a:r>
              <a:rPr lang="en-US" sz="1400" b="1" dirty="0">
                <a:latin typeface="Abadi" panose="020B0604020104020204" pitchFamily="34" charset="0"/>
              </a:rPr>
              <a:t>1598863891      INFO    System health check status: passed</a:t>
            </a:r>
          </a:p>
          <a:p>
            <a:pPr algn="just"/>
            <a:r>
              <a:rPr lang="en-US" sz="1400" b="1" dirty="0">
                <a:latin typeface="Abadi" panose="020B0604020104020204" pitchFamily="34" charset="0"/>
              </a:rPr>
              <a:t>1598863901      ERROR   Requested resource not found</a:t>
            </a:r>
          </a:p>
          <a:p>
            <a:pPr algn="just"/>
            <a:r>
              <a:rPr lang="en-US" sz="1400" b="1" dirty="0">
                <a:latin typeface="Abadi" panose="020B0604020104020204" pitchFamily="34" charset="0"/>
              </a:rPr>
              <a:t>1598864411      INFO      User admin logged </a:t>
            </a:r>
            <a:r>
              <a:rPr lang="en-US" sz="1400" b="1" dirty="0" err="1">
                <a:latin typeface="Abadi" panose="020B0604020104020204" pitchFamily="34" charset="0"/>
              </a:rPr>
              <a:t>ou</a:t>
            </a:r>
            <a:endParaRPr lang="en-US" sz="1400" b="1" dirty="0">
              <a:latin typeface="Abadi" panose="020B0604020104020204" pitchFamily="34" charset="0"/>
            </a:endParaRPr>
          </a:p>
        </p:txBody>
      </p:sp>
      <p:sp>
        <p:nvSpPr>
          <p:cNvPr id="6" name="Rectangle 2">
            <a:extLst>
              <a:ext uri="{FF2B5EF4-FFF2-40B4-BE49-F238E27FC236}">
                <a16:creationId xmlns:a16="http://schemas.microsoft.com/office/drawing/2014/main" id="{03A3A81F-9D70-24A6-0B57-42171831118D}"/>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awk</a:t>
            </a:r>
            <a:endParaRPr lang="en-GB" altLang="en-US" sz="2400" dirty="0"/>
          </a:p>
        </p:txBody>
      </p:sp>
    </p:spTree>
    <p:extLst>
      <p:ext uri="{BB962C8B-B14F-4D97-AF65-F5344CB8AC3E}">
        <p14:creationId xmlns:p14="http://schemas.microsoft.com/office/powerpoint/2010/main" val="976453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67"/>
            <a:ext cx="12192000" cy="6400147"/>
          </a:xfrm>
        </p:spPr>
        <p:txBody>
          <a:bodyPr>
            <a:noAutofit/>
          </a:bodyPr>
          <a:lstStyle/>
          <a:p>
            <a:pPr marL="0" indent="0" algn="just">
              <a:buNone/>
            </a:pPr>
            <a:r>
              <a:rPr lang="en-US" sz="1400" b="1" dirty="0">
                <a:latin typeface="Abadi" panose="020B0604020104020204" pitchFamily="34" charset="0"/>
              </a:rPr>
              <a:t>1. Enable Script Tracing</a:t>
            </a:r>
          </a:p>
          <a:p>
            <a:pPr marL="0" indent="0" algn="just">
              <a:buNone/>
            </a:pPr>
            <a:r>
              <a:rPr lang="en-US" sz="1400" b="1" dirty="0">
                <a:latin typeface="Abadi" panose="020B0604020104020204" pitchFamily="34" charset="0"/>
              </a:rPr>
              <a:t>set –x</a:t>
            </a:r>
          </a:p>
          <a:p>
            <a:pPr marL="0" indent="0" algn="just">
              <a:buNone/>
            </a:pPr>
            <a:r>
              <a:rPr lang="en-US" sz="1400" b="1" dirty="0">
                <a:latin typeface="Abadi" panose="020B0604020104020204" pitchFamily="34" charset="0"/>
              </a:rPr>
              <a:t># Disable tracing (optional)</a:t>
            </a:r>
          </a:p>
          <a:p>
            <a:pPr marL="0" indent="0" algn="just">
              <a:buNone/>
            </a:pPr>
            <a:r>
              <a:rPr lang="en-US" sz="1400" b="1" dirty="0">
                <a:latin typeface="Abadi" panose="020B0604020104020204" pitchFamily="34" charset="0"/>
              </a:rPr>
              <a:t>set +x</a:t>
            </a:r>
          </a:p>
          <a:p>
            <a:pPr marL="0" indent="0" algn="just">
              <a:buNone/>
            </a:pPr>
            <a:r>
              <a:rPr lang="en-US" sz="1400" b="1" dirty="0">
                <a:latin typeface="Abadi" panose="020B0604020104020204" pitchFamily="34" charset="0"/>
              </a:rPr>
              <a:t>2. echo Statements</a:t>
            </a:r>
          </a:p>
          <a:p>
            <a:pPr marL="0" indent="0" algn="just">
              <a:buNone/>
            </a:pPr>
            <a:r>
              <a:rPr lang="en-US" sz="1400" b="1" dirty="0">
                <a:latin typeface="Abadi" panose="020B0604020104020204" pitchFamily="34" charset="0"/>
              </a:rPr>
              <a:t># Debugging output</a:t>
            </a:r>
          </a:p>
          <a:p>
            <a:pPr marL="0" indent="0" algn="just">
              <a:buNone/>
            </a:pPr>
            <a:r>
              <a:rPr lang="en-US" sz="1400" b="1" dirty="0">
                <a:latin typeface="Abadi" panose="020B0604020104020204" pitchFamily="34" charset="0"/>
              </a:rPr>
              <a:t>echo "Variable1: $variable1"</a:t>
            </a:r>
          </a:p>
          <a:p>
            <a:pPr marL="0" indent="0" algn="just">
              <a:buNone/>
            </a:pPr>
            <a:r>
              <a:rPr lang="en-US" sz="1400" b="1" dirty="0">
                <a:latin typeface="Abadi" panose="020B0604020104020204" pitchFamily="34" charset="0"/>
              </a:rPr>
              <a:t>3. set -e: Exit on Error</a:t>
            </a:r>
          </a:p>
          <a:p>
            <a:pPr marL="0" indent="0" algn="just">
              <a:buNone/>
            </a:pPr>
            <a:r>
              <a:rPr lang="en-US" sz="1400" b="1" dirty="0">
                <a:latin typeface="Abadi" panose="020B0604020104020204" pitchFamily="34" charset="0"/>
              </a:rPr>
              <a:t>Place set -e at the beginning of your script to make it exit immediately if any command exits with a non-zero status.</a:t>
            </a:r>
          </a:p>
          <a:p>
            <a:pPr marL="0" indent="0" algn="just">
              <a:buNone/>
            </a:pPr>
            <a:r>
              <a:rPr lang="en-US" sz="1400" b="1" dirty="0">
                <a:latin typeface="Abadi" panose="020B0604020104020204" pitchFamily="34" charset="0"/>
              </a:rPr>
              <a:t>4. PS4 Environment Variable</a:t>
            </a:r>
          </a:p>
          <a:p>
            <a:pPr marL="0" indent="0" algn="just">
              <a:buNone/>
            </a:pPr>
            <a:r>
              <a:rPr lang="en-US" sz="1400" b="1" dirty="0">
                <a:latin typeface="Abadi" panose="020B0604020104020204" pitchFamily="34" charset="0"/>
              </a:rPr>
              <a:t>PS4='Line ${LINENO}: '  # Customize debug output format</a:t>
            </a:r>
          </a:p>
          <a:p>
            <a:pPr marL="0" indent="0" algn="just">
              <a:buNone/>
            </a:pPr>
            <a:r>
              <a:rPr lang="en-US" sz="1400" b="1" dirty="0">
                <a:latin typeface="Abadi" panose="020B0604020104020204" pitchFamily="34" charset="0"/>
              </a:rPr>
              <a:t>set -x</a:t>
            </a:r>
          </a:p>
          <a:p>
            <a:pPr marL="0" indent="0" algn="just">
              <a:buNone/>
            </a:pPr>
            <a:r>
              <a:rPr lang="en-US" sz="1400" b="1" dirty="0">
                <a:latin typeface="Abadi" panose="020B0604020104020204" pitchFamily="34" charset="0"/>
              </a:rPr>
              <a:t>5. read Command</a:t>
            </a:r>
          </a:p>
          <a:p>
            <a:pPr marL="0" indent="0" algn="just">
              <a:buNone/>
            </a:pPr>
            <a:r>
              <a:rPr lang="en-US" sz="1400" b="1" dirty="0">
                <a:latin typeface="Abadi" panose="020B0604020104020204" pitchFamily="34" charset="0"/>
              </a:rPr>
              <a:t>read command read variable </a:t>
            </a:r>
          </a:p>
          <a:p>
            <a:pPr marL="0" indent="0" algn="just">
              <a:buNone/>
            </a:pPr>
            <a:r>
              <a:rPr lang="en-US" sz="1400" b="1" dirty="0">
                <a:latin typeface="Abadi" panose="020B0604020104020204" pitchFamily="34" charset="0"/>
              </a:rPr>
              <a:t>6.Logging - Implement logging in your script to record important events, variable values, timestamp and error messages.</a:t>
            </a:r>
          </a:p>
          <a:p>
            <a:pPr marL="0" indent="0" algn="just">
              <a:buNone/>
            </a:pPr>
            <a:r>
              <a:rPr lang="en-US" sz="1400" b="1" dirty="0">
                <a:latin typeface="Abadi" panose="020B0604020104020204" pitchFamily="34" charset="0"/>
              </a:rPr>
              <a:t>7.shellcheck your_script.sh </a:t>
            </a:r>
          </a:p>
          <a:p>
            <a:pPr marL="0" indent="0" algn="just">
              <a:buNone/>
            </a:pPr>
            <a:r>
              <a:rPr lang="en-US" sz="1400" b="1" dirty="0">
                <a:latin typeface="Abadi" panose="020B0604020104020204" pitchFamily="34" charset="0"/>
              </a:rPr>
              <a:t>ShellCheck is a static analysis tool for shell scripts that provides suggestions and warnings for common mistakes and pitfalls</a:t>
            </a:r>
          </a:p>
          <a:p>
            <a:pPr marL="0" indent="0" algn="just">
              <a:buNone/>
            </a:pPr>
            <a:r>
              <a:rPr lang="en-US" sz="1400" b="1" dirty="0">
                <a:latin typeface="Abadi" panose="020B0604020104020204" pitchFamily="34" charset="0"/>
              </a:rPr>
              <a:t>8.logging to a file  - exec &gt; logfile.txt 2&gt;&amp;1  script.sh &gt;log.txt 2&gt;&amp;1</a:t>
            </a:r>
          </a:p>
          <a:p>
            <a:pPr marL="0" indent="0" algn="just">
              <a:buNone/>
            </a:pPr>
            <a:r>
              <a:rPr lang="en-US" sz="1400" b="1" dirty="0">
                <a:latin typeface="Abadi" panose="020B0604020104020204" pitchFamily="34" charset="0"/>
              </a:rPr>
              <a:t>9.Check and Print env variable - env </a:t>
            </a:r>
          </a:p>
          <a:p>
            <a:pPr marL="0" indent="0" algn="just">
              <a:buNone/>
            </a:pPr>
            <a:r>
              <a:rPr lang="en-US" sz="1400" b="1" dirty="0">
                <a:latin typeface="Abadi" panose="020B0604020104020204" pitchFamily="34" charset="0"/>
              </a:rPr>
              <a:t>10.Use bashdb for run time analysis – Command like list ,step ,next </a:t>
            </a:r>
          </a:p>
        </p:txBody>
      </p:sp>
      <p:pic>
        <p:nvPicPr>
          <p:cNvPr id="6" name="Picture 5">
            <a:extLst>
              <a:ext uri="{FF2B5EF4-FFF2-40B4-BE49-F238E27FC236}">
                <a16:creationId xmlns:a16="http://schemas.microsoft.com/office/drawing/2014/main" id="{6DB7F9BC-764B-5CE6-21AF-D82E59AE833A}"/>
              </a:ext>
            </a:extLst>
          </p:cNvPr>
          <p:cNvPicPr>
            <a:picLocks noChangeAspect="1"/>
          </p:cNvPicPr>
          <p:nvPr/>
        </p:nvPicPr>
        <p:blipFill>
          <a:blip r:embed="rId2"/>
          <a:stretch>
            <a:fillRect/>
          </a:stretch>
        </p:blipFill>
        <p:spPr>
          <a:xfrm>
            <a:off x="6091059" y="792380"/>
            <a:ext cx="5865778" cy="1006174"/>
          </a:xfrm>
          <a:prstGeom prst="rect">
            <a:avLst/>
          </a:prstGeom>
        </p:spPr>
      </p:pic>
      <p:pic>
        <p:nvPicPr>
          <p:cNvPr id="9" name="Picture 8">
            <a:extLst>
              <a:ext uri="{FF2B5EF4-FFF2-40B4-BE49-F238E27FC236}">
                <a16:creationId xmlns:a16="http://schemas.microsoft.com/office/drawing/2014/main" id="{54E64AD0-733C-2C8A-F3CD-0773FEB50BC8}"/>
              </a:ext>
            </a:extLst>
          </p:cNvPr>
          <p:cNvPicPr>
            <a:picLocks noChangeAspect="1"/>
          </p:cNvPicPr>
          <p:nvPr/>
        </p:nvPicPr>
        <p:blipFill>
          <a:blip r:embed="rId3"/>
          <a:stretch>
            <a:fillRect/>
          </a:stretch>
        </p:blipFill>
        <p:spPr>
          <a:xfrm>
            <a:off x="7211785" y="2278010"/>
            <a:ext cx="4444305" cy="2226149"/>
          </a:xfrm>
          <a:prstGeom prst="rect">
            <a:avLst/>
          </a:prstGeom>
        </p:spPr>
      </p:pic>
      <p:sp>
        <p:nvSpPr>
          <p:cNvPr id="4" name="Rectangle 2">
            <a:extLst>
              <a:ext uri="{FF2B5EF4-FFF2-40B4-BE49-F238E27FC236}">
                <a16:creationId xmlns:a16="http://schemas.microsoft.com/office/drawing/2014/main" id="{31B3291A-7952-76F5-AF75-911B66ABE151}"/>
              </a:ext>
            </a:extLst>
          </p:cNvPr>
          <p:cNvSpPr txBox="1">
            <a:spLocks noChangeArrowheads="1"/>
          </p:cNvSpPr>
          <p:nvPr/>
        </p:nvSpPr>
        <p:spPr bwMode="auto">
          <a:xfrm>
            <a:off x="-4941" y="67"/>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Bash Shell Scripting Debugging</a:t>
            </a:r>
            <a:endParaRPr lang="en-GB" altLang="en-US" sz="2400" dirty="0"/>
          </a:p>
        </p:txBody>
      </p:sp>
    </p:spTree>
    <p:extLst>
      <p:ext uri="{BB962C8B-B14F-4D97-AF65-F5344CB8AC3E}">
        <p14:creationId xmlns:p14="http://schemas.microsoft.com/office/powerpoint/2010/main" val="381001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639E-E20F-A05A-4537-62402C89614A}"/>
              </a:ext>
            </a:extLst>
          </p:cNvPr>
          <p:cNvSpPr>
            <a:spLocks noGrp="1"/>
          </p:cNvSpPr>
          <p:nvPr>
            <p:ph type="title"/>
          </p:nvPr>
        </p:nvSpPr>
        <p:spPr>
          <a:xfrm>
            <a:off x="838200" y="84842"/>
            <a:ext cx="10515600" cy="1224506"/>
          </a:xfrm>
        </p:spPr>
        <p:txBody>
          <a:bodyPr>
            <a:normAutofit/>
          </a:bodyPr>
          <a:lstStyle/>
          <a:p>
            <a:pPr algn="just"/>
            <a:br>
              <a:rPr lang="en-US" sz="2400" dirty="0">
                <a:latin typeface="Abadi" panose="020B0604020104020204" pitchFamily="34" charset="0"/>
              </a:rPr>
            </a:br>
            <a:endParaRPr lang="en-US" sz="2400" dirty="0">
              <a:latin typeface="Abadi" panose="020B0604020104020204" pitchFamily="34" charset="0"/>
            </a:endParaRPr>
          </a:p>
        </p:txBody>
      </p:sp>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4941" y="647768"/>
            <a:ext cx="12196941" cy="6210232"/>
          </a:xfrm>
        </p:spPr>
        <p:txBody>
          <a:bodyPr>
            <a:normAutofit/>
          </a:bodyPr>
          <a:lstStyle/>
          <a:p>
            <a:pPr algn="just"/>
            <a:r>
              <a:rPr lang="en-US" sz="1400" b="1" dirty="0">
                <a:latin typeface="Abadi" panose="020B0604020104020204" pitchFamily="34" charset="0"/>
              </a:rPr>
              <a:t> file system is a logical collection of files on a partition or disk. A partition is a container for information and can span an entire hard drive if desired.</a:t>
            </a:r>
          </a:p>
          <a:p>
            <a:pPr algn="just"/>
            <a:r>
              <a:rPr lang="en-US" sz="1400" b="1" dirty="0">
                <a:latin typeface="Abadi" panose="020B0604020104020204" pitchFamily="34" charset="0"/>
              </a:rPr>
              <a:t>file filename- Identifies the file type (binary, text, </a:t>
            </a:r>
            <a:r>
              <a:rPr lang="en-US" sz="1400" b="1" dirty="0" err="1">
                <a:latin typeface="Abadi" panose="020B0604020104020204" pitchFamily="34" charset="0"/>
              </a:rPr>
              <a:t>etc</a:t>
            </a:r>
            <a:r>
              <a:rPr lang="en-US" sz="1400" b="1" dirty="0">
                <a:latin typeface="Abadi" panose="020B0604020104020204" pitchFamily="34" charset="0"/>
              </a:rPr>
              <a:t>)</a:t>
            </a:r>
          </a:p>
          <a:p>
            <a:pPr algn="just"/>
            <a:r>
              <a:rPr lang="en-US" sz="1400" b="1" dirty="0">
                <a:latin typeface="Abadi" panose="020B0604020104020204" pitchFamily="34" charset="0"/>
              </a:rPr>
              <a:t>find filename </a:t>
            </a:r>
            <a:r>
              <a:rPr lang="en-US" sz="1400" b="1" dirty="0" err="1">
                <a:latin typeface="Abadi" panose="020B0604020104020204" pitchFamily="34" charset="0"/>
              </a:rPr>
              <a:t>dir</a:t>
            </a:r>
            <a:r>
              <a:rPr lang="en-US" sz="1400" b="1" dirty="0">
                <a:latin typeface="Abadi" panose="020B0604020104020204" pitchFamily="34" charset="0"/>
              </a:rPr>
              <a:t> Finds a file/directory</a:t>
            </a:r>
          </a:p>
          <a:p>
            <a:pPr algn="just"/>
            <a:r>
              <a:rPr lang="en-US" sz="1400" b="1" dirty="0">
                <a:latin typeface="Abadi" panose="020B0604020104020204" pitchFamily="34" charset="0"/>
              </a:rPr>
              <a:t>head filename Shows the beginning of a file</a:t>
            </a:r>
          </a:p>
          <a:p>
            <a:pPr algn="just"/>
            <a:r>
              <a:rPr lang="en-US" sz="1400" b="1" dirty="0">
                <a:latin typeface="Abadi" panose="020B0604020104020204" pitchFamily="34" charset="0"/>
              </a:rPr>
              <a:t>more filename Browses through a file from the beginning to the end</a:t>
            </a:r>
          </a:p>
          <a:p>
            <a:pPr algn="just"/>
            <a:r>
              <a:rPr lang="en-US" sz="1400" b="1" dirty="0">
                <a:latin typeface="Abadi" panose="020B0604020104020204" pitchFamily="34" charset="0"/>
              </a:rPr>
              <a:t>tail filename Shows the end of a file</a:t>
            </a:r>
          </a:p>
          <a:p>
            <a:pPr algn="just"/>
            <a:r>
              <a:rPr lang="en-US" sz="1400" b="1" dirty="0">
                <a:latin typeface="Abadi" panose="020B0604020104020204" pitchFamily="34" charset="0"/>
              </a:rPr>
              <a:t>touch filename Creates a blank file or modifies an existing file or its attributes</a:t>
            </a:r>
          </a:p>
          <a:p>
            <a:pPr algn="just"/>
            <a:r>
              <a:rPr lang="en-US" sz="1400" b="1" dirty="0" err="1">
                <a:latin typeface="Abadi" panose="020B0604020104020204" pitchFamily="34" charset="0"/>
              </a:rPr>
              <a:t>whereis</a:t>
            </a:r>
            <a:r>
              <a:rPr lang="en-US" sz="1400" b="1" dirty="0">
                <a:latin typeface="Abadi" panose="020B0604020104020204" pitchFamily="34" charset="0"/>
              </a:rPr>
              <a:t> filename Shows the location of a file</a:t>
            </a:r>
          </a:p>
          <a:p>
            <a:pPr algn="just"/>
            <a:r>
              <a:rPr lang="en-US" sz="1400" b="1" dirty="0">
                <a:latin typeface="Abadi" panose="020B0604020104020204" pitchFamily="34" charset="0"/>
              </a:rPr>
              <a:t>which </a:t>
            </a:r>
            <a:r>
              <a:rPr lang="en-US" sz="1400" b="1" dirty="0" err="1">
                <a:latin typeface="Abadi" panose="020B0604020104020204" pitchFamily="34" charset="0"/>
              </a:rPr>
              <a:t>filenameShows</a:t>
            </a:r>
            <a:r>
              <a:rPr lang="en-US" sz="1400" b="1" dirty="0">
                <a:latin typeface="Abadi" panose="020B0604020104020204" pitchFamily="34" charset="0"/>
              </a:rPr>
              <a:t> the location of a file if it is in your PATH</a:t>
            </a:r>
          </a:p>
          <a:p>
            <a:pPr algn="just"/>
            <a:r>
              <a:rPr lang="en-US" sz="1400" b="1" dirty="0" err="1">
                <a:latin typeface="Abadi" panose="020B0604020104020204" pitchFamily="34" charset="0"/>
              </a:rPr>
              <a:t>df</a:t>
            </a:r>
            <a:r>
              <a:rPr lang="en-US" sz="1400" b="1" dirty="0">
                <a:latin typeface="Abadi" panose="020B0604020104020204" pitchFamily="34" charset="0"/>
              </a:rPr>
              <a:t> -k (disk free) displays the disk space usage in kilobytes,</a:t>
            </a:r>
          </a:p>
          <a:p>
            <a:pPr algn="just"/>
            <a:r>
              <a:rPr lang="en-US" sz="1400" b="1" dirty="0">
                <a:latin typeface="Abadi" panose="020B0604020104020204" pitchFamily="34" charset="0"/>
              </a:rPr>
              <a:t>mount -t </a:t>
            </a:r>
            <a:r>
              <a:rPr lang="en-US" sz="1400" b="1" dirty="0" err="1">
                <a:latin typeface="Abadi" panose="020B0604020104020204" pitchFamily="34" charset="0"/>
              </a:rPr>
              <a:t>file_system_type</a:t>
            </a:r>
            <a:r>
              <a:rPr lang="en-US" sz="1400" b="1" dirty="0">
                <a:latin typeface="Abadi" panose="020B0604020104020204" pitchFamily="34" charset="0"/>
              </a:rPr>
              <a:t> </a:t>
            </a:r>
            <a:r>
              <a:rPr lang="en-US" sz="1400" b="1" dirty="0" err="1">
                <a:latin typeface="Abadi" panose="020B0604020104020204" pitchFamily="34" charset="0"/>
              </a:rPr>
              <a:t>device_to_mount</a:t>
            </a:r>
            <a:r>
              <a:rPr lang="en-US" sz="1400" b="1" dirty="0">
                <a:latin typeface="Abadi" panose="020B0604020104020204" pitchFamily="34" charset="0"/>
              </a:rPr>
              <a:t> </a:t>
            </a:r>
            <a:r>
              <a:rPr lang="en-US" sz="1400" b="1" dirty="0" err="1">
                <a:latin typeface="Abadi" panose="020B0604020104020204" pitchFamily="34" charset="0"/>
              </a:rPr>
              <a:t>directory_to_mount_to</a:t>
            </a:r>
            <a:endParaRPr lang="en-US" sz="1400" b="1" dirty="0">
              <a:latin typeface="Abadi" panose="020B0604020104020204" pitchFamily="34" charset="0"/>
            </a:endParaRPr>
          </a:p>
          <a:p>
            <a:pPr algn="just"/>
            <a:r>
              <a:rPr lang="en-US" sz="1400" b="1" dirty="0" err="1">
                <a:latin typeface="Abadi" panose="020B0604020104020204" pitchFamily="34" charset="0"/>
              </a:rPr>
              <a:t>umount</a:t>
            </a:r>
            <a:r>
              <a:rPr lang="en-US" sz="1400" b="1" dirty="0">
                <a:latin typeface="Abadi" panose="020B0604020104020204" pitchFamily="34" charset="0"/>
              </a:rPr>
              <a:t> /dev/</a:t>
            </a:r>
            <a:r>
              <a:rPr lang="en-US" sz="1400" b="1" dirty="0" err="1">
                <a:latin typeface="Abadi" panose="020B0604020104020204" pitchFamily="34" charset="0"/>
              </a:rPr>
              <a:t>cdrom</a:t>
            </a:r>
            <a:endParaRPr lang="en-US" sz="1400" b="1" dirty="0">
              <a:latin typeface="Abadi" panose="020B0604020104020204" pitchFamily="34" charset="0"/>
            </a:endParaRPr>
          </a:p>
        </p:txBody>
      </p:sp>
      <p:pic>
        <p:nvPicPr>
          <p:cNvPr id="5" name="Picture 4">
            <a:extLst>
              <a:ext uri="{FF2B5EF4-FFF2-40B4-BE49-F238E27FC236}">
                <a16:creationId xmlns:a16="http://schemas.microsoft.com/office/drawing/2014/main" id="{17002DD4-0DC3-1A37-CFCA-52CA152B23E3}"/>
              </a:ext>
            </a:extLst>
          </p:cNvPr>
          <p:cNvPicPr>
            <a:picLocks noChangeAspect="1"/>
          </p:cNvPicPr>
          <p:nvPr/>
        </p:nvPicPr>
        <p:blipFill>
          <a:blip r:embed="rId2"/>
          <a:stretch>
            <a:fillRect/>
          </a:stretch>
        </p:blipFill>
        <p:spPr>
          <a:xfrm>
            <a:off x="7597956" y="1309348"/>
            <a:ext cx="3865039" cy="3960237"/>
          </a:xfrm>
          <a:prstGeom prst="rect">
            <a:avLst/>
          </a:prstGeom>
        </p:spPr>
      </p:pic>
      <p:sp>
        <p:nvSpPr>
          <p:cNvPr id="4" name="Rectangle 2">
            <a:extLst>
              <a:ext uri="{FF2B5EF4-FFF2-40B4-BE49-F238E27FC236}">
                <a16:creationId xmlns:a16="http://schemas.microsoft.com/office/drawing/2014/main" id="{33810951-7F9C-40E2-1637-3CA9B6F72B6F}"/>
              </a:ext>
            </a:extLst>
          </p:cNvPr>
          <p:cNvSpPr txBox="1">
            <a:spLocks noChangeArrowheads="1"/>
          </p:cNvSpPr>
          <p:nvPr/>
        </p:nvSpPr>
        <p:spPr bwMode="auto">
          <a:xfrm>
            <a:off x="-4941" y="67"/>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File System Basics</a:t>
            </a:r>
            <a:endParaRPr lang="en-GB" altLang="en-US" sz="2400" dirty="0"/>
          </a:p>
        </p:txBody>
      </p:sp>
    </p:spTree>
    <p:extLst>
      <p:ext uri="{BB962C8B-B14F-4D97-AF65-F5344CB8AC3E}">
        <p14:creationId xmlns:p14="http://schemas.microsoft.com/office/powerpoint/2010/main" val="318356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900331"/>
            <a:ext cx="12192000" cy="5957603"/>
          </a:xfrm>
        </p:spPr>
        <p:txBody>
          <a:bodyPr>
            <a:normAutofit/>
          </a:bodyPr>
          <a:lstStyle/>
          <a:p>
            <a:pPr algn="just"/>
            <a:r>
              <a:rPr lang="en-US" sz="1400" b="1" dirty="0">
                <a:latin typeface="Abadi" panose="020B0604020104020204" pitchFamily="34" charset="0"/>
              </a:rPr>
              <a:t>Unix / Linux - User Administration</a:t>
            </a:r>
          </a:p>
          <a:p>
            <a:pPr algn="just"/>
            <a:r>
              <a:rPr lang="en-US" sz="1400" b="1" dirty="0">
                <a:latin typeface="Abadi" panose="020B0604020104020204" pitchFamily="34" charset="0"/>
              </a:rPr>
              <a:t>Managing Users and Groups</a:t>
            </a:r>
          </a:p>
          <a:p>
            <a:pPr algn="just"/>
            <a:r>
              <a:rPr lang="en-US" sz="1400" b="1" dirty="0">
                <a:latin typeface="Abadi" panose="020B0604020104020204" pitchFamily="34" charset="0"/>
              </a:rPr>
              <a:t>/</a:t>
            </a:r>
            <a:r>
              <a:rPr lang="en-US" sz="1400" b="1" dirty="0" err="1">
                <a:latin typeface="Abadi" panose="020B0604020104020204" pitchFamily="34" charset="0"/>
              </a:rPr>
              <a:t>etc</a:t>
            </a:r>
            <a:r>
              <a:rPr lang="en-US" sz="1400" b="1" dirty="0">
                <a:latin typeface="Abadi" panose="020B0604020104020204" pitchFamily="34" charset="0"/>
              </a:rPr>
              <a:t>/passwd − Keeps the user account and password information. This file holds the majority of information about accounts on the Unix system.</a:t>
            </a:r>
          </a:p>
          <a:p>
            <a:pPr algn="just"/>
            <a:r>
              <a:rPr lang="en-US" sz="1400" b="1" dirty="0">
                <a:latin typeface="Abadi" panose="020B0604020104020204" pitchFamily="34" charset="0"/>
              </a:rPr>
              <a:t>/</a:t>
            </a:r>
            <a:r>
              <a:rPr lang="en-US" sz="1400" b="1" dirty="0" err="1">
                <a:latin typeface="Abadi" panose="020B0604020104020204" pitchFamily="34" charset="0"/>
              </a:rPr>
              <a:t>etc</a:t>
            </a:r>
            <a:r>
              <a:rPr lang="en-US" sz="1400" b="1" dirty="0">
                <a:latin typeface="Abadi" panose="020B0604020104020204" pitchFamily="34" charset="0"/>
              </a:rPr>
              <a:t>/group − This file contains the group information for each account.</a:t>
            </a:r>
          </a:p>
          <a:p>
            <a:pPr algn="just"/>
            <a:r>
              <a:rPr lang="en-US" sz="1400" b="1" dirty="0" err="1">
                <a:latin typeface="Abadi" panose="020B0604020104020204" pitchFamily="34" charset="0"/>
              </a:rPr>
              <a:t>useradd</a:t>
            </a:r>
            <a:r>
              <a:rPr lang="en-US" sz="1400" b="1" dirty="0">
                <a:latin typeface="Abadi" panose="020B0604020104020204" pitchFamily="34" charset="0"/>
              </a:rPr>
              <a:t> - Adds accounts to the system</a:t>
            </a:r>
          </a:p>
          <a:p>
            <a:pPr algn="just"/>
            <a:r>
              <a:rPr lang="en-US" sz="1400" b="1" dirty="0">
                <a:latin typeface="Abadi" panose="020B0604020104020204" pitchFamily="34" charset="0"/>
              </a:rPr>
              <a:t>Unix / Linux - System Performance</a:t>
            </a:r>
          </a:p>
          <a:p>
            <a:pPr marL="0" indent="0" algn="just">
              <a:buNone/>
            </a:pPr>
            <a:r>
              <a:rPr lang="en-US" sz="1400" b="1" dirty="0">
                <a:latin typeface="Abadi" panose="020B0604020104020204" pitchFamily="34" charset="0"/>
              </a:rPr>
              <a:t>1 nice/renice Runs a program with modified scheduling priority</a:t>
            </a:r>
          </a:p>
          <a:p>
            <a:pPr marL="0" indent="0" algn="just">
              <a:buNone/>
            </a:pPr>
            <a:r>
              <a:rPr lang="en-US" sz="1400" b="1" dirty="0">
                <a:latin typeface="Abadi" panose="020B0604020104020204" pitchFamily="34" charset="0"/>
              </a:rPr>
              <a:t>2 netstat Prints network connections, routing tables, interface statistics, masquerade connections, and multicast memberships</a:t>
            </a:r>
          </a:p>
          <a:p>
            <a:pPr marL="0" indent="0" algn="just">
              <a:buNone/>
            </a:pPr>
            <a:r>
              <a:rPr lang="en-US" sz="1400" b="1" dirty="0">
                <a:latin typeface="Abadi" panose="020B0604020104020204" pitchFamily="34" charset="0"/>
              </a:rPr>
              <a:t>3 time Helps time a simple command or give resource usage</a:t>
            </a:r>
          </a:p>
          <a:p>
            <a:pPr marL="0" indent="0" algn="just">
              <a:buNone/>
            </a:pPr>
            <a:r>
              <a:rPr lang="en-US" sz="1400" b="1" dirty="0">
                <a:latin typeface="Abadi" panose="020B0604020104020204" pitchFamily="34" charset="0"/>
              </a:rPr>
              <a:t>4 uptime This is System Load Average</a:t>
            </a:r>
          </a:p>
          <a:p>
            <a:pPr marL="0" indent="0" algn="just">
              <a:buNone/>
            </a:pPr>
            <a:r>
              <a:rPr lang="en-US" sz="1400" b="1" dirty="0">
                <a:latin typeface="Abadi" panose="020B0604020104020204" pitchFamily="34" charset="0"/>
              </a:rPr>
              <a:t>5 </a:t>
            </a:r>
            <a:r>
              <a:rPr lang="en-US" sz="1400" b="1" dirty="0" err="1">
                <a:latin typeface="Abadi" panose="020B0604020104020204" pitchFamily="34" charset="0"/>
              </a:rPr>
              <a:t>ps</a:t>
            </a:r>
            <a:r>
              <a:rPr lang="en-US" sz="1400" b="1" dirty="0">
                <a:latin typeface="Abadi" panose="020B0604020104020204" pitchFamily="34" charset="0"/>
              </a:rPr>
              <a:t> Reports a snapshot of the current processes</a:t>
            </a:r>
          </a:p>
          <a:p>
            <a:pPr marL="0" indent="0" algn="just">
              <a:buNone/>
            </a:pPr>
            <a:r>
              <a:rPr lang="en-US" sz="1400" b="1" dirty="0">
                <a:latin typeface="Abadi" panose="020B0604020104020204" pitchFamily="34" charset="0"/>
              </a:rPr>
              <a:t>6 </a:t>
            </a:r>
            <a:r>
              <a:rPr lang="en-US" sz="1400" b="1" dirty="0" err="1">
                <a:latin typeface="Abadi" panose="020B0604020104020204" pitchFamily="34" charset="0"/>
              </a:rPr>
              <a:t>vmstat</a:t>
            </a:r>
            <a:r>
              <a:rPr lang="en-US" sz="1400" b="1" dirty="0">
                <a:latin typeface="Abadi" panose="020B0604020104020204" pitchFamily="34" charset="0"/>
              </a:rPr>
              <a:t> Reports virtual memory statistics</a:t>
            </a:r>
          </a:p>
          <a:p>
            <a:pPr marL="0" indent="0" algn="just">
              <a:buNone/>
            </a:pPr>
            <a:r>
              <a:rPr lang="en-US" sz="1400" b="1" dirty="0">
                <a:latin typeface="Abadi" panose="020B0604020104020204" pitchFamily="34" charset="0"/>
              </a:rPr>
              <a:t>7 top Displays system tasks</a:t>
            </a:r>
          </a:p>
        </p:txBody>
      </p:sp>
      <p:sp>
        <p:nvSpPr>
          <p:cNvPr id="6" name="Rectangle 2">
            <a:extLst>
              <a:ext uri="{FF2B5EF4-FFF2-40B4-BE49-F238E27FC236}">
                <a16:creationId xmlns:a16="http://schemas.microsoft.com/office/drawing/2014/main" id="{D0BC1DD8-06E7-E69D-27A6-B325BD6B1FFC}"/>
              </a:ext>
            </a:extLst>
          </p:cNvPr>
          <p:cNvSpPr txBox="1">
            <a:spLocks noChangeArrowheads="1"/>
          </p:cNvSpPr>
          <p:nvPr/>
        </p:nvSpPr>
        <p:spPr bwMode="auto">
          <a:xfrm>
            <a:off x="-4941" y="66"/>
            <a:ext cx="12192000" cy="900265"/>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File System Basics</a:t>
            </a:r>
            <a:endParaRPr lang="en-GB" altLang="en-US" sz="2400" dirty="0"/>
          </a:p>
        </p:txBody>
      </p:sp>
    </p:spTree>
    <p:extLst>
      <p:ext uri="{BB962C8B-B14F-4D97-AF65-F5344CB8AC3E}">
        <p14:creationId xmlns:p14="http://schemas.microsoft.com/office/powerpoint/2010/main" val="59601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4941" y="647767"/>
            <a:ext cx="12196941" cy="6456417"/>
          </a:xfrm>
        </p:spPr>
        <p:txBody>
          <a:bodyPr>
            <a:noAutofit/>
          </a:bodyPr>
          <a:lstStyle/>
          <a:p>
            <a:pPr algn="just"/>
            <a:r>
              <a:rPr lang="en-US" sz="1400" b="1" dirty="0">
                <a:latin typeface="Abadi" panose="020B0604020104020204" pitchFamily="34" charset="0"/>
              </a:rPr>
              <a:t>Unix / Linux - User Administration</a:t>
            </a:r>
          </a:p>
          <a:p>
            <a:pPr algn="just"/>
            <a:r>
              <a:rPr lang="en-US" sz="1400" b="1" dirty="0">
                <a:latin typeface="Abadi" panose="020B0604020104020204" pitchFamily="34" charset="0"/>
              </a:rPr>
              <a:t>Signals are software interrupts sent to a program to indicate that an important event has occurred. The events can vary from </a:t>
            </a:r>
          </a:p>
          <a:p>
            <a:pPr algn="just"/>
            <a:r>
              <a:rPr lang="en-US" sz="1400" b="1" dirty="0">
                <a:latin typeface="Abadi" panose="020B0604020104020204" pitchFamily="34" charset="0"/>
              </a:rPr>
              <a:t>user requests to illegal memory access errors. Some signals, such as the interrupt signal,</a:t>
            </a:r>
          </a:p>
          <a:p>
            <a:pPr algn="just"/>
            <a:r>
              <a:rPr lang="en-US" sz="1400" b="1" dirty="0">
                <a:latin typeface="Abadi" panose="020B0604020104020204" pitchFamily="34" charset="0"/>
              </a:rPr>
              <a:t>indicate that a user has asked the program to do something that is not in the usual flow of control.</a:t>
            </a:r>
          </a:p>
          <a:p>
            <a:pPr algn="just"/>
            <a:r>
              <a:rPr lang="en-US" sz="1400" b="1" dirty="0">
                <a:latin typeface="Abadi" panose="020B0604020104020204" pitchFamily="34" charset="0"/>
              </a:rPr>
              <a:t>#kill -l #list of signals </a:t>
            </a:r>
          </a:p>
          <a:p>
            <a:pPr algn="just"/>
            <a:r>
              <a:rPr lang="en-US" sz="1400" b="1" dirty="0">
                <a:latin typeface="Abadi" panose="020B0604020104020204" pitchFamily="34" charset="0"/>
              </a:rPr>
              <a:t>SIGHUP	1	Hang up detected on controlling terminal or death of controlling process</a:t>
            </a:r>
          </a:p>
          <a:p>
            <a:pPr algn="just"/>
            <a:r>
              <a:rPr lang="en-US" sz="1400" b="1" dirty="0">
                <a:latin typeface="Abadi" panose="020B0604020104020204" pitchFamily="34" charset="0"/>
              </a:rPr>
              <a:t>SIGINT	2	Issued if the user sends an interrupt signal (Ctrl + C)</a:t>
            </a:r>
          </a:p>
          <a:p>
            <a:pPr algn="just"/>
            <a:r>
              <a:rPr lang="en-US" sz="1400" b="1" dirty="0">
                <a:latin typeface="Abadi" panose="020B0604020104020204" pitchFamily="34" charset="0"/>
              </a:rPr>
              <a:t>SIGQUIT	3	Issued if the user sends a quit signal (Ctrl + D)</a:t>
            </a:r>
          </a:p>
          <a:p>
            <a:pPr algn="just"/>
            <a:r>
              <a:rPr lang="en-US" sz="1400" b="1" dirty="0">
                <a:latin typeface="Abadi" panose="020B0604020104020204" pitchFamily="34" charset="0"/>
              </a:rPr>
              <a:t>SIGFPE	8	Issued if an illegal mathematical operation is attempted</a:t>
            </a:r>
          </a:p>
          <a:p>
            <a:pPr algn="just"/>
            <a:r>
              <a:rPr lang="en-US" sz="1400" b="1" dirty="0">
                <a:latin typeface="Abadi" panose="020B0604020104020204" pitchFamily="34" charset="0"/>
              </a:rPr>
              <a:t>SIGKILL	9	If a process gets this signal it must quit immediately and will not perform any clean-up operations</a:t>
            </a:r>
          </a:p>
          <a:p>
            <a:pPr algn="just"/>
            <a:r>
              <a:rPr lang="en-US" sz="1400" b="1" dirty="0">
                <a:latin typeface="Abadi" panose="020B0604020104020204" pitchFamily="34" charset="0"/>
              </a:rPr>
              <a:t>SIGALRM	14	Alarm clock signal (used for timers)</a:t>
            </a:r>
          </a:p>
          <a:p>
            <a:pPr algn="just"/>
            <a:r>
              <a:rPr lang="en-US" sz="1400" b="1" dirty="0">
                <a:latin typeface="Abadi" panose="020B0604020104020204" pitchFamily="34" charset="0"/>
              </a:rPr>
              <a:t>SIGTERM	15	Software termination signal (sent by kill by default)</a:t>
            </a:r>
          </a:p>
          <a:p>
            <a:pPr algn="just"/>
            <a:r>
              <a:rPr lang="en-US" sz="1400" b="1" dirty="0">
                <a:latin typeface="Abadi" panose="020B0604020104020204" pitchFamily="34" charset="0"/>
              </a:rPr>
              <a:t>Sending Signals</a:t>
            </a:r>
          </a:p>
          <a:p>
            <a:pPr algn="just"/>
            <a:r>
              <a:rPr lang="en-US" sz="1400" b="1" dirty="0">
                <a:latin typeface="Abadi" panose="020B0604020104020204" pitchFamily="34" charset="0"/>
              </a:rPr>
              <a:t>$ kill -signal </a:t>
            </a:r>
            <a:r>
              <a:rPr lang="en-US" sz="1400" b="1" dirty="0" err="1">
                <a:latin typeface="Abadi" panose="020B0604020104020204" pitchFamily="34" charset="0"/>
              </a:rPr>
              <a:t>pid</a:t>
            </a:r>
            <a:r>
              <a:rPr lang="en-US" sz="1400" b="1" dirty="0">
                <a:latin typeface="Abadi" panose="020B0604020104020204" pitchFamily="34" charset="0"/>
              </a:rPr>
              <a:t>                                                                  </a:t>
            </a:r>
          </a:p>
          <a:p>
            <a:pPr algn="just"/>
            <a:r>
              <a:rPr lang="en-US" sz="1400" b="1" dirty="0">
                <a:latin typeface="Abadi" panose="020B0604020104020204" pitchFamily="34" charset="0"/>
              </a:rPr>
              <a:t>kill -9 1001 #kill a process </a:t>
            </a:r>
          </a:p>
          <a:p>
            <a:pPr algn="just"/>
            <a:r>
              <a:rPr lang="en-US" sz="1400" b="1" dirty="0">
                <a:latin typeface="Abadi" panose="020B0604020104020204" pitchFamily="34" charset="0"/>
              </a:rPr>
              <a:t>Trapping Signals</a:t>
            </a:r>
          </a:p>
          <a:p>
            <a:pPr algn="just"/>
            <a:r>
              <a:rPr lang="en-US" sz="1400" b="1" dirty="0">
                <a:latin typeface="Abadi" panose="020B0604020104020204" pitchFamily="34" charset="0"/>
              </a:rPr>
              <a:t>$ trap commands signals</a:t>
            </a:r>
          </a:p>
          <a:p>
            <a:pPr algn="just"/>
            <a:r>
              <a:rPr lang="en-US" sz="1400" b="1" dirty="0">
                <a:latin typeface="Abadi" panose="020B0604020104020204" pitchFamily="34" charset="0"/>
              </a:rPr>
              <a:t>Clean up temporary files</a:t>
            </a:r>
          </a:p>
          <a:p>
            <a:pPr algn="just"/>
            <a:r>
              <a:rPr lang="en-US" sz="1400" b="1" dirty="0">
                <a:latin typeface="Abadi" panose="020B0604020104020204" pitchFamily="34" charset="0"/>
              </a:rPr>
              <a:t>Ignore signals</a:t>
            </a:r>
          </a:p>
          <a:p>
            <a:pPr algn="just"/>
            <a:r>
              <a:rPr lang="en-US" sz="1400" b="1" dirty="0">
                <a:latin typeface="Abadi" panose="020B0604020104020204" pitchFamily="34" charset="0"/>
              </a:rPr>
              <a:t>#cal -&gt;</a:t>
            </a:r>
            <a:r>
              <a:rPr lang="en-US" sz="1400" b="1" dirty="0" err="1">
                <a:latin typeface="Abadi" panose="020B0604020104020204" pitchFamily="34" charset="0"/>
              </a:rPr>
              <a:t>calender</a:t>
            </a:r>
            <a:r>
              <a:rPr lang="en-US" sz="1400" b="1" dirty="0">
                <a:latin typeface="Abadi" panose="020B0604020104020204" pitchFamily="34" charset="0"/>
              </a:rPr>
              <a:t> </a:t>
            </a:r>
          </a:p>
          <a:p>
            <a:pPr algn="just"/>
            <a:endParaRPr lang="en-US" sz="1200" dirty="0">
              <a:latin typeface="Abadi" panose="020B0604020104020204" pitchFamily="34" charset="0"/>
            </a:endParaRPr>
          </a:p>
        </p:txBody>
      </p:sp>
      <p:sp>
        <p:nvSpPr>
          <p:cNvPr id="4" name="Rectangle 2">
            <a:extLst>
              <a:ext uri="{FF2B5EF4-FFF2-40B4-BE49-F238E27FC236}">
                <a16:creationId xmlns:a16="http://schemas.microsoft.com/office/drawing/2014/main" id="{80EC44F0-B261-B4AF-D010-BA4B62DA7C00}"/>
              </a:ext>
            </a:extLst>
          </p:cNvPr>
          <p:cNvSpPr txBox="1">
            <a:spLocks noChangeArrowheads="1"/>
          </p:cNvSpPr>
          <p:nvPr/>
        </p:nvSpPr>
        <p:spPr bwMode="auto">
          <a:xfrm>
            <a:off x="-4941" y="67"/>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Signal and Trap</a:t>
            </a:r>
            <a:endParaRPr lang="en-GB" altLang="en-US" sz="2400" dirty="0"/>
          </a:p>
        </p:txBody>
      </p:sp>
    </p:spTree>
    <p:extLst>
      <p:ext uri="{BB962C8B-B14F-4D97-AF65-F5344CB8AC3E}">
        <p14:creationId xmlns:p14="http://schemas.microsoft.com/office/powerpoint/2010/main" val="2645332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1" y="647767"/>
            <a:ext cx="12187059" cy="6414215"/>
          </a:xfrm>
        </p:spPr>
        <p:txBody>
          <a:bodyPr>
            <a:noAutofit/>
          </a:bodyPr>
          <a:lstStyle/>
          <a:p>
            <a:pPr algn="just"/>
            <a:r>
              <a:rPr lang="en-US" sz="1400" b="1" dirty="0">
                <a:latin typeface="Abadi" panose="020B0604020104020204" pitchFamily="34" charset="0"/>
              </a:rPr>
              <a:t>Unix / Linux - User Administration</a:t>
            </a:r>
          </a:p>
          <a:p>
            <a:pPr algn="just"/>
            <a:r>
              <a:rPr lang="en-US" sz="1400" b="1" dirty="0">
                <a:latin typeface="Abadi" panose="020B0604020104020204" pitchFamily="34" charset="0"/>
              </a:rPr>
              <a:t>#passwd - password change </a:t>
            </a:r>
          </a:p>
          <a:p>
            <a:pPr algn="just"/>
            <a:r>
              <a:rPr lang="en-US" sz="1400" b="1" dirty="0">
                <a:latin typeface="Abadi" panose="020B0604020104020204" pitchFamily="34" charset="0"/>
              </a:rPr>
              <a:t>#$ </a:t>
            </a:r>
            <a:r>
              <a:rPr lang="en-US" sz="1400" b="1" dirty="0" err="1">
                <a:latin typeface="Abadi" panose="020B0604020104020204" pitchFamily="34" charset="0"/>
              </a:rPr>
              <a:t>whoami</a:t>
            </a:r>
            <a:endParaRPr lang="en-US" sz="1400" b="1" dirty="0">
              <a:latin typeface="Abadi" panose="020B0604020104020204" pitchFamily="34" charset="0"/>
            </a:endParaRPr>
          </a:p>
          <a:p>
            <a:pPr algn="just"/>
            <a:r>
              <a:rPr lang="en-US" sz="1400" b="1" dirty="0" err="1">
                <a:latin typeface="Abadi" panose="020B0604020104020204" pitchFamily="34" charset="0"/>
              </a:rPr>
              <a:t>sanprasa</a:t>
            </a:r>
            <a:endParaRPr lang="en-US" sz="1400" b="1" dirty="0">
              <a:latin typeface="Abadi" panose="020B0604020104020204" pitchFamily="34" charset="0"/>
            </a:endParaRPr>
          </a:p>
          <a:p>
            <a:pPr algn="just"/>
            <a:r>
              <a:rPr lang="en-US" sz="1400" b="1" dirty="0">
                <a:latin typeface="Abadi" panose="020B0604020104020204" pitchFamily="34" charset="0"/>
              </a:rPr>
              <a:t>logout -&gt; Logging Out</a:t>
            </a:r>
          </a:p>
          <a:p>
            <a:pPr algn="just"/>
            <a:r>
              <a:rPr lang="en-US" sz="1400" b="1" dirty="0" err="1">
                <a:latin typeface="Abadi" panose="020B0604020104020204" pitchFamily="34" charset="0"/>
              </a:rPr>
              <a:t>init</a:t>
            </a:r>
            <a:r>
              <a:rPr lang="en-US" sz="1400" b="1" dirty="0">
                <a:latin typeface="Abadi" panose="020B0604020104020204" pitchFamily="34" charset="0"/>
              </a:rPr>
              <a:t> 0 </a:t>
            </a:r>
            <a:r>
              <a:rPr lang="en-US" sz="1400" b="1" dirty="0" err="1">
                <a:latin typeface="Abadi" panose="020B0604020104020204" pitchFamily="34" charset="0"/>
              </a:rPr>
              <a:t>poweroff</a:t>
            </a:r>
            <a:r>
              <a:rPr lang="en-US" sz="1400" b="1" dirty="0">
                <a:latin typeface="Abadi" panose="020B0604020104020204" pitchFamily="34" charset="0"/>
              </a:rPr>
              <a:t> </a:t>
            </a:r>
          </a:p>
          <a:p>
            <a:pPr algn="just"/>
            <a:r>
              <a:rPr lang="en-US" sz="1400" b="1" dirty="0" err="1">
                <a:latin typeface="Abadi" panose="020B0604020104020204" pitchFamily="34" charset="0"/>
              </a:rPr>
              <a:t>init</a:t>
            </a:r>
            <a:r>
              <a:rPr lang="en-US" sz="1400" b="1" dirty="0">
                <a:latin typeface="Abadi" panose="020B0604020104020204" pitchFamily="34" charset="0"/>
              </a:rPr>
              <a:t> 6 reboot </a:t>
            </a:r>
          </a:p>
          <a:p>
            <a:pPr algn="just"/>
            <a:r>
              <a:rPr lang="en-US" sz="1400" b="1" dirty="0" err="1">
                <a:latin typeface="Abadi" panose="020B0604020104020204" pitchFamily="34" charset="0"/>
              </a:rPr>
              <a:t>poweroff</a:t>
            </a:r>
            <a:r>
              <a:rPr lang="en-US" sz="1400" b="1" dirty="0">
                <a:latin typeface="Abadi" panose="020B0604020104020204" pitchFamily="34" charset="0"/>
              </a:rPr>
              <a:t> </a:t>
            </a:r>
          </a:p>
          <a:p>
            <a:pPr algn="just"/>
            <a:r>
              <a:rPr lang="en-US" sz="1400" b="1" dirty="0">
                <a:latin typeface="Abadi" panose="020B0604020104020204" pitchFamily="34" charset="0"/>
              </a:rPr>
              <a:t>reboot</a:t>
            </a:r>
          </a:p>
          <a:p>
            <a:pPr algn="just"/>
            <a:r>
              <a:rPr lang="en-US" sz="1400" b="1" dirty="0">
                <a:latin typeface="Abadi" panose="020B0604020104020204" pitchFamily="34" charset="0"/>
              </a:rPr>
              <a:t>shutdown </a:t>
            </a:r>
          </a:p>
          <a:p>
            <a:pPr algn="just"/>
            <a:r>
              <a:rPr lang="en-US" sz="1400" b="1" dirty="0">
                <a:latin typeface="Abadi" panose="020B0604020104020204" pitchFamily="34" charset="0"/>
              </a:rPr>
              <a:t>Metacharacters</a:t>
            </a:r>
          </a:p>
          <a:p>
            <a:pPr algn="just"/>
            <a:r>
              <a:rPr lang="en-US" sz="1400" b="1" dirty="0">
                <a:latin typeface="Abadi" panose="020B0604020104020204" pitchFamily="34" charset="0"/>
              </a:rPr>
              <a:t>$ls ch*.doc</a:t>
            </a:r>
          </a:p>
          <a:p>
            <a:pPr algn="just"/>
            <a:r>
              <a:rPr lang="en-US" sz="1400" b="1" dirty="0">
                <a:latin typeface="Abadi" panose="020B0604020104020204" pitchFamily="34" charset="0"/>
              </a:rPr>
              <a:t>Hidden Files</a:t>
            </a:r>
          </a:p>
          <a:p>
            <a:pPr algn="just"/>
            <a:r>
              <a:rPr lang="en-US" sz="1400" b="1" dirty="0">
                <a:latin typeface="Abadi" panose="020B0604020104020204" pitchFamily="34" charset="0"/>
              </a:rPr>
              <a:t>.profile − The Bourne shell ( </a:t>
            </a:r>
            <a:r>
              <a:rPr lang="en-US" sz="1400" b="1" dirty="0" err="1">
                <a:latin typeface="Abadi" panose="020B0604020104020204" pitchFamily="34" charset="0"/>
              </a:rPr>
              <a:t>sh</a:t>
            </a:r>
            <a:r>
              <a:rPr lang="en-US" sz="1400" b="1" dirty="0">
                <a:latin typeface="Abadi" panose="020B0604020104020204" pitchFamily="34" charset="0"/>
              </a:rPr>
              <a:t>) initialization script</a:t>
            </a:r>
          </a:p>
          <a:p>
            <a:pPr algn="just"/>
            <a:r>
              <a:rPr lang="en-US" sz="1400" b="1" dirty="0">
                <a:latin typeface="Abadi" panose="020B0604020104020204" pitchFamily="34" charset="0"/>
              </a:rPr>
              <a:t>Counting Words in a File</a:t>
            </a:r>
          </a:p>
          <a:p>
            <a:pPr algn="just"/>
            <a:r>
              <a:rPr lang="en-US" sz="1400" b="1" dirty="0">
                <a:latin typeface="Abadi" panose="020B0604020104020204" pitchFamily="34" charset="0"/>
              </a:rPr>
              <a:t>$ </a:t>
            </a:r>
            <a:r>
              <a:rPr lang="en-US" sz="1400" b="1" dirty="0" err="1">
                <a:latin typeface="Abadi" panose="020B0604020104020204" pitchFamily="34" charset="0"/>
              </a:rPr>
              <a:t>wc</a:t>
            </a:r>
            <a:r>
              <a:rPr lang="en-US" sz="1400" b="1" dirty="0">
                <a:latin typeface="Abadi" panose="020B0604020104020204" pitchFamily="34" charset="0"/>
              </a:rPr>
              <a:t> filename</a:t>
            </a:r>
          </a:p>
          <a:p>
            <a:pPr algn="just"/>
            <a:r>
              <a:rPr lang="en-US" sz="1400" b="1" dirty="0">
                <a:latin typeface="Abadi" panose="020B0604020104020204" pitchFamily="34" charset="0"/>
              </a:rPr>
              <a:t>2  19 103 filename(</a:t>
            </a:r>
            <a:r>
              <a:rPr lang="en-US" sz="1400" b="1" dirty="0" err="1">
                <a:latin typeface="Abadi" panose="020B0604020104020204" pitchFamily="34" charset="0"/>
              </a:rPr>
              <a:t>line,words,bytes</a:t>
            </a:r>
            <a:r>
              <a:rPr lang="en-US" sz="1400" b="1" dirty="0">
                <a:latin typeface="Abadi" panose="020B0604020104020204" pitchFamily="34" charset="0"/>
              </a:rPr>
              <a:t>)</a:t>
            </a:r>
          </a:p>
          <a:p>
            <a:pPr algn="just"/>
            <a:r>
              <a:rPr lang="en-US" sz="1400" b="1" dirty="0">
                <a:latin typeface="Abadi" panose="020B0604020104020204" pitchFamily="34" charset="0"/>
              </a:rPr>
              <a:t>Unix - Pipes and Filters</a:t>
            </a:r>
          </a:p>
          <a:p>
            <a:pPr algn="just"/>
            <a:r>
              <a:rPr lang="en-US" sz="1400" b="1" dirty="0">
                <a:latin typeface="Abadi" panose="020B0604020104020204" pitchFamily="34" charset="0"/>
              </a:rPr>
              <a:t>$grep pattern file(s)</a:t>
            </a:r>
          </a:p>
          <a:p>
            <a:pPr algn="just"/>
            <a:r>
              <a:rPr lang="en-US" sz="1400" b="1" dirty="0">
                <a:latin typeface="Abadi" panose="020B0604020104020204" pitchFamily="34" charset="0"/>
              </a:rPr>
              <a:t>ls -l | grep "Aug"</a:t>
            </a:r>
          </a:p>
          <a:p>
            <a:pPr algn="just"/>
            <a:endParaRPr lang="en-US" sz="1200" dirty="0">
              <a:latin typeface="Abadi" panose="020B0604020104020204" pitchFamily="34" charset="0"/>
            </a:endParaRPr>
          </a:p>
        </p:txBody>
      </p:sp>
      <p:sp>
        <p:nvSpPr>
          <p:cNvPr id="6" name="Rectangle 2">
            <a:extLst>
              <a:ext uri="{FF2B5EF4-FFF2-40B4-BE49-F238E27FC236}">
                <a16:creationId xmlns:a16="http://schemas.microsoft.com/office/drawing/2014/main" id="{2B9E0AF3-2E1F-F614-FF2B-690D04752CAE}"/>
              </a:ext>
            </a:extLst>
          </p:cNvPr>
          <p:cNvSpPr txBox="1">
            <a:spLocks noChangeArrowheads="1"/>
          </p:cNvSpPr>
          <p:nvPr/>
        </p:nvSpPr>
        <p:spPr bwMode="auto">
          <a:xfrm>
            <a:off x="-4941" y="67"/>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Signal and Trap</a:t>
            </a:r>
            <a:endParaRPr lang="en-GB" altLang="en-US" sz="2400" dirty="0"/>
          </a:p>
        </p:txBody>
      </p:sp>
    </p:spTree>
    <p:extLst>
      <p:ext uri="{BB962C8B-B14F-4D97-AF65-F5344CB8AC3E}">
        <p14:creationId xmlns:p14="http://schemas.microsoft.com/office/powerpoint/2010/main" val="36168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3A0E8-67D2-2897-9BAE-4C660D8C747E}"/>
            </a:ext>
          </a:extLst>
        </p:cNvPr>
        <p:cNvGrpSpPr/>
        <p:nvPr/>
      </p:nvGrpSpPr>
      <p:grpSpPr>
        <a:xfrm>
          <a:off x="0" y="0"/>
          <a:ext cx="0" cy="0"/>
          <a:chOff x="0" y="0"/>
          <a:chExt cx="0" cy="0"/>
        </a:xfrm>
      </p:grpSpPr>
      <p:sp>
        <p:nvSpPr>
          <p:cNvPr id="28674" name="Rectangle 2">
            <a:extLst>
              <a:ext uri="{FF2B5EF4-FFF2-40B4-BE49-F238E27FC236}">
                <a16:creationId xmlns:a16="http://schemas.microsoft.com/office/drawing/2014/main" id="{7241557B-53D9-BE81-0F68-BED48B2D4CF0}"/>
              </a:ext>
            </a:extLst>
          </p:cNvPr>
          <p:cNvSpPr>
            <a:spLocks noGrp="1" noChangeArrowheads="1"/>
          </p:cNvSpPr>
          <p:nvPr>
            <p:ph type="title" idx="4294967295"/>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GB" altLang="en-US" sz="2400" b="1" dirty="0">
                <a:solidFill>
                  <a:srgbClr val="343434"/>
                </a:solidFill>
                <a:latin typeface="Abadi" panose="020B0604020104020204" pitchFamily="34" charset="0"/>
              </a:rPr>
              <a:t>Python Programming Topics</a:t>
            </a:r>
            <a:br>
              <a:rPr lang="en-GB" altLang="en-US" sz="2400" dirty="0"/>
            </a:br>
            <a:endParaRPr lang="en-GB" altLang="en-US" sz="2400" dirty="0"/>
          </a:p>
        </p:txBody>
      </p:sp>
      <p:sp>
        <p:nvSpPr>
          <p:cNvPr id="23555" name="Content Placeholder 1">
            <a:extLst>
              <a:ext uri="{FF2B5EF4-FFF2-40B4-BE49-F238E27FC236}">
                <a16:creationId xmlns:a16="http://schemas.microsoft.com/office/drawing/2014/main" id="{8A60AAC9-6477-57B6-853A-2B6BC40FF935}"/>
              </a:ext>
            </a:extLst>
          </p:cNvPr>
          <p:cNvSpPr>
            <a:spLocks noGrp="1" noChangeArrowheads="1"/>
          </p:cNvSpPr>
          <p:nvPr>
            <p:ph idx="4294967295"/>
          </p:nvPr>
        </p:nvSpPr>
        <p:spPr bwMode="auto">
          <a:xfrm>
            <a:off x="0" y="647700"/>
            <a:ext cx="12192000" cy="6210300"/>
          </a:xfrm>
          <a:prstGeom prst="rect">
            <a:avLst/>
          </a:prstGeom>
        </p:spPr>
        <p:txBody>
          <a:bodyPr>
            <a:noAutofit/>
          </a:bodyPr>
          <a:lstStyle/>
          <a:p>
            <a:pPr>
              <a:buFont typeface="+mj-lt"/>
              <a:buAutoNum type="arabicParenR"/>
              <a:defRPr/>
            </a:pPr>
            <a:r>
              <a:rPr lang="en-GB" altLang="en-US" sz="1200" b="1" dirty="0">
                <a:latin typeface="Abadi" panose="020B0604020104020204" pitchFamily="34" charset="0"/>
              </a:rPr>
              <a:t>Introduction to Shells (Bourne, C, Korn, Bash) </a:t>
            </a:r>
          </a:p>
          <a:p>
            <a:pPr>
              <a:buFont typeface="+mj-lt"/>
              <a:buAutoNum type="arabicParenR"/>
              <a:defRPr/>
            </a:pPr>
            <a:r>
              <a:rPr lang="en-GB" altLang="en-US" sz="1200" b="1" dirty="0">
                <a:latin typeface="Abadi" panose="020B0604020104020204" pitchFamily="34" charset="0"/>
              </a:rPr>
              <a:t>Shell Variables (Local, Environment, Shell) </a:t>
            </a:r>
          </a:p>
          <a:p>
            <a:pPr>
              <a:buFont typeface="+mj-lt"/>
              <a:buAutoNum type="arabicParenR"/>
              <a:defRPr/>
            </a:pPr>
            <a:r>
              <a:rPr lang="en-GB" altLang="en-US" sz="1200" b="1" dirty="0">
                <a:latin typeface="Abadi" panose="020B0604020104020204" pitchFamily="34" charset="0"/>
              </a:rPr>
              <a:t>Shell Arrays </a:t>
            </a:r>
          </a:p>
          <a:p>
            <a:pPr>
              <a:buFont typeface="+mj-lt"/>
              <a:buAutoNum type="arabicParenR"/>
              <a:defRPr/>
            </a:pPr>
            <a:r>
              <a:rPr lang="en-GB" altLang="en-US" sz="1200" b="1" dirty="0">
                <a:latin typeface="Abadi" panose="020B0604020104020204" pitchFamily="34" charset="0"/>
              </a:rPr>
              <a:t>Shell Basic Operators (Arithmetic, Relational, Logical) </a:t>
            </a:r>
          </a:p>
          <a:p>
            <a:pPr>
              <a:buFont typeface="+mj-lt"/>
              <a:buAutoNum type="arabicParenR"/>
              <a:defRPr/>
            </a:pPr>
            <a:r>
              <a:rPr lang="en-GB" altLang="en-US" sz="1200" b="1" dirty="0">
                <a:latin typeface="Abadi" panose="020B0604020104020204" pitchFamily="34" charset="0"/>
              </a:rPr>
              <a:t>String Operators </a:t>
            </a:r>
          </a:p>
          <a:p>
            <a:pPr>
              <a:buFont typeface="+mj-lt"/>
              <a:buAutoNum type="arabicParenR"/>
              <a:defRPr/>
            </a:pPr>
            <a:r>
              <a:rPr lang="en-GB" altLang="en-US" sz="1200" b="1" dirty="0">
                <a:latin typeface="Abadi" panose="020B0604020104020204" pitchFamily="34" charset="0"/>
              </a:rPr>
              <a:t>File Test Operators </a:t>
            </a:r>
          </a:p>
          <a:p>
            <a:pPr>
              <a:buFont typeface="+mj-lt"/>
              <a:buAutoNum type="arabicParenR"/>
              <a:defRPr/>
            </a:pPr>
            <a:r>
              <a:rPr lang="en-GB" altLang="en-US" sz="1200" b="1" dirty="0">
                <a:latin typeface="Abadi" panose="020B0604020104020204" pitchFamily="34" charset="0"/>
              </a:rPr>
              <a:t>Decision Making (if...fi, if...else, case...esac) </a:t>
            </a:r>
          </a:p>
          <a:p>
            <a:pPr>
              <a:buFont typeface="+mj-lt"/>
              <a:buAutoNum type="arabicParenR"/>
              <a:defRPr/>
            </a:pPr>
            <a:r>
              <a:rPr lang="en-GB" altLang="en-US" sz="1200" b="1" dirty="0">
                <a:latin typeface="Abadi" panose="020B0604020104020204" pitchFamily="34" charset="0"/>
              </a:rPr>
              <a:t>Loop Types (while, for, until, select) </a:t>
            </a:r>
          </a:p>
          <a:p>
            <a:pPr>
              <a:buFont typeface="+mj-lt"/>
              <a:buAutoNum type="arabicParenR"/>
              <a:defRPr/>
            </a:pPr>
            <a:r>
              <a:rPr lang="en-GB" altLang="en-US" sz="1200" b="1" dirty="0">
                <a:latin typeface="Abadi" panose="020B0604020104020204" pitchFamily="34" charset="0"/>
              </a:rPr>
              <a:t>Shell Substitution and Metacharacters </a:t>
            </a:r>
          </a:p>
          <a:p>
            <a:pPr>
              <a:buFont typeface="+mj-lt"/>
              <a:buAutoNum type="arabicParenR"/>
              <a:defRPr/>
            </a:pPr>
            <a:r>
              <a:rPr lang="en-GB" altLang="en-US" sz="1200" b="1" dirty="0">
                <a:latin typeface="Abadi" panose="020B0604020104020204" pitchFamily="34" charset="0"/>
              </a:rPr>
              <a:t>Input/Output Redirections </a:t>
            </a:r>
          </a:p>
          <a:p>
            <a:pPr>
              <a:buFont typeface="+mj-lt"/>
              <a:buAutoNum type="arabicParenR"/>
              <a:defRPr/>
            </a:pPr>
            <a:r>
              <a:rPr lang="en-GB" altLang="en-US" sz="1200" b="1" dirty="0">
                <a:latin typeface="Abadi" panose="020B0604020104020204" pitchFamily="34" charset="0"/>
              </a:rPr>
              <a:t>Shell Functions </a:t>
            </a:r>
          </a:p>
          <a:p>
            <a:pPr>
              <a:buFont typeface="+mj-lt"/>
              <a:buAutoNum type="arabicParenR"/>
              <a:defRPr/>
            </a:pPr>
            <a:r>
              <a:rPr lang="en-GB" altLang="en-US" sz="1200" b="1" dirty="0">
                <a:latin typeface="Abadi" panose="020B0604020104020204" pitchFamily="34" charset="0"/>
              </a:rPr>
              <a:t>Text Processing Tools (grep, sed, awk - Differences and Usage) </a:t>
            </a:r>
          </a:p>
          <a:p>
            <a:pPr>
              <a:buFont typeface="+mj-lt"/>
              <a:buAutoNum type="arabicParenR"/>
              <a:defRPr/>
            </a:pPr>
            <a:r>
              <a:rPr lang="en-GB" altLang="en-US" sz="1200" b="1" dirty="0">
                <a:latin typeface="Abadi" panose="020B0604020104020204" pitchFamily="34" charset="0"/>
              </a:rPr>
              <a:t>Shell Scripting Debugging (set -x, set -e, shellcheck, bashdb ) </a:t>
            </a:r>
          </a:p>
          <a:p>
            <a:pPr>
              <a:buFont typeface="+mj-lt"/>
              <a:buAutoNum type="arabicParenR"/>
              <a:defRPr/>
            </a:pPr>
            <a:r>
              <a:rPr lang="en-GB" altLang="en-US" sz="1200" b="1" dirty="0">
                <a:latin typeface="Abadi" panose="020B0604020104020204" pitchFamily="34" charset="0"/>
              </a:rPr>
              <a:t>Useful Commands (File, Directory, Network, Compression) </a:t>
            </a:r>
          </a:p>
          <a:p>
            <a:pPr>
              <a:buFont typeface="+mj-lt"/>
              <a:buAutoNum type="arabicParenR"/>
              <a:defRPr/>
            </a:pPr>
            <a:r>
              <a:rPr lang="en-GB" altLang="en-US" sz="1200" b="1" dirty="0">
                <a:latin typeface="Abadi" panose="020B0604020104020204" pitchFamily="34" charset="0"/>
              </a:rPr>
              <a:t>File System Basics (Linux Directory Structure, Mount/Umount) </a:t>
            </a:r>
          </a:p>
          <a:p>
            <a:pPr>
              <a:buFont typeface="+mj-lt"/>
              <a:buAutoNum type="arabicParenR"/>
              <a:defRPr/>
            </a:pPr>
            <a:r>
              <a:rPr lang="en-GB" altLang="en-US" sz="1200" b="1" dirty="0">
                <a:latin typeface="Abadi" panose="020B0604020104020204" pitchFamily="34" charset="0"/>
              </a:rPr>
              <a:t>Hard and Soft Links </a:t>
            </a:r>
          </a:p>
          <a:p>
            <a:pPr>
              <a:buFont typeface="+mj-lt"/>
              <a:buAutoNum type="arabicParenR"/>
              <a:defRPr/>
            </a:pPr>
            <a:r>
              <a:rPr lang="en-GB" altLang="en-US" sz="1200" b="1" dirty="0">
                <a:latin typeface="Abadi" panose="020B0604020104020204" pitchFamily="34" charset="0"/>
              </a:rPr>
              <a:t>User Administration and System Performance </a:t>
            </a:r>
          </a:p>
          <a:p>
            <a:pPr>
              <a:buFont typeface="+mj-lt"/>
              <a:buAutoNum type="arabicParenR"/>
              <a:defRPr/>
            </a:pPr>
            <a:r>
              <a:rPr lang="en-GB" altLang="en-US" sz="1200" b="1" dirty="0">
                <a:latin typeface="Abadi" panose="020B0604020104020204" pitchFamily="34" charset="0"/>
              </a:rPr>
              <a:t>Signals and Trap </a:t>
            </a:r>
          </a:p>
          <a:p>
            <a:pPr>
              <a:buFont typeface="+mj-lt"/>
              <a:buAutoNum type="arabicParenR"/>
              <a:defRPr/>
            </a:pPr>
            <a:r>
              <a:rPr lang="en-GB" altLang="en-US" sz="1200" b="1" dirty="0">
                <a:latin typeface="Abadi" panose="020B0604020104020204" pitchFamily="34" charset="0"/>
              </a:rPr>
              <a:t>CronTab (Job Scheduling)</a:t>
            </a:r>
          </a:p>
          <a:p>
            <a:pPr>
              <a:buFont typeface="+mj-lt"/>
              <a:buAutoNum type="arabicParenR"/>
              <a:defRPr/>
            </a:pPr>
            <a:r>
              <a:rPr lang="en-GB" altLang="en-US" sz="1200" b="1" dirty="0">
                <a:latin typeface="Abadi" panose="020B0604020104020204" pitchFamily="34" charset="0"/>
              </a:rPr>
              <a:t>Real Time Projects – 4 projects hand on projects</a:t>
            </a:r>
          </a:p>
        </p:txBody>
      </p:sp>
    </p:spTree>
    <p:extLst>
      <p:ext uri="{BB962C8B-B14F-4D97-AF65-F5344CB8AC3E}">
        <p14:creationId xmlns:p14="http://schemas.microsoft.com/office/powerpoint/2010/main" val="389850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4941" y="647768"/>
            <a:ext cx="12182118" cy="6210166"/>
          </a:xfrm>
        </p:spPr>
        <p:txBody>
          <a:bodyPr>
            <a:noAutofit/>
          </a:bodyPr>
          <a:lstStyle/>
          <a:p>
            <a:pPr algn="just"/>
            <a:r>
              <a:rPr lang="en-US" sz="1200" b="1" dirty="0">
                <a:latin typeface="Abadi" panose="020B0604020104020204" pitchFamily="34" charset="0"/>
              </a:rPr>
              <a:t>Unix / Linux - User Administration</a:t>
            </a:r>
          </a:p>
          <a:p>
            <a:pPr algn="just"/>
            <a:r>
              <a:rPr lang="en-US" sz="1200" b="1" dirty="0">
                <a:latin typeface="Abadi" panose="020B0604020104020204" pitchFamily="34" charset="0"/>
              </a:rPr>
              <a:t>#passwd - password change </a:t>
            </a:r>
          </a:p>
          <a:p>
            <a:pPr algn="just"/>
            <a:r>
              <a:rPr lang="en-US" sz="1200" b="1" dirty="0">
                <a:latin typeface="Abadi" panose="020B0604020104020204" pitchFamily="34" charset="0"/>
              </a:rPr>
              <a:t>#$ </a:t>
            </a:r>
            <a:r>
              <a:rPr lang="en-US" sz="1200" b="1" dirty="0" err="1">
                <a:latin typeface="Abadi" panose="020B0604020104020204" pitchFamily="34" charset="0"/>
              </a:rPr>
              <a:t>whoami</a:t>
            </a:r>
            <a:endParaRPr lang="en-US" sz="1200" b="1" dirty="0">
              <a:latin typeface="Abadi" panose="020B0604020104020204" pitchFamily="34" charset="0"/>
            </a:endParaRPr>
          </a:p>
          <a:p>
            <a:pPr algn="just"/>
            <a:r>
              <a:rPr lang="en-US" sz="1200" b="1" dirty="0" err="1">
                <a:latin typeface="Abadi" panose="020B0604020104020204" pitchFamily="34" charset="0"/>
              </a:rPr>
              <a:t>sanprasa</a:t>
            </a:r>
            <a:endParaRPr lang="en-US" sz="1200" b="1" dirty="0">
              <a:latin typeface="Abadi" panose="020B0604020104020204" pitchFamily="34" charset="0"/>
            </a:endParaRPr>
          </a:p>
          <a:p>
            <a:pPr algn="just"/>
            <a:r>
              <a:rPr lang="en-US" sz="1200" b="1" dirty="0">
                <a:latin typeface="Abadi" panose="020B0604020104020204" pitchFamily="34" charset="0"/>
              </a:rPr>
              <a:t>logout -&gt; Logging Out</a:t>
            </a:r>
          </a:p>
          <a:p>
            <a:pPr algn="just"/>
            <a:r>
              <a:rPr lang="en-US" sz="1200" b="1" dirty="0" err="1">
                <a:latin typeface="Abadi" panose="020B0604020104020204" pitchFamily="34" charset="0"/>
              </a:rPr>
              <a:t>init</a:t>
            </a:r>
            <a:r>
              <a:rPr lang="en-US" sz="1200" b="1" dirty="0">
                <a:latin typeface="Abadi" panose="020B0604020104020204" pitchFamily="34" charset="0"/>
              </a:rPr>
              <a:t> 0 </a:t>
            </a:r>
            <a:r>
              <a:rPr lang="en-US" sz="1200" b="1" dirty="0" err="1">
                <a:latin typeface="Abadi" panose="020B0604020104020204" pitchFamily="34" charset="0"/>
              </a:rPr>
              <a:t>poweroff</a:t>
            </a:r>
            <a:r>
              <a:rPr lang="en-US" sz="1200" b="1" dirty="0">
                <a:latin typeface="Abadi" panose="020B0604020104020204" pitchFamily="34" charset="0"/>
              </a:rPr>
              <a:t> </a:t>
            </a:r>
          </a:p>
          <a:p>
            <a:pPr algn="just"/>
            <a:r>
              <a:rPr lang="en-US" sz="1200" b="1" dirty="0" err="1">
                <a:latin typeface="Abadi" panose="020B0604020104020204" pitchFamily="34" charset="0"/>
              </a:rPr>
              <a:t>init</a:t>
            </a:r>
            <a:r>
              <a:rPr lang="en-US" sz="1200" b="1" dirty="0">
                <a:latin typeface="Abadi" panose="020B0604020104020204" pitchFamily="34" charset="0"/>
              </a:rPr>
              <a:t> 6 reboot </a:t>
            </a:r>
          </a:p>
          <a:p>
            <a:pPr algn="just"/>
            <a:r>
              <a:rPr lang="en-US" sz="1200" b="1" dirty="0" err="1">
                <a:latin typeface="Abadi" panose="020B0604020104020204" pitchFamily="34" charset="0"/>
              </a:rPr>
              <a:t>poweroff</a:t>
            </a:r>
            <a:r>
              <a:rPr lang="en-US" sz="1200" b="1" dirty="0">
                <a:latin typeface="Abadi" panose="020B0604020104020204" pitchFamily="34" charset="0"/>
              </a:rPr>
              <a:t> </a:t>
            </a:r>
          </a:p>
          <a:p>
            <a:pPr algn="just"/>
            <a:r>
              <a:rPr lang="en-US" sz="1200" b="1" dirty="0">
                <a:latin typeface="Abadi" panose="020B0604020104020204" pitchFamily="34" charset="0"/>
              </a:rPr>
              <a:t>reboot</a:t>
            </a:r>
          </a:p>
          <a:p>
            <a:pPr algn="just"/>
            <a:r>
              <a:rPr lang="en-US" sz="1200" b="1" dirty="0">
                <a:latin typeface="Abadi" panose="020B0604020104020204" pitchFamily="34" charset="0"/>
              </a:rPr>
              <a:t>shutdown </a:t>
            </a:r>
          </a:p>
          <a:p>
            <a:pPr algn="just"/>
            <a:r>
              <a:rPr lang="en-US" sz="1200" b="1" dirty="0">
                <a:latin typeface="Abadi" panose="020B0604020104020204" pitchFamily="34" charset="0"/>
              </a:rPr>
              <a:t>Metacharacters</a:t>
            </a:r>
          </a:p>
          <a:p>
            <a:pPr algn="just"/>
            <a:r>
              <a:rPr lang="en-US" sz="1200" b="1" dirty="0">
                <a:latin typeface="Abadi" panose="020B0604020104020204" pitchFamily="34" charset="0"/>
              </a:rPr>
              <a:t>$ls ch*.doc</a:t>
            </a:r>
          </a:p>
          <a:p>
            <a:pPr algn="just"/>
            <a:r>
              <a:rPr lang="en-US" sz="1200" b="1" dirty="0">
                <a:latin typeface="Abadi" panose="020B0604020104020204" pitchFamily="34" charset="0"/>
              </a:rPr>
              <a:t>Hidden Files</a:t>
            </a:r>
          </a:p>
          <a:p>
            <a:pPr algn="just"/>
            <a:r>
              <a:rPr lang="en-US" sz="1200" b="1" dirty="0">
                <a:latin typeface="Abadi" panose="020B0604020104020204" pitchFamily="34" charset="0"/>
              </a:rPr>
              <a:t>.profile − The Bourne shell ( </a:t>
            </a:r>
            <a:r>
              <a:rPr lang="en-US" sz="1200" b="1" dirty="0" err="1">
                <a:latin typeface="Abadi" panose="020B0604020104020204" pitchFamily="34" charset="0"/>
              </a:rPr>
              <a:t>sh</a:t>
            </a:r>
            <a:r>
              <a:rPr lang="en-US" sz="1200" b="1" dirty="0">
                <a:latin typeface="Abadi" panose="020B0604020104020204" pitchFamily="34" charset="0"/>
              </a:rPr>
              <a:t>) initialization script</a:t>
            </a:r>
          </a:p>
          <a:p>
            <a:pPr algn="just"/>
            <a:r>
              <a:rPr lang="en-US" sz="1200" b="1" dirty="0">
                <a:latin typeface="Abadi" panose="020B0604020104020204" pitchFamily="34" charset="0"/>
              </a:rPr>
              <a:t>Counting Words in a File</a:t>
            </a:r>
          </a:p>
          <a:p>
            <a:pPr algn="just"/>
            <a:r>
              <a:rPr lang="en-US" sz="1200" b="1" dirty="0">
                <a:latin typeface="Abadi" panose="020B0604020104020204" pitchFamily="34" charset="0"/>
              </a:rPr>
              <a:t>$ </a:t>
            </a:r>
            <a:r>
              <a:rPr lang="en-US" sz="1200" b="1" dirty="0" err="1">
                <a:latin typeface="Abadi" panose="020B0604020104020204" pitchFamily="34" charset="0"/>
              </a:rPr>
              <a:t>wc</a:t>
            </a:r>
            <a:r>
              <a:rPr lang="en-US" sz="1200" b="1" dirty="0">
                <a:latin typeface="Abadi" panose="020B0604020104020204" pitchFamily="34" charset="0"/>
              </a:rPr>
              <a:t> filename</a:t>
            </a:r>
          </a:p>
          <a:p>
            <a:pPr algn="just"/>
            <a:r>
              <a:rPr lang="en-US" sz="1200" b="1" dirty="0">
                <a:latin typeface="Abadi" panose="020B0604020104020204" pitchFamily="34" charset="0"/>
              </a:rPr>
              <a:t>2  19 103 filename(</a:t>
            </a:r>
            <a:r>
              <a:rPr lang="en-US" sz="1200" b="1" dirty="0" err="1">
                <a:latin typeface="Abadi" panose="020B0604020104020204" pitchFamily="34" charset="0"/>
              </a:rPr>
              <a:t>line,words,bytes</a:t>
            </a:r>
            <a:r>
              <a:rPr lang="en-US" sz="1200" b="1" dirty="0">
                <a:latin typeface="Abadi" panose="020B0604020104020204" pitchFamily="34" charset="0"/>
              </a:rPr>
              <a:t>)</a:t>
            </a:r>
          </a:p>
          <a:p>
            <a:pPr algn="just"/>
            <a:r>
              <a:rPr lang="en-US" sz="1200" b="1" dirty="0">
                <a:latin typeface="Abadi" panose="020B0604020104020204" pitchFamily="34" charset="0"/>
              </a:rPr>
              <a:t>Unix - Pipes and Filters</a:t>
            </a:r>
          </a:p>
          <a:p>
            <a:pPr algn="just"/>
            <a:r>
              <a:rPr lang="en-US" sz="1200" b="1" dirty="0">
                <a:latin typeface="Abadi" panose="020B0604020104020204" pitchFamily="34" charset="0"/>
              </a:rPr>
              <a:t>$grep pattern file(s)</a:t>
            </a:r>
          </a:p>
          <a:p>
            <a:pPr algn="just"/>
            <a:r>
              <a:rPr lang="en-US" sz="1200" b="1" dirty="0">
                <a:latin typeface="Abadi" panose="020B0604020104020204" pitchFamily="34" charset="0"/>
              </a:rPr>
              <a:t>ls -l | grep "Aug"</a:t>
            </a:r>
          </a:p>
          <a:p>
            <a:pPr algn="just"/>
            <a:endParaRPr lang="en-US" sz="1200" dirty="0">
              <a:latin typeface="Abadi" panose="020B0604020104020204" pitchFamily="34" charset="0"/>
            </a:endParaRPr>
          </a:p>
        </p:txBody>
      </p:sp>
      <p:sp>
        <p:nvSpPr>
          <p:cNvPr id="6" name="Rectangle 2">
            <a:extLst>
              <a:ext uri="{FF2B5EF4-FFF2-40B4-BE49-F238E27FC236}">
                <a16:creationId xmlns:a16="http://schemas.microsoft.com/office/drawing/2014/main" id="{F4421A8D-D0E1-F6A2-0260-F96984D9A616}"/>
              </a:ext>
            </a:extLst>
          </p:cNvPr>
          <p:cNvSpPr txBox="1">
            <a:spLocks noChangeArrowheads="1"/>
          </p:cNvSpPr>
          <p:nvPr/>
        </p:nvSpPr>
        <p:spPr bwMode="auto">
          <a:xfrm>
            <a:off x="-4941" y="67"/>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Signal and Trap</a:t>
            </a:r>
            <a:endParaRPr lang="en-GB" altLang="en-US" sz="2400" dirty="0"/>
          </a:p>
        </p:txBody>
      </p:sp>
    </p:spTree>
    <p:extLst>
      <p:ext uri="{BB962C8B-B14F-4D97-AF65-F5344CB8AC3E}">
        <p14:creationId xmlns:p14="http://schemas.microsoft.com/office/powerpoint/2010/main" val="1182545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1" y="647700"/>
            <a:ext cx="12191999" cy="6210300"/>
          </a:xfrm>
        </p:spPr>
        <p:txBody>
          <a:bodyPr>
            <a:noAutofit/>
          </a:bodyPr>
          <a:lstStyle/>
          <a:p>
            <a:pPr algn="just"/>
            <a:r>
              <a:rPr lang="en-US" sz="1200" dirty="0">
                <a:latin typeface="Abadi" panose="020B0604020104020204" pitchFamily="34" charset="0"/>
              </a:rPr>
              <a:t>A hard link is a file that points to the same underlying </a:t>
            </a:r>
            <a:r>
              <a:rPr lang="en-US" sz="1200" dirty="0" err="1">
                <a:latin typeface="Abadi" panose="020B0604020104020204" pitchFamily="34" charset="0"/>
              </a:rPr>
              <a:t>inode</a:t>
            </a:r>
            <a:r>
              <a:rPr lang="en-US" sz="1200" dirty="0">
                <a:latin typeface="Abadi" panose="020B0604020104020204" pitchFamily="34" charset="0"/>
              </a:rPr>
              <a:t>, as another file. If delete one file, it removes one link to the underlying </a:t>
            </a:r>
            <a:r>
              <a:rPr lang="en-US" sz="1200" dirty="0" err="1">
                <a:latin typeface="Abadi" panose="020B0604020104020204" pitchFamily="34" charset="0"/>
              </a:rPr>
              <a:t>inode.Same</a:t>
            </a:r>
            <a:r>
              <a:rPr lang="en-US" sz="1200" dirty="0">
                <a:latin typeface="Abadi" panose="020B0604020104020204" pitchFamily="34" charset="0"/>
              </a:rPr>
              <a:t> fs </a:t>
            </a:r>
          </a:p>
          <a:p>
            <a:pPr algn="just"/>
            <a:r>
              <a:rPr lang="en-US" sz="1200" dirty="0">
                <a:latin typeface="Abadi" panose="020B0604020104020204" pitchFamily="34" charset="0"/>
              </a:rPr>
              <a:t> A symbolic link (also known as soft link) is a link to another filename in the </a:t>
            </a:r>
            <a:r>
              <a:rPr lang="en-US" sz="1200" dirty="0" err="1">
                <a:latin typeface="Abadi" panose="020B0604020104020204" pitchFamily="34" charset="0"/>
              </a:rPr>
              <a:t>filesystem.Different</a:t>
            </a:r>
            <a:r>
              <a:rPr lang="en-US" sz="1200" dirty="0">
                <a:latin typeface="Abadi" panose="020B0604020104020204" pitchFamily="34" charset="0"/>
              </a:rPr>
              <a:t> FS </a:t>
            </a:r>
          </a:p>
          <a:p>
            <a:pPr marL="0" indent="0" algn="just">
              <a:buNone/>
            </a:pPr>
            <a:endParaRPr lang="en-US" sz="1200" dirty="0">
              <a:latin typeface="Abadi" panose="020B0604020104020204" pitchFamily="34" charset="0"/>
            </a:endParaRPr>
          </a:p>
        </p:txBody>
      </p:sp>
      <p:pic>
        <p:nvPicPr>
          <p:cNvPr id="5" name="Picture 4">
            <a:extLst>
              <a:ext uri="{FF2B5EF4-FFF2-40B4-BE49-F238E27FC236}">
                <a16:creationId xmlns:a16="http://schemas.microsoft.com/office/drawing/2014/main" id="{E62D11D7-2F72-190C-6984-CFE221095E91}"/>
              </a:ext>
            </a:extLst>
          </p:cNvPr>
          <p:cNvPicPr>
            <a:picLocks noChangeAspect="1"/>
          </p:cNvPicPr>
          <p:nvPr/>
        </p:nvPicPr>
        <p:blipFill>
          <a:blip r:embed="rId2"/>
          <a:stretch>
            <a:fillRect/>
          </a:stretch>
        </p:blipFill>
        <p:spPr>
          <a:xfrm>
            <a:off x="412836" y="1295400"/>
            <a:ext cx="5336357" cy="2309570"/>
          </a:xfrm>
          <a:prstGeom prst="rect">
            <a:avLst/>
          </a:prstGeom>
        </p:spPr>
      </p:pic>
      <p:pic>
        <p:nvPicPr>
          <p:cNvPr id="7" name="Picture 6">
            <a:extLst>
              <a:ext uri="{FF2B5EF4-FFF2-40B4-BE49-F238E27FC236}">
                <a16:creationId xmlns:a16="http://schemas.microsoft.com/office/drawing/2014/main" id="{CD9721E7-8351-149A-E24D-38186A59D40F}"/>
              </a:ext>
            </a:extLst>
          </p:cNvPr>
          <p:cNvPicPr>
            <a:picLocks noChangeAspect="1"/>
          </p:cNvPicPr>
          <p:nvPr/>
        </p:nvPicPr>
        <p:blipFill>
          <a:blip r:embed="rId3"/>
          <a:stretch>
            <a:fillRect/>
          </a:stretch>
        </p:blipFill>
        <p:spPr>
          <a:xfrm>
            <a:off x="412835" y="3752849"/>
            <a:ext cx="5228309" cy="2347537"/>
          </a:xfrm>
          <a:prstGeom prst="rect">
            <a:avLst/>
          </a:prstGeom>
        </p:spPr>
      </p:pic>
      <p:sp>
        <p:nvSpPr>
          <p:cNvPr id="4" name="Rectangle 2">
            <a:extLst>
              <a:ext uri="{FF2B5EF4-FFF2-40B4-BE49-F238E27FC236}">
                <a16:creationId xmlns:a16="http://schemas.microsoft.com/office/drawing/2014/main" id="{314FA9FF-ADE3-9915-E14A-00FCF1190003}"/>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Hard and soft link</a:t>
            </a:r>
            <a:endParaRPr lang="en-GB" altLang="en-US" sz="2400" dirty="0"/>
          </a:p>
        </p:txBody>
      </p:sp>
    </p:spTree>
    <p:extLst>
      <p:ext uri="{BB962C8B-B14F-4D97-AF65-F5344CB8AC3E}">
        <p14:creationId xmlns:p14="http://schemas.microsoft.com/office/powerpoint/2010/main" val="2513493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639E-E20F-A05A-4537-62402C89614A}"/>
              </a:ext>
            </a:extLst>
          </p:cNvPr>
          <p:cNvSpPr>
            <a:spLocks noGrp="1"/>
          </p:cNvSpPr>
          <p:nvPr>
            <p:ph type="title"/>
          </p:nvPr>
        </p:nvSpPr>
        <p:spPr>
          <a:xfrm>
            <a:off x="838200" y="84844"/>
            <a:ext cx="10515600" cy="650449"/>
          </a:xfrm>
        </p:spPr>
        <p:txBody>
          <a:bodyPr>
            <a:normAutofit fontScale="90000"/>
          </a:bodyPr>
          <a:lstStyle/>
          <a:p>
            <a:pPr algn="just"/>
            <a:br>
              <a:rPr lang="en-US" sz="2400" dirty="0">
                <a:latin typeface="Abadi" panose="020B0604020104020204" pitchFamily="34" charset="0"/>
              </a:rPr>
            </a:br>
            <a:endParaRPr lang="en-US" sz="2400" dirty="0">
              <a:latin typeface="Abadi" panose="020B0604020104020204" pitchFamily="34" charset="0"/>
            </a:endParaRPr>
          </a:p>
        </p:txBody>
      </p:sp>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08081"/>
            <a:ext cx="12192000" cy="6249919"/>
          </a:xfrm>
        </p:spPr>
        <p:txBody>
          <a:bodyPr>
            <a:noAutofit/>
          </a:bodyPr>
          <a:lstStyle/>
          <a:p>
            <a:pPr algn="just"/>
            <a:r>
              <a:rPr lang="en-US" sz="1400" b="1" dirty="0">
                <a:latin typeface="Abadi" panose="020B0604020104020204" pitchFamily="34" charset="0"/>
              </a:rPr>
              <a:t>Shell takes input from functional argument ,script command line argument &amp; read command </a:t>
            </a:r>
          </a:p>
          <a:p>
            <a:pPr algn="l"/>
            <a:r>
              <a:rPr lang="en-US" sz="1400" b="1" dirty="0">
                <a:latin typeface="Abadi" panose="020B0604020104020204" pitchFamily="34" charset="0"/>
              </a:rPr>
              <a:t>echo ${</a:t>
            </a:r>
            <a:r>
              <a:rPr lang="en-US" sz="1400" b="1" dirty="0" err="1">
                <a:latin typeface="Abadi" panose="020B0604020104020204" pitchFamily="34" charset="0"/>
              </a:rPr>
              <a:t>variable:x:y</a:t>
            </a:r>
            <a:r>
              <a:rPr lang="en-US" sz="1400" b="1" dirty="0">
                <a:latin typeface="Abadi" panose="020B0604020104020204" pitchFamily="34" charset="0"/>
              </a:rPr>
              <a:t>} Where X is the starting position and y is the string length. </a:t>
            </a:r>
          </a:p>
          <a:p>
            <a:pPr algn="l"/>
            <a:r>
              <a:rPr lang="en-US" sz="1400" b="1" dirty="0" err="1">
                <a:latin typeface="Abadi" panose="020B0604020104020204" pitchFamily="34" charset="0"/>
              </a:rPr>
              <a:t>cron</a:t>
            </a:r>
            <a:r>
              <a:rPr lang="en-US" sz="1400" b="1" dirty="0">
                <a:latin typeface="Abadi" panose="020B0604020104020204" pitchFamily="34" charset="0"/>
              </a:rPr>
              <a:t> is a time-based job scheduler in Unix-like operating systems. Users can schedule tasks (commands or scripts) to run periodically at fixed times, dates, or intervals using </a:t>
            </a:r>
            <a:r>
              <a:rPr lang="en-US" sz="1400" b="1" dirty="0" err="1">
                <a:latin typeface="Abadi" panose="020B0604020104020204" pitchFamily="34" charset="0"/>
              </a:rPr>
              <a:t>cron</a:t>
            </a:r>
            <a:r>
              <a:rPr lang="en-US" sz="1400" b="1" dirty="0">
                <a:latin typeface="Abadi" panose="020B0604020104020204" pitchFamily="34" charset="0"/>
              </a:rPr>
              <a:t>. The crontab command is used to create, modify, and manage these </a:t>
            </a:r>
            <a:r>
              <a:rPr lang="en-US" sz="1400" b="1" dirty="0" err="1">
                <a:latin typeface="Abadi" panose="020B0604020104020204" pitchFamily="34" charset="0"/>
              </a:rPr>
              <a:t>cron</a:t>
            </a:r>
            <a:r>
              <a:rPr lang="en-US" sz="1400" b="1" dirty="0">
                <a:latin typeface="Abadi" panose="020B0604020104020204" pitchFamily="34" charset="0"/>
              </a:rPr>
              <a:t> jobs for individual users.</a:t>
            </a:r>
          </a:p>
          <a:p>
            <a:pPr algn="l"/>
            <a:r>
              <a:rPr lang="en-US" sz="1400" b="1" dirty="0">
                <a:latin typeface="Abadi" panose="020B0604020104020204" pitchFamily="34" charset="0"/>
              </a:rPr>
              <a:t>Viewing the Current User's Crontab: crontab -l</a:t>
            </a:r>
          </a:p>
          <a:p>
            <a:pPr algn="l"/>
            <a:r>
              <a:rPr lang="en-US" sz="1400" b="1" dirty="0">
                <a:latin typeface="Abadi" panose="020B0604020104020204" pitchFamily="34" charset="0"/>
              </a:rPr>
              <a:t>Editing the Current User's Crontab: crontab -e</a:t>
            </a:r>
          </a:p>
          <a:p>
            <a:pPr algn="just"/>
            <a:endParaRPr lang="en-US" sz="1200" dirty="0">
              <a:latin typeface="Abadi" panose="020B0604020104020204" pitchFamily="34" charset="0"/>
            </a:endParaRPr>
          </a:p>
          <a:p>
            <a:pPr marL="0" indent="0" algn="just">
              <a:buNone/>
            </a:pPr>
            <a:endParaRPr lang="en-US" sz="1200" dirty="0">
              <a:latin typeface="Abadi" panose="020B0604020104020204" pitchFamily="34" charset="0"/>
            </a:endParaRPr>
          </a:p>
        </p:txBody>
      </p:sp>
      <p:pic>
        <p:nvPicPr>
          <p:cNvPr id="8" name="Picture 7">
            <a:extLst>
              <a:ext uri="{FF2B5EF4-FFF2-40B4-BE49-F238E27FC236}">
                <a16:creationId xmlns:a16="http://schemas.microsoft.com/office/drawing/2014/main" id="{4EB15ACA-2581-626D-68A1-1F4F634EAC0D}"/>
              </a:ext>
            </a:extLst>
          </p:cNvPr>
          <p:cNvPicPr>
            <a:picLocks noChangeAspect="1"/>
          </p:cNvPicPr>
          <p:nvPr/>
        </p:nvPicPr>
        <p:blipFill>
          <a:blip r:embed="rId2"/>
          <a:stretch>
            <a:fillRect/>
          </a:stretch>
        </p:blipFill>
        <p:spPr>
          <a:xfrm>
            <a:off x="374021" y="2567135"/>
            <a:ext cx="5342150" cy="2970694"/>
          </a:xfrm>
          <a:prstGeom prst="rect">
            <a:avLst/>
          </a:prstGeom>
        </p:spPr>
      </p:pic>
      <p:pic>
        <p:nvPicPr>
          <p:cNvPr id="10" name="Picture 9">
            <a:extLst>
              <a:ext uri="{FF2B5EF4-FFF2-40B4-BE49-F238E27FC236}">
                <a16:creationId xmlns:a16="http://schemas.microsoft.com/office/drawing/2014/main" id="{B0AB204A-0C2D-9C39-655D-8D59A555E1A0}"/>
              </a:ext>
            </a:extLst>
          </p:cNvPr>
          <p:cNvPicPr>
            <a:picLocks noChangeAspect="1"/>
          </p:cNvPicPr>
          <p:nvPr/>
        </p:nvPicPr>
        <p:blipFill>
          <a:blip r:embed="rId3"/>
          <a:stretch>
            <a:fillRect/>
          </a:stretch>
        </p:blipFill>
        <p:spPr>
          <a:xfrm>
            <a:off x="5716171" y="2551735"/>
            <a:ext cx="5006566" cy="3001494"/>
          </a:xfrm>
          <a:prstGeom prst="rect">
            <a:avLst/>
          </a:prstGeom>
        </p:spPr>
      </p:pic>
      <p:sp>
        <p:nvSpPr>
          <p:cNvPr id="4" name="Rectangle 2">
            <a:extLst>
              <a:ext uri="{FF2B5EF4-FFF2-40B4-BE49-F238E27FC236}">
                <a16:creationId xmlns:a16="http://schemas.microsoft.com/office/drawing/2014/main" id="{DCD396D7-A20B-0340-86DB-9F4652BB629F}"/>
              </a:ext>
            </a:extLst>
          </p:cNvPr>
          <p:cNvSpPr txBox="1">
            <a:spLocks noChangeArrowheads="1"/>
          </p:cNvSpPr>
          <p:nvPr/>
        </p:nvSpPr>
        <p:spPr bwMode="auto">
          <a:xfrm>
            <a:off x="0" y="-3962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CronTab</a:t>
            </a:r>
            <a:endParaRPr lang="en-GB" altLang="en-US" sz="2400" dirty="0"/>
          </a:p>
        </p:txBody>
      </p:sp>
    </p:spTree>
    <p:extLst>
      <p:ext uri="{BB962C8B-B14F-4D97-AF65-F5344CB8AC3E}">
        <p14:creationId xmlns:p14="http://schemas.microsoft.com/office/powerpoint/2010/main" val="124248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53842-A7E8-0E32-A6C8-2AE5574DE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73A07-4C84-5BA0-2DA6-9A231F684478}"/>
              </a:ext>
            </a:extLst>
          </p:cNvPr>
          <p:cNvSpPr>
            <a:spLocks noGrp="1"/>
          </p:cNvSpPr>
          <p:nvPr>
            <p:ph type="title"/>
          </p:nvPr>
        </p:nvSpPr>
        <p:spPr>
          <a:xfrm>
            <a:off x="838200" y="84844"/>
            <a:ext cx="10515600" cy="650449"/>
          </a:xfrm>
        </p:spPr>
        <p:txBody>
          <a:bodyPr>
            <a:normAutofit fontScale="90000"/>
          </a:bodyPr>
          <a:lstStyle/>
          <a:p>
            <a:pPr algn="just"/>
            <a:br>
              <a:rPr lang="en-US" sz="2400" dirty="0">
                <a:latin typeface="Abadi" panose="020B0604020104020204" pitchFamily="34" charset="0"/>
              </a:rPr>
            </a:br>
            <a:endParaRPr lang="en-US" sz="2400" dirty="0">
              <a:latin typeface="Abadi" panose="020B0604020104020204" pitchFamily="34" charset="0"/>
            </a:endParaRPr>
          </a:p>
        </p:txBody>
      </p:sp>
      <p:sp>
        <p:nvSpPr>
          <p:cNvPr id="3" name="Content Placeholder 2">
            <a:extLst>
              <a:ext uri="{FF2B5EF4-FFF2-40B4-BE49-F238E27FC236}">
                <a16:creationId xmlns:a16="http://schemas.microsoft.com/office/drawing/2014/main" id="{2F84ACB4-7C9D-7FAA-85F3-3B2013D77753}"/>
              </a:ext>
            </a:extLst>
          </p:cNvPr>
          <p:cNvSpPr>
            <a:spLocks noGrp="1"/>
          </p:cNvSpPr>
          <p:nvPr>
            <p:ph idx="1"/>
          </p:nvPr>
        </p:nvSpPr>
        <p:spPr>
          <a:xfrm>
            <a:off x="0" y="608081"/>
            <a:ext cx="12192000" cy="6249919"/>
          </a:xfrm>
        </p:spPr>
        <p:txBody>
          <a:bodyPr>
            <a:noAutofit/>
          </a:bodyPr>
          <a:lstStyle/>
          <a:p>
            <a:pPr marL="0" indent="0" algn="just">
              <a:buNone/>
            </a:pPr>
            <a:r>
              <a:rPr lang="en-GB" sz="1400" b="1" dirty="0">
                <a:latin typeface="Abadi" panose="020B0604020104020204" pitchFamily="34" charset="0"/>
              </a:rPr>
              <a:t>1. ListRefine</a:t>
            </a:r>
          </a:p>
          <a:p>
            <a:pPr algn="just"/>
            <a:r>
              <a:rPr lang="en-GB" sz="1400" b="1" dirty="0">
                <a:latin typeface="Abadi" panose="020B0604020104020204" pitchFamily="34" charset="0"/>
              </a:rPr>
              <a:t>Purpose: Cleans up messy lists by removing duplicates and fixing formatting, especially for colon- or space-separated items. </a:t>
            </a:r>
          </a:p>
          <a:p>
            <a:pPr marL="0" indent="0" algn="just">
              <a:buNone/>
            </a:pPr>
            <a:r>
              <a:rPr lang="en-GB" sz="1400" b="1" dirty="0">
                <a:latin typeface="Abadi" panose="020B0604020104020204" pitchFamily="34" charset="0"/>
              </a:rPr>
              <a:t>2. DiskGuard</a:t>
            </a:r>
          </a:p>
          <a:p>
            <a:pPr algn="just"/>
            <a:r>
              <a:rPr lang="en-GB" sz="1400" b="1" dirty="0">
                <a:latin typeface="Abadi" panose="020B0604020104020204" pitchFamily="34" charset="0"/>
              </a:rPr>
              <a:t>Purpose: Watches your disk space and sends an alert via mail(gmail) if it’s getting too full, so you don’t run into problems. </a:t>
            </a:r>
          </a:p>
          <a:p>
            <a:pPr marL="0" indent="0" algn="just">
              <a:buNone/>
            </a:pPr>
            <a:r>
              <a:rPr lang="en-GB" sz="1400" b="1" dirty="0">
                <a:latin typeface="Abadi" panose="020B0604020104020204" pitchFamily="34" charset="0"/>
              </a:rPr>
              <a:t>3. ExecFinder</a:t>
            </a:r>
          </a:p>
          <a:p>
            <a:pPr algn="just"/>
            <a:r>
              <a:rPr lang="en-GB" sz="1400" b="1" dirty="0">
                <a:latin typeface="Abadi" panose="020B0604020104020204" pitchFamily="34" charset="0"/>
              </a:rPr>
              <a:t>Purpose: Helps you find where a program or command lives on your system, just like the which command. </a:t>
            </a:r>
          </a:p>
          <a:p>
            <a:pPr marL="0" indent="0" algn="just">
              <a:buNone/>
            </a:pPr>
            <a:r>
              <a:rPr lang="en-GB" sz="1400" b="1" dirty="0">
                <a:latin typeface="Abadi" panose="020B0604020104020204" pitchFamily="34" charset="0"/>
              </a:rPr>
              <a:t>4. NameFixer</a:t>
            </a:r>
          </a:p>
          <a:p>
            <a:pPr algn="just"/>
            <a:r>
              <a:rPr lang="en-GB" sz="1400" b="1" dirty="0">
                <a:latin typeface="Abadi" panose="020B0604020104020204" pitchFamily="34" charset="0"/>
              </a:rPr>
              <a:t>Purpose: Renames files and folders by replacing spaces with dashes, making them easier to use and more consistent. </a:t>
            </a:r>
            <a:endParaRPr lang="en-US" sz="1200" dirty="0">
              <a:latin typeface="Abadi" panose="020B0604020104020204" pitchFamily="34" charset="0"/>
            </a:endParaRPr>
          </a:p>
        </p:txBody>
      </p:sp>
      <p:sp>
        <p:nvSpPr>
          <p:cNvPr id="4" name="Rectangle 2">
            <a:extLst>
              <a:ext uri="{FF2B5EF4-FFF2-40B4-BE49-F238E27FC236}">
                <a16:creationId xmlns:a16="http://schemas.microsoft.com/office/drawing/2014/main" id="{172302A0-65AE-0C1B-E2C8-5242E6B8EB7D}"/>
              </a:ext>
            </a:extLst>
          </p:cNvPr>
          <p:cNvSpPr txBox="1">
            <a:spLocks noChangeArrowheads="1"/>
          </p:cNvSpPr>
          <p:nvPr/>
        </p:nvSpPr>
        <p:spPr bwMode="auto">
          <a:xfrm>
            <a:off x="0" y="-3962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altLang="en-US" sz="2400" b="1" dirty="0">
                <a:solidFill>
                  <a:srgbClr val="343434"/>
                </a:solidFill>
                <a:latin typeface="Abadi" panose="020B0604020104020204" pitchFamily="34" charset="0"/>
              </a:rPr>
              <a:t>Linux Shell Scripting - Real Time Projects </a:t>
            </a:r>
            <a:endParaRPr lang="en-GB" altLang="en-US" sz="2400" dirty="0"/>
          </a:p>
        </p:txBody>
      </p:sp>
    </p:spTree>
    <p:extLst>
      <p:ext uri="{BB962C8B-B14F-4D97-AF65-F5344CB8AC3E}">
        <p14:creationId xmlns:p14="http://schemas.microsoft.com/office/powerpoint/2010/main" val="2541432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8E8B426-CC51-12C6-E87C-FE22DCDA0775}"/>
              </a:ext>
            </a:extLst>
          </p:cNvPr>
          <p:cNvSpPr>
            <a:spLocks noGrp="1" noChangeArrowheads="1"/>
          </p:cNvSpPr>
          <p:nvPr>
            <p:ph type="title" idx="4294967295"/>
          </p:nvPr>
        </p:nvSpPr>
        <p:spPr bwMode="auto">
          <a:xfrm>
            <a:off x="2057400" y="228600"/>
            <a:ext cx="7772400" cy="609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pPr eaLnBrk="1" hangingPunct="1"/>
            <a:br>
              <a:rPr lang="en-GB" altLang="en-US" sz="2400"/>
            </a:br>
            <a:br>
              <a:rPr lang="en-GB" altLang="en-US" sz="2400"/>
            </a:br>
            <a:endParaRPr lang="en-GB" altLang="en-US" sz="2400"/>
          </a:p>
        </p:txBody>
      </p:sp>
      <p:sp>
        <p:nvSpPr>
          <p:cNvPr id="31747" name="Content Placeholder 2">
            <a:extLst>
              <a:ext uri="{FF2B5EF4-FFF2-40B4-BE49-F238E27FC236}">
                <a16:creationId xmlns:a16="http://schemas.microsoft.com/office/drawing/2014/main" id="{65F64AD9-408E-4DE1-6C1B-91CEABA66C8E}"/>
              </a:ext>
            </a:extLst>
          </p:cNvPr>
          <p:cNvSpPr>
            <a:spLocks noGrp="1" noChangeArrowheads="1"/>
          </p:cNvSpPr>
          <p:nvPr>
            <p:ph idx="4294967295"/>
          </p:nvPr>
        </p:nvSpPr>
        <p:spPr bwMode="auto">
          <a:xfrm>
            <a:off x="1943100" y="914400"/>
            <a:ext cx="8305800" cy="5867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anose="05000000000000000000" pitchFamily="2" charset="2"/>
              <a:buChar char="ü"/>
            </a:pPr>
            <a:endParaRPr lang="en-GB" altLang="en-US" sz="1600">
              <a:latin typeface="Abadi" panose="020B0604020104020204" pitchFamily="34" charset="0"/>
            </a:endParaRPr>
          </a:p>
          <a:p>
            <a:pPr eaLnBrk="1" hangingPunct="1">
              <a:buFont typeface="Wingdings" panose="05000000000000000000" pitchFamily="2" charset="2"/>
              <a:buChar char="ü"/>
            </a:pPr>
            <a:endParaRPr lang="en-GB" altLang="en-US" sz="1600">
              <a:latin typeface="Abadi" panose="020B0604020104020204" pitchFamily="34" charset="0"/>
            </a:endParaRPr>
          </a:p>
        </p:txBody>
      </p:sp>
      <p:pic>
        <p:nvPicPr>
          <p:cNvPr id="31748" name="Picture 1">
            <a:extLst>
              <a:ext uri="{FF2B5EF4-FFF2-40B4-BE49-F238E27FC236}">
                <a16:creationId xmlns:a16="http://schemas.microsoft.com/office/drawing/2014/main" id="{C14F6E39-1CD7-9DCE-A742-FD122A2C8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53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47A59-7FD4-42E7-2F3D-7AAD3BA264AB}"/>
            </a:ext>
          </a:extLst>
        </p:cNvPr>
        <p:cNvGrpSpPr/>
        <p:nvPr/>
      </p:nvGrpSpPr>
      <p:grpSpPr>
        <a:xfrm>
          <a:off x="0" y="0"/>
          <a:ext cx="0" cy="0"/>
          <a:chOff x="0" y="0"/>
          <a:chExt cx="0" cy="0"/>
        </a:xfrm>
      </p:grpSpPr>
      <p:sp>
        <p:nvSpPr>
          <p:cNvPr id="28674" name="Rectangle 2">
            <a:extLst>
              <a:ext uri="{FF2B5EF4-FFF2-40B4-BE49-F238E27FC236}">
                <a16:creationId xmlns:a16="http://schemas.microsoft.com/office/drawing/2014/main" id="{99387230-A8D3-9188-D967-9EA7DD105BB6}"/>
              </a:ext>
            </a:extLst>
          </p:cNvPr>
          <p:cNvSpPr>
            <a:spLocks noGrp="1" noChangeArrowheads="1"/>
          </p:cNvSpPr>
          <p:nvPr>
            <p:ph type="title" idx="4294967295"/>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Shell Scripting</a:t>
            </a:r>
            <a:br>
              <a:rPr lang="en-GB" altLang="en-US" sz="2400" dirty="0"/>
            </a:br>
            <a:endParaRPr lang="en-GB" altLang="en-US" sz="2400" dirty="0"/>
          </a:p>
        </p:txBody>
      </p:sp>
      <p:sp>
        <p:nvSpPr>
          <p:cNvPr id="23555" name="Content Placeholder 1">
            <a:extLst>
              <a:ext uri="{FF2B5EF4-FFF2-40B4-BE49-F238E27FC236}">
                <a16:creationId xmlns:a16="http://schemas.microsoft.com/office/drawing/2014/main" id="{8B8E95AD-834D-ADA7-3405-AECF1D92E559}"/>
              </a:ext>
            </a:extLst>
          </p:cNvPr>
          <p:cNvSpPr>
            <a:spLocks noGrp="1" noChangeArrowheads="1"/>
          </p:cNvSpPr>
          <p:nvPr>
            <p:ph idx="4294967295"/>
          </p:nvPr>
        </p:nvSpPr>
        <p:spPr bwMode="auto">
          <a:xfrm>
            <a:off x="0" y="647700"/>
            <a:ext cx="12192000" cy="6210300"/>
          </a:xfrm>
          <a:prstGeom prst="rect">
            <a:avLst/>
          </a:prstGeom>
        </p:spPr>
        <p:txBody>
          <a:bodyPr>
            <a:noAutofit/>
          </a:bodyPr>
          <a:lstStyle/>
          <a:p>
            <a:pPr algn="just"/>
            <a:r>
              <a:rPr lang="en-US" sz="1400" b="1" dirty="0">
                <a:latin typeface="Abadi" panose="020B0604020104020204" pitchFamily="34" charset="0"/>
              </a:rPr>
              <a:t>The Bourne Shell</a:t>
            </a:r>
          </a:p>
          <a:p>
            <a:pPr algn="just"/>
            <a:r>
              <a:rPr lang="en-US" sz="1400" b="1" dirty="0">
                <a:latin typeface="Abadi" panose="020B0604020104020204" pitchFamily="34" charset="0"/>
              </a:rPr>
              <a:t>The C Shell</a:t>
            </a:r>
          </a:p>
          <a:p>
            <a:pPr algn="just"/>
            <a:r>
              <a:rPr lang="en-US" sz="1400" b="1" dirty="0">
                <a:latin typeface="Abadi" panose="020B0604020104020204" pitchFamily="34" charset="0"/>
              </a:rPr>
              <a:t>The Korn Shell</a:t>
            </a:r>
          </a:p>
          <a:p>
            <a:pPr algn="just"/>
            <a:r>
              <a:rPr lang="en-US" sz="1400" b="1" dirty="0">
                <a:latin typeface="Abadi" panose="020B0604020104020204" pitchFamily="34" charset="0"/>
              </a:rPr>
              <a:t>The GNU Bourne-Again Shell</a:t>
            </a:r>
          </a:p>
          <a:p>
            <a:pPr algn="just"/>
            <a:r>
              <a:rPr lang="en-US" sz="1400" b="1" dirty="0">
                <a:latin typeface="Abadi" panose="020B0604020104020204" pitchFamily="34" charset="0"/>
              </a:rPr>
              <a:t>Shell is a command-line interpreter that translates user-entered commands into kernel understandable language.</a:t>
            </a:r>
          </a:p>
          <a:p>
            <a:pPr algn="just"/>
            <a:endParaRPr lang="en-US" sz="1200" dirty="0">
              <a:latin typeface="Abadi" panose="020B0604020104020204" pitchFamily="34" charset="0"/>
            </a:endParaRPr>
          </a:p>
        </p:txBody>
      </p:sp>
      <p:pic>
        <p:nvPicPr>
          <p:cNvPr id="6" name="Picture 5">
            <a:extLst>
              <a:ext uri="{FF2B5EF4-FFF2-40B4-BE49-F238E27FC236}">
                <a16:creationId xmlns:a16="http://schemas.microsoft.com/office/drawing/2014/main" id="{26029EC7-044F-E6E7-84EF-A6770FC2065D}"/>
              </a:ext>
            </a:extLst>
          </p:cNvPr>
          <p:cNvPicPr>
            <a:picLocks noChangeAspect="1"/>
          </p:cNvPicPr>
          <p:nvPr/>
        </p:nvPicPr>
        <p:blipFill>
          <a:blip r:embed="rId2"/>
          <a:stretch>
            <a:fillRect/>
          </a:stretch>
        </p:blipFill>
        <p:spPr>
          <a:xfrm>
            <a:off x="249349" y="2402540"/>
            <a:ext cx="6784498" cy="2777992"/>
          </a:xfrm>
          <a:prstGeom prst="rect">
            <a:avLst/>
          </a:prstGeom>
        </p:spPr>
      </p:pic>
    </p:spTree>
    <p:extLst>
      <p:ext uri="{BB962C8B-B14F-4D97-AF65-F5344CB8AC3E}">
        <p14:creationId xmlns:p14="http://schemas.microsoft.com/office/powerpoint/2010/main" val="1224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307D3-6137-07D7-AB0B-96707D01C3A6}"/>
            </a:ext>
          </a:extLst>
        </p:cNvPr>
        <p:cNvGrpSpPr/>
        <p:nvPr/>
      </p:nvGrpSpPr>
      <p:grpSpPr>
        <a:xfrm>
          <a:off x="0" y="0"/>
          <a:ext cx="0" cy="0"/>
          <a:chOff x="0" y="0"/>
          <a:chExt cx="0" cy="0"/>
        </a:xfrm>
      </p:grpSpPr>
      <p:sp>
        <p:nvSpPr>
          <p:cNvPr id="28674" name="Rectangle 2">
            <a:extLst>
              <a:ext uri="{FF2B5EF4-FFF2-40B4-BE49-F238E27FC236}">
                <a16:creationId xmlns:a16="http://schemas.microsoft.com/office/drawing/2014/main" id="{D4400E8D-FB2C-72EE-17F2-D5C2BDF321AA}"/>
              </a:ext>
            </a:extLst>
          </p:cNvPr>
          <p:cNvSpPr>
            <a:spLocks noGrp="1" noChangeArrowheads="1"/>
          </p:cNvSpPr>
          <p:nvPr>
            <p:ph type="title" idx="4294967295"/>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What is Shell ?</a:t>
            </a:r>
            <a:br>
              <a:rPr lang="en-GB" altLang="en-US" sz="2400" dirty="0"/>
            </a:br>
            <a:endParaRPr lang="en-GB" altLang="en-US" sz="2400" dirty="0"/>
          </a:p>
        </p:txBody>
      </p:sp>
      <p:sp>
        <p:nvSpPr>
          <p:cNvPr id="23555" name="Content Placeholder 1">
            <a:extLst>
              <a:ext uri="{FF2B5EF4-FFF2-40B4-BE49-F238E27FC236}">
                <a16:creationId xmlns:a16="http://schemas.microsoft.com/office/drawing/2014/main" id="{C2BC5C61-6953-9905-8957-4EB16FC912B7}"/>
              </a:ext>
            </a:extLst>
          </p:cNvPr>
          <p:cNvSpPr>
            <a:spLocks noGrp="1" noChangeArrowheads="1"/>
          </p:cNvSpPr>
          <p:nvPr>
            <p:ph idx="4294967295"/>
          </p:nvPr>
        </p:nvSpPr>
        <p:spPr bwMode="auto">
          <a:xfrm>
            <a:off x="0" y="647700"/>
            <a:ext cx="12192000" cy="6210300"/>
          </a:xfrm>
          <a:prstGeom prst="rect">
            <a:avLst/>
          </a:prstGeom>
        </p:spPr>
        <p:txBody>
          <a:bodyPr>
            <a:noAutofit/>
          </a:bodyPr>
          <a:lstStyle/>
          <a:p>
            <a:pPr algn="just"/>
            <a:r>
              <a:rPr lang="en-US" sz="1400" b="1" dirty="0">
                <a:latin typeface="Abadi" panose="020B0604020104020204" pitchFamily="34" charset="0"/>
              </a:rPr>
              <a:t>A shell is a command-line interpreter and typical operations performed by shell scripts include file manipulation, program execution, and printing text.</a:t>
            </a: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r>
              <a:rPr lang="en-US" sz="1400" b="1" dirty="0">
                <a:latin typeface="Abadi" panose="020B0604020104020204" pitchFamily="34" charset="0"/>
              </a:rPr>
              <a:t>Bourne shell − If you are using a Bourne-type shell, the $ character is the default prompt.</a:t>
            </a:r>
          </a:p>
          <a:p>
            <a:pPr algn="just"/>
            <a:r>
              <a:rPr lang="en-US" sz="1400" b="1" dirty="0">
                <a:latin typeface="Abadi" panose="020B0604020104020204" pitchFamily="34" charset="0"/>
              </a:rPr>
              <a:t>C shell − If you are using a C-type shell, the % character is the default prompt.</a:t>
            </a:r>
          </a:p>
          <a:p>
            <a:pPr algn="just"/>
            <a:endParaRPr lang="en-US" sz="1200" dirty="0">
              <a:latin typeface="Abadi" panose="020B0604020104020204" pitchFamily="34" charset="0"/>
            </a:endParaRPr>
          </a:p>
        </p:txBody>
      </p:sp>
      <p:pic>
        <p:nvPicPr>
          <p:cNvPr id="5" name="Picture 4">
            <a:extLst>
              <a:ext uri="{FF2B5EF4-FFF2-40B4-BE49-F238E27FC236}">
                <a16:creationId xmlns:a16="http://schemas.microsoft.com/office/drawing/2014/main" id="{F7234E59-9232-E8BD-24CE-271F6116995C}"/>
              </a:ext>
            </a:extLst>
          </p:cNvPr>
          <p:cNvPicPr>
            <a:picLocks noChangeAspect="1"/>
          </p:cNvPicPr>
          <p:nvPr/>
        </p:nvPicPr>
        <p:blipFill>
          <a:blip r:embed="rId2"/>
          <a:stretch>
            <a:fillRect/>
          </a:stretch>
        </p:blipFill>
        <p:spPr>
          <a:xfrm>
            <a:off x="3004073" y="1295401"/>
            <a:ext cx="4022383" cy="3937782"/>
          </a:xfrm>
          <a:prstGeom prst="rect">
            <a:avLst/>
          </a:prstGeom>
        </p:spPr>
      </p:pic>
    </p:spTree>
    <p:extLst>
      <p:ext uri="{BB962C8B-B14F-4D97-AF65-F5344CB8AC3E}">
        <p14:creationId xmlns:p14="http://schemas.microsoft.com/office/powerpoint/2010/main" val="178400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0F059-6A80-80CF-DCAF-801B100D39CE}"/>
            </a:ext>
          </a:extLst>
        </p:cNvPr>
        <p:cNvGrpSpPr/>
        <p:nvPr/>
      </p:nvGrpSpPr>
      <p:grpSpPr>
        <a:xfrm>
          <a:off x="0" y="0"/>
          <a:ext cx="0" cy="0"/>
          <a:chOff x="0" y="0"/>
          <a:chExt cx="0" cy="0"/>
        </a:xfrm>
      </p:grpSpPr>
      <p:sp>
        <p:nvSpPr>
          <p:cNvPr id="28674" name="Rectangle 2">
            <a:extLst>
              <a:ext uri="{FF2B5EF4-FFF2-40B4-BE49-F238E27FC236}">
                <a16:creationId xmlns:a16="http://schemas.microsoft.com/office/drawing/2014/main" id="{DE95055F-2B81-817C-731E-A2E19FCD21C8}"/>
              </a:ext>
            </a:extLst>
          </p:cNvPr>
          <p:cNvSpPr>
            <a:spLocks noGrp="1" noChangeArrowheads="1"/>
          </p:cNvSpPr>
          <p:nvPr>
            <p:ph type="title" idx="4294967295"/>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fontScale="90000"/>
          </a:body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Using Shell Variables</a:t>
            </a:r>
            <a:endParaRPr lang="en-GB" altLang="en-US" sz="2400" dirty="0"/>
          </a:p>
        </p:txBody>
      </p:sp>
      <p:sp>
        <p:nvSpPr>
          <p:cNvPr id="23555" name="Content Placeholder 1">
            <a:extLst>
              <a:ext uri="{FF2B5EF4-FFF2-40B4-BE49-F238E27FC236}">
                <a16:creationId xmlns:a16="http://schemas.microsoft.com/office/drawing/2014/main" id="{254E794A-D64E-405F-9323-7856B5057A0B}"/>
              </a:ext>
            </a:extLst>
          </p:cNvPr>
          <p:cNvSpPr>
            <a:spLocks noGrp="1" noChangeArrowheads="1"/>
          </p:cNvSpPr>
          <p:nvPr>
            <p:ph idx="4294967295"/>
          </p:nvPr>
        </p:nvSpPr>
        <p:spPr bwMode="auto">
          <a:xfrm>
            <a:off x="0" y="647700"/>
            <a:ext cx="12192000" cy="6210300"/>
          </a:xfrm>
          <a:prstGeom prst="rect">
            <a:avLst/>
          </a:prstGeom>
        </p:spPr>
        <p:txBody>
          <a:bodyPr>
            <a:noAutofit/>
          </a:bodyPr>
          <a:lstStyle/>
          <a:p>
            <a:pPr algn="just"/>
            <a:r>
              <a:rPr lang="en-GB" sz="1400" b="1" dirty="0">
                <a:latin typeface="Abadi" panose="020B0604020104020204" pitchFamily="34" charset="0"/>
              </a:rPr>
              <a:t>Variables name – a-z, A-Z 0-9</a:t>
            </a:r>
          </a:p>
          <a:p>
            <a:pPr algn="just"/>
            <a:r>
              <a:rPr lang="en-GB" sz="1400" b="1" dirty="0">
                <a:latin typeface="Abadi" panose="020B0604020104020204" pitchFamily="34" charset="0"/>
              </a:rPr>
              <a:t>NAME = “Script”</a:t>
            </a:r>
          </a:p>
          <a:p>
            <a:pPr algn="just"/>
            <a:r>
              <a:rPr lang="en-US" sz="1400" b="1" dirty="0">
                <a:latin typeface="Abadi" panose="020B0604020104020204" pitchFamily="34" charset="0"/>
              </a:rPr>
              <a:t>Local Variables − A local variable is a variable that is present within the current instance of the shell. It is not available to programs that are started by the shell. They are set at the command prompt.</a:t>
            </a:r>
          </a:p>
          <a:p>
            <a:pPr algn="just"/>
            <a:r>
              <a:rPr lang="en-US" sz="1400" b="1" dirty="0">
                <a:latin typeface="Abadi" panose="020B0604020104020204" pitchFamily="34" charset="0"/>
              </a:rPr>
              <a:t>Environment Variables − An environment variable is available to any child process of the shell. Some programs need environment variables in order to function correctly. Usually, a shell script defines only those environment variables that are needed by the programs that it runs.</a:t>
            </a:r>
          </a:p>
          <a:p>
            <a:pPr algn="just"/>
            <a:r>
              <a:rPr lang="en-US" sz="1400" b="1" dirty="0">
                <a:latin typeface="Abadi" panose="020B0604020104020204" pitchFamily="34" charset="0"/>
              </a:rPr>
              <a:t>Shell Variables − A shell variable is a special variable that is set by the shell and is required by the shell in order to function correctly. Some of these variables are environment variables whereas others are local variables.</a:t>
            </a: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endParaRPr lang="en-US" sz="1200" dirty="0">
              <a:latin typeface="Abadi" panose="020B0604020104020204" pitchFamily="34" charset="0"/>
            </a:endParaRPr>
          </a:p>
          <a:p>
            <a:pPr algn="just"/>
            <a:r>
              <a:rPr lang="en-US" sz="1400" b="1" dirty="0">
                <a:latin typeface="Abadi" panose="020B0604020104020204" pitchFamily="34" charset="0"/>
              </a:rPr>
              <a:t>Bourne shell − If you are using a Bourne-type shell, the $ character is the default prompt.</a:t>
            </a:r>
          </a:p>
          <a:p>
            <a:pPr algn="just"/>
            <a:r>
              <a:rPr lang="en-US" sz="1400" b="1" dirty="0">
                <a:latin typeface="Abadi" panose="020B0604020104020204" pitchFamily="34" charset="0"/>
              </a:rPr>
              <a:t>C shell − If you are using a C-type shell, the % character is the default prompt.</a:t>
            </a:r>
          </a:p>
          <a:p>
            <a:pPr algn="just"/>
            <a:endParaRPr lang="en-US" sz="1200" dirty="0">
              <a:latin typeface="Abadi" panose="020B0604020104020204" pitchFamily="34" charset="0"/>
            </a:endParaRPr>
          </a:p>
        </p:txBody>
      </p:sp>
      <p:pic>
        <p:nvPicPr>
          <p:cNvPr id="2" name="Picture 1">
            <a:extLst>
              <a:ext uri="{FF2B5EF4-FFF2-40B4-BE49-F238E27FC236}">
                <a16:creationId xmlns:a16="http://schemas.microsoft.com/office/drawing/2014/main" id="{F89721B5-6031-9262-A460-E811FDE318A3}"/>
              </a:ext>
            </a:extLst>
          </p:cNvPr>
          <p:cNvPicPr>
            <a:picLocks noChangeAspect="1"/>
          </p:cNvPicPr>
          <p:nvPr/>
        </p:nvPicPr>
        <p:blipFill>
          <a:blip r:embed="rId2"/>
          <a:stretch>
            <a:fillRect/>
          </a:stretch>
        </p:blipFill>
        <p:spPr>
          <a:xfrm>
            <a:off x="378993" y="2953600"/>
            <a:ext cx="6443838" cy="2259272"/>
          </a:xfrm>
          <a:prstGeom prst="rect">
            <a:avLst/>
          </a:prstGeom>
        </p:spPr>
      </p:pic>
    </p:spTree>
    <p:extLst>
      <p:ext uri="{BB962C8B-B14F-4D97-AF65-F5344CB8AC3E}">
        <p14:creationId xmlns:p14="http://schemas.microsoft.com/office/powerpoint/2010/main" val="406455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algn="just"/>
            <a:r>
              <a:rPr lang="en-GB" sz="1400" b="1" dirty="0">
                <a:latin typeface="Abadi" panose="020B0604020104020204" pitchFamily="34" charset="0"/>
              </a:rPr>
              <a:t>Variables name – a-z,A-Z 0-9</a:t>
            </a:r>
          </a:p>
        </p:txBody>
      </p:sp>
      <p:pic>
        <p:nvPicPr>
          <p:cNvPr id="8" name="Picture 7">
            <a:extLst>
              <a:ext uri="{FF2B5EF4-FFF2-40B4-BE49-F238E27FC236}">
                <a16:creationId xmlns:a16="http://schemas.microsoft.com/office/drawing/2014/main" id="{605BDE35-8B0D-224F-300F-E5C6B4B7700B}"/>
              </a:ext>
            </a:extLst>
          </p:cNvPr>
          <p:cNvPicPr>
            <a:picLocks noChangeAspect="1"/>
          </p:cNvPicPr>
          <p:nvPr/>
        </p:nvPicPr>
        <p:blipFill>
          <a:blip r:embed="rId2"/>
          <a:stretch>
            <a:fillRect/>
          </a:stretch>
        </p:blipFill>
        <p:spPr>
          <a:xfrm>
            <a:off x="337170" y="1295400"/>
            <a:ext cx="4219575" cy="2228850"/>
          </a:xfrm>
          <a:prstGeom prst="rect">
            <a:avLst/>
          </a:prstGeom>
        </p:spPr>
      </p:pic>
      <p:sp>
        <p:nvSpPr>
          <p:cNvPr id="4" name="Rectangle 2">
            <a:extLst>
              <a:ext uri="{FF2B5EF4-FFF2-40B4-BE49-F238E27FC236}">
                <a16:creationId xmlns:a16="http://schemas.microsoft.com/office/drawing/2014/main" id="{B1C29B1F-FF9F-7597-CB4F-D269E5ACD80F}"/>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Using Shell Arrays</a:t>
            </a:r>
            <a:endParaRPr lang="en-GB" altLang="en-US" sz="2400" dirty="0"/>
          </a:p>
        </p:txBody>
      </p:sp>
    </p:spTree>
    <p:extLst>
      <p:ext uri="{BB962C8B-B14F-4D97-AF65-F5344CB8AC3E}">
        <p14:creationId xmlns:p14="http://schemas.microsoft.com/office/powerpoint/2010/main" val="317835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algn="just"/>
            <a:r>
              <a:rPr lang="en-GB" sz="1400" b="1" dirty="0">
                <a:latin typeface="Abadi" panose="020B0604020104020204" pitchFamily="34" charset="0"/>
              </a:rPr>
              <a:t>Variables name – a-z,A-Z 0-9</a:t>
            </a:r>
          </a:p>
          <a:p>
            <a:pPr algn="just"/>
            <a:r>
              <a:rPr lang="en-US" sz="1400" b="1" dirty="0">
                <a:latin typeface="Abadi" panose="020B0604020104020204" pitchFamily="34" charset="0"/>
              </a:rPr>
              <a:t>In this script, the arithmetic operation is done using double parentheses (( )) </a:t>
            </a:r>
          </a:p>
          <a:p>
            <a:pPr algn="just"/>
            <a:r>
              <a:rPr lang="en-US" sz="1400" b="1" dirty="0">
                <a:latin typeface="Abadi" panose="020B0604020104020204" pitchFamily="34" charset="0"/>
              </a:rPr>
              <a:t>result=$(( (a + b) * (a + b) ))</a:t>
            </a:r>
          </a:p>
          <a:p>
            <a:pPr algn="just"/>
            <a:r>
              <a:rPr lang="en-US" sz="1400" b="1" dirty="0">
                <a:latin typeface="Abadi" panose="020B0604020104020204" pitchFamily="34" charset="0"/>
              </a:rPr>
              <a:t>mul1=$(($a*$b))</a:t>
            </a:r>
          </a:p>
          <a:p>
            <a:pPr algn="just"/>
            <a:r>
              <a:rPr lang="en-US" sz="1400" b="1" dirty="0">
                <a:latin typeface="Abadi" panose="020B0604020104020204" pitchFamily="34" charset="0"/>
              </a:rPr>
              <a:t>div1=$(($a/$b))</a:t>
            </a:r>
            <a:endParaRPr lang="en-GB" sz="1400" b="1" dirty="0">
              <a:latin typeface="Abadi" panose="020B0604020104020204" pitchFamily="34" charset="0"/>
            </a:endParaRPr>
          </a:p>
        </p:txBody>
      </p:sp>
      <p:pic>
        <p:nvPicPr>
          <p:cNvPr id="5" name="Picture 4">
            <a:extLst>
              <a:ext uri="{FF2B5EF4-FFF2-40B4-BE49-F238E27FC236}">
                <a16:creationId xmlns:a16="http://schemas.microsoft.com/office/drawing/2014/main" id="{44507772-6E09-DB2F-F4C9-D4161A76D8D8}"/>
              </a:ext>
            </a:extLst>
          </p:cNvPr>
          <p:cNvPicPr>
            <a:picLocks noChangeAspect="1"/>
          </p:cNvPicPr>
          <p:nvPr/>
        </p:nvPicPr>
        <p:blipFill>
          <a:blip r:embed="rId2"/>
          <a:stretch>
            <a:fillRect/>
          </a:stretch>
        </p:blipFill>
        <p:spPr>
          <a:xfrm>
            <a:off x="3741649" y="1295400"/>
            <a:ext cx="5965057" cy="4451937"/>
          </a:xfrm>
          <a:prstGeom prst="rect">
            <a:avLst/>
          </a:prstGeom>
        </p:spPr>
      </p:pic>
      <p:sp>
        <p:nvSpPr>
          <p:cNvPr id="4" name="Rectangle 2">
            <a:extLst>
              <a:ext uri="{FF2B5EF4-FFF2-40B4-BE49-F238E27FC236}">
                <a16:creationId xmlns:a16="http://schemas.microsoft.com/office/drawing/2014/main" id="{FA4E7746-9226-8E5D-6C23-CE1E6A14EF87}"/>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Basic Operators</a:t>
            </a:r>
            <a:endParaRPr lang="en-GB" altLang="en-US" sz="2400" dirty="0"/>
          </a:p>
        </p:txBody>
      </p:sp>
    </p:spTree>
    <p:extLst>
      <p:ext uri="{BB962C8B-B14F-4D97-AF65-F5344CB8AC3E}">
        <p14:creationId xmlns:p14="http://schemas.microsoft.com/office/powerpoint/2010/main" val="150950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92F06-49AF-746F-F033-5AD7C111E5CB}"/>
              </a:ext>
            </a:extLst>
          </p:cNvPr>
          <p:cNvSpPr>
            <a:spLocks noGrp="1"/>
          </p:cNvSpPr>
          <p:nvPr>
            <p:ph idx="1"/>
          </p:nvPr>
        </p:nvSpPr>
        <p:spPr>
          <a:xfrm>
            <a:off x="0" y="647700"/>
            <a:ext cx="12192000" cy="6210300"/>
          </a:xfrm>
        </p:spPr>
        <p:txBody>
          <a:bodyPr>
            <a:normAutofit/>
          </a:bodyPr>
          <a:lstStyle/>
          <a:p>
            <a:pPr algn="just"/>
            <a:r>
              <a:rPr lang="en-GB" sz="1400" b="1" dirty="0">
                <a:latin typeface="Abadi" panose="020B0604020104020204" pitchFamily="34" charset="0"/>
              </a:rPr>
              <a:t>Variables name – a-z,A-Z 0-9</a:t>
            </a:r>
          </a:p>
        </p:txBody>
      </p:sp>
      <p:pic>
        <p:nvPicPr>
          <p:cNvPr id="6" name="Picture 5">
            <a:extLst>
              <a:ext uri="{FF2B5EF4-FFF2-40B4-BE49-F238E27FC236}">
                <a16:creationId xmlns:a16="http://schemas.microsoft.com/office/drawing/2014/main" id="{BA1CD3A9-2126-6CC3-6C68-C6BBDF95CE10}"/>
              </a:ext>
            </a:extLst>
          </p:cNvPr>
          <p:cNvPicPr>
            <a:picLocks noChangeAspect="1"/>
          </p:cNvPicPr>
          <p:nvPr/>
        </p:nvPicPr>
        <p:blipFill>
          <a:blip r:embed="rId2"/>
          <a:stretch>
            <a:fillRect/>
          </a:stretch>
        </p:blipFill>
        <p:spPr>
          <a:xfrm>
            <a:off x="4824449" y="1091028"/>
            <a:ext cx="5672031" cy="3732107"/>
          </a:xfrm>
          <a:prstGeom prst="rect">
            <a:avLst/>
          </a:prstGeom>
        </p:spPr>
      </p:pic>
      <p:pic>
        <p:nvPicPr>
          <p:cNvPr id="5" name="Picture 4">
            <a:extLst>
              <a:ext uri="{FF2B5EF4-FFF2-40B4-BE49-F238E27FC236}">
                <a16:creationId xmlns:a16="http://schemas.microsoft.com/office/drawing/2014/main" id="{045AB59E-F22C-AEB1-74D0-6739FB6D7280}"/>
              </a:ext>
            </a:extLst>
          </p:cNvPr>
          <p:cNvPicPr>
            <a:picLocks noChangeAspect="1"/>
          </p:cNvPicPr>
          <p:nvPr/>
        </p:nvPicPr>
        <p:blipFill>
          <a:blip r:embed="rId3"/>
          <a:stretch>
            <a:fillRect/>
          </a:stretch>
        </p:blipFill>
        <p:spPr>
          <a:xfrm>
            <a:off x="313207" y="1121531"/>
            <a:ext cx="4359007" cy="1647437"/>
          </a:xfrm>
          <a:prstGeom prst="rect">
            <a:avLst/>
          </a:prstGeom>
        </p:spPr>
      </p:pic>
      <p:sp>
        <p:nvSpPr>
          <p:cNvPr id="4" name="Rectangle 2">
            <a:extLst>
              <a:ext uri="{FF2B5EF4-FFF2-40B4-BE49-F238E27FC236}">
                <a16:creationId xmlns:a16="http://schemas.microsoft.com/office/drawing/2014/main" id="{C8B862BA-42A2-A81B-4FFD-50B566E3513B}"/>
              </a:ext>
            </a:extLst>
          </p:cNvPr>
          <p:cNvSpPr txBox="1">
            <a:spLocks noChangeArrowheads="1"/>
          </p:cNvSpPr>
          <p:nvPr/>
        </p:nvSpPr>
        <p:spPr bwMode="auto">
          <a:xfrm>
            <a:off x="0" y="0"/>
            <a:ext cx="12192000" cy="647700"/>
          </a:xfrm>
          <a:prstGeom prst="rect">
            <a:avLst/>
          </a:prstGeom>
          <a:gradFill rotWithShape="0">
            <a:gsLst>
              <a:gs pos="0">
                <a:srgbClr val="00B0F0"/>
              </a:gs>
              <a:gs pos="74001">
                <a:srgbClr val="E0F1F2"/>
              </a:gs>
              <a:gs pos="83000">
                <a:srgbClr val="E0F1F2"/>
              </a:gs>
              <a:gs pos="100000">
                <a:srgbClr val="EBF6F7"/>
              </a:gs>
            </a:gsLst>
            <a:lin ang="5400000" scaled="1"/>
          </a:gradFill>
          <a:ln>
            <a:solidFill>
              <a:srgbClr val="00B0F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altLang="en-US" sz="2400" b="1" dirty="0">
                <a:solidFill>
                  <a:srgbClr val="343434"/>
                </a:solidFill>
                <a:latin typeface="Georgia-Bold"/>
              </a:rPr>
            </a:br>
            <a:r>
              <a:rPr lang="en-US" altLang="en-US" sz="2400" b="1" dirty="0">
                <a:solidFill>
                  <a:srgbClr val="343434"/>
                </a:solidFill>
                <a:latin typeface="Georgia-Bold"/>
              </a:rPr>
              <a:t>                                                            </a:t>
            </a:r>
            <a:r>
              <a:rPr lang="en-US" sz="2400" dirty="0">
                <a:latin typeface="Abadi" panose="020B0604020104020204" pitchFamily="34" charset="0"/>
              </a:rPr>
              <a:t>Unix / Linux - Shell Basic Operators</a:t>
            </a:r>
            <a:endParaRPr lang="en-GB" altLang="en-US" sz="2400" dirty="0"/>
          </a:p>
        </p:txBody>
      </p:sp>
    </p:spTree>
    <p:extLst>
      <p:ext uri="{BB962C8B-B14F-4D97-AF65-F5344CB8AC3E}">
        <p14:creationId xmlns:p14="http://schemas.microsoft.com/office/powerpoint/2010/main" val="3514986050"/>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9175</TotalTime>
  <Words>3514</Words>
  <Application>Microsoft Office PowerPoint</Application>
  <PresentationFormat>Widescreen</PresentationFormat>
  <Paragraphs>411</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Abadi</vt:lpstr>
      <vt:lpstr>Arial</vt:lpstr>
      <vt:lpstr>Arial Rounded MT Bold</vt:lpstr>
      <vt:lpstr>Calibri</vt:lpstr>
      <vt:lpstr>Cambria</vt:lpstr>
      <vt:lpstr>Georgia-Bold</vt:lpstr>
      <vt:lpstr>Wingdings</vt:lpstr>
      <vt:lpstr>Office Theme</vt:lpstr>
      <vt:lpstr>Welcome to Linux Bash Shell Scripting</vt:lpstr>
      <vt:lpstr>   Why to Learn Linux Bash Scripting ?   </vt:lpstr>
      <vt:lpstr>                                                    Python Programming Topics </vt:lpstr>
      <vt:lpstr>                                                                       Shell Scripting </vt:lpstr>
      <vt:lpstr>                                              Unix / Linux - What is Shell ? </vt:lpstr>
      <vt:lpstr>                                  Unix / Linux - Using Shell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sanjeet.prasad@non.keysight.com</dc:creator>
  <cp:lastModifiedBy>Sanjeet Prasad</cp:lastModifiedBy>
  <cp:revision>352</cp:revision>
  <dcterms:created xsi:type="dcterms:W3CDTF">2022-06-08T05:12:02Z</dcterms:created>
  <dcterms:modified xsi:type="dcterms:W3CDTF">2025-10-21T11:21:02Z</dcterms:modified>
</cp:coreProperties>
</file>