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E96A7-B19D-4A95-83B7-824838C3CC9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708D5-3429-4D7B-8504-3AB62F676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6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708D5-3429-4D7B-8504-3AB62F676E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4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88E5-4D83-4386-8F92-DE9276FBB2A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9110-ACC5-4056-8854-2E6435B1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88E5-4D83-4386-8F92-DE9276FBB2A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9110-ACC5-4056-8854-2E6435B1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3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88E5-4D83-4386-8F92-DE9276FBB2A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9110-ACC5-4056-8854-2E6435B1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88E5-4D83-4386-8F92-DE9276FBB2A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9110-ACC5-4056-8854-2E6435B1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7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88E5-4D83-4386-8F92-DE9276FBB2A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9110-ACC5-4056-8854-2E6435B1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2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88E5-4D83-4386-8F92-DE9276FBB2A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9110-ACC5-4056-8854-2E6435B1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6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88E5-4D83-4386-8F92-DE9276FBB2A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9110-ACC5-4056-8854-2E6435B1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2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88E5-4D83-4386-8F92-DE9276FBB2A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9110-ACC5-4056-8854-2E6435B1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88E5-4D83-4386-8F92-DE9276FBB2A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9110-ACC5-4056-8854-2E6435B1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0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88E5-4D83-4386-8F92-DE9276FBB2A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9110-ACC5-4056-8854-2E6435B1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9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88E5-4D83-4386-8F92-DE9276FBB2A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9110-ACC5-4056-8854-2E6435B1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7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988E5-4D83-4386-8F92-DE9276FBB2A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19110-ACC5-4056-8854-2E6435B1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1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spc="-5" dirty="0" smtClean="0">
                <a:latin typeface="Times New Roman"/>
                <a:cs typeface="Times New Roman"/>
              </a:rPr>
              <a:t>Lead</a:t>
            </a:r>
            <a:r>
              <a:rPr lang="en-US" b="1" u="sng" spc="-10" dirty="0" smtClean="0">
                <a:latin typeface="Times New Roman"/>
                <a:cs typeface="Times New Roman"/>
              </a:rPr>
              <a:t> </a:t>
            </a:r>
            <a:r>
              <a:rPr lang="en-US" b="1" u="sng" spc="-5" dirty="0" smtClean="0">
                <a:latin typeface="Times New Roman"/>
                <a:cs typeface="Times New Roman"/>
              </a:rPr>
              <a:t>Score</a:t>
            </a:r>
            <a:r>
              <a:rPr lang="en-US" b="1" u="sng" spc="-10" dirty="0" smtClean="0">
                <a:latin typeface="Times New Roman"/>
                <a:cs typeface="Times New Roman"/>
              </a:rPr>
              <a:t> Case</a:t>
            </a:r>
            <a:r>
              <a:rPr lang="en-US" b="1" u="sng" spc="-15" dirty="0" smtClean="0">
                <a:latin typeface="Times New Roman"/>
                <a:cs typeface="Times New Roman"/>
              </a:rPr>
              <a:t> </a:t>
            </a:r>
            <a:r>
              <a:rPr lang="en-US" b="1" u="sng" spc="-5" dirty="0" smtClean="0">
                <a:latin typeface="Times New Roman"/>
                <a:cs typeface="Times New Roman"/>
              </a:rPr>
              <a:t>Study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pc="-5" dirty="0" smtClean="0">
                <a:latin typeface="Times New Roman"/>
                <a:cs typeface="Times New Roman"/>
              </a:rPr>
              <a:t>Presented by</a:t>
            </a:r>
            <a:r>
              <a:rPr lang="en-US" b="1" spc="-3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: </a:t>
            </a:r>
            <a:r>
              <a:rPr lang="en-US" b="1" spc="-360" dirty="0" smtClean="0">
                <a:latin typeface="Times New Roman"/>
                <a:cs typeface="Times New Roman"/>
              </a:rPr>
              <a:t> </a:t>
            </a:r>
            <a:r>
              <a:rPr lang="en-US" spc="-5" dirty="0" err="1" smtClean="0">
                <a:latin typeface="Times New Roman"/>
                <a:cs typeface="Times New Roman"/>
              </a:rPr>
              <a:t>Dhanraj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spc="-5" dirty="0" err="1" smtClean="0">
                <a:latin typeface="Times New Roman"/>
                <a:cs typeface="Times New Roman"/>
              </a:rPr>
              <a:t>Babbar</a:t>
            </a:r>
            <a:r>
              <a:rPr lang="en-US" spc="-5" dirty="0" smtClean="0">
                <a:latin typeface="Times New Roman"/>
                <a:cs typeface="Times New Roman"/>
              </a:rPr>
              <a:t>, </a:t>
            </a:r>
            <a:r>
              <a:rPr lang="en-US" spc="-5" dirty="0" err="1" smtClean="0">
                <a:latin typeface="Times New Roman"/>
                <a:cs typeface="Times New Roman"/>
              </a:rPr>
              <a:t>Sanjeeta</a:t>
            </a:r>
            <a:r>
              <a:rPr lang="en-US" spc="-5" dirty="0" smtClean="0">
                <a:latin typeface="Times New Roman"/>
                <a:cs typeface="Times New Roman"/>
              </a:rPr>
              <a:t> and </a:t>
            </a:r>
            <a:r>
              <a:rPr lang="en-US" spc="-5" dirty="0" err="1" smtClean="0">
                <a:latin typeface="Times New Roman"/>
                <a:cs typeface="Times New Roman"/>
              </a:rPr>
              <a:t>Bidyut</a:t>
            </a:r>
            <a:r>
              <a:rPr lang="en-US" spc="-5" dirty="0" smtClean="0">
                <a:latin typeface="Times New Roman"/>
                <a:cs typeface="Times New Roman"/>
              </a:rPr>
              <a:t> Kumar Roy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152400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chemeClr val="accent2"/>
                </a:solidFill>
              </a:rPr>
              <a:t>Model Evaluation- Precision and Recall on Train Dataset</a:t>
            </a:r>
            <a:endParaRPr lang="en-US" b="1" u="sng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838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graph depicts an optimal cut off of 0.42 based on Precision and</a:t>
            </a:r>
          </a:p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24600" y="930533"/>
            <a:ext cx="179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5" y="1761530"/>
            <a:ext cx="4129088" cy="31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324600" y="1524000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1395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67600" y="1524000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339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24600" y="2286000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67600" y="2286000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7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3048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chemeClr val="accent2"/>
                </a:solidFill>
              </a:rPr>
              <a:t>Model Evaluation – Sensitivity and Specificity on Test Dataset</a:t>
            </a:r>
            <a:endParaRPr lang="en-US" b="1" u="sng" dirty="0">
              <a:solidFill>
                <a:schemeClr val="accent2"/>
              </a:solidFill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1679194" y="3592448"/>
            <a:ext cx="2359406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Accuracy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lang="en-US" sz="1500" dirty="0" smtClean="0">
                <a:latin typeface="Times New Roman"/>
                <a:cs typeface="Times New Roman"/>
              </a:rPr>
              <a:t>–</a:t>
            </a:r>
            <a:r>
              <a:rPr sz="1500" spc="-20" dirty="0" smtClean="0">
                <a:latin typeface="Times New Roman"/>
                <a:cs typeface="Times New Roman"/>
              </a:rPr>
              <a:t> </a:t>
            </a:r>
            <a:r>
              <a:rPr lang="en-US" sz="1500" spc="-20" dirty="0" smtClean="0">
                <a:latin typeface="Times New Roman"/>
                <a:cs typeface="Times New Roman"/>
              </a:rPr>
              <a:t>80.4</a:t>
            </a:r>
            <a:r>
              <a:rPr sz="1500" spc="-20" dirty="0" smtClean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%</a:t>
            </a: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Sensitivity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lang="en-US" sz="1500" dirty="0" smtClean="0">
                <a:latin typeface="Times New Roman"/>
                <a:cs typeface="Times New Roman"/>
              </a:rPr>
              <a:t>–</a:t>
            </a:r>
            <a:r>
              <a:rPr sz="1500" spc="340" dirty="0" smtClean="0">
                <a:latin typeface="Times New Roman"/>
                <a:cs typeface="Times New Roman"/>
              </a:rPr>
              <a:t> </a:t>
            </a:r>
            <a:r>
              <a:rPr lang="en-US" sz="1500" spc="-20" dirty="0" smtClean="0">
                <a:latin typeface="Times New Roman"/>
                <a:cs typeface="Times New Roman"/>
              </a:rPr>
              <a:t>80.50</a:t>
            </a:r>
            <a:r>
              <a:rPr lang="en-US" sz="1500" spc="-30" dirty="0" smtClean="0">
                <a:latin typeface="Times New Roman"/>
                <a:cs typeface="Times New Roman"/>
              </a:rPr>
              <a:t> </a:t>
            </a:r>
            <a:r>
              <a:rPr lang="en-US" sz="1500" dirty="0" smtClean="0">
                <a:latin typeface="Times New Roman"/>
                <a:cs typeface="Times New Roman"/>
              </a:rPr>
              <a:t>%</a:t>
            </a:r>
            <a:endParaRPr sz="15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Specificity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lang="en-US" sz="1500" dirty="0" smtClean="0">
                <a:latin typeface="Times New Roman"/>
                <a:cs typeface="Times New Roman"/>
              </a:rPr>
              <a:t>–</a:t>
            </a:r>
            <a:r>
              <a:rPr sz="1500" spc="-20" dirty="0" smtClean="0">
                <a:latin typeface="Times New Roman"/>
                <a:cs typeface="Times New Roman"/>
              </a:rPr>
              <a:t> </a:t>
            </a:r>
            <a:r>
              <a:rPr lang="en-US" sz="1500" spc="-20" dirty="0" smtClean="0">
                <a:latin typeface="Times New Roman"/>
                <a:cs typeface="Times New Roman"/>
              </a:rPr>
              <a:t>80.40</a:t>
            </a:r>
            <a:r>
              <a:rPr sz="1500" spc="-30" dirty="0" smtClean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%</a:t>
            </a:r>
          </a:p>
        </p:txBody>
      </p:sp>
      <p:sp>
        <p:nvSpPr>
          <p:cNvPr id="11" name="object 10"/>
          <p:cNvSpPr txBox="1"/>
          <p:nvPr/>
        </p:nvSpPr>
        <p:spPr>
          <a:xfrm>
            <a:off x="1893189" y="1972182"/>
            <a:ext cx="1055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5330" algn="l"/>
              </a:tabLst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139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300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5" name="object 14"/>
          <p:cNvSpPr txBox="1"/>
          <p:nvPr/>
        </p:nvSpPr>
        <p:spPr>
          <a:xfrm>
            <a:off x="1943480" y="2645410"/>
            <a:ext cx="332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218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8"/>
          <p:cNvSpPr txBox="1"/>
          <p:nvPr/>
        </p:nvSpPr>
        <p:spPr>
          <a:xfrm>
            <a:off x="2616454" y="2645410"/>
            <a:ext cx="3321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 smtClean="0">
                <a:solidFill>
                  <a:srgbClr val="FFFFFF"/>
                </a:solidFill>
                <a:latin typeface="Calibri"/>
                <a:cs typeface="Calibri"/>
              </a:rPr>
              <a:t>79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0" name="object 19"/>
          <p:cNvSpPr txBox="1"/>
          <p:nvPr/>
        </p:nvSpPr>
        <p:spPr>
          <a:xfrm>
            <a:off x="1720088" y="1271468"/>
            <a:ext cx="1385570" cy="2099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Confusion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Matrix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00200" y="1676400"/>
            <a:ext cx="1182306" cy="565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1395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05658" y="1676400"/>
            <a:ext cx="1466342" cy="565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339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0200" y="2438400"/>
            <a:ext cx="1182306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05658" y="2438400"/>
            <a:ext cx="1466342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7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304800"/>
            <a:ext cx="4045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spc="-5" dirty="0" smtClean="0"/>
              <a:t>Lead</a:t>
            </a:r>
            <a:r>
              <a:rPr lang="en-US" b="1" u="sng" spc="5" dirty="0" smtClean="0"/>
              <a:t> </a:t>
            </a:r>
            <a:r>
              <a:rPr lang="en-US" b="1" u="sng" spc="-10" dirty="0" smtClean="0"/>
              <a:t>Score</a:t>
            </a:r>
            <a:r>
              <a:rPr lang="en-US" b="1" u="sng" spc="5" dirty="0" smtClean="0"/>
              <a:t> </a:t>
            </a:r>
            <a:r>
              <a:rPr lang="en-US" b="1" u="sng" spc="-5" dirty="0" smtClean="0"/>
              <a:t>Case</a:t>
            </a:r>
            <a:r>
              <a:rPr lang="en-US" b="1" u="sng" spc="5" dirty="0" smtClean="0"/>
              <a:t> </a:t>
            </a:r>
            <a:r>
              <a:rPr lang="en-US" b="1" u="sng" spc="-5" dirty="0" smtClean="0"/>
              <a:t>Study</a:t>
            </a:r>
            <a:r>
              <a:rPr lang="en-US" b="1" u="sng" spc="10" dirty="0" smtClean="0"/>
              <a:t> </a:t>
            </a:r>
            <a:r>
              <a:rPr lang="en-US" b="1" u="sng" spc="-5" dirty="0" smtClean="0"/>
              <a:t>for	X</a:t>
            </a:r>
            <a:r>
              <a:rPr lang="en-US" b="1" u="sng" spc="-50" dirty="0" smtClean="0"/>
              <a:t> </a:t>
            </a:r>
            <a:r>
              <a:rPr lang="en-US" b="1" u="sng" spc="-5" dirty="0" smtClean="0"/>
              <a:t>Education</a:t>
            </a:r>
            <a:endParaRPr lang="en-US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22772" y="1295400"/>
            <a:ext cx="8610600" cy="4926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spc="-5" dirty="0" smtClean="0">
                <a:latin typeface="Times New Roman"/>
                <a:cs typeface="Times New Roman"/>
              </a:rPr>
              <a:t>Problem</a:t>
            </a:r>
            <a:r>
              <a:rPr lang="en-US" sz="1400" b="1" spc="-50" dirty="0" smtClean="0">
                <a:latin typeface="Times New Roman"/>
                <a:cs typeface="Times New Roman"/>
              </a:rPr>
              <a:t>  </a:t>
            </a:r>
            <a:r>
              <a:rPr lang="en-US" sz="1400" dirty="0" smtClean="0">
                <a:latin typeface="Times New Roman"/>
                <a:cs typeface="Times New Roman"/>
              </a:rPr>
              <a:t>:</a:t>
            </a:r>
          </a:p>
          <a:p>
            <a:pPr marL="36830" marR="105410">
              <a:lnSpc>
                <a:spcPts val="1620"/>
              </a:lnSpc>
            </a:pPr>
            <a:endParaRPr lang="en-US" sz="1400" spc="-5" dirty="0" smtClean="0">
              <a:latin typeface="Times New Roman"/>
              <a:cs typeface="Times New Roman"/>
            </a:endParaRPr>
          </a:p>
          <a:p>
            <a:pPr marL="36830" marR="105410">
              <a:lnSpc>
                <a:spcPts val="1620"/>
              </a:lnSpc>
            </a:pPr>
            <a:r>
              <a:rPr lang="en-US" sz="1400" spc="-5" dirty="0" smtClean="0">
                <a:latin typeface="Times New Roman"/>
                <a:cs typeface="Times New Roman"/>
              </a:rPr>
              <a:t>One online  X Education sells </a:t>
            </a:r>
            <a:r>
              <a:rPr lang="en-US" sz="1400" dirty="0" smtClean="0">
                <a:latin typeface="Times New Roman"/>
                <a:cs typeface="Times New Roman"/>
              </a:rPr>
              <a:t>online </a:t>
            </a:r>
            <a:r>
              <a:rPr lang="en-US" sz="1400" spc="-5" dirty="0" smtClean="0">
                <a:latin typeface="Times New Roman"/>
                <a:cs typeface="Times New Roman"/>
              </a:rPr>
              <a:t>courses </a:t>
            </a:r>
            <a:r>
              <a:rPr lang="en-US" sz="1400" dirty="0" smtClean="0">
                <a:latin typeface="Times New Roman"/>
                <a:cs typeface="Times New Roman"/>
              </a:rPr>
              <a:t>to </a:t>
            </a:r>
            <a:r>
              <a:rPr lang="en-US" sz="1400" spc="-5" dirty="0" smtClean="0">
                <a:latin typeface="Times New Roman"/>
                <a:cs typeface="Times New Roman"/>
              </a:rPr>
              <a:t>industry </a:t>
            </a:r>
            <a:r>
              <a:rPr lang="en-US" sz="1400" dirty="0" smtClean="0">
                <a:latin typeface="Times New Roman"/>
                <a:cs typeface="Times New Roman"/>
              </a:rPr>
              <a:t>professionals. </a:t>
            </a:r>
            <a:r>
              <a:rPr lang="en-US" sz="1400" spc="-5" dirty="0" smtClean="0">
                <a:latin typeface="Times New Roman"/>
                <a:cs typeface="Times New Roman"/>
              </a:rPr>
              <a:t>The company markets  courses </a:t>
            </a:r>
            <a:r>
              <a:rPr lang="en-US" sz="1400" dirty="0" smtClean="0">
                <a:latin typeface="Times New Roman"/>
                <a:cs typeface="Times New Roman"/>
              </a:rPr>
              <a:t>on </a:t>
            </a:r>
            <a:r>
              <a:rPr lang="en-US" sz="1400" dirty="0" err="1" smtClean="0">
                <a:latin typeface="Times New Roman"/>
                <a:cs typeface="Times New Roman"/>
              </a:rPr>
              <a:t>various</a:t>
            </a:r>
            <a:r>
              <a:rPr lang="en-US" sz="1400" spc="-5" dirty="0" err="1" smtClean="0">
                <a:latin typeface="Times New Roman"/>
                <a:cs typeface="Times New Roman"/>
              </a:rPr>
              <a:t>al</a:t>
            </a:r>
            <a:r>
              <a:rPr lang="en-US" sz="1400" spc="-5" dirty="0" smtClean="0">
                <a:latin typeface="Times New Roman"/>
                <a:cs typeface="Times New Roman"/>
              </a:rPr>
              <a:t> websites and search engines </a:t>
            </a:r>
            <a:r>
              <a:rPr lang="en-US" sz="1400" dirty="0" smtClean="0">
                <a:latin typeface="Times New Roman"/>
                <a:cs typeface="Times New Roman"/>
              </a:rPr>
              <a:t>like </a:t>
            </a:r>
            <a:r>
              <a:rPr lang="en-US" sz="1400" spc="-36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Google, </a:t>
            </a:r>
            <a:r>
              <a:rPr lang="en-US" sz="1400" dirty="0" err="1" smtClean="0">
                <a:latin typeface="Times New Roman"/>
                <a:cs typeface="Times New Roman"/>
              </a:rPr>
              <a:t>bing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etc</a:t>
            </a:r>
            <a:endParaRPr lang="en-US" sz="1400" dirty="0" smtClean="0">
              <a:latin typeface="Times New Roman"/>
              <a:cs typeface="Times New Roman"/>
            </a:endParaRPr>
          </a:p>
          <a:p>
            <a:pPr marL="36830" marR="109855">
              <a:lnSpc>
                <a:spcPts val="1620"/>
              </a:lnSpc>
            </a:pPr>
            <a:endParaRPr lang="en-US" sz="1400" spc="-5" dirty="0" smtClean="0">
              <a:latin typeface="Times New Roman"/>
              <a:cs typeface="Times New Roman"/>
            </a:endParaRPr>
          </a:p>
          <a:p>
            <a:pPr marL="36830" marR="109855">
              <a:lnSpc>
                <a:spcPts val="1620"/>
              </a:lnSpc>
            </a:pPr>
            <a:r>
              <a:rPr lang="en-US" sz="1400" spc="-5" dirty="0" smtClean="0">
                <a:latin typeface="Times New Roman"/>
                <a:cs typeface="Times New Roman"/>
              </a:rPr>
              <a:t>when  people </a:t>
            </a:r>
            <a:r>
              <a:rPr lang="en-US" sz="1400" dirty="0" smtClean="0">
                <a:latin typeface="Times New Roman"/>
                <a:cs typeface="Times New Roman"/>
              </a:rPr>
              <a:t>land on the </a:t>
            </a:r>
            <a:r>
              <a:rPr lang="en-US" sz="1400" spc="-5" dirty="0" smtClean="0">
                <a:latin typeface="Times New Roman"/>
                <a:cs typeface="Times New Roman"/>
              </a:rPr>
              <a:t>website, they might </a:t>
            </a:r>
            <a:r>
              <a:rPr lang="en-US" sz="1400" dirty="0" smtClean="0">
                <a:latin typeface="Times New Roman"/>
                <a:cs typeface="Times New Roman"/>
              </a:rPr>
              <a:t>browse the </a:t>
            </a:r>
            <a:r>
              <a:rPr lang="en-US" sz="1400" spc="-5" dirty="0" smtClean="0">
                <a:latin typeface="Times New Roman"/>
                <a:cs typeface="Times New Roman"/>
              </a:rPr>
              <a:t>courses </a:t>
            </a:r>
            <a:r>
              <a:rPr lang="en-US" sz="1400" dirty="0" smtClean="0">
                <a:latin typeface="Times New Roman"/>
                <a:cs typeface="Times New Roman"/>
              </a:rPr>
              <a:t>or fill up a form for that </a:t>
            </a:r>
            <a:r>
              <a:rPr lang="en-US" sz="1400" spc="-5" dirty="0" smtClean="0">
                <a:latin typeface="Times New Roman"/>
                <a:cs typeface="Times New Roman"/>
              </a:rPr>
              <a:t>course </a:t>
            </a:r>
            <a:r>
              <a:rPr lang="en-US" sz="1400" dirty="0" smtClean="0">
                <a:latin typeface="Times New Roman"/>
                <a:cs typeface="Times New Roman"/>
              </a:rPr>
              <a:t>or may be  </a:t>
            </a:r>
            <a:r>
              <a:rPr lang="en-US" sz="1400" spc="-5" dirty="0" smtClean="0">
                <a:latin typeface="Times New Roman"/>
                <a:cs typeface="Times New Roman"/>
              </a:rPr>
              <a:t>watch  videos. When these </a:t>
            </a:r>
            <a:r>
              <a:rPr lang="en-US" sz="1400" spc="-360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people </a:t>
            </a:r>
            <a:r>
              <a:rPr lang="en-US" sz="1400" dirty="0" smtClean="0">
                <a:latin typeface="Times New Roman"/>
                <a:cs typeface="Times New Roman"/>
              </a:rPr>
              <a:t>fill up a form providing </a:t>
            </a:r>
            <a:r>
              <a:rPr lang="en-US" sz="1400" spc="-5" dirty="0" smtClean="0">
                <a:latin typeface="Times New Roman"/>
                <a:cs typeface="Times New Roman"/>
              </a:rPr>
              <a:t>their </a:t>
            </a:r>
            <a:r>
              <a:rPr lang="en-US" sz="1400" spc="-10" dirty="0" smtClean="0">
                <a:latin typeface="Times New Roman"/>
                <a:cs typeface="Times New Roman"/>
              </a:rPr>
              <a:t>email </a:t>
            </a:r>
            <a:r>
              <a:rPr lang="en-US" sz="1400" spc="-5" dirty="0" smtClean="0">
                <a:latin typeface="Times New Roman"/>
                <a:cs typeface="Times New Roman"/>
              </a:rPr>
              <a:t>address </a:t>
            </a:r>
            <a:r>
              <a:rPr lang="en-US" sz="1400" dirty="0" smtClean="0">
                <a:latin typeface="Times New Roman"/>
                <a:cs typeface="Times New Roman"/>
              </a:rPr>
              <a:t>or phone </a:t>
            </a:r>
            <a:r>
              <a:rPr lang="en-US" sz="1400" spc="-15" dirty="0" smtClean="0">
                <a:latin typeface="Times New Roman"/>
                <a:cs typeface="Times New Roman"/>
              </a:rPr>
              <a:t>number, </a:t>
            </a:r>
            <a:r>
              <a:rPr lang="en-US" sz="1400" spc="-5" dirty="0" smtClean="0">
                <a:latin typeface="Times New Roman"/>
                <a:cs typeface="Times New Roman"/>
              </a:rPr>
              <a:t>they are classified </a:t>
            </a:r>
            <a:r>
              <a:rPr lang="en-US" sz="1400" dirty="0" smtClean="0">
                <a:latin typeface="Times New Roman"/>
                <a:cs typeface="Times New Roman"/>
              </a:rPr>
              <a:t>to be a </a:t>
            </a:r>
            <a:r>
              <a:rPr lang="en-US" sz="1400" spc="-5" dirty="0" smtClean="0">
                <a:latin typeface="Times New Roman"/>
                <a:cs typeface="Times New Roman"/>
              </a:rPr>
              <a:t>lead. </a:t>
            </a:r>
            <a:r>
              <a:rPr lang="en-US" sz="1400" spc="-10" dirty="0" smtClean="0">
                <a:latin typeface="Times New Roman"/>
                <a:cs typeface="Times New Roman"/>
              </a:rPr>
              <a:t>Moreover, </a:t>
            </a:r>
            <a:r>
              <a:rPr lang="en-US" sz="1400" dirty="0" smtClean="0">
                <a:latin typeface="Times New Roman"/>
                <a:cs typeface="Times New Roman"/>
              </a:rPr>
              <a:t>the </a:t>
            </a:r>
            <a:r>
              <a:rPr lang="en-US" sz="1400" spc="-5" dirty="0" smtClean="0">
                <a:latin typeface="Times New Roman"/>
                <a:cs typeface="Times New Roman"/>
              </a:rPr>
              <a:t>company also gets 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leads</a:t>
            </a:r>
            <a:r>
              <a:rPr lang="en-US" sz="1400" spc="-1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through</a:t>
            </a:r>
            <a:r>
              <a:rPr lang="en-US" sz="1400" spc="-45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past</a:t>
            </a:r>
            <a:r>
              <a:rPr lang="en-US" sz="1400" spc="5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referrals.</a:t>
            </a:r>
            <a:endParaRPr lang="en-US" sz="14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400" dirty="0" smtClean="0">
              <a:latin typeface="Times New Roman"/>
              <a:cs typeface="Times New Roman"/>
            </a:endParaRPr>
          </a:p>
          <a:p>
            <a:pPr marL="36830" marR="215265">
              <a:lnSpc>
                <a:spcPts val="1620"/>
              </a:lnSpc>
            </a:pPr>
            <a:r>
              <a:rPr lang="en-US" sz="1400" spc="-5" dirty="0" smtClean="0">
                <a:latin typeface="Times New Roman"/>
                <a:cs typeface="Times New Roman"/>
              </a:rPr>
              <a:t>Once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these</a:t>
            </a:r>
            <a:r>
              <a:rPr lang="en-US" sz="1400" spc="-15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leads</a:t>
            </a:r>
            <a:r>
              <a:rPr lang="en-US" sz="1400" spc="1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are</a:t>
            </a:r>
            <a:r>
              <a:rPr lang="en-US" sz="1400" spc="-5" dirty="0" smtClean="0">
                <a:latin typeface="Times New Roman"/>
                <a:cs typeface="Times New Roman"/>
              </a:rPr>
              <a:t> acquired,</a:t>
            </a:r>
            <a:r>
              <a:rPr lang="en-US" sz="1400" spc="-15" dirty="0" smtClean="0">
                <a:latin typeface="Times New Roman"/>
                <a:cs typeface="Times New Roman"/>
              </a:rPr>
              <a:t> </a:t>
            </a:r>
            <a:r>
              <a:rPr lang="en-US" sz="1400" spc="-10" dirty="0" smtClean="0">
                <a:latin typeface="Times New Roman"/>
                <a:cs typeface="Times New Roman"/>
              </a:rPr>
              <a:t>employees</a:t>
            </a:r>
            <a:r>
              <a:rPr lang="en-US" sz="1400" spc="1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from</a:t>
            </a:r>
            <a:r>
              <a:rPr lang="en-US" sz="1400" spc="-1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the </a:t>
            </a:r>
            <a:r>
              <a:rPr lang="en-US" sz="1400" spc="-5" dirty="0" smtClean="0">
                <a:latin typeface="Times New Roman"/>
                <a:cs typeface="Times New Roman"/>
              </a:rPr>
              <a:t>sales</a:t>
            </a:r>
            <a:r>
              <a:rPr lang="en-US" sz="1400" spc="5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team start</a:t>
            </a:r>
            <a:r>
              <a:rPr lang="en-US" sz="1400" spc="-15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making</a:t>
            </a:r>
            <a:r>
              <a:rPr lang="en-US" sz="1400" spc="5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calls, </a:t>
            </a:r>
            <a:r>
              <a:rPr lang="en-US" sz="1400" dirty="0" smtClean="0">
                <a:latin typeface="Times New Roman"/>
                <a:cs typeface="Times New Roman"/>
              </a:rPr>
              <a:t>writing</a:t>
            </a:r>
            <a:r>
              <a:rPr lang="en-US" sz="1400" spc="-20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emails,</a:t>
            </a:r>
            <a:r>
              <a:rPr lang="en-US" sz="1400" spc="5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etc.</a:t>
            </a:r>
            <a:r>
              <a:rPr lang="en-US" sz="1400" spc="-2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Through</a:t>
            </a:r>
            <a:r>
              <a:rPr lang="en-US" sz="1400" spc="-2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this</a:t>
            </a:r>
            <a:r>
              <a:rPr lang="en-US" sz="1400" spc="-20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process,</a:t>
            </a:r>
            <a:r>
              <a:rPr lang="en-US" sz="1400" spc="65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some</a:t>
            </a:r>
            <a:r>
              <a:rPr lang="en-US" sz="1400" spc="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of</a:t>
            </a:r>
            <a:r>
              <a:rPr lang="en-US" sz="1400" spc="-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the </a:t>
            </a:r>
            <a:r>
              <a:rPr lang="en-US" sz="1400" spc="-360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leads</a:t>
            </a:r>
            <a:r>
              <a:rPr lang="en-US" sz="1400" spc="-15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get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converted</a:t>
            </a:r>
            <a:r>
              <a:rPr lang="en-US" sz="1400" spc="-2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while</a:t>
            </a:r>
            <a:r>
              <a:rPr lang="en-US" sz="1400" spc="-20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most</a:t>
            </a:r>
            <a:r>
              <a:rPr lang="en-US" sz="1400" spc="1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do</a:t>
            </a:r>
            <a:r>
              <a:rPr lang="en-US" sz="1400" spc="1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not.</a:t>
            </a:r>
            <a:r>
              <a:rPr lang="en-US" sz="1400" spc="-40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The typical</a:t>
            </a:r>
            <a:r>
              <a:rPr lang="en-US" sz="1400" spc="-10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lead</a:t>
            </a:r>
            <a:r>
              <a:rPr lang="en-US" sz="1400" spc="-15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conversion</a:t>
            </a:r>
            <a:r>
              <a:rPr lang="en-US" sz="1400" spc="-3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rate</a:t>
            </a:r>
            <a:r>
              <a:rPr lang="en-US" sz="1400" spc="-5" dirty="0" smtClean="0">
                <a:latin typeface="Times New Roman"/>
                <a:cs typeface="Times New Roman"/>
              </a:rPr>
              <a:t> at</a:t>
            </a:r>
            <a:r>
              <a:rPr lang="en-US" sz="1400" spc="5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X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education</a:t>
            </a:r>
            <a:r>
              <a:rPr lang="en-US" sz="1400" spc="-35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is</a:t>
            </a:r>
            <a:r>
              <a:rPr lang="en-US" sz="1400" spc="5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around</a:t>
            </a:r>
            <a:r>
              <a:rPr lang="en-US" sz="1400" spc="-25" dirty="0" smtClean="0">
                <a:latin typeface="Times New Roman"/>
                <a:cs typeface="Times New Roman"/>
              </a:rPr>
              <a:t> </a:t>
            </a:r>
            <a:r>
              <a:rPr lang="en-US" sz="1400" spc="5" dirty="0" smtClean="0">
                <a:latin typeface="Times New Roman"/>
                <a:cs typeface="Times New Roman"/>
              </a:rPr>
              <a:t>30%.</a:t>
            </a:r>
            <a:endParaRPr lang="en-US" sz="14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1400" dirty="0" smtClean="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  <a:spcBef>
                <a:spcPts val="5"/>
              </a:spcBef>
            </a:pPr>
            <a:r>
              <a:rPr lang="en-US" sz="1400" b="1" dirty="0" smtClean="0">
                <a:latin typeface="Times New Roman"/>
                <a:cs typeface="Times New Roman"/>
              </a:rPr>
              <a:t>Business</a:t>
            </a:r>
            <a:r>
              <a:rPr lang="en-US" sz="1400" b="1" spc="-35" dirty="0" smtClean="0">
                <a:latin typeface="Times New Roman"/>
                <a:cs typeface="Times New Roman"/>
              </a:rPr>
              <a:t> </a:t>
            </a:r>
            <a:r>
              <a:rPr lang="en-US" sz="1400" b="1" spc="-5" dirty="0" smtClean="0">
                <a:latin typeface="Times New Roman"/>
                <a:cs typeface="Times New Roman"/>
              </a:rPr>
              <a:t>Goal</a:t>
            </a:r>
            <a:r>
              <a:rPr lang="en-US" sz="1400" spc="-5" dirty="0" smtClean="0">
                <a:latin typeface="Times New Roman"/>
                <a:cs typeface="Times New Roman"/>
              </a:rPr>
              <a:t>:</a:t>
            </a:r>
            <a:endParaRPr lang="en-US" sz="14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1400" dirty="0" smtClean="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</a:pPr>
            <a:r>
              <a:rPr lang="en-US" sz="1400" spc="-5" dirty="0" smtClean="0">
                <a:latin typeface="Times New Roman"/>
                <a:cs typeface="Times New Roman"/>
              </a:rPr>
              <a:t>X</a:t>
            </a:r>
            <a:r>
              <a:rPr lang="en-US" sz="1400" spc="5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Education</a:t>
            </a:r>
            <a:r>
              <a:rPr lang="en-US" sz="1400" spc="-30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needs</a:t>
            </a:r>
            <a:r>
              <a:rPr lang="en-US" sz="1400" spc="5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help</a:t>
            </a:r>
            <a:r>
              <a:rPr lang="en-US" sz="1400" dirty="0" smtClean="0">
                <a:latin typeface="Times New Roman"/>
                <a:cs typeface="Times New Roman"/>
              </a:rPr>
              <a:t> in</a:t>
            </a:r>
            <a:r>
              <a:rPr lang="en-US" sz="1400" spc="-5" dirty="0" smtClean="0">
                <a:latin typeface="Times New Roman"/>
                <a:cs typeface="Times New Roman"/>
              </a:rPr>
              <a:t> selecting</a:t>
            </a:r>
            <a:r>
              <a:rPr lang="en-US" sz="1400" spc="-2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the</a:t>
            </a:r>
            <a:r>
              <a:rPr lang="en-US" sz="1400" spc="-20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most</a:t>
            </a:r>
            <a:r>
              <a:rPr lang="en-US" sz="1400" spc="1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promising</a:t>
            </a:r>
            <a:r>
              <a:rPr lang="en-US" sz="1400" spc="-20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leads,</a:t>
            </a:r>
            <a:r>
              <a:rPr lang="en-US" sz="1400" spc="-10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i.e.</a:t>
            </a:r>
            <a:r>
              <a:rPr lang="en-US" sz="1400" spc="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the</a:t>
            </a:r>
            <a:r>
              <a:rPr lang="en-US" sz="1400" spc="-15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leads</a:t>
            </a:r>
            <a:r>
              <a:rPr lang="en-US" sz="1400" spc="5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that</a:t>
            </a:r>
            <a:r>
              <a:rPr lang="en-US" sz="1400" spc="-20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are</a:t>
            </a:r>
            <a:r>
              <a:rPr lang="en-US" sz="1400" spc="10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most</a:t>
            </a:r>
            <a:r>
              <a:rPr lang="en-US" sz="1400" spc="15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likely</a:t>
            </a:r>
            <a:r>
              <a:rPr lang="en-US" sz="1400" spc="-2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to</a:t>
            </a:r>
            <a:r>
              <a:rPr lang="en-US" sz="1400" spc="-5" dirty="0" smtClean="0">
                <a:latin typeface="Times New Roman"/>
                <a:cs typeface="Times New Roman"/>
              </a:rPr>
              <a:t> convert</a:t>
            </a:r>
            <a:r>
              <a:rPr lang="en-US" sz="1400" dirty="0" smtClean="0">
                <a:latin typeface="Times New Roman"/>
                <a:cs typeface="Times New Roman"/>
              </a:rPr>
              <a:t> into</a:t>
            </a:r>
            <a:r>
              <a:rPr lang="en-US" sz="1400" spc="-15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paying</a:t>
            </a:r>
            <a:r>
              <a:rPr lang="en-US" sz="1400" spc="55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customers.</a:t>
            </a:r>
            <a:endParaRPr lang="en-US" sz="14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1400" dirty="0" smtClean="0">
              <a:latin typeface="Times New Roman"/>
              <a:cs typeface="Times New Roman"/>
            </a:endParaRPr>
          </a:p>
          <a:p>
            <a:pPr marL="36830" marR="5080">
              <a:lnSpc>
                <a:spcPts val="1620"/>
              </a:lnSpc>
            </a:pPr>
            <a:r>
              <a:rPr lang="en-US" sz="1400" spc="-5" dirty="0" smtClean="0">
                <a:latin typeface="Times New Roman"/>
                <a:cs typeface="Times New Roman"/>
              </a:rPr>
              <a:t>The company</a:t>
            </a:r>
            <a:r>
              <a:rPr lang="en-US" sz="1400" spc="5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needs </a:t>
            </a:r>
            <a:r>
              <a:rPr lang="en-US" sz="1400" dirty="0" smtClean="0">
                <a:latin typeface="Times New Roman"/>
                <a:cs typeface="Times New Roman"/>
              </a:rPr>
              <a:t>a</a:t>
            </a:r>
            <a:r>
              <a:rPr lang="en-US" sz="1400" spc="5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model</a:t>
            </a:r>
            <a:r>
              <a:rPr lang="en-US" sz="1400" spc="-10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wherein</a:t>
            </a:r>
            <a:r>
              <a:rPr lang="en-US" sz="1400" spc="15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you</a:t>
            </a:r>
            <a:r>
              <a:rPr lang="en-US" sz="1400" spc="-1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a</a:t>
            </a:r>
            <a:r>
              <a:rPr lang="en-US" sz="1400" spc="5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lead score</a:t>
            </a:r>
            <a:r>
              <a:rPr lang="en-US" sz="1400" spc="5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is</a:t>
            </a:r>
            <a:r>
              <a:rPr lang="en-US" sz="1400" spc="5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assigned</a:t>
            </a:r>
            <a:r>
              <a:rPr lang="en-US" sz="1400" spc="-1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to</a:t>
            </a:r>
            <a:r>
              <a:rPr lang="en-US" sz="1400" spc="-5" dirty="0" smtClean="0">
                <a:latin typeface="Times New Roman"/>
                <a:cs typeface="Times New Roman"/>
              </a:rPr>
              <a:t> </a:t>
            </a:r>
            <a:r>
              <a:rPr lang="en-US" sz="1400" spc="-10" dirty="0" smtClean="0">
                <a:latin typeface="Times New Roman"/>
                <a:cs typeface="Times New Roman"/>
              </a:rPr>
              <a:t>each</a:t>
            </a:r>
            <a:r>
              <a:rPr lang="en-US" sz="1400" spc="1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of</a:t>
            </a:r>
            <a:r>
              <a:rPr lang="en-US" sz="1400" spc="-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the</a:t>
            </a:r>
            <a:r>
              <a:rPr lang="en-US" sz="1400" spc="-5" dirty="0" smtClean="0">
                <a:latin typeface="Times New Roman"/>
                <a:cs typeface="Times New Roman"/>
              </a:rPr>
              <a:t> leads</a:t>
            </a:r>
            <a:r>
              <a:rPr lang="en-US" sz="1400" spc="-10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such</a:t>
            </a:r>
            <a:r>
              <a:rPr lang="en-US" sz="1400" spc="-10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that </a:t>
            </a:r>
            <a:r>
              <a:rPr lang="en-US" sz="1400" dirty="0" smtClean="0">
                <a:latin typeface="Times New Roman"/>
                <a:cs typeface="Times New Roman"/>
              </a:rPr>
              <a:t>the</a:t>
            </a:r>
            <a:r>
              <a:rPr lang="en-US" sz="1400" spc="-20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customers</a:t>
            </a:r>
            <a:r>
              <a:rPr lang="en-US" sz="1400" spc="10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with higher</a:t>
            </a:r>
            <a:r>
              <a:rPr lang="en-US" sz="1400" spc="-20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lead</a:t>
            </a:r>
            <a:r>
              <a:rPr lang="en-US" sz="1400" spc="85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score</a:t>
            </a:r>
            <a:r>
              <a:rPr lang="en-US" sz="1400" spc="-10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have </a:t>
            </a:r>
            <a:r>
              <a:rPr lang="en-US" sz="1400" spc="-36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a</a:t>
            </a:r>
            <a:r>
              <a:rPr lang="en-US" sz="1400" spc="-10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higher</a:t>
            </a:r>
            <a:r>
              <a:rPr lang="en-US" sz="1400" spc="-25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conversion</a:t>
            </a:r>
            <a:r>
              <a:rPr lang="en-US" sz="1400" spc="-25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chance</a:t>
            </a:r>
            <a:r>
              <a:rPr lang="en-US" sz="1400" spc="-10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and</a:t>
            </a:r>
            <a:r>
              <a:rPr lang="en-US" sz="1400" spc="-1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the</a:t>
            </a:r>
            <a:r>
              <a:rPr lang="en-US" sz="1400" spc="-10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customers</a:t>
            </a:r>
            <a:r>
              <a:rPr lang="en-US" sz="1400" spc="-1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with</a:t>
            </a:r>
            <a:r>
              <a:rPr lang="en-US" sz="1400" spc="-10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lower</a:t>
            </a:r>
            <a:r>
              <a:rPr lang="en-US" sz="1400" spc="5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lead</a:t>
            </a:r>
            <a:r>
              <a:rPr lang="en-US" sz="1400" spc="-15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score</a:t>
            </a:r>
            <a:r>
              <a:rPr lang="en-US" sz="1400" dirty="0" smtClean="0">
                <a:latin typeface="Times New Roman"/>
                <a:cs typeface="Times New Roman"/>
              </a:rPr>
              <a:t> have</a:t>
            </a:r>
            <a:r>
              <a:rPr lang="en-US" sz="1400" spc="-1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a</a:t>
            </a:r>
            <a:r>
              <a:rPr lang="en-US" sz="1400" spc="-5" dirty="0" smtClean="0">
                <a:latin typeface="Times New Roman"/>
                <a:cs typeface="Times New Roman"/>
              </a:rPr>
              <a:t> lower</a:t>
            </a:r>
            <a:r>
              <a:rPr lang="en-US" sz="1400" dirty="0" smtClean="0">
                <a:latin typeface="Times New Roman"/>
                <a:cs typeface="Times New Roman"/>
              </a:rPr>
              <a:t> conversion</a:t>
            </a:r>
            <a:r>
              <a:rPr lang="en-US" sz="1400" spc="-35" dirty="0" smtClean="0">
                <a:latin typeface="Times New Roman"/>
                <a:cs typeface="Times New Roman"/>
              </a:rPr>
              <a:t> </a:t>
            </a:r>
            <a:r>
              <a:rPr lang="en-US" sz="1400" spc="-10" dirty="0" smtClean="0">
                <a:latin typeface="Times New Roman"/>
                <a:cs typeface="Times New Roman"/>
              </a:rPr>
              <a:t>chance.</a:t>
            </a:r>
            <a:endParaRPr lang="en-US" sz="14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400" dirty="0" smtClean="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</a:pPr>
            <a:r>
              <a:rPr lang="en-US" sz="1400" spc="-5" dirty="0" smtClean="0">
                <a:latin typeface="Times New Roman"/>
                <a:cs typeface="Times New Roman"/>
              </a:rPr>
              <a:t>The</a:t>
            </a:r>
            <a:r>
              <a:rPr lang="en-US" sz="1400" spc="-10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CEO,</a:t>
            </a:r>
            <a:r>
              <a:rPr lang="en-US" sz="1400" spc="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in</a:t>
            </a:r>
            <a:r>
              <a:rPr lang="en-US" sz="1400" spc="10" dirty="0" smtClean="0">
                <a:latin typeface="Times New Roman"/>
                <a:cs typeface="Times New Roman"/>
              </a:rPr>
              <a:t> </a:t>
            </a:r>
            <a:r>
              <a:rPr lang="en-US" sz="1400" spc="-10" dirty="0" smtClean="0">
                <a:latin typeface="Times New Roman"/>
                <a:cs typeface="Times New Roman"/>
              </a:rPr>
              <a:t>particular,</a:t>
            </a:r>
            <a:r>
              <a:rPr lang="en-US" sz="1400" spc="-40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has</a:t>
            </a:r>
            <a:r>
              <a:rPr lang="en-US" sz="1400" spc="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given</a:t>
            </a:r>
            <a:r>
              <a:rPr lang="en-US" sz="1400" spc="-2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a</a:t>
            </a:r>
            <a:r>
              <a:rPr lang="en-US" sz="1400" spc="5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ballpark</a:t>
            </a:r>
            <a:r>
              <a:rPr lang="en-US" sz="1400" spc="-1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of</a:t>
            </a:r>
            <a:r>
              <a:rPr lang="en-US" sz="1400" spc="-1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the</a:t>
            </a:r>
            <a:r>
              <a:rPr lang="en-US" sz="1400" spc="-20" dirty="0" smtClean="0">
                <a:latin typeface="Times New Roman"/>
                <a:cs typeface="Times New Roman"/>
              </a:rPr>
              <a:t> </a:t>
            </a:r>
            <a:r>
              <a:rPr lang="en-US" sz="1400" spc="-10" dirty="0" smtClean="0">
                <a:latin typeface="Times New Roman"/>
                <a:cs typeface="Times New Roman"/>
              </a:rPr>
              <a:t>target </a:t>
            </a:r>
            <a:r>
              <a:rPr lang="en-US" sz="1400" spc="-5" dirty="0" smtClean="0">
                <a:latin typeface="Times New Roman"/>
                <a:cs typeface="Times New Roman"/>
              </a:rPr>
              <a:t>lead</a:t>
            </a:r>
            <a:r>
              <a:rPr lang="en-US" sz="1400" spc="-10" dirty="0" smtClean="0">
                <a:latin typeface="Times New Roman"/>
                <a:cs typeface="Times New Roman"/>
              </a:rPr>
              <a:t> </a:t>
            </a:r>
            <a:r>
              <a:rPr lang="en-US" sz="1400" spc="-5" dirty="0" smtClean="0">
                <a:latin typeface="Times New Roman"/>
                <a:cs typeface="Times New Roman"/>
              </a:rPr>
              <a:t>conversion</a:t>
            </a:r>
            <a:r>
              <a:rPr lang="en-US" sz="1400" spc="-3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rate to</a:t>
            </a:r>
            <a:r>
              <a:rPr lang="en-US" sz="1400" spc="-1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be</a:t>
            </a:r>
            <a:r>
              <a:rPr lang="en-US" sz="1400" spc="-5" dirty="0" smtClean="0">
                <a:latin typeface="Times New Roman"/>
                <a:cs typeface="Times New Roman"/>
              </a:rPr>
              <a:t> around</a:t>
            </a:r>
            <a:r>
              <a:rPr lang="en-US" sz="1400" spc="-2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80%.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25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62400" y="152400"/>
            <a:ext cx="18596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spc="-5" dirty="0" smtClean="0">
                <a:solidFill>
                  <a:schemeClr val="accent2"/>
                </a:solidFill>
              </a:rPr>
              <a:t>Strategies</a:t>
            </a:r>
            <a:endParaRPr lang="en-US" sz="3200" b="1" u="sng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172084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Importing the packages and dataset</a:t>
            </a: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Clean</a:t>
            </a:r>
            <a:r>
              <a:rPr lang="en-US" spc="-10" dirty="0" smtClean="0">
                <a:latin typeface="Times New Roman"/>
                <a:cs typeface="Times New Roman"/>
              </a:rPr>
              <a:t> junk data </a:t>
            </a:r>
            <a:r>
              <a:rPr lang="en-US" spc="-5" dirty="0" smtClean="0">
                <a:latin typeface="Times New Roman"/>
                <a:cs typeface="Times New Roman"/>
              </a:rPr>
              <a:t>and</a:t>
            </a:r>
            <a:r>
              <a:rPr lang="en-US" spc="-2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prepare</a:t>
            </a:r>
            <a:r>
              <a:rPr lang="en-US" spc="-10" dirty="0" smtClean="0">
                <a:latin typeface="Times New Roman"/>
                <a:cs typeface="Times New Roman"/>
              </a:rPr>
              <a:t> dat</a:t>
            </a:r>
            <a:r>
              <a:rPr lang="en-US" spc="-5" dirty="0" smtClean="0">
                <a:latin typeface="Times New Roman"/>
                <a:cs typeface="Times New Roman"/>
              </a:rPr>
              <a:t>a</a:t>
            </a:r>
            <a:endParaRPr lang="en-US" dirty="0" smtClean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lang="en-US" spc="-10" dirty="0" smtClean="0">
                <a:latin typeface="Times New Roman"/>
                <a:cs typeface="Times New Roman"/>
              </a:rPr>
              <a:t>Analyzing the Variables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lang="en-US" spc="-35" dirty="0" smtClean="0">
                <a:latin typeface="Times New Roman"/>
                <a:cs typeface="Times New Roman"/>
              </a:rPr>
              <a:t>Train and Test</a:t>
            </a:r>
            <a:r>
              <a:rPr lang="en-US" spc="-1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dataset.</a:t>
            </a:r>
            <a:endParaRPr lang="en-US" dirty="0" smtClean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Building</a:t>
            </a:r>
            <a:r>
              <a:rPr lang="en-US" spc="-1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logistic</a:t>
            </a:r>
            <a:r>
              <a:rPr lang="en-US" spc="-4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Regression</a:t>
            </a:r>
            <a:r>
              <a:rPr lang="en-US" spc="-1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model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and</a:t>
            </a:r>
            <a:r>
              <a:rPr lang="en-US" spc="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calculate</a:t>
            </a:r>
            <a:r>
              <a:rPr lang="en-US" spc="-10" dirty="0" smtClean="0">
                <a:latin typeface="Times New Roman"/>
                <a:cs typeface="Times New Roman"/>
              </a:rPr>
              <a:t> Lead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Score.</a:t>
            </a:r>
            <a:endParaRPr lang="en-US" dirty="0" smtClean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Evaluating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the</a:t>
            </a:r>
            <a:r>
              <a:rPr lang="en-US" spc="-2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model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by using</a:t>
            </a:r>
            <a:r>
              <a:rPr lang="en-US" spc="-2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different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metrics</a:t>
            </a:r>
            <a:r>
              <a:rPr lang="en-US" spc="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–</a:t>
            </a:r>
            <a:r>
              <a:rPr lang="en-US" spc="10" dirty="0" smtClean="0">
                <a:latin typeface="Times New Roman"/>
                <a:cs typeface="Times New Roman"/>
              </a:rPr>
              <a:t> Accuracy, </a:t>
            </a:r>
            <a:r>
              <a:rPr lang="en-US" spc="-5" dirty="0" smtClean="0">
                <a:latin typeface="Times New Roman"/>
                <a:cs typeface="Times New Roman"/>
              </a:rPr>
              <a:t>Sensitivity and </a:t>
            </a:r>
            <a:r>
              <a:rPr lang="en-US" spc="-5" dirty="0" err="1" smtClean="0">
                <a:latin typeface="Times New Roman"/>
                <a:cs typeface="Times New Roman"/>
              </a:rPr>
              <a:t>specificacy</a:t>
            </a:r>
            <a:r>
              <a:rPr lang="en-US" spc="-10" dirty="0" smtClean="0">
                <a:latin typeface="Times New Roman"/>
                <a:cs typeface="Times New Roman"/>
              </a:rPr>
              <a:t>.</a:t>
            </a:r>
            <a:endParaRPr lang="en-US" dirty="0" smtClean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Applying</a:t>
            </a:r>
            <a:r>
              <a:rPr lang="en-US" spc="-2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the</a:t>
            </a:r>
            <a:r>
              <a:rPr lang="en-US" spc="-2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best</a:t>
            </a:r>
            <a:r>
              <a:rPr lang="en-US" spc="15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model </a:t>
            </a:r>
            <a:r>
              <a:rPr lang="en-US" dirty="0" smtClean="0">
                <a:latin typeface="Times New Roman"/>
                <a:cs typeface="Times New Roman"/>
              </a:rPr>
              <a:t>in</a:t>
            </a:r>
            <a:r>
              <a:rPr lang="en-US" spc="-25" dirty="0" smtClean="0">
                <a:latin typeface="Times New Roman"/>
                <a:cs typeface="Times New Roman"/>
              </a:rPr>
              <a:t> </a:t>
            </a:r>
            <a:r>
              <a:rPr lang="en-US" spc="-35" dirty="0" smtClean="0">
                <a:latin typeface="Times New Roman"/>
                <a:cs typeface="Times New Roman"/>
              </a:rPr>
              <a:t>Test</a:t>
            </a:r>
            <a:r>
              <a:rPr lang="en-US" spc="2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data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based</a:t>
            </a:r>
            <a:r>
              <a:rPr lang="en-US" spc="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on the</a:t>
            </a:r>
            <a:r>
              <a:rPr lang="en-US" spc="-2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Sensitivity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and Specificity</a:t>
            </a:r>
            <a:r>
              <a:rPr lang="en-US" spc="-2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Metrics.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467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152400"/>
            <a:ext cx="3346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spc="-10" dirty="0" smtClean="0">
                <a:solidFill>
                  <a:schemeClr val="accent2"/>
                </a:solidFill>
              </a:rPr>
              <a:t>Problem</a:t>
            </a:r>
            <a:r>
              <a:rPr lang="en-US" sz="2000" b="1" u="sng" spc="-5" dirty="0" smtClean="0">
                <a:solidFill>
                  <a:schemeClr val="accent2"/>
                </a:solidFill>
              </a:rPr>
              <a:t> solving methodology</a:t>
            </a:r>
            <a:endParaRPr lang="en-US" sz="2000" b="1" u="sng" dirty="0">
              <a:solidFill>
                <a:schemeClr val="accent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28600" y="3733800"/>
            <a:ext cx="3361417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u="sng" dirty="0" smtClean="0"/>
              <a:t>Result</a:t>
            </a:r>
          </a:p>
          <a:p>
            <a:endParaRPr lang="en-US" sz="1400" dirty="0" smtClean="0"/>
          </a:p>
          <a:p>
            <a:r>
              <a:rPr lang="en-US" sz="1400" dirty="0" smtClean="0"/>
              <a:t>Determine the lead score and check if  target final predictions amounts to 80%  conversion rate.</a:t>
            </a:r>
          </a:p>
          <a:p>
            <a:r>
              <a:rPr lang="en-US" sz="1400" dirty="0" smtClean="0"/>
              <a:t>Evaluate the final prediction on the test  set using cut off threshold from sensitivity  and specificity metrics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4980308" y="733245"/>
            <a:ext cx="3886200" cy="123110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1400" b="1" u="sng" dirty="0" smtClean="0"/>
              <a:t>Feature Scaling and  Splitting Train and Test  Sets</a:t>
            </a:r>
          </a:p>
          <a:p>
            <a:endParaRPr lang="en-US" sz="1400" dirty="0" smtClean="0"/>
          </a:p>
          <a:p>
            <a:r>
              <a:rPr lang="en-US" sz="1400" dirty="0" smtClean="0"/>
              <a:t>Feature Scaling  of Numeric</a:t>
            </a:r>
          </a:p>
          <a:p>
            <a:r>
              <a:rPr lang="en-US" sz="1400" dirty="0" smtClean="0"/>
              <a:t>data</a:t>
            </a:r>
          </a:p>
          <a:p>
            <a:r>
              <a:rPr lang="en-US" sz="1400" dirty="0" smtClean="0"/>
              <a:t>Splitting data into train  and test set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818922" y="2841790"/>
            <a:ext cx="4072390" cy="20928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1400" b="1" u="sng" dirty="0" smtClean="0"/>
              <a:t>Model Building</a:t>
            </a:r>
          </a:p>
          <a:p>
            <a:endParaRPr lang="en-US" sz="1400" dirty="0" smtClean="0"/>
          </a:p>
          <a:p>
            <a:r>
              <a:rPr lang="en-US" sz="1400" dirty="0" smtClean="0"/>
              <a:t>Feature Selection using RFE</a:t>
            </a:r>
          </a:p>
          <a:p>
            <a:r>
              <a:rPr lang="en-US" sz="1400" dirty="0" smtClean="0"/>
              <a:t>Determine the optimal model</a:t>
            </a:r>
          </a:p>
          <a:p>
            <a:r>
              <a:rPr lang="en-US" sz="1400" dirty="0" smtClean="0"/>
              <a:t>using Logistic Regression</a:t>
            </a:r>
          </a:p>
          <a:p>
            <a:r>
              <a:rPr lang="en-US" sz="1400" dirty="0" smtClean="0"/>
              <a:t>Calculate various metrics like  accuracy, sensitivity, specificity,  precision and recall and  evaluate the model</a:t>
            </a:r>
            <a:endParaRPr lang="en-US" sz="1400" dirty="0"/>
          </a:p>
        </p:txBody>
      </p:sp>
      <p:cxnSp>
        <p:nvCxnSpPr>
          <p:cNvPr id="1033" name="Straight Connector 1032"/>
          <p:cNvCxnSpPr/>
          <p:nvPr/>
        </p:nvCxnSpPr>
        <p:spPr>
          <a:xfrm flipV="1">
            <a:off x="8847817" y="7620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/>
          <p:cNvSpPr/>
          <p:nvPr/>
        </p:nvSpPr>
        <p:spPr>
          <a:xfrm>
            <a:off x="304800" y="771209"/>
            <a:ext cx="3429000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b="1" u="sng" dirty="0" smtClean="0"/>
              <a:t>Data Sourcing , Cleaning  and Preparation</a:t>
            </a:r>
          </a:p>
          <a:p>
            <a:endParaRPr lang="en-US" sz="1400" dirty="0" smtClean="0"/>
          </a:p>
          <a:p>
            <a:r>
              <a:rPr lang="en-US" sz="1400" dirty="0" smtClean="0"/>
              <a:t>Reading Data from Source</a:t>
            </a:r>
          </a:p>
          <a:p>
            <a:r>
              <a:rPr lang="en-US" sz="1400" dirty="0" smtClean="0"/>
              <a:t>Converting data to clean  format which is suitable for analysis</a:t>
            </a:r>
          </a:p>
          <a:p>
            <a:r>
              <a:rPr lang="en-US" sz="1400" dirty="0" smtClean="0"/>
              <a:t>Remove duplicate data</a:t>
            </a:r>
          </a:p>
          <a:p>
            <a:r>
              <a:rPr lang="en-US" sz="1400" dirty="0" smtClean="0"/>
              <a:t>Outlier </a:t>
            </a:r>
          </a:p>
          <a:p>
            <a:r>
              <a:rPr lang="en-US" sz="1400" dirty="0" smtClean="0"/>
              <a:t>Analyzing the variables</a:t>
            </a:r>
          </a:p>
          <a:p>
            <a:r>
              <a:rPr lang="en-US" sz="1400" dirty="0" smtClean="0"/>
              <a:t>Feature Standardization.</a:t>
            </a:r>
            <a:endParaRPr lang="en-US" sz="1400" dirty="0"/>
          </a:p>
        </p:txBody>
      </p:sp>
      <p:sp>
        <p:nvSpPr>
          <p:cNvPr id="1036" name="Right Arrow 1035"/>
          <p:cNvSpPr/>
          <p:nvPr/>
        </p:nvSpPr>
        <p:spPr>
          <a:xfrm>
            <a:off x="3867831" y="130223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Down Arrow 1036"/>
          <p:cNvSpPr/>
          <p:nvPr/>
        </p:nvSpPr>
        <p:spPr>
          <a:xfrm>
            <a:off x="5472684" y="1990230"/>
            <a:ext cx="484632" cy="812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Left Arrow 1037"/>
          <p:cNvSpPr/>
          <p:nvPr/>
        </p:nvSpPr>
        <p:spPr>
          <a:xfrm>
            <a:off x="3689209" y="449580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9023" y="3470228"/>
            <a:ext cx="289099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60" dirty="0" smtClean="0">
                <a:latin typeface="Times New Roman"/>
                <a:cs typeface="Times New Roman"/>
              </a:rPr>
              <a:t>Conversion Chart showing below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5600" y="182123"/>
            <a:ext cx="27487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 smtClean="0">
                <a:solidFill>
                  <a:schemeClr val="accent2"/>
                </a:solidFill>
              </a:rPr>
              <a:t>Exploratory</a:t>
            </a:r>
            <a:r>
              <a:rPr lang="en-US" b="1" u="sng" dirty="0" smtClean="0">
                <a:solidFill>
                  <a:schemeClr val="accent2"/>
                </a:solidFill>
              </a:rPr>
              <a:t> Data Analysis</a:t>
            </a:r>
            <a:endParaRPr lang="en-US" b="1" u="sng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1000" y="685800"/>
            <a:ext cx="45720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1400" dirty="0" smtClean="0"/>
              <a:t>The conversion rates were high for Total Visits, Total Time Spent on Website and Page Views  Per Visit</a:t>
            </a:r>
            <a:endParaRPr lang="en-US" sz="1400" dirty="0"/>
          </a:p>
        </p:txBody>
      </p:sp>
      <p:sp>
        <p:nvSpPr>
          <p:cNvPr id="6" name="AutoShape 2" descr="data:image/png;base64,iVBORw0KGgoAAAANSUhEUgAABEQAAAI3CAYAAACS4452AAAAOXRFWHRTb2Z0d2FyZQBNYXRwbG90bGliIHZlcnNpb24zLjUuMiwgaHR0cHM6Ly9tYXRwbG90bGliLm9yZy8qNh9FAAAACXBIWXMAAA9hAAAPYQGoP6dpAAC8WElEQVR4nOzdeXhM5///8ddYEglZBJGEFLEHVWstLWLfStGi9tqq1aq91dZWRatVfGgtrdqq1pbaaif2Xag9FEETu6S2iOT8/vAz344khIYzY56P65rrMvc5mbwmkpkz73Of920xDMMQAAAAAACAE0ljdgAAAAAAAIBnjYIIAAAAAABwOhREAAAAAACA06EgAgAAAAAAnA4FEQAAAAAA4HQoiAAAAAAAAKdDQQQAAAAAADgdCiIAAAAAAMDppDM7gKNISEjQ33//LQ8PD1ksFrPjAAAAAACABxiGoX/++UcBAQFKk+bhc0AoiKTQ33//rcDAQLNjAAAAAACARzhz5oxy5sz50H0oiKSQh4eHpHs/VE9PT5PTAAAAAACAB8XExCgwMND6Gf5hKIik0P3LZDw9PSmIAAAAAABgx1LS6oKmqgAAAAAAwOlQEAEAAAAAAE6HgggAAAAAAHA69BBJRfHx8YqLizM7hsNKmzat0qVLx7LGAAAAAICnjoJIKrl+/brOnj0rwzDMjuLQ3N3d5e/vLxcXF7OjAAAAAACeYxREUkF8fLzOnj0rd3d3ZcuWjRkOT8AwDN25c0cXL17UyZMnlT9/fqVJwxVdAAAAAICnw9SCyIYNG/T1119r9+7dioyM1IIFC/T6669btydXWBgxYoT69OkjSapSpYpCQ0Nttjdr1kyzZ8+23r969aq6deumRYsWSZIaNGigsWPHytvbO1WeR1xcnAzDULZs2eTm5pYqj+mM3NzclD59ep0+fVp37txRhgwZzI4EAAAAAHhOmXoK/saNGypevLjGjRuX5PbIyEib208//SSLxaImTZrY7NepUyeb/SZOnGizvUWLFgoLC9Py5cu1fPlyhYWFqXXr1qn+fJgZ8t8xKwQAAAAA8CyYOkOkTp06qlOnTrLb/fz8bO7//vvvCgkJUVBQkM24u7t7on3vO3z4sJYvX65t27bp5ZdfliT98MMPKl++vI4ePaqCBQv+x2cBAAAAAAAcjcOcjj9//ryWLl2qDh06JNo2c+ZMZc2aVUWKFFHv3r31zz//WLdt3bpVXl5e1mKIJJUrV05eXl7asmVLst8vNjZWMTExNjcAAAAAAPB8cJiCyLRp0+Th4aHGjRvbjLds2VKzZs3S+vXr1b9/f/366682+0RFRcnX1zfR4/n6+ioqKirZ7zd8+HB5eXlZb4GBgan3ZJzY+vXrZbFYdO3aNbOjAAAAAACcmMMURH766Se1bNkyUaPNTp06qXr16ipatKiaN2+u+fPna/Xq1dqzZ491n6R6exiG8dCeH/369VN0dLT1dubMmf+UPyoqSh988IGCgoLk6uqqwMBAvfbaa1qzZs1/etxngSIGAAAAAOB54xDL7m7cuFFHjx7VnDlzHrlvyZIllT59eoWHh6tkyZLy8/PT+fPnE+138eJFZc+ePdnHcXV1laur63/Kfd+pU6dUsWJFeXt7a8SIEXrxxRcVFxenFStWqGvXrjpy5EiqfJ+nIS4uzuwIAAAAAACkOoeYITJ58mSVKlVKxYsXf+S+Bw8eVFxcnPz9/SVJ5cuXV3R0tHbs2GHdZ/v27YqOjlaFChWeWuZ/e++992SxWLRjxw698cYbKlCggIoUKaKePXtq27ZtkqSIiAg1bNhQmTJlkqenp5o2bWpTyBk0aJBeeuklzZgxQ7lz55aXl5eaN29u7ZcyceJE5ciRQwkJCTbfu0GDBmrbtq31/uLFi1WqVCllyJBBQUFBGjx4sO7evWvdbrFYNGHCBDVs2FAZM2ZUx44dFRISIknKnDmzLBaL2rVrJ+neLJsRI0YoKChIbm5uKl68uObPn2/z/ZctW6YCBQrIzc1NISEhOnXqVKr9XAEAAAAAeFKmFkSuX7+usLAwhYWFSZJOnjypsLAwRUREWPeJiYnRvHnz1LFjx0Rff+LECX3++efatWuXTp06pWXLlunNN99UiRIlVLFiRUlS4cKFVbt2bXXq1Enbtm3Ttm3b1KlTJ9WvX/+ZrDBz5coVLV++XF27dlXGjBkTbff29pZhGHr99dd15coVhYaGatWqVTpx4oSaNWuW6PkuXLhQS5Ys0ZIlSxQaGqovv/xSkvTmm2/q0qVLWrdunXX/q1evasWKFWrZsqUkacWKFWrVqpW6deumQ4cOaeLEiZo6daqGDh1q830GDhyohg0b6s8//9Tnn3+uX3/9VZJ09OhRRUZGasyYMZKkzz77TFOmTNH48eN18OBB9ejRQ61atVJoaKgk6cyZM2rcuLHq1q2rsLAwdezYUR9//HEq/WQBAAAAAHhypl4ys2vXLuvsA0nq2bOnJKlt27aaOnWqJGn27NkyDENvvfVWoq93cXHRmjVrNGbMGF2/fl2BgYGqV6+eBg4cqLRp01r3mzlzprp166aaNWtKujdrYty4cU/xmf2f48ePyzAMFSpUKNl9Vq9erf379+vkyZPW5q0zZsxQkSJFtHPnTpUpU0aSlJCQoKlTp8rDw0OS1Lp1a61Zs0ZDhw6Vj4+PateurV9++UXVqlWTJM2bN08+Pj7W+0OHDtXHH39snTESFBSkIUOGqG/fvho4cKA1T4sWLdS+fXvr/ZMnT0q614jW29tbknTjxg19++23Wrt2rcqXL299vE2bNmnixImqXLmyxo8fr6CgII0aNUoWi0UFCxbUn3/+qa+++uo//1zv21W6bKo9VuldOx69EwAAAADguWBqQaRKlSoyDOOh+3Tu3FmdO3dOcltgYKB1NsLD+Pj46Oeff36ijP/V/ef3sAauhw8fVmBgoM1KNsHBwfL29tbhw4etBZHcuXNbiyGS5O/vrwsXLljvt2zZUp07d9b3338vV1dXzZw5U82bN7cWh3bv3q2dO3fazAiJj4/X7du3dfPmTbm7u0uSSpcu/cjndejQId2+fVs1atSwGb9z545KlChhfV7lypWzee73iye4h4IOAAAAAJjDIZqqOrL8+fPLYrHo8OHDev3115PcJ7kVbx4cT58+vc12i8Vi0zPktddeU0JCgpYuXaoyZcpo48aN+vbbb63bExISNHjw4ERLF0uyWb0nqUt7HnT/+y5dulQ5cuSw2Xa/Ge2jil0AAAAAAJiFgshT5uPjo1q1aum7775Tt27dEhUbrl27puDgYEVEROjMmTPWWSKHDh1SdHS0ChcunOLv5ebmpsaNG2vmzJk6fvy4ChQooFKlSlm3lyxZUkePHlW+fPke6zm4uLhIujeb5L7g4GC5uroqIiJClStXTvLrgoODtXDhQpux+01kAQAAAAAwEwWRZ+D7779XhQoVVLZsWX3++ed68cUXdffuXa1atUrjx4/XoUOH9OKLL6ply5YaPXq07t69q/fee0+VK1dO0eUr/9ayZUu99tprOnjwoFq1amWzbcCAAapfv74CAwP15ptvKk2aNNq/f7/+/PNPffHFF8k+Zq5cuWSxWLRkyRLVrVtXbm5u8vDwUO/evdWjRw8lJCTolVdeUUxMjLZs2aJMmTKpbdu26tKli0aOHKmePXvqnXfe0e7du629YQAAAAAAMJNDLLvr6PLkyaM9e/YoJCREvXr1UtGiRVWjRg2tWbNG48ePl8Vi0cKFC5U5c2ZVqlRJ1atXV1BQkObMmfPY36tq1ary8fHR0aNH1aJFC5tttWrV0pIlS7Rq1SqVKVNG5cqV07fffqtcuXI99DFz5MihwYMH6+OPP1b27Nn1/vvvS5KGDBmiAQMGaPjw4SpcuLBq1aqlxYsXK0+ePJKkF154Qb/++qsWL16s4sWLa8KECRo2bNhjPycAAAAAAFKbxaDRQ4rExMTIy8tL0dHR8vT0tNl2+/ZtnTx5Unny5LHpxYHH97g/S0dvSuro+QEAAADAnjzss/uDmCECAAAAAACcDgURAAAAAADgdCiIAAAAAAAAp0NBBAAAAAAAOB0KIgAAAAAAwOlQEAEAAAAAAE6HgggAAAAAAHA6FEQAAAAAAIDToSACAAAAAACcTjqzA8DWrtJln9n3Kr1rxxN93ffff6+vv/5akZGRKlKkiEaPHq1XX301ldMBAAAAAPD0MEMEj2XOnDnq3r27Pv30U+3du1evvvqq6tSpo4iICLOjAQAAAACQYhRE8Fi+/fZbdejQQR07dlThwoU1evRoBQYGavz48WZHAwAAAAAgxSiIIMXu3Lmj3bt3q2bNmjbjNWvW1JYtW0xKBQAAAADA46MgghS7dOmS4uPjlT17dpvx7NmzKyoqyqRUAAAAAAA8PgoieGwWi8XmvmEYicYAAAAAALBnFESQYlmzZlXatGkTzQa5cOFColkjAAAAAADYMwoiSDEXFxeVKlVKq1atshlftWqVKlSoYFIqAAAAAAAeXzqzA8Cx9OzZU61bt1bp0qVVvnx5TZo0SREREerSpYvZ0QAAAAAASDEKIngszZo10+XLl/X5558rMjJSRYsW1bJly5QrVy6zowEAAAAAkGIUROxM6V07zI7wSO+9957ee+89s2MAAAAAAPDE6CECAAAAAACcDgURAAAAAADgdCiIAAAAAAAAp0NBBAAAAAAAOB0KIgAAAAAAwOlQEAEAAAAAAE6HgggAAAAAAHA6FEQAAAAAAIDToSACAAAAAACcDgURAAAAAADgdNKZHQC2avef88y+1/IhzR77azZs2KCvv/5au3fvVmRkpBYsWKDXX3899cMBAAAAAPAUMUMEj+XGjRsqXry4xo0bZ3YUAAAAAACeGDNE8Fjq1KmjOnXqmB0DAAAAAID/hBkiAAAAAADA6VAQAQAAAAAAToeCCAAAAAAAcDoURAAAAAAAgNMxtSCyYcMGvfbaawoICJDFYtHChQtttrdr104Wi8XmVq5cOZt9YmNj9cEHHyhr1qzKmDGjGjRooLNnz9rsc/XqVbVu3VpeXl7y8vJS69atde3ataf87AAAAAAAgL0ytSCSkiVca9eurcjISOtt2bJlNtu7d++uBQsWaPbs2dq0aZOuX7+u+vXrKz4+3rpPixYtFBYWpuXLl2v58uUKCwtT69atn9rzep5dv35dYWFhCgsLkySdPHlSYWFhioiIMDcYAAAAAACPwdRld1OyhKurq6v8/PyS3BYdHa3JkydrxowZql69uiTp559/VmBgoFavXq1atWrp8OHDWr58ubZt26aXX35ZkvTDDz+ofPnyOnr0qAoWLJi6T+o5t2vXLoWEhFjv9+zZU5LUtm1bTZ061aRUAAAAAAA8HlMLIimxfv16+fr6ytvbW5UrV9bQoUPl6+srSdq9e7fi4uJUs2ZN6/4BAQEqWrSotmzZolq1amnr1q3y8vKyFkMkqVy5cvLy8tKWLVuSLYjExsYqNjbWej8mJuYpPUNby4c0eybf50lVqVJFhmGYHQMAAAAAgP/Erpuq1qlTRzNnztTatWs1cuRI7dy5U1WrVrUWKqKiouTi4qLMmTPbfF327NkVFRVl3ed+AeXffH19rfskZfjw4daeI15eXgoMDEzFZwYAAAAAAMxk1zNEmjX7v9kSRYsWVenSpZUrVy4tXbpUjRs3TvbrDMOQxWKx3v/3v5Pb50H9+vWzXg4i3ZshQlEEAAAAAIDng13PEHmQv7+/cuXKpfDwcEmSn5+f7ty5o6tXr9rsd+HCBWXPnt26z/nz5xM91sWLF637JMXV1VWenp42NwAAAAAA8HxwqILI5cuXdebMGfn7+0uSSpUqpfTp02vVqlXWfSIjI3XgwAFVqFBBklS+fHlFR0drx44d1n22b9+u6Oho6z4AAAAAAMC5mHrJzPXr13X8+HHr/ftLuPr4+MjHx0eDBg1SkyZN5O/vr1OnTumTTz5R1qxZ1ahRI0mSl5eXOnTooF69eilLlizy8fFR7969VaxYMeuqM4ULF1bt2rXVqVMnTZw4UZLUuXNn1a9fnxVmAAAAAABwUqYWRB62hOv48eP1559/avr06bp27Zr8/f0VEhKiOXPmyMPDw/o1o0aNUrp06dS0aVPdunVL1apV09SpU5U2bVrrPjNnzlS3bt2sq9E0aNBA48aNS/Xnw+or/x0/QwAAAADAs2Ax+ASaIjExMfLy8lJ0dHSifiJxcXE6fvy4AgIC5OXlZVLC58Ply5d14cIFFShQwKaolZxdpcum2vcuvWvHo3dKZY6eHwAAAADsycM+uz/IrleZcRTp0qWTu7u7Ll68qPTp0ytNGodqzWIXDMPQzZs3deHCBXl7e6eoGAIAAAAAwJOiIJIKLBaL/P39dfLkSZ0+fdrsOA7N29tbfn5+ZscAAAAAADznKIikEhcXF+XPn1937twxO4rDSp8+PTNDAAAAAADPBAWRVJQmTRplyJDB7BgAAAAAAOARaHYBAAAAAACcDgURAAAAAADgdCiIAAAAAAAAp0NBBAAAAAAAOB0KIgAAAAAAwOlQEAEAAAAAAE6HgggAAAAAAHA6FEQAAAAAAIDToSACAAAAAACcDgURAAAAAADgdCiIAAAAAAAAp0NBBAAAAAAAOB0KIgAAAAAAwOlQEAEAAAAAAE6HgggAAAAAAHA6FEQAAAAAAIDToSACAAAAAACcDgURAAAAAADgdCiIAAAAAAAAp0NBBAAAAAAAOB0KIgAAAAAAwOlQEAEAAAAAAE6HgggAAAAAAHA6FEQAAAAAAIDToSACAAAAAACcDgURAAAAAADgdCiIAAAAAAAAp0NBBAAAAAAAOB0KIgAAAAAAwOlQEAEAAAAAAE4nndkBHN2u0mVT7bFK79qRao8FAAAAAACSxwwRAAAAAADgdCiIAAAAAAAAp0NBBAAAAAAAOB0KIgAAAAAAwOlQEAEAAAAAAE6HgggAAAAAAHA6FEQAAAAAAIDTMbUgsmHDBr322msKCAiQxWLRwoULrdvi4uL00UcfqVixYsqYMaMCAgLUpk0b/f333zaPUaVKFVksFptb8+bNbfa5evWqWrduLS8vL3l5eal169a6du3aM3iGAAAAAADAHplaELlx44aKFy+ucePGJdp28+ZN7dmzR/3799eePXv022+/6dixY2rQoEGifTt16qTIyEjrbeLEiTbbW7RoobCwMC1fvlzLly9XWFiYWrdu/dSeFwAAAAAAsG/pzPzmderUUZ06dZLc5uXlpVWrVtmMjR07VmXLllVERIReeOEF67i7u7v8/PySfJzDhw9r+fLl2rZtm15++WVJ0g8//KDy5cvr6NGjKliwYCo9GwAAAAAA4CgcqodIdHS0LBaLvL29bcZnzpyprFmzqkiRIurdu7f++ecf67atW7fKy8vLWgyRpHLlysnLy0tbtmxJ9nvFxsYqJibG5gYAAAAAAJ4Pps4QeRy3b9/Wxx9/rBYtWsjT09M63rJlS+XJk0d+fn46cOCA+vXrp3379llnl0RFRcnX1zfR4/n6+ioqKirZ7zd8+HANHjw49Z8IAAAAAAAwnUMUROLi4tS8eXMlJCTo+++/t9nWqVMn67+LFi2q/Pnzq3Tp0tqzZ49KliwpSbJYLIke0zCMJMfv69evn3r27Gm9HxMTo8DAwP/6VAAAAAAAgB2w+4JIXFycmjZtqpMnT2rt2rU2s0OSUrJkSaVPn17h4eEqWbKk/Pz8dP78+UT7Xbx4UdmzZ0/2cVxdXeXq6vqf8wMAAAAAAPtj1z1E7hdDwsPDtXr1amXJkuWRX3Pw4EHFxcXJ399fklS+fHlFR0drx44d1n22b9+u6OhoVahQ4allBwAAAAAA9svUGSLXr1/X8ePHrfdPnjypsLAw+fj4KCAgQG+88Yb27NmjJUuWKD4+3trzw8fHRy4uLjpx4oRmzpypunXrKmvWrDp06JB69eqlEiVKqGLFipKkwoULq3bt2urUqZN1Od7OnTurfv36rDADAAAAAICTMrUgsmvXLoWEhFjv3+/Z0bZtWw0aNEiLFi2SJL300ks2X7du3TpVqVJFLi4uWrNmjcaMGaPr168rMDBQ9erV08CBA5U2bVrr/jNnzlS3bt1Us2ZNSVKDBg00bty4p/zsAAAAAACAvTK1IFKlShUZhpHs9odtk6TAwECFhoY+8vv4+Pjo559/fux8AAAAAADg+WTXPUQAAAAAAACeBgoiAAAAAADA6VAQAQAAAAAAToeCCAAAAAAAcDoURAAAAAAAgNOhIAIAAAAAAJwOBREAAAAAAOB0KIgAAAAAAACnQ0EEAAAAAAA4HQoiAAAAAADA6VAQAQAAAAAAToeCCAAAAAAAcDoURAAAAAAAgNOhIAIAAAAAAJwOBREAAAAAAOB00pkdAEDqqN1/Tqo91vIhzVLtsQAAAADAHjFDBAAAAAAAOB0KIgAAAAAAwOlQEAEAAAAAAE6HgggAAAAAAHA6FEQAAAAAAIDToSACAAAAAACcDgURAAAAAADgdCiIAAAAAAAAp0NBBAAAAAAAOB0KIgAAAAAAwOlQEAEAAAAAAE6HgggAAAAAAHA6FEQAAAAAAIDToSACAAAAAACcDgURAAAAAADgdCiIAAAAAAAAp0NBBAAAAAAAOB0KIgAAAAAAwOlQEAEAAAAAAE6HgggAAAAAAHA6FEQAAAAAAIDToSACAAAAAACcDgURAAAAAADgdCiIAAAAAAAAp0NBBAAAAAAAOB0KIgAAAAAAwOmYWhDZsGGDXnvtNQUEBMhisWjhwoU22w3D0KBBgxQQECA3NzdVqVJFBw8etNknNjZWH3zwgbJmzaqMGTOqQYMGOnv2rM0+V69eVevWreXl5SUvLy+1bt1a165de8rPDgAAAAAA2CtTCyI3btxQ8eLFNW7cuCS3jxgxQt9++63GjRunnTt3ys/PTzVq1NA///xj3ad79+5asGCBZs+erU2bNun69euqX7++4uPjrfu0aNFCYWFhWr58uZYvX66wsDC1bt36qT8/AAAAAABgn9KZ+c3r1KmjOnXqJLnNMAyNHj1an376qRo3bixJmjZtmrJnz65ffvlF77zzjqKjozV58mTNmDFD1atXlyT9/PPPCgwM1OrVq1WrVi0dPnxYy5cv17Zt2/Tyyy9Lkn744QeVL19eR48eVcGCBZ/NkwUAAAAAAHbDbnuInDx5UlFRUapZs6Z1zNXVVZUrV9aWLVskSbt371ZcXJzNPgEBASpatKh1n61bt8rLy8taDJGkcuXKycvLy7pPUmJjYxUTE2NzAwAAAAAAzwe7LYhERUVJkrJnz24znj17duu2qKgoubi4KHPmzA/dx9fXN9Hj+/r6WvdJyvDhw609R7y8vBQYGPifng8AAAAAALAfdlsQuc9isdjcNwwj0diDHtwnqf0f9Tj9+vVTdHS09XbmzJnHTA4AAAAAAOyV3RZE/Pz8JCnRLI4LFy5YZ434+fnpzp07unr16kP3OX/+fKLHv3jxYqLZJ//m6uoqT09PmxsAAAAAAHg+PFFBpGrVqkkuWxsTE6OqVav+10ySpDx58sjPz0+rVq2yjt25c0ehoaGqUKGCJKlUqVJKnz69zT6RkZE6cOCAdZ/y5csrOjpaO3bssO6zfft2RUdHW/cBAAAAAADO5YlWmVm/fr3u3LmTaPz27dvauHFjih/n+vXrOn78uPX+yZMnFRYWJh8fH73wwgvq3r27hg0bpvz58yt//vwaNmyY3N3d1aJFC0mSl5eXOnTooF69eilLlizy8fFR7969VaxYMeuqM4ULF1bt2rXVqVMnTZw4UZLUuXNn1a9fnxVmAAAAAABwUo9VENm/f7/134cOHbK5nCU+Pl7Lly9Xjhw5Uvx4u3btUkhIiPV+z549JUlt27bV1KlT1bdvX926dUvvvfeerl69qpdfflkrV66Uh4eH9WtGjRqldOnSqWnTprp165aqVaumqVOnKm3atNZ9Zs6cqW7dullXo2nQoIHGjRv3OE8dAAAAAAA8RyyGYRgp3TlNmjTWRqRJfZmbm5vGjh2r9u3bp15COxETEyMvLy9FR0fb9BPZVbpsqn2P0rt2PHon2HD0n39q5v+sTq9Ue6zlQ5ql2mMBAAAAwLOS3Gf3pDzWDJGTJ0/KMAwFBQVpx44dypYtm3Wbi4uLfH19bWZmAAAAAAAA2KPHKojkypVLkpSQkPBUwgAAAAAAADwLT9RUVZKOHTum9evX68KFC4kKJAMGDPjPwQAAAAAAAJ6WJyqI/PDDD3r33XeVNWtW+fn5WfuKSJLFYqEgAgAAAAAA7NoTFUS++OILDR06VB999FFq5wEAAAAAAHjq0jzJF129elVvvvlmamcBAAAAAAB4Jp6oIPLmm29q5cqVqZ0FAAAAAADgmXiiS2by5cun/v37a9u2bSpWrJjSp09vs71bt26pEg4AAAAAAOBpeKKCyKRJk5QpUyaFhoYqNDTUZpvFYqEgAgAAAAAA7NoTFUROnjyZ2jkAAAAAAACemSfqIQIAAAAAAODInmiGSPv27R+6/aeffnqiMAAAAAAAAM/CExVErl69anM/Li5OBw4c0LVr11S1atVUCQYAAAAAAPC0PFFBZMGCBYnGEhIS9N577ykoKOg/hwIAAAAAAHiaUq2HSJo0adSjRw+NGjUqtR4SAAAAAADgqUjVpqonTpzQ3bt3U/MhAQAAAAAAUt0TXTLTs2dPm/uGYSgyMlJLly5V27ZtUyUYAAAAAADA0/JEBZG9e/fa3E+TJo2yZcumkSNHPnIFGgAAAAAAALM9UUFk3bp1qZ0DAAAAAADgmXmigsh9Fy9e1NGjR2WxWFSgQAFly5YttXIBAAAAAAA8NU/UVPXGjRtq3769/P39ValSJb366qsKCAhQhw4ddPPmzdTOCAAAAAAAkKqeqCDSs2dPhYaGavHixbp27ZquXbum33//XaGhoerVq1dqZwQAAAAAAEhVT3TJzK+//qr58+erSpUq1rG6devKzc1NTZs21fjx41MrHwAAAAAAQKp7ohkiN2/eVPbs2RON+/r6cskMAAAAAACwe09UEClfvrwGDhyo27dvW8du3bqlwYMHq3z58qkWDgAAAAAA4Gl4oktmRo8erTp16ihnzpwqXry4LBaLwsLC5OrqqpUrV6Z2RgAAAAAAgFT1RAWRYsWKKTw8XD///LOOHDkiwzDUvHlztWzZUm5ubqmdEQAAAAAAIFU9UUFk+PDhyp49uzp16mQz/tNPP+nixYv66KOPUiUcAAAAAADA0/BEPUQmTpyoQoUKJRovUqSIJkyY8J9DAQAAAAAAPE1PVBCJioqSv79/ovFs2bIpMjLyP4cCAAAAAAB4mp6oIBIYGKjNmzcnGt+8ebMCAgL+cygAAAAAAICn6Yl6iHTs2FHdu3dXXFycqlatKklas2aN+vbtq169eqVqQAAAAAAAgNT2RAWRvn376sqVK3rvvfd0584dSVKGDBn00UcfqV+/fqkaEHhWavefk2qPtXxIs1R7LAAAAABA6nuigojFYtFXX32l/v376/Dhw3Jzc1P+/Pnl6uqa2vkAAAAAAABS3RMVRO7LlCmTypQpk1pZAAAAAAAAnoknaqoKAAAAAADgyCiIAAAAAAAAp0NBBAAAAAAAOB0KIgAAAAAAwOlQEAEAAAAAAE6HgggAAAAAAHA6FEQAAAAAAIDTsfuCSO7cuWWxWBLdunbtKklq165dom3lypWzeYzY2Fh98MEHypo1qzJmzKgGDRro7NmzZjwdAAAAAABgB+y+ILJz505FRkZab6tWrZIkvfnmm9Z9ateubbPPsmXLbB6je/fuWrBggWbPnq1Nmzbp+vXrql+/vuLj45/pcwEAAAAAAPYhndkBHiVbtmw297/88kvlzZtXlStXto65urrKz88vya+Pjo7W5MmTNWPGDFWvXl2S9PPPPyswMFCrV69WrVq1nl54AAAAAABgl+x+hsi/3blzRz///LPat28vi8ViHV+/fr18fX1VoEABderUSRcuXLBu2717t+Li4lSzZk3rWEBAgIoWLaotW7Yk+71iY2MVExNjcwMAAAAAAM8HhyqILFy4UNeuXVO7du2sY3Xq1NHMmTO1du1ajRw5Ujt37lTVqlUVGxsrSYqKipKLi4syZ85s81jZs2dXVFRUst9r+PDh8vLyst4CAwOfynMCAAAAAADPnt1fMvNvkydPVp06dRQQEGAda9asmfXfRYsWVenSpZUrVy4tXbpUjRs3TvaxDMOwmWXyoH79+qlnz57W+zExMRRFAAAAAAB4TjhMQeT06dNavXq1fvvtt4fu5+/vr1y5cik8PFyS5Ofnpzt37ujq1as2s0QuXLigChUqJPs4rq6ucnV1TZ3wAAAAAADArjjMJTNTpkyRr6+v6tWr99D9Ll++rDNnzsjf31+SVKpUKaVPn966Oo0kRUZG6sCBAw8tiAAAAAAAgOeXQ8wQSUhI0JQpU9S2bVulS/d/ka9fv65BgwapSZMm8vf316lTp/TJJ58oa9asatSokSTJy8tLHTp0UK9evZQlSxb5+Piod+/eKlasmHXVGQAAAAAA4FwcoiCyevVqRUREqH379jbjadOm1Z9//qnp06fr2rVr8vf3V0hIiObMmSMPDw/rfqNGjVK6dOnUtGlT3bp1S9WqVdPUqVOVNm3aZ/1UAAAAAACAHXCIgkjNmjVlGEaicTc3N61YseKRX58hQwaNHTtWY8eOfRrxAAAAAACAg3GIggienl2ly6baY5XetSPVHgsAAAAAgKfJYZqqAgAAAAAApBYKIgAAAAAAwOlQEAEAAAAAAE6HgggAAAAAAHA6FEQAAAAAAIDToSACAAAAAACcDgURAAAAAADgdCiIAAAAAAAAp0NBBAAAAAAAOB0KIgAAAAAAwOlQEAEAAAAAAE6HgggAAAAAAHA6FEQAAAAAAIDToSACAAAAAACcDgURAAAAAADgdCiIAAAAAAAAp0NBBAAAAAAAOB0KIgAAAAAAwOlQEAEAAAAAAE6HgggAAAAAAHA6FEQAAAAAAIDToSACAAAAAACcDgURAAAAAADgdCiIAAAAAAAAp0NBBAAAAAAAOB0KIgAAAAAAwOlQEAEAAAAAAE6HgggAAAAAAHA6FEQAAAAAAIDToSACAAAAAACcDgURAAAAAADgdCiIAAAAAAAAp0NBBAAAAAAAOB0KIgAAAAAAwOlQEAEAAAAAAE6HgggAAAAAAHA6FEQAAAAAAIDToSACAAAAAACcDgURAAAAAADgdCiIAAAAAAAAp0NBBAAAAAAAOB27LogMGjRIFovF5ubn52fdbhiGBg0apICAALm5ualKlSo6ePCgzWPExsbqgw8+UNasWZUxY0Y1aNBAZ8+efdZPBQAAAAAA2BG7LohIUpEiRRQZGWm9/fnnn9ZtI0aM0Lfffqtx48Zp586d8vPzU40aNfTPP/9Y9+nevbsWLFig2bNna9OmTbp+/brq16+v+Ph4M54OAAAAAACwA+nMDvAo6dKls5kVcp9hGBo9erQ+/fRTNW7cWJI0bdo0Zc+eXb/88oveeecdRUdHa/LkyZoxY4aqV68uSfr5558VGBio1atXq1atWs/0uQAAAAAAAPtg9zNEwsPDFRAQoDx58qh58+b666+/JEknT55UVFSUatasad3X1dVVlStX1pYtWyRJu3fvVlxcnM0+AQEBKlq0qHWf5MTGxiomJsbmBgAAAAAAng92XRB5+eWXNX36dK1YsUI//PCDoqKiVKFCBV2+fFlRUVGSpOzZs9t8Tfbs2a3boqKi5OLiosyZMye7T3KGDx8uLy8v6y0wMDAVnxkAAAAAADCTXRdE6tSpoyZNmqhYsWKqXr26li5dKunepTH3WSwWm68xDCPR2INSsk+/fv0UHR1tvZ05c+YJnwUAAAAAALA3dl0QeVDGjBlVrFgxhYeHW/uKPDjT48KFC9ZZI35+frpz546uXr2a7D7JcXV1laenp80NAAAAAAA8HxyqIBIbG6vDhw/L399fefLkkZ+fn1atWmXdfufOHYWGhqpChQqSpFKlSil9+vQ2+0RGRurAgQPWfQAAAAAAgPOx61Vmevfurddee00vvPCCLly4oC+++EIxMTFq27atLBaLunfvrmHDhil//vzKnz+/hg0bJnd3d7Vo0UKS5OXlpQ4dOqhXr17KkiWLfHx81Lt3b+slOAAAAAAAwDnZdUHk7Nmzeuutt3Tp0iVly5ZN5cqV07Zt25QrVy5JUt++fXXr1i299957unr1ql5++WWtXLlSHh4e1scYNWqU0qVLp6ZNm+rWrVuqVq2apk6dqrRp05r1tAAAAAAAgMnsuiAye/bsh263WCwaNGiQBg0alOw+GTJk0NixYzV27NhUTgcAAAAAAByVQ/UQAQAAAAAASA0URAAAAAAAgNOhIAIAAAAAAJwOBREAAAAAAOB07LqpqrOp3X9Oqj3W8iHNUu2xAAAAAAB43jBDBAAAAAAAOB0KIgAAAAAAwOlwyQxSDZf8AAAAAAAcBTNEAAAAAACA06EgAgAAAAAAnA4FEQAAAAAA4HQoiAAAAAAAAKdDU1UASAU0FQYAAAAcCzNEAAAAAACA06EgAgAAAAAAnA4FEQAAAAAA4HQoiAAAAAAAAKdDQQQAAAAAADgdCiIAAAAAAMDpUBABAAAAAABOh4IIAAAAAABwOhREAAAAAACA06EgAgAAAAAAnA4FEQAAAAAA4HQoiAAAAAAAAKdDQQQAAAAAADgdCiIAAAAAAMDpUBABAAAAAABOh4IIAAAAAABwOhREAAAAAACA06EgAgAAAAAAnA4FEQAAAAAA4HQoiAAAAAAAAKdDQQQAAAAAADgdCiIAAAAAAMDpUBABAAAAAABOh4IIAAAAAABwOhREAAAAAACA06EgAgAAAAAAnA4FEQAAAAAA4HQoiAAAAAAAAKdDQQQAAAAAADgduy6IDB8+XGXKlJGHh4d8fX31+uuv6+jRozb7tGvXThaLxeZWrlw5m31iY2P1wQcfKGvWrMqYMaMaNGigs2fPPsunAgAAAAAA7IhdF0RCQ0PVtWtXbdu2TatWrdLdu3dVs2ZN3bhxw2a/2rVrKzIy0npbtmyZzfbu3btrwYIFmj17tjZt2qTr16+rfv36io+Pf5ZPBwAAAAAA2Il0Zgd4mOXLl9vcnzJlinx9fbV7925VqlTJOu7q6io/P78kHyM6OlqTJ0/WjBkzVL16dUnSzz//rMDAQK1evVq1atV6ek8AAAAAAADYJbueIfKg6OhoSZKPj4/N+Pr16+Xr66sCBQqoU6dOunDhgnXb7t27FRcXp5o1a1rHAgICVLRoUW3ZsiXZ7xUbG6uYmBibGwAAAAAAeD44TEHEMAz17NlTr7zyiooWLWodr1OnjmbOnKm1a9dq5MiR2rlzp6pWrarY2FhJUlRUlFxcXJQ5c2abx8uePbuioqKS/X7Dhw+Xl5eX9RYYGPh0nhgAAAAAAHjm7PqSmX97//33tX//fm3atMlmvFmzZtZ/Fy1aVKVLl1auXLm0dOlSNW7cONnHMwxDFosl2e39+vVTz549rfdjYmIoigAAAAAA8JxwiBkiH3zwgRYtWqR169YpZ86cD93X399fuXLlUnh4uCTJz89Pd+7c0dWrV232u3DhgrJnz57s47i6usrT09PmBgAAAAAAng92XRAxDEPvv/++fvvtN61du1Z58uR55NdcvnxZZ86ckb+/vySpVKlSSp8+vVatWmXdJzIyUgcOHFCFChWeWnYAAAAAAGC/7PqSma5du+qXX37R77//Lg8PD2vPDy8vL7m5uen69esaNGiQmjRpIn9/f506dUqffPKJsmbNqkaNGln37dChg3r16qUsWbLIx8dHvXv3VrFixayrzgAAAAAAAOdi1wWR8ePHS5KqVKliMz5lyhS1a9dOadOm1Z9//qnp06fr2rVr8vf3V0hIiObMmSMPDw/r/qNGjVK6dOnUtGlT3bp1S9WqVdPUqVOVNm3aZ/l0AAAAAACAnbDrgohhGA/d7ubmphUrVjzycTJkyKCxY8dq7NixqRUNAAAAAAA4MLvuIQIAAAAAAPA0UBABAAAAAABOh4IIAAAAAABwOhREAAAAAACA06EgAgAAAAAAnA4FEQAAAAAA4HQoiAAAAAAAAKdDQQQAAAAAADgdCiIAAAAAAMDpUBABAAAAAABOh4IIAAAAAABwOhREAAAAAACA06EgAgAAAAAAnA4FEQAAAAAA4HQoiAAAAAAAAKdDQQQAAAAAADgdCiIAAAAAAMDpUBABAAAAAABOh4IIAAAAAABwOhREAAAAAACA00lndgAAAP6r2v3npNpjLR/SLNUeCwAAAPaLGSIAAAAAAMDpUBABAAAAAABOh4IIAAAAAABwOhREAAAAAACA06EgAgAAAAAAnA4FEQAAAAAA4HRYdhfAE9lVumyqPl7pXTtS9fEAAAAA4GGYIQIAAAAAAJwOBREAAAAAAOB0KIgAAAAAAACnQ0EEAAAAAAA4HQoiAAAAAADA6VAQAQAAAAAAToeCCAAAAAAAcDoURAAAAAAAgNOhIAIAAAAAAJwOBREAAAAAAOB0KIgAAAAAAACnQ0EEAAAAAAA4nXRmBwAASardf06qPdbyIc0euc+u0mVT7ftJkur0St3HAwAAAPBUMUMEAAAAAAA4HWaIAADwmFJ7hlHpXTtS9fEAAADwaE41Q+T7779Xnjx5lCFDBpUqVUobN240OxIAAAAAADCB0xRE5syZo+7du+vTTz/V3r179eqrr6pOnTqKiIgwOxoAAAAAAHjGnOaSmW+//VYdOnRQx44dJUmjR4/WihUrNH78eA0fPtzkdAAAZ/asmwoDAADASQoid+7c0e7du/Xxxx/bjNesWVNbtmxJ8mtiY2MVGxtrvR8dHS1JiomJsdnvenx8quW8G3sz1R7rwZzJIf//If//SUn+1Mwukf/fUpJ/T+WQVPt+klQydF2qPt6jpHb+uzXeT7XH4vfn8Tn674+j5/8iFX//f/usySP3Sc38qZldSln+1NT4i19T9fH4+T8eR//5P+vXHon8/0Z+c6Xm3++Df7v3j4UMw3jk11qMlOzl4P7++2/lyJFDmzdvVoUKFazjw4YN07Rp03T06NFEXzNo0CANHjz4WcYEAAAAAACp4MyZM8qZM+dD93GKGSL3WSwWm/uGYSQau69fv37q2bOn9X5CQoKuXLmiLFmyJPs1/0VMTIwCAwN15swZeXp6pvrjP23kNxf5zUV+c5HfXOQ3lyPnd+TsEvnNRn5zkd9c5H84wzD0zz//KCAg4JH7OkVBJGvWrEqbNq2ioqJsxi9cuKDs2bMn+TWurq5ydXW1GfP29n5aEa08PT0d8pf6PvKbi/zmIr+5yG8u8pvLkfM7cnaJ/GYjv7nIby7yJ8/LyytF+znFKjMuLi4qVaqUVq1aZTO+atUqm0toAAAAAACAc3CKGSKS1LNnT7Vu3VqlS5dW+fLlNWnSJEVERKhLly5mRwMAAAAAAM+Y0xREmjVrpsuXL+vzzz9XZGSkihYtqmXLlilXrlxmR5N07xKdgQMHJrpMx1GQ31zkNxf5zUV+c5HfXI6c35GzS+Q3G/nNRX5zkT/1OMUqMwAAAAAAAP/mFD1EAAAAAAAA/o2CCAAAAAAAcDoURAAAAAAAgNOhIAIAAAAAAJwOBRGTBAUF6fLly4nGr127pqCgIBMSPZk7d+7o7NmzioiIsLnZu+HDh+unn35KNP7TTz/pq6++MiGRc4uJidHChQt1+PBhs6PAQdy9e1erV6/WxIkT9c8//0iS/v77b12/ft3kZLB3y5cv16ZNm6z3v/vuO7300ktq0aKFrl69amIy53Hz5k0dOXJE+/fvt7kBD5M2bVpduHAh0fjly5eVNm1aExIBeB5QEDHJqVOnFB8fn2g8NjZW586dMyHR4wkPD9err74qNzc35cqVS3ny5FGePHmUO3du5cmTx+x4jzRx4kQVKlQo0XiRIkU0YcIEExI9mePHj2vFihW6deuWJMlRFo1q2rSpxo0bJ0m6deuWSpcuraZNm+rFF1/Ur7/+anI65+DIBYXTp0+rWLFiatiwobp27aqLFy9KkkaMGKHevXubnC5l7ty5k+y2S5cuPcMkzqdPnz6KiYmRJP3555/q1auX6tatq7/++ks9e/Y0Od3z7eLFi6pfv748PDxUpEgRlShRwubmSBz1hJAjS+4YJzY2Vi4uLs84zZNz5Pff58GJEyf02Wef6a233rIW2JYvX66DBw+anOzx3b592+wIz4V0ZgdwNosWLbL+e8WKFfLy8rLej4+P15o1a5Q7d24Tkj2edu3aKV26dFqyZIn8/f1lsVjMjvRYoqKi5O/vn2g8W7ZsioyMNCHR47l8+bKaNWumtWvXymKxKDw8XEFBQerYsaO8vb01cuRIsyM+1IYNG/Tpp59KkhYsWCDDMHTt2jVNmzZNX3zxhZo0aWJywpQ7fvy4Tpw4oUqVKsnNzU2GYdj938Pp06dVu3ZtRUREKDY2VjVq1JCHh4dGjBih27dv231R8MMPP1Tp0qW1b98+ZcmSxTreqFEjdezY0cRkKde0aVP99ttvSpPG9rzE+fPnVa1aNR04cMCkZM+/kydPKjg4WJL066+/qn79+ho2bJj27NmjunXrmpwuZe4XdB5ksVjk6upqtx8Ou3fvrqtXr2rbtm0KCQnRggULdP78eX3xxRd2/751X3h4uNq3b68tW7bYjN9/7U/qZJfZSpQokeL3pT179jzlNI/vf//7n6R7v98//vijMmXKZN0WHx+vDRs2JHmSyx454vtv48aNU7zvb7/99hST/HehoaGqU6eOKlasqA0bNmjo0KHy9fXV/v379eOPP2r+/PlmR3ykhIQEDR06VBMmTND58+d17NgxBQUFqX///sqdO7c6dOhgdsQkbdiwIUX7VapU6SknSYyCyDP2+uuvS7r3ot62bVubbenTp1fu3Lkd4qAgLCxMu3fvdpg3oAcFBgZq8+bNiWazbN68WQEBASalSrkePXooXbp0ioiIUOHCha3jzZo1U48ePez+dyg6Olo+Pj6S7lXlmzRpInd3d9WrV099+vQxOV3KOHJRytELCps2bdLmzZsTfejLlSuXQ8ywk6TIyEh16NBBU6ZMsY5FRUUpJCRERYoUMTFZyiT3ActisShDhgzKly+f2rVrp5CQEBPSPZyLi4tu3rwpSVq9erXatGkjSfLx8Um20GBvvL29H/oBN2fOnGrXrp0GDhyYqOhmprVr1+r3339XmTJllCZNGuXKlUs1atSQp6enhg8frnr16pkd8ZEc8YTQ/WNPRzVq1ChJ94pOEyZMsLk8xsXFRblz57bLQkJSHPH9998nbx3dxx9/rC+++EI9e/aUh4eHdTwkJERjxowxMVnKffHFF5o2bZpGjBihTp06WceLFSumUaNG2W1BpEqVKtbXy+Rme5lVVKYg8owlJCRIkvLkyaOdO3cqa9asJid6MsHBwQ49rbtjx47q3r274uLiVLVqVUnSmjVr1LdvX/Xq1cvkdI+2cuVKrVixQjlz5rQZz58/v06fPm1SqpQLDAzU1q1b5ePjo+XLl2v27NmSpKtXrypDhgwmp0sZRy5KOXpBISEhIck3zLNnz9oc4NizZcuWqVKlSurRo4dGjRqlc+fOqWrVqipevLj178Ge1a5dW+PHj1exYsVUtmxZGYahXbt2af/+/WrXrp0OHTqk6tWr67ffflPDhg3NjmvjlVdeUc+ePVWxYkXt2LFDc+bMkSQdO3Ys0WuqvZo6dao+/fRTtWvXzvrz37lzp6ZNm6bPPvtMFy9e1DfffCNXV1d98sknZse1unHjhnx9fSXdK0BdvHhRBQoUULFixexyZkJSHPGE0MCBA82O8J+cPHlS0r0Prb/99psyZ85scqIn54jvv/8u3Du6P//8U7/88kui8WzZsiXZ29EeTZ8+XZMmTVK1atXUpUsX6/iLL76oI0eOmJjs4TJnziwPDw+1a9dOrVu3tqvPwBRETHL/xd2R/PvM2VdffaW+fftq2LBhKlasmNKnT2+zr6en57OO91j69u2rK1eu6L333rNey58hQwZ99NFH6tevn8npHu3GjRtyd3dPNH7p0iW5urqakOjxdO/eXS1btlSmTJn0wgsvqEqVKpLuTacrVqyYueFSyJGLUo5eUKhRo4ZGjx6tSZMmSbp3RuH69esaOHCgw1zykCVLFq1YsUKvvPKKJGnp0qUqWbKkZs6caVdn9JNz6dIl9erVS/3797cZ/+KLL3T69GmtXLlSAwcO1JAhQ+yuIDJu3Di99957mj9/vsaPH68cOXJIkv744w/Vrl3b5HQpM23aNI0cOVJNmza1jjVo0EDFihXTxIkTtWbNGr3wwgsaOnSoXRVEChYsqKNHjyp37tx66aWXNHHiROvZ/aQuY7VHjn5CyJGtW7fO7Aj/maO//0r3eqCsX79eJ06cUIsWLeTh4aG///5bnp6eNpcz2SNvb29FRkYmmiG+d+9e63uBvTt37pzy5cuXaDwhIUFxcXEmJEqZyMhILViwQD/99JNGjBihunXrqkOHDqpdu7bpM+0shqN0YXwO3bhxQ6GhoYqIiEjUYK9bt24mpUpemjRpbH5hk+qVYM/X0Cbl+vXrOnz4sNzc3JQ/f36HKCZIUr169VSyZEkNGTJEHh4e2r9/v3LlyqXmzZsrISHBIa6B3LVrl86cOaMaNWpY30CXLl0qb29vVaxY0eR0j+bh4aE9e/Yof/788vDw0L59+xQUFKSdO3eqdu3adn2moVmzZvLy8tKkSZOsvz/ZsmVTw4YN9cILL9j92aC///5bISEhSps2rcLDw1W6dGmFh4cra9as2rBhg/UMtCMIDw/XK6+8oho1amjGjBmmHxSklJeXl3bv3p3ooOz48eMqVaqUoqOjdeTIEZUpU8baNBCpx93dXfv27VP+/PltxsPDw1W8eHHdvHlTJ0+eVJEiRayXB9mDmTNnKi4uTu3atdPevXtVq1YtXb58WS4uLpo6daqaNWtmdsRHWrt2rT777DOHOiGUOXPmFL+2XLly5Smn+W/Onj2rRYsWJXns/O2335qUKuUc/f33wR4o9/tXdO/e3W57oPxb3759tXXrVs2bN08FChTQnj17dP78ebVp00Zt2rRxiNlUpUuXVvfu3dWqVSub48/Bgwdr9erV2rhxo9kRH+nMmTOaMmWKpk2bptjYWLVt21aDBw9WunTmzNWgIGKSvXv3qm7durp586Zu3LghHx8fXbp0Se7u7vL19dVff/1ldsREQkNDU7xv5cqVn2ISHDp0SFWqVFGpUqW0du1aNWjQQAcPHtSVK1e0efNm5c2b1+yIKXLnzh2dPHlSefPmNe1F8Ek5clHqeSgo3Lp1S7Nnz9bu3buVkJCgkiVLqmXLlnJzczM7WrKS+1By8+ZNubq62lwXb+8fSrJnz66vv/7a2n/jvunTp6tPnz46f/68Dh06pEqVKtnF2fTH6Q1ijx9oH1SgQAE1btxYX375pc34xx9/rAULFujo0aPatWuXGjZsaLfT8KX/W373hRdesKvp0w9zfwaXI50QmjZtWor3fbC/nT1Zs2aNGjRooDx58ujo0aMqWrSoTp06JcMwVLJkSa1du9bsiI/k6O+/r7/+ujw8PDR58mRlyZLF+mE8NDRUHTt2VHh4uNkRH+p+QXb27NkyDEPp0qVTfHy8WrRooalTpzrE8s2LFy9W69at1a9fP33++ecaPHiwjh49qunTp2vJkiWqUaOG2RFT7OTJk+rQoYNCQ0N18eJFa3/BZ42CiEmqVKmiAgUKaPz48fL29ta+ffuUPn16tWrVSh9++OFjdXRGyjRu3FhTp06Vp6fnI3++9t4lW7rXgHH8+PE2Hwi7du3qENOOb968qQ8++MB6kHb/DEO3bt0UEBCgjz/+2OSEj+boRalbt25p1qxZ2rNnj8MUFO7bsGGDKlSokKiIdvfuXW3ZssWUDuUp8bx8KJHuXRozbNgwderUSWXKlJHFYtGOHTv0448/6pNPPtGnn36qUaNGadmyZVq1apXZcRPNcHwYe/xA+6BFixbpzTffVKFChaw//507d+rIkSOaP3++6tevr/Hjxys8PNwhzpo7kkedHOKE0NNTtmxZ1a5dW59//rn1zLivr69atmyp2rVr69133zU7Yoo48vtv1qxZtXnzZhUsWNBmdsKpU6cUHBxsVzPSHubEiRPau3evEhISVKJEiUSz7ezdihUrNGzYMJvPAAMGDFDNmjXNjvZIsbGx+vXXX/XTTz9p69atqlevntq3b2/qJasUREzi7e2t7du3q2DBgvL29tbWrVtVuHBhbd++XW3btrXrpjjSvQZLmTJl0ptvvmkzPm/ePN28edMuD+bffvtt/e9//7M29HnYwbG9T1l0dB9++KE2b96s0aNHq3bt2tq/f7+CgoK0aNEiDRw4UHv37jU7Yoo4clHKkaVNm1aRkZGJzqRdvnxZvr6+DvGB9nkwc+ZMjRs3TkePHpV0rz/EBx98oBYtWki6d9B/f9UZs/37Q+ypU6f08ccfq127dipfvrwkaevWrZo2bZqGDx9ul+9fSTl16pQmTJigY8eOyTAMFSpUSO+8845y585tdjQbPXv21JAhQ5QxY0b17Nnzofvae/EmLi5ONWvW1MSJE1WgQAGz4/xnt27dStRzwJ5nSHl4eCgsLEx58+ZV5syZtWnTJhUpUkT79u1Tw4YNderUKbMjPvd8fHy0adMmBQcH2xRENm3apCZNmuj8+fNmR4Sd2rFjh6ZMmaLZs2crT548ateunVq1amXarJB/c6w56s+R9OnTWz+QZ8+e3bpShZeXlyIiIkxO92hffvllktcJ+vr6qnPnznZ5QNmoUSPrgfnUqVPNDfME9u/fn+J9X3zxxaeY5L9buHCh5syZo3LlytkUpoKDg3XixAkTkz0ePz8/DR482OwYKbJo0aIU79ugQYOnmOS/S6p/kXSvIJIxY0YTEj2Z+Ph4LVy4UIcPH5bFYlFwcLAaNGjgEFN2Jally5Zq2bJlstvt6Wznv8/af/755/r222/11ltvWcfuNySdNGmSXb5/JSV37tyJLpmxR3v37rV+6H5YsdsR+uekT59eBw4ccIisyblx44Y++ugjzZ07N8leV/ZcUM6YMaNiY2MlSQEBATpx4oR1mXJ7uDQvpc6dO6fNmzfrwoUL1tUn77PHHoL/5uhNzePj4zV16lStWbMmyZ+/I1x2debMGVksFmtT/x07duiXX35RcHCwOnfubHK65JUrV04vvPCCunXrplKlSkm6t+rSg8w4BqUgYpISJUpo165dKlCggEJCQjRgwABdunRJM2bMcIhVNk6fPp2oQ7N0b9kwey3oNGrUSFFRUcqWLVuyZ5jt2UsvvSSLxZLs2t332es1zP928eLFJH/2N27ccJgDTUebJfX666+naD97/v25f6mbxWJRu3btbJogx8fHa//+/apQoYJZ8R7L8ePHVbduXZ07d04FCxaUYRg6duyYAgMDtXTpUru/5Oq+3bt32xR0SpQoYXakR9q6dWuSBf3SpUurY8eOJiR6MteuXdOOHTuSPKh/sLeLmf69MsjzsEpImzZtNHnyZIcoRiWlb9++Wrdunb7//nu1adNG3333nc6dO6eJEyfa/XMqV66cNm/erODgYNWrV0+9evXSn3/+qd9++03lypUzO16KTJkyRV26dJGLi4uyZMlic8xjsVjsviAyatQohYSEKDg4WLdv31aLFi2sPVBmzZpldrxH+vDDDzV16lTVq1dPRYsWdZhjzn9r0aKFOnfurNatWysqKkrVq1dX0aJF9fPPPysqKkoDBgwwO2KyIiIiNGTIkGS3m3UMSkHEJMOGDbN23h8yZIjatm2rd999V/ny5XOIyzV8fX21f//+RFNz9+3bpyxZspgT6hGyZcumbdu26bXXXkv2DLM9c8SlmpNTpkwZLV26VB988IGk/zsz+MMPP1insNs7R5sl9eAHJkfk5eUl6d4MEQ8PD5sZCC4uLipXrpw6depkVrzH0q1bN+XNm1fbtm2zThe9fPmyWrVqpW7dumnp0qUmJ3y4CxcuqHnz5lq/fr28vb1lGIaio6MVEhKi2bNnK1u2bGZHTFZgYKAmTJigkSNH2oxPnDhRgYGBJqV6PIsXL1bLli1148YNeXh4JPpQZU8FkefNnTt39OOPP2rVqlUqXbp0ollp9n7Zz+LFizV9+nRVqVJF7du316uvvqp8+fIpV65cmjlz5kNnfZnt22+/1fXr1yVJgwYN0vXr1zVnzhzly5dPo0aNMjldygwYMEADBgxQv379HGKJ9QcFBAQoLCzMpgdKhw4dHKYHyuzZszV37lyHmM2SnAMHDqhs2bKSpLlz56pYsWLavHmzVq5cqS5duthtQcSej0MpiJikdOnS1n9ny5ZNy5YtMzHN42vevLm6desmDw8PawPD0NBQffjhh2revLnJ6ZLWpUsXNWzYUBaLRRaLRX5+fsnua49nyHPlymV2hFQzfPhw1a5dW4cOHdLdu3c1ZswYHTx4UFu3bn2s1YzM5IizpBzd/WJx7ty51bt3b4e6POZBoaGhNsUQScqSJYu+/PJLh1h2+oMPPlBMTIwOHjyowoULS7rXaLht27bq1q2bXZ8pHDVqlJo0aaIVK1ZYzypv27ZNJ06c0K+//mpyupTp1auX2rdvr2HDhsnd3d3sOA/1OE3iHaGh+YEDB1SyZElJ9xqC/5sjnGi5cuWK9b3L09PTuqLVK6+8YvdNSYOCgqz/dnd31/fff29imidz8+ZNNW/e3CGLIfe5ubmpffv2at++vdlRHpuLi0ui5eIdTVxcnHWG7OrVq62XmBQqVEiRkZFmRnNYFETwRL744gudPn1a1apVs670kJCQoDZt2mjYsGEmp0vaoEGD1Lx5cx0/flwNGjTQlClT5O3tbXasJ5JcP4j7DQzz5cuX5Id1e1GhQgVt3rxZ33zzjfLmzauVK1eqZMmS2rp1q0NcMiY55iyp+/73v/8lOf7v359KlSrZbS+LgQMHmh3hP3N1dbXOEvy369evy8XFxYREj2f58uVavXq1tRgi3esB9N1339l9l/u6desqPDxc48eP1+HDh2UYhho2bKguXbo4zAyRc+fOqVu3bnZfDJH+b2aXdG9214IFC+Tl5WU9MbR7925du3bNYVbXc/TLfu6vCJIrVy4FBwdr7ty5Klu2rBYvXuwwx0R37txJ8lKxF154waREKdehQwfNmzfPIVbTS86xY8e0fv36JP8P7HV2wn29evXSmDFjNG7cOIcoYCalSJEimjBhgurVq6dVq1ZZL0H5+++/7f74U7rXp+W3337TqVOnZLFYlCdPHr3xxhumrhDIKjMmOX/+vHr37m1t6vPgf4M9zlC4zzAMRUREKFu2bDp37pzCwsLk5uamYsWK2fUshkWLFqlOnTpKnz69Bg8erD59+jjEwWRS7i8h+eDvzf0xi8WiV155RQsXLlTmzJlNSvl869u3r+bOnaspU6bYzJJq37693njjDX3zzTcmJ0xenjx5dPHiRd28eVOZM2eWYRi6du2a3N3dlSlTJl24cEFBQUFat26d3XxALFmypNasWaPMmTOrRIkSDz2Q2bNnzzNM9mTatGmjPXv2aPLkydapr9u3b1enTp1UqlQpu2/87OHhoY0bN+qll16yGd+7d68qV66smJgYc4L9B5cvX9aMGTPUvXt3s6M8UuPGjdW8eXM1bdrU7CiP5aOPPtKVK1c0YcIEa8E1Pj5e7733njw9PfX111+bnPD5N2rUKKVNm1bdunXTunXrVK9ePcXHx+vu3bv69ttv9eGHH5odMVnHjh1Thw4dtGXLFpvx+8c99nzsfF98fLzq16+vW7duqVixYkqfPr3Ndnu/5OqHH37Qu+++q6xZs8rPzy/R5Xr2/v7bqFEjrVu3Tj4+PipSpEiin78jzFJbv369GjVqpJiYGLVt21Y//fSTJOmTTz7RkSNH7Po5dOnSRZMmTVLmzJlVoEABGYah8PBwXbt2Te+9957Gjh1rSi4KIiapU6eOIiIi9P7778vf3z/RwX3Dhg1NSvZoCQkJypAhgw4ePOhQ63anTZvWoZuq/tuaNWv06aefaujQodYPUzt27NBnn32m/v37y8vLS++8845efvllTZ482eS0iT0Py6beuXNHrVu31rx58xLNkpowYYJdn+WfNWuWJk2apB9//NHavPP48eN655131LlzZ1WsWFHNmzeXn5+f5s+fb3Lae/5dxHzUyj6OMIPk2rVratu2rRYvXmw9ILt7964aNGigqVOn2pxVt0cNGzbUtWvXNGvWLAUEBEi6N2uhZcuWypw5sxYsWGBywpQxDEMrV67U5MmT9fvvv8vT01MXL140O9YjTZ48WZ9//rnefvvtJD9U2etKUdmyZdOmTZtUsGBBm/GjR4+qQoUKSa56Yo927typefPmKSIiQnfu3LHZZs8fRpISERGhXbt2KW/evCpevLjZcR6qYsWKSpcunT7++OMkj53tPb90r2/gwIEDVbBgQWXPnj1RQcHeVznJlSuX3nvvPX300UdmR3kib7/99kO3O0IfR+leYS0mJsbmpOepU6fk7u5ut59tFixYoObNm2vixIlq27at9Xc/ISFBU6dO1bvvvqt58+aZ8/5lwBSZMmUy9u7da3aMJxYcHGxs3brV7BiPJXv27MaiRYsMwzAMi8ViXLhwweRET65IkSLG5s2bE41v2rTJCA4ONgzDMFatWmUEBgY+62gpYrFYjPPnzycaP3funJEhQwYTEj25o0ePGnPnzjUWL15snDp1yuw4KRIUFJTk68+ePXuMPHnyGIZhGJs3bzb8/PyecTLnc+zYMeP33383fv/9dyM8PNzsOCkWERFhlChRwkifPr0RFBRk5M2b10ifPr1RsmRJ48yZM2bHe6STJ08a/fv3NwIDA400adIYrVq1MlatWmXcvXvX7GgpYrFYkr2lSZPG7HjJ8vb2NhYsWJBofMGCBYa3t/ezD/QEZs2aZaRPn96oV6+e4eLiYtSvX98oWLCg4eXlZbRr187seM81d3d34/Dhw2bH+E+8vb2NKVOmmB3jiXl4eBgnTpwwOwYc0GuvvWZ8/PHHyW7v27ev0aBBg2eY6P/QQ8QkgYGBj1w+1Z6NGDFCffr00fjx41W0aFGz46SIozdV/bcTJ07I09Mz0binp6f++usvSVL+/Pl16dKlZx3toe73rrBYLPrxxx+VKVMm67b4+Hht2LBBhQoVMiveEylQoIAKFChgdozHEhkZqbt37yYav3v3rqKioiTd6ySfVI8Le3DmzBlZLBblzJlT0r3ZUb/88ouCg4PVuXNnk9M9nvz581sbvDnS9cyBgYHas2ePVq1apSNHjsgwDAUHB6t69epmR0tWbGysfvvtN/3444/asmWL6tSpo2+//VZvvfWW+vXrp+DgYLMjppg9d+t/mLffflvt27fX8ePHbRrafvnll488c2svhg0bplGjRqlr167y8PDQmDFjlCdPHr3zzjvy9/c3O94jdevWTfny5Uu0vOu4ceN0/PhxjR492pxgKRAcHGx3xzWPy9XV1SEaZyfnzTfftK5m4sguXryoo0ePymKxqECBAna9MlpS5s+fr7lz5yY5S81eL1vas2ePPvvss2S3N2nSxLxeUqaUYWCsWLHCqFmzpnHy5EmzozwRb29vw8XFxUiTJo2RIUMGI3PmzDY3e3X48GFj8eLFhsViMaZOnWosXLgwyZu9q1ixolG7dm2bWS4XLlwwateubbz66quGYdybIZI/f36zIiYpd+7cRu7cuQ2LxWIEBgZa7+fOndsoUKCAUbNmTWPbtm1mx0yRu3fvGj/++KPx1ltvGdWqVTNCQkJsbvasbt26RsmSJY09e/ZYx/bs2WOUKlXKqFevnmEYhrFo0SKjaNGiZkV8qFdeecWYPn26YRiGERkZaXh4eBjly5c3smTJYgwePNjkdCk3bdo0o2jRooarq6vh6upqFCtWzPq8kPqyZMlivPrqq8bEiRONK1euWMfTpUtnHDx40MRkziM+Pt746quvjICAAOuMloCAAOOrr75ymNk57u7u1mO3LFmyGPv37zcMwzAOHTrkELPqAgICjF27diUa3717t5EjRw4TEj1cdHS09bZmzRqjfPnyxrp164xLly7ZbIuOjjY7aooMGzbM+OCDD8yO8cSGDRtmZM2a1Wjbtq3xzTffGGPGjLG52bvr168bb7/9tpE2bVrra1C6dOmM9u3bGzdu3DA7XoqMGTPGyJQpk9G1a1fDxcXFeOedd4zq1asbXl5exieffGJ2vGS5uroaZ8+eTXb72bNnTZslzgyRZyhz5sw2ZwBv3LihvHnzyt3dPdH1v/eXQbNX9nwG4WEKFSqkQoUKaeDAgXrzzTcdtqnq5MmT1bBhQ+XMmVOBgYGyWCyKiIhQUFCQfv/9d0n3Vqvo37+/yUltnTx5UpIUEhKi3377zaEbvn744YeaOnWq6tWrp6JFizrU2f3JkyerdevWKlWqlE3/imrVqll7zmTKlEkjR440M2ayDhw4YO2dM3fuXBUrVkybN2+2nrWy9y730r3Gef3799f777+vihUryjAMbd68WV26dNGlS5fUo0cPsyMmktzqREl58OyzPYiPj7fOELTXFZQe5n//+586d+6sDBkyPPL/wh5//tK9huB9+/ZV3759rY13k5rtaM98fHyss+dy5MihAwcOqFixYrp27Zpu3rxpcrpHu3z5cpI9ijw9Pe1y9oW3t7fN+6thGKpWrZrNPoYDNVXdsWOH1q5dqyVLljhkU89JkyYpU6ZMCg0NVWhoqM02i8Vit6899/Xs2VOhoaFavHixdabOpk2b1K1bN/Xq1Uvjx483OeGjff/995o0aZLeeustTZs2TX379lVQUJAGDBhg158f79y589D+eunSpUs02+VZoanqMzRt2rQU79u2bdunmATPA8MwtGLFCh07dkyGYahQoUKqUaOGQ69t70iyZs2q6dOnq27dumZHeWJHjhyx+f15sNGhvcqUKZMOHDig3Llzq0GDBqpYsaI++ugjRUREqGDBgrp165bZER8pT548Gjx4sNq0aWMzPm3aNA0aNMhaPLQnKV3K22KxWC/dsye3b9/Wr7/+qsmTJ2vbtm2qU6eOWrVqpWbNmiksLMzuL5nJkyePdu3apSxZsjz0/8Jef/733b17V+vXr9eJEyfUokULeXh46O+//5anp6fNZZT2qkWLFipdurR69uypoUOHasyYMWrYsKFWrVqlkiVL2v0H2qJFi6pLly56//33bcbHjh2r8ePH69ChQyYlS9qDH7ofpnLlyk8xSep4Xpp6OqqsWbNq/vz5qlKlis34unXr1LRpU4doqu3u7q7Dhw8rV65c8vX11apVq1S8eHGFh4erXLlydtucOk2aNOrcuXOyJ6Nv3rypH374wZTCJgUR/Ge3bt1SXFyczZgjnPFxxOvvHFnPnj01ZMgQZcyYUT179nzovva+7Jx0r8fG+vXrHa5/yIPuvwU40gyXl19+WSEhIapXr55q1qypbdu2qXjx4tq2bZveeOMNnT171uyIj5QhQwYdOHDA2j/kvvDwcBUrVky3b982Kdnjc8TfoRMnTmjKlCmaNm2azp07p7feekvt2rVT1apVHW72iCP9/E+fPq3atWsrIiJCsbGxOnbsmIKCgtS9e3fdvn1bEyZMMDviI125ckW3b99WQECAEhIS9M0332jTpk3Kly+f+vfvb/czH3/66Se9//776tOnj6pWrSrp3sp1I0eO1OjRo9WpUyeTEwJPj7u7u3bv3q3ChQvbjB88eFBly5bVjRs3TEqWckFBQZo/f75KliypMmXKqGPHjnrnnXe0cuVKNW/e3G5niVSpUiVF71Pr1q17BmkeYMqFOk7s3LlzRq9evZK81vHatWtG7969jaioKBOSPZ7r168bXbt2NbJly2akSZMm0c3eOer1d/+2fv16o379+kbevHmNfPnyGa+99pqxYcMGs2Mlq0qVKsbVq1et/07uZu/9N+775ptvjPfee89ISEgwO8oTceT+FevWrTO8vb2NNGnSGG+//bZ1vF+/fkajRo1MTJZyRYoUMYYOHZpofMiQIXbbu+VBP/74o1GkSBHDxcXFcHFxMYoUKWL88MMPZsd6LPHx8cayZcuMJk2aGC4uLkaWLFnMjpRijvjzb9iwodGqVSsjNjbWyJQpk3W1ivXr1xv58uUzOZ3z+P77740cOXJYeyjkyZPHmDZtmtmxknXs2DGjefPmyR47v/XWWw638smFCxeMjRs3Gps2bXKoVQ8duX+aYRhG1apVjTfffNO4deuWdezmzZvGm2++aVSrVs3EZCnXoUMHY9CgQYZhGMb48eMNNzc3o3r16oa3t7fRvn17k9M5JmaIPGO9e/dWTEyMJk2alOT2Ll26yMvLS1999dUzTvZ4unbtqnXr1unzzz9XmzZt9N133+ncuXOaOHGivvzyS7Vs2dLsiA91v4/IW2+9JQ8PD+3bt8/m+rtx48aZHfGhfv75Z7399ttq3Lixtf/Ali1btGDBAk2dOlUtWrQwO+Jzr1GjRlq3bp18fHwc7jrg5PpXfPfdd/riiy/ssn/Fg+Lj4xUTE2NzNvbUqVNyd3eXr6+viclS5tdff1WzZs1UvXp1VaxYURaLRZs2bdKaNWs0d+5cNWrUyOyID9W/f3+NGjVKH3zwgcqXLy9J2rp1q8aNG6cPP/xQX3zxhckJH9/Fixc1Y8aMR85gsweO+vPPmjWrNm/erIIFC9q89546dUrBwcEO0YND+r8ZRidOnNCYMWPk6+ur5cuXKzAwUEWKFDE7XopdvHhRbm5udn+pUufOneXt7a0RI0Ykuf2jjz5STEyMQ/R/uHHjhj744ANNnz7dulpU2rRp1aZNG40dO9bue9u9//771v5p/v7+ic74jxo1yqRkKfPnn3+qTp06un37tooXLy6LxaKwsDBlyJBBK1ascIi/34SEBCUkJChdunutQOfOnWudpdalS5eH9ulAMsytxzifIkWKGBs3bkx2++bNm43g4OBnmOjJBAYGGuvWrTMM496a5OHh4YZhGMb06dONOnXqmJgsZdzc3IxTp04ZhmEY2bJlM8LCwgzDuHcWwsfHx8xoKVKoUCHj22+/TTQ+cuRIo1ChQiYk+m9OnTplHDx40IiPjzc7Soq1a9fuoTd7ljt37iTPBk6dOtXInTu3CYmezPnz540NGzYYGzduNM6fP292nMe2a9cuo2XLlkbJkiWNEiVKGC1btrRZ+ceeZcmSxfjll18Sjf/yyy8ONcvCUTnqzz9z5szWFX3+PUNk48aNhq+vr5nRUmz9+vXWM7IuLi7W5/DVV18ZTZo0MTnd86lgwYLGjh07kt2+a9cuo0CBAs8w0ZPr3LmzERQUZCxbtsy6Os7SpUuNvHnzGl26dDE73iNlyZLFWLp0qdkx/pObN28akyZNMnr27Gn06NHD+OGHH4ybN2+aHeu5V7hwYePy5cvW+506dbKZHXX+/HnDzc3NjGgGBZFnzN3d3Th9+nSy20+fPm24u7s/w0RPJmPGjNaCQo4cOYzt27cbhmEYf/31l5ExY0Yzo6VInjx5jN27dxuGYRilS5c2JkyYYBjGveWQ7XnZ4PtcXFysRah/Cw8PN1xdXU1IlDJTp041Ro0aZTPWqVMn66VWhQsXNiIiIswJ50RcXV2T/P05duyYXf/+3BcdHW20atXKSJcunc2yeS1btjSuXbtmdjyn4O3tbRw7dizR+NGjRw0vL69nH8jJOOrPv2nTpkanTp0Mw7hXEPnrr7+Mf/75x6hatardF5LvK1eunDFy5EjDMGyLOjt27DACAgLMjPZIYWFhxpAhQ4zvvvvOuHjxos226Ohom0sQ7UmGDBmsx5xJOXXqlGkfpB5XlixZrCcU/23t2rVG1qxZn32gx+Tv728cPXrU7BhPLDQ01IiLi0s0HhcXZ4SGhpqQ6Mls2LDBaNmypVGuXDnrUrbTp09/6El3s1ksFpuTVx4eHjaXukVFRRkWi8WMaAbLUTxjbm5uOnXqVLLbT506JTc3t2cX6Andn+IqScHBwZo7d64kafHixfL29jYvWApVrVpVixcvliR16NBBPXr0UI0aNdSsWTO7n6ouSYGBgVqzZk2i8TVr1igwMNCERCkzYcIEm+X+li9frilTpmj69OnauXOnvL29NXjwYBMTPp67d+9q9erVmjhxonUZxr///lvXr183OdnD5cuXz/o3+29z5sxR/vz5TUj0eDp27Kjt27dryZIlunbtmqKjo7VkyRLt2rXLoRoCxsfHa/78+RoyZIi++OIL/frrr7p7967ZsVKkVatWSU5PnzRpkt1fMvk8cNSf/6hRoxQaGqrg4GDdvn1bLVq0UO7cuXXu3Dm7v1T4vj///DPJ44Rs2bLZ7eoOkrRy5UqVLVtWs2fP1ldffaXChQvbNC+8devWY62G+Cx5eXnpxIkTyW4/fvy4QzTzl+6tpJE9e/ZE476+vg5xyVivXr00ZswYazNnRxMSEpJk09Ho6GiFhISYkOjx/frrr6pVq5bc3Ny0d+9excbGSpL++ecfDRs2zOR0KZfU75BZzcHTmfJdndjLL7+sGTNmqFKlSklunz59usqWLfuMUz2+t99+W/v27VPlypXVr18/1atXT2PHjtXdu3cdYoWQSZMmWa/d7NKli3x8fLRp0ya99tpr6tKli8npHq1Xr17q1q2bwsLCVKFCBWv/galTp2rMmDFmx0vWsWPHVLp0aev933//XQ0aNLAewA8bNuyRS9LZiwdXS6hRo4Y8PDw0YsQIu18tYfDgwWrWrJk2bNiQZP8Ke7d06VKtWLFCr7zyinWsVq1a+uGHH1S7dm0Tk6XcgQMH1LBhQ0VFRVmXOz527JiyZcumRYsWqVixYiYnTOzfvTUsFot+/PFHrVy5UuXKlZMkbdu2TWfOnEm0lDBSx/Pw8w8ICFBYWJhmzZqlPXv2KCEhQR06dFDLli0d4mSQJHl7eysyMjLR0sd79+5Vjhw5TEr1aIMGDVLv3r01dOhQGYahb775Rg0aNNC8efPs/nWzUqVKGjt2rHVVnAf973//06uvvvqMUz2Z8uXLa+DAgZo+fboyZMgg6V4xavDgwdZ+QPZs06ZNWrdunf744w+H658m3fsQntSH7suXLytjxowmJHp8X3zxhSZMmKA2bdpo9uzZ1vEKFSro888/NzGZ46Ig8oz17t1bNWrUkJeXl/r06WOtEp8/f14jRozQ1KlTtXLlSpNTPtq/my6GhIToyJEj2rVrl/LmzavixYubmOzR7t69q6FDh6p9+/bW2RRNmzZV06ZNTU6Wcu+++678/Pw0cuRI6wfYwoULa86cOWrYsKHJ6ZJ369Ytm7M4W7ZsUfv27a33g4KCFBUVZUa0x/bhhx+qdOnS2rdvn7JkyWIdb9SokTp27Ghiskdr0qSJtm/frlGjRmnhwoUyDEPBwcHasWOHSpQoYXa8R8qSJYvNTKP7vLy87H7Jy/s6duyoIkWKaNeuXdbMV69eVbt27dS5c2dt3brV5ISJ7d271+Z+qVKlJMl65jZbtmzKli2bDh48+MyzPY79+/frxRdfTHLbwoUL9frrrz/bQCn0vPz83dzc1L59e5vXfkfSokULffTRR5o3b54sFosSEhK0efNm9e7d266LUQcPHtSMGTMk3Suo9enTRzlz5tQbb7yhWbNm2fXJuH79+ql8+fJ644031LdvX2sR+ciRIxoxYoRWrFihLVu2mJwyZcaMGaPatWsrZ86cSTb1tHfe3t4OMZP6QY0bN5Z073e/Xbt2cnV1tW6Lj4/X/v37VaFCBbPiPZajR48meWLd09NT165de/aBUshisSQqRtnLcvGsMmOCiRMn6sMPP1RcXJw8PT1lsVgUHR2t9OnTa9SoUXr33XfNjvhYbt++ba1yO4pMmTLpwIEDyp07t9lRnErhwoU1dOhQNW7cWJcuXZKfn5+2b99uPbDfsWOHGjRo4BBFkedltQRHNGnSJM2bN0/Tp0+Xv7+/JCkqKkpt27ZV48aN9c4775ic8NHc3Ny0a9euRB3tDxw4oDJlyujWrVsmJXv++fv7a/PmzQoKCrIZ//XXX9WmTRvduHHDpGTPrw0bNqRov+Rmz9qTuLg4tWvXTrNnz5ZhGEqXLp3i4+PVokULTZkyxbryg73x9fXVH3/8YX2/vW/OnDlq3769Ro4cqa5duyo+Pt6khA+3ZMkStW/fPtFlSVmyZNGPP/6oBg0amJTs8d26dUs///yzjhw5Yj0h4UizpBzR/dnH06ZNU9OmTW1+1i4uLsqdO7c6deqkrFmzmhUxxfLmzauJEyeqevXqNsef06dP15dffqlDhw6ZHTFJadKkUdGiRa2vkfv371ehQoWsq+LcvXtXBw8eNOU1yD5ftZ9z77zzjurXr6+5c+fq+PHjMgxDBQoU0BtvvKGcOXOaHS9F4uPjNWzYME2YMEHnz5/XsWPHFBQUpP79+yt37tzq0KGD2REfqnr16lq/fr3atWtndpT/ZPfu3Tp8+LAsFouCg4Pt/ux+mzZt1LVrVx08eFBr165VoUKFbA7OtmzZoqJFi5qYMOUSEhKSfNE+e/asPDw8TEj0eOLj47Vw4UKb358GDRoobdq0ZkdLUokSJWzOJISHhytXrlx64YUXJEkRERFydXXVxYsXHaIgUrBgQZ0/fz5RQeTChQvKly+fSamcw7vvvqtq1appy5Yt1oLa/Q+FU6dONTfcc6pKlSrWv9/kzsNZLBa7/TD+b+nTp9fMmTM1ZMgQ62U/JUqUsPv+Sy+99JLWrVuXqCDSrFkzJSQkqG3btiYlS5n69evr9OnTWr58uc2xc82aNe1+qdoHubm5OVS/q+fBlClTJEm5c+dW7969HebymKS88847+vDDD/XTTz/JYrHo77//1tatW9W7d28NGDDA7HjJGjhwoM39pGa0N2nS5FnFsUFBxCQ5cuSwuezE0QwdOlTTpk3TiBEjbF7UixUrplGjRtl9QaROnTrq16+fDhw4oFKlSiV6YbT3Mw0XLlxQ8+bNtX79enl7e8swDGtDqNmzZytbtmxmR0zSRx99pJs3b+q3336Tn5+f5s2bZ7N98+bNeuutt0xK93hq1Kih0aNHa9KkSZLuHcxfv35dAwcOVN26dU1O93DHjx9XvXr1dPbsWRUsWFCGYejYsWMKDAzU0qVLlTdvXrMjJmKvlzE8jpiYGOu/hw0bpm7dumnQoEE2PSA+//xzh2ku6agGDBigy5cvq3r16tq4caOWL1+ujh07asaMGaYdjD3vMmfOLA8PD7Vr106tW7d2iLOwjxIUFGQzy2jfvn0qWbKk3RZ13n333WRn6tx/373/fmav3NzcHPJyDUlatGhRivaz9+NPSZo/f77mzp2riIgI3blzx2bbnj17TEqVMn379rUpyp4+fVoLFixQcHCwatasaWKylOvbt6/1mP/27duqVKmSXF1d1bt3b73//vtmx0vWgwWRR9m8ebNKly5tc3nTU2PCyjZ4DuTNm9dYvXq1YRi2y84dPnzY8Pb2NjPaQ4WEhBhXrlyxLtWZ1C1NmjRmx3ykpk2bGqVKlTIOHTpkHTt48KBRunRpo3nz5iYmcx5nz541ChQoYBQuXNhIly6dUa5cOSNLlixGwYIFbZYVs0d16tQxateubbMe/KVLl4zatWsbdevWNTHZ8+3+68v9279fcx68j6evVatWRv78+Q13d3dj4cKFZsd5rsXGxhqzZ882atasabi5uRlNmjQxli1bZiQkJJgdLdWEhYWZtmRkaomPjzc7wnMrqWNNRzz+HDNmjJEpUyaja9euhouLi/HOO+8Y1atXN7y8vIxPPvnE7HiPVKNGDWP8+PGGYRjG1atXDV9fXyNnzpxGhgwZjO+//97kdI/nxo0bxs6dO43t27cb//zzj9lxUt2Dy/I+TfQQwRNxc3PTkSNHlCtXLpvr1w4dOqSyZcva7bKjadKkUVRUlHx9fc2O8p94eXlp9erVKlOmjM34jh07VLNmTbtuqvQ8uXXrlmbPnq3du3crISFBJUuWdIjrgDNmzKht27YlWslk3759qlixot3+/f7btWvXNH/+fJ04cUJ9+vSRj4+P9uzZo+zZs9vtSg+hoaEp3rdy5cpPMYnzSersbFxcnHr06KGaNWvanJV1hDO0juzMmTOaMmWKpk2bptjYWLVt21aDBw+2294bKWXvM0TuGz58uPr165doPD4+Xq1atdKsWbNMSOV8/n3s7EgKFSqkgQMH6q233rJ5DgMGDNCVK1c0btw4syM+VNasWRUaGqoiRYroxx9/1NixY7V37179+uuvGjBggA4fPmx2RPx/z/JvxLHffWCaIkWKaOPGjcqVK5fN+Lx58+y+j8XzICEhIdFSZ9K9a5vvLyeMpycuLk4FCxbUkiVL9PbbbzvMUsH3ubq66p9//kk0fv36dWtzK3u2f/9+Va9eXV5eXjp16pQ6deokHx8fLViwQKdPn9b06dPNjpgkihzmedglVz/99JN++uknSY7Tx8KRBQYGasCAAWrdurU6dOigL7/8Ur169ZKPj4/Z0ZzC6NGjlSVLFnXu3Nk6Fh8fr+bNm+vAgQMmJoMjiIiIsK7G4ubmZj2WaN26tcqVK2f3BZGbN29a+7ytXLlSjRs3Vpo0aVSuXDmdPn3a5HTJu79KTkrY+9LH9iiN2QGQmCNM2hk4cKDef/99ffXVV0pISNBvv/2mTp06adiwYXbd0EeS/vnnH8XExDz0Zu+qVq2qDz/8UH///bd17Ny5c+rRo4eqVatmYjLnkD59esXGxtrNcmGPq379+urcubO2b98uwzBkGIa2bdumLl26OMTZ8Z49e6pdu3YKDw+3WeGqTp06KV7Nwh5s3LhRrVq1UoUKFXTu3DlJ0owZM7Rp0yaTkz1/EhISUnSjGPJ0xcbG6pdfflH16tVVtGhRZc2aVUuXLnWIYsijjhuSKjLbo2XLlumjjz7S3LlzJd0r8L/55ps6ePCg1q1bZ3I62Ds/Pz/rSj+5cuXStm3bJEknT550iM8v+fLl08KFC3XmzBmtWLHC2jfkwoUL8vT0NDld8ry8vFJ8wxN4JhfmIJFhw4YlOX737l2H6QGxfPlyo1KlSkbGjBkNNzc3o2LFisaKFSvMjvVQD17D/+DNUa7hjIiIMEqUKGGkT5/eCAoKMvLmzWukS5fOKFmypHHmzBmz4zmF4cOHG23btjXi4uLMjvLYrl69ajRo0MCwWCyGi4uL4eLiYlgsFuP11183rl69ana8R/L09DSOHz9uGIZtD6NTp04Zrq6uZkZLsfnz5xtubm5Gx44dDVdXV+tz+O6774w6deqYnA5IXdu3bze6dOlieHt7GyVKlDDGjBlj08PIETwvxw+GYRjr1q0zPD09jYULFxqvvfaaERwcbERFRZkdK0WOHz9ufPrpp0bz5s2t/br++OMP48CBAyYnezz/fu9yJB06dDAGDRpkGIZhjB8/3nBzczOqV69ueHt7G+3btzc53aPNmzfPSJ8+vZEmTRqjevXq1vFhw4YZtWvXNjEZHvQs/0boIWKS7Nmza8iQIclOWeQatqcjTZo0+vXXXx95NspRpravXr1ahw8ftq5jX716dbMjOY1GjRppzZo1ypQpk4oVK5ZopSJHmLJ4/Phxm98fR1nuNXv27Fq+fLlKlChhc43pypUr1aFDB505c8bsiI9UokQJ9ejRQ23atLF5DmFhYapdu7aioqLMjvjc6tatm/Lly6du3brZjI8bN07Hjx/X6NGjzQn2HEuTJo1eeOEFtW3bNtGyr/9mzzPUUtoDyFGOHxYtWqQmTZqocOHCWrt2rUOs/BMaGqo6deqoYsWK2rBhgw4fPqygoCCNGDFCO3bs0Pz5882OmGKenp7at2+f8uTJY3aUx3J/Nt39nj9z587Vpk2blC9fPnXp0sUhLruNiopSZGSkihcvrjRp7l0ssWPHDnl6eqpQoUImp0uZu3fvav369Tpx4oRatGghDw8P/f333/L09FSmTJnMjpcqPD09FRYW9kx6iFAQMcnu3btVvXp1TZw4UU2bNlVcXJyaNWumI0eOaO3atfLz8zM7Yordvn1bc+bM0c2bN1W9enXlz5/f7EjJcvSmqrdu3dKaNWtUv359SVK/fv0UGxtr3Z4uXTp9/vnnNpcR2IuePXumeN9vv/32KSZJHY/qG3J/zXt7lNz/hcViUYYMGZQvXz41bNjQbqexd+7cWRcvXtTcuXPl4+Oj/fv3K23atHr99ddVqVIlh/hA6+7urkOHDil37tw2BZG//vpLwcHBun37ttkRn1s5cuTQokWLEn0w37Nnjxo0aKCzZ8+alOz5df9Dx8PQv+XpSa7/wLZt25QvXz6bYog9F/PLly+vN998Uz179rR53dy5c6def/1166WH9ihz5sw2l9leu3ZNnp6eif42rly58qyjOaXjx4/rxIkTqlSpktzc3GQYhsNcBn369GnVrl1bERERio2N1bFjxxQUFKTu3bvr9u3bmjBhgtkRUwVNVZ1AqVKltGDBAjVs2FCurq6aPHmyTpw4oXXr1il79uxmx0tWnz59dOfOHY0ZM0aSdOfOHZUrV06HDh2Su7u7+vTpo1WrVql8+fImJ30+TZ8+XUuWLLEWRMaNG6ciRYpYVzU5cuSI/P391aNHDzNjJmnv3r0p2s9R3pDsueDxKHv37tWePXsUHx+vggULyjAMhYeHK23atCpUqJC+//579erVS5s2bVJwcLDZcRP55ptvVLduXfn6+urWrVuqXLmyoqKiVL58eQ0dOtTseCni7++v48ePK3fu3DbjmzZtcrhVBxzN5cuXk7zO2tPTU5cuXTIh0fPveWv2feLECU2ZMkUnTpzQmDFj5Ovrq+XLlyswMFBFihQxO14iyfUVqFWr1jNO8t/8+eef+uWXXxKNZ8uWzdrXwl45QqE+pa5du6YdO3bowoULif6227RpY1KqlLl8+bKaNm2qdevWyWKxKDw8XEFBQerYsaO8vb01cuRIsyM+0ocffqjSpUtr3759ypIli3W8UaNG6tixo4nJHu7WrVtatWqVQkJCrI1t74uJidH69etVq1Ytubq6StKz7cv0TC7MQbJ+//13I126dEaxYsWMixcvmh3nkYoUKWL8/vvv1vs//fSTkTlzZuPUqVNGQkKC0a5dO6Nu3bomJny43LlzG5cuXTI7xhN79dVXjd9++816/8Hr62bMmGGUK1fOjGhOKS4uzli1apUxYcIEIyYmxjAMwzh37pzdrwc/atQoo3HjxkZ0dLR1LDo62njjjTeM0aNHGzdu3DAaNmxo1KxZ08SUid24ccPm/po1a4yvv/7a+Oqrr4xVq1aZlOrJfPXVV0ZwcLCxbds2w8PDw9i4caPx888/G9myZTPGjh1rdrznWpEiRZL8Gf/vf/8zChcubEIiOJL169db+ya4uLhY34O/+uoro0mTJiane77lyJHD2Lx5s2EYtsc/v/32mxEUFGRmtFT3yy+/GNevXzc7RiKLFi0yPDw8jDRp0hheXl6Gt7e39ZY5c2az4z1S69atjVq1ahlnzpyx+R1asWKFERwcbHK6lMmSJYtx5MgRwzBs/w5OnjxpuLm5mRntoUaPHm1UrVo12e3VqlUzxo0b9wwT/R8KIs9Qo0aNkrz5+/sbr776qs2YvfLw8DDCw8Ot95s3b2506tTJen/v3r2Gv7+/GdGcQvbs2W0ah2XNmtU4efKk9f7Ro0cNT09PE5I5n1OnThmFChUy3N3djbRp01rfkD788EPjnXfeMTndwwUEBBgHDx5MNH7gwAEjICDAMAzD2L17t5ElS5ZnHe2h0qdPb7zyyitG//79jXXr1hm3b982O9J/8sknnxhubm6GxWIxLBaLkSFDBuOzzz4zO9Zzb/LkyYabm5sxYMAAY/369cb69euN/v37G+7u7sakSZPMjgc7V65cOWPkyJGGYdh+GNmxY4f19dOe/fXXX8axY8cSjR87dszmeMIe9enTx3jllVeMyMhI6/Hopk2bjKCgIGujz+eFh4eHXTZdzZ8/v/Hhhx8mOkHhKLJnz26EhYUZhmH79/vXX38ZGTNmNDNaimXOnNl6DPfv57Bx40bD19fXzGgPVaZMGWPRokXJbl+8eLFRpkyZZ5jo/3DJzDP0PExZTJMmjc2yWtu2bVP//v2t9729vXX16lUzojmF6OhoayMrSbp48aLN9oSEBJueIvZs586dmjdvniIiInTnzh2bbfZ8DfN9jjplUbr3e3ThwoVEl8NcvHjRuuy0t7d3ov8Xs02ePFmhoaH65Zdf9MUXXyhDhgwqV66cQkJCFBISopdfflnp06c3O2aKDR06VJ9++qkOHTqkhIQEBQcHPzfN0OxZ+/btFRsbq6FDh2rIkCGSpNy5c2v8+PF2P90b5nPkyzYkqV27dmrfvn2ifm/bt2/Xjz/+qPXr15sTLAWGDh2qdu3aKUeOHNZm4PHx8WrRooU+++wzs+OlKsNOWzyeO3dO3bp1k7u7u9lRnsiNGzeSzH7p0iXrpRr2rkaNGho9erQmTZok6d6l5tevX9fAgQNVt25dk9MlLzw8XMWLF092+4svvqjw8PBnmOj/UBB5hu73HDAMQxEREcqWLZvDvaAUKlRIixcvVs+ePXXw4EFFREQoJCTEuv306dN23QPF0eXMmVMHDhxQwYIFk9y+f/9+5cyZ8xmnenyzZ89WmzZtVLNmTa1atUo1a9ZUeHi4oqKi1KhRI7PjpcimTZu0efPmRB3Vc+XKZdeN3SSpYcOGat++vUaOHKkyZcrIYrFox44d6t27t15//XVJ9zquFyhQwNygD2jdurVat24tSTp79qzWrl2r0NBQTZkyRYMGDZKbm5sqVqyoFStWmJz00aKjoxUfHy8fHx+VLl3aOn7lyhWlS5dOnp6eJqZ7/r377rt69913dfHiRbm5uVGIQop5e3srMjIy0eoge/fuVY4cOUxKlXJ79+5VxYoVE42XK1dO77//vgmJUi59+vSaOXOmPv/8c+3du1cJCQkqUaKEXTfzf97UqlVLu3btctheV5UqVdL06dOtxXCLxaKEhAR9/fXXNp9n7NmoUaMUEhJibcDeokULhYeHK2vWrJo1a5bZ8ZJ19+5dXbx4US+88EKS2y9evKi7d+8+41T3UBAxgWEYyp8/vw4ePOhwL+J9+vTRW2+9paVLl+rgwYOqW7euzUHBsmXLVLZsWRMTPt/q1q2rAQMGqF69eolWkrl165YGDx6sevXqmZQu5YYNG6ZRo0apa9eu8vDw0JgxY5QnTx6988478vf3NzteiiQkJCS5IsLZs2cTNYuyNxMnTlSPHj3UvHlz65tPunTp1LZtW40aNUrSveLnjz/+aGbMh8qZM6fatGmjNm3aKDw8XNOnT9f//vc/rV692uxoKdK8eXO99tpreu+992zG586dq0WLFmnZsmUmJXMu2bJlMzsCHEyLFi300Ucfad68edYPU5s3b1bv3r0dYoaRxWJJslnh/SKtPQsNDVXlypWVN29e5c2b1+w4TmPRokXWf9erV099+vTRoUOHVKxYsUSzMu156WxJ+vrrr1WlShXt2rVLd+7cUd++fXXw4EFduXJFmzdvNjteigQEBCgsLEyzZs3Snj17lJCQoA4dOqhly5bWRRbsUZEiRbR69epkl15ftWqVaU2pWXbXJEWKFNHkyZNVrlw5s6M8ttWrV2vp0qXy8/PTBx98YDPLZfDgwapcubKqVKliXsAUmD59upo1a5ZoetydO3essxfs0fnz5/XSSy/JxcVF77//vgoUKCCLxaIjR45o3Lhxunv3rvbu3Wv3s3QyZsyogwcPKnfu3MqaNavWrVunYsWK6fDhw6pataoiIyPNjvhIzZo1k5eXlyZNmiQPDw/t379f2bJlU8OGDfXCCy84xCo0169f119//SXDMJQ3b16HOUv+119/ad26dVq/fr3Wr1+v6OhoVahQQZUqVVLlypWTPPtpb3x8fLR582YVLlzYZvzIkSOqWLGiQ0y9dyQlS5bUmjVrlDlzZpUoUeKhq1nt2bPnGSaDozh+/Ljy5cunuLg4vf3225o1a5YMw1C6dOmsl21MnTpVadOmNTvqQ9WvX1/u7u6aNWuWNWt8fLyaNWumGzdu6I8//jA5YfJcXFzk5+enFi1aqFWrVipatKjZkZ6aZ7nk6KOkZNlsyTGWzo6IiFC6dOk0ceJE7d69WwkJCSpZsqS6du2quLi4ZGcvOILIyEgNHTpU48aNMztKkiZNmqSePXtq9uzZ1tUy71u8eLHeeustffvtt+rcufMzz0ZBxCRLly7Vl19+qfHjxz/XL+j2Km3atIqMjJSvr6/N+OXLl+Xr62vXL+gnT57Uu+++q1WrVlmvMbVYLKpRo4a+//57u3jzfJTAwEAtW7ZMxYoVU/HixfXxxx/rrbfe0tatW1W7dm1FR0ebHfGR/v77b4WEhCht2rQKDw9X6dKlrVMWN2zYkOh3C/9d27ZttW7dOv3zzz+qWLGitQBSunRpu/8Q8qCMGTNq27ZtKlasmM34n3/+qZdfflk3b940KdnzafDgwerTp4/c3d01ePDgh+47cODAZ5TKOWTOnDnFy6lfuXLlKad5cmnSpFGOHDmsPYsqV65sPTvrSJdtHDp0SJUqVZK3t7deffVVSdLGjRsVExOjtWvX2vUx6aVLlzR79mzNmjVLW7duVdGiRdWqVSu1aNHCIS4Xfhz2VBB5njjy8b907+933bp1Sp8+vZo2bSpvb29dunRJQ4cO1YQJE5QnTx4dOnTI7JjJatWqlX755RcVKlRIBQsWlMVi0eHDh3Xs2DE1bdrUtEt+KIiYJHPmzLp586bu3r0rFxeXRFOc7Pmg4HmQJk0anT9/PtF06X379ikkJMQhfv5XrlzR8ePHJUn58uWTj4+PyYlSrkWLFipdurR69uypoUOHasyYMWrYsKFWrVqlkiVLOkRTVeneZUqzZ8+2Octg71MWHVmaNGn0wgsvqGvXrqpWrdojz/TbsypVqqhYsWIaO3aszXjXrl21f/9+bdy40aRkQOqaNm1aivdt27btU0zy32zcuFGhoaFav369tm7dqtu3b+uFF15Q1apVrUUSR+ghIt0r6I8bN0779u2Tm5ubXnzxRb3//vsOdRxx8uRJ/fLLL5o1a5aOHDmiSpUqae3atWbHSjVFixbVH3/8ocDAQLOjPFfSpEmjqKioRAWR06dPKzg4WDdu3DAp2aMtWbJETZo0UVxcnCQpKChIP/zwg5o2baqiRYuqV69eiWZe2KO5c+dq5syZOn78uAzDUIECBdSiRQs1bdrUtEwUREzyqAMEez4ocGT3P0Dt27dPRYoUsVmxJT4+XidPnlTt2rU1d+5cE1M+/65cuaLbt28rICBACQkJ+uabb7Rp0ybly5dP/fv3V+bMmc2OmKR/T7v//PPP1bt3b4drjOzIjhw5Yr1MJjQ0VLdv39Yrr7xivUyvZMmSKZ7aa7bNmzerevXqKlOmjKpVqyZJWrNmjXbu3KmVK1daz9wCsD9xcXHaunWr9fVo27Ztio2NVb58+XT06FGz4zmN+Ph4/fHHH+rfv7/2799v92f3nwfdunVTvnz51K1bN5vxcePG6fjx4xo9erQ5wR6hZ8+ekqQxY8aoU6dONsdu8fHx2r59u9KmTWvXfUTKly+vsmXLaujQoZo0aZJ69+6t/Pnz64cfflClSpXMjufQKIjAqdyfKj148GD16tXLpmeCi4uLcufOrSZNmiRaOQSp5+7du5o5c6Zq1aolPz8/s+M8Fjc3N4WHhytnzpzJTrvEs3Po0CGFhoZq3bp12rhxo27duqVXXnlFS5YsMTtaioSFhenrr79WWFiY9Sxtv379HGbqvSN5Xi7beJ7cunXLeqbzPkdbXenWrVvatGmTVqxYoR9++EHXr1+3yw/l+/fvV9GiRZUmTRrt37//ofu++OKLzyjVk9u8ebNmzpyp+fPn6/bt22rQoIFatmypOnXqmB3tkZJ7LbJYLMqQIYPy5cundu3a6e233zYh3aPlyJFDixYtStQYc8+ePWrQoIHOnj1rUrKHu7+CTGhoqMqXL29znH//+P9+gcFeeXt7W1cAvHv3rjJkyKDFixc7xO+9dG92zqPehy0WiykrzVAQsQPPw0GBo5k2bZqaN2/uMGuOP2/c3d11+PBh5cqVy+woj6V8+fLKlCmTXnnlFQ0ePFi9e/dOthHpgAEDnnE65xQVFaX169dr3bp1mj17tt1+IIG5npfLNhzdjRs39NFHH2nu3LlJNg6297/d27dva8uWLdamzjt37lSePHlUuXJla08je7xs5t+XCdz/UJLU4b+9N8X85JNPNGvWLP3999+qXr26WrZsqddff92hZmqOGjVKQ4cOVZ06dVS2bFkZhqGdO3dq+fLl6tGjh06ePKkZM2Zo7Nix6tSpk9lxE8mQIYMOHDigfPny2YwfP35cRYsW1e3bt01KljJvv/22xowZ45Cfsx683MfDw0NhYWEOs+LS77//nuy2LVu2aOzYsTIMQ7du3XqGqe5h2V2TOPpBwcmTJ3X37t1EldTw8HClT59euXPnNidYCgUHByssLEwvv/yyzfj9KXOlS5c2KZlzePnll7V3716HK4hMnTpVAwcO1JIlS2SxWPTHH3/YXHZ1n8VioSDylFy4cMFaAFm/fr2OHTsmFxcXlS1bVj169LCeBXIkFMWfPooc9qFv375at26dvv/+/7V353E1pv//wF+nfaUTMUqispW1iQ/DtKCxjhjzGUszRGNsWTIZzHxs2Y1hlGVCsozBRGP0QdMoNQofSwumpFVExpalFNX9+8PX+U1Tlpqp65zO6/l4nMfDue7bOa+Sunvf1/W+NmL06NHYsGEDcnNzERgYiBUrVoiO90rOzs44e/YsbGxs4OTkhKlTp8LZ2Vnpd3UDnl+zveiZlpWVJThN9UVHR8PX1xfDhw9Hw4YNRcepltjYWCxZsgQTJ04sNx4YGIiIiAgcOHAAHTp0gL+/v1IWRGxtbREeHg5vb+9y40ePHlWJBrCqsAPgqyQnJyMvLw8AIEkSUlNTK/Q9UdZZXu7u7hXGLl++jLlz5yIsLAweHh5YvHixgGQAJBJi8uTJUtu2baWQkBBJX19f2rZtm7R48WKpadOm0vfffy863ms5OTlJ27dvrzC+a9cuydnZufYDVVGXLl2kkJCQCuMHDhyQunbtKiCRevnxxx8la2trKSAgQDp58qSUlJRU7qEKZDKZdOvWLdEx1Erbtm0lDQ0NSUdHR+rRo4f01VdfSceOHZOePHkiOlqVFRQUSFOmTJHMzMwkDQ2NCg/65+Xm5kqff/659ODBgwrH8vPzJV9fXykvL09AMvVhaWkpHT9+XJIkSTI2NpbS0tIkSZKknTt3Sv379xeY7PW0tLQkS0tLaerUqdKBAwek27dvi45EKsjQ0FDxdf9naWlpkqGhoSRJkpSeni4ZGBjUdrQ3EhQUJOnr60vz58+XoqOjpejoaGnevHmSgYGBtHnzZtHx6jSZTCZpaGhIMpmswuPFuKpcP+Tm5kqffvqppK2tLQ0aNEi6cOGC0DycISJIWFgYdu7cCRcXF4wbNw7vvvsubG1tYWVlhd27d8PDw0N0xFdKSEhAjx49Kox369atQtVYGSUnJ8PBwaHCeOfOnZV6u6q6Yvjw4QBQrinXiym8yj5l94WysjLREdSOu7s7XF1d0bNnT5WaIl2ZWbNmqeydclW1Zs0aPHz4sNLZN/Xr18ejR4+wZs0arFy5UkA69XDv3j20aNECwPNZUC/6tfTs2ROTJk0SGe218vPzceLECURHR2PlypUYOXIkWrVqpWjq7OzsXGHnOmVx6NChNz538ODBNZik6g4dOoT+/ftDW1v7tR+HsmWvjKmpKcLCwuDj41NuPCwsTLHLT0FBAYyNjUXEe61x48ahuLgYS5cuVdzNb968OTZt2oTRo0cLTle3qfLsrhcePHiAZcuWISAgAJ06dUJkZKRyNJEXWo5RY4aGhlJ2drYkSZJkYWEh/e9//5MkSZIyMzMVFWJlVq9ePSk+Pr7C+Llz5yQjIyMBiarG1NRUOnnyZIXxuLg4ycTEREAi9ZKdnf3Kh6rYuXOn9M4770hNmjRR5F6zZo108OBBwclI2anynXJVZW9vL504ceKlx+Pi4iQ7O7taTKR+2rdvL0VHR0uSJElubm7S559/LkmSJK1bt06ysLAQGa3KHj58KB05ckSaNWuW1KVLF0lHR0eyt7cXHatSld1RftldZmXz59mYqpa9Mps3b5Y0NTWl999/X1q8eLG0ZMkSafDgwZKWlpa0detWSZIkafXq1dJHH30kOOnr/fHHH9KjR49Ex6CXmDRpklLNZFu5cqVkamoq2dnZKd11smrsT1gHWVtbIzs7G8DzfhYvtnkNCwuDiYmJuGBv6N1338Xy5cvL3ckvLS3F8uXL0bNnT4HJ3oybmxvmzp2LBw8eKMby8/Px5Zdfws3NTWCyuu/Zs2dwdXVFQUEBrKysKn2ogk2bNmHmzJkYMGAA8vPzFf8X5HK50m47R8rjVXfKf/vtN5HR6qysrCw0a9bspcebNm2q+LlMNWPs2LFISkoCAMydOxcbN26Erq4ufHx8MGvWLMHpqsbQ0BCmpqYwNTWFXC6HlpYWUlJSRMeqVFlZ2Rs9lHF2ZllZmaKJpKplr8z48eMRExMDQ0NDhIaGYv/+/TAwMEBMTAy8vLwAAJ9//jn27dsnOOnLlZSU4NixYwgNDVU0571x4wYeP34sOBn92ffff4+HDx+KjqEwZ84cFBUVwdbWFjt27MAHH3xQ6UMELpkR5MVFgbOzM+bOnYuBAwciICAAJSUlWLNmjeh4r7Vq1So4OTmhdevWiqlOJ06cwMOHDxEVFSU43et98803cHJygpWVFTp37gzg+RaYjRs3xq5duwSnq9u0tbVRXFz8xltgKquAgABs2bIFQ4YMKbfEwdHREb6+vgKTkSp4URS3srJSFMW7du2qMkVxVaSvr4/s7OyXFkWys7Ohr69fy6nUy5+XCbi6uuLy5cs4d+4cbGxs0LFjR4HJXq+srAznzp1TNHWOi4tDQUEBLCws4Orqig0bNih1U+eoqCh4e3vj9OnTFZaNPXjwAO+88w6+++475Zi+XkXXrl3DggULsG3bNtFR3kiPHj0qXXauCq5evYp+/fohJycHxcXFcHNzg7GxMVatWoWioiJ89913oiPS/5GUbCPZ0aNHK+21P7fdVRI5OTkqc1Hwwo0bN7B+/XokJSVBX18fHTp0gLe3t2INpLIrKCjA7t27y+UfOXIktLW1RUer81asWIHLly9j69atle7Sogr09fVx+fJlWFlZwdjYGElJSbC2tkZaWho6dOggZNswUn6ZmZlo3rw51q1bB01NTUybNg3Hjx/HwIEDUVpaqiiKT58+XXTUOmfgwIEwNzfHli1bKj3+6aef4saNGzhy5EgtJyNVUK9ePRQUFKBJkyZwcXGBi4sLXF1dVWbLy8GDB8PV1bVC74oX/P39cfz4cfz000+1nOzvS0pKgoODg8rMEiktLcXBgweRkpICmUwGOzs7DB48GJqamqKjvdaQIUNgbGyMoKAgNGjQQHHtExMTg08//RRpaWmiI9L/+fO1Kb2aav4mUgc1a9bslVN5lZG5uTmWLVsmOka1GRoa4rPPPhMdQy3973//Q2RkJCIiItC+fXsYGhqWOx4aGioo2Ztr0aIFEhMTKyzxOXr0KNq2bSsolXp4+vQpdHR0Kj12584dpd6OsWXLlrh586bil5Lhw4fD399fpe6UqypfX1+4ubmhfv36mDVrlmK71Fu3bmHVqlXYvn07IiIiBKese/z9/fHZZ59BT08P/v7+rzz3z422lc3XX38NV1dXtGrVSnSUaklKSnplw+D33nsPq1evrsVE6ik9PR0DBgxAbm4uWrduDUmScOXKFVhaWuLw4cNKX2CLjY1FXFxchZ/BVlZWyM3NFZSK6O9hQaQWve5C4M+U8aLgwoULaNeuHTQ0NHDhwoVXnquse2D/2a5duxAYGIjMzEycOnUKVlZWWLt2LaytrSvdK5v+OSYmJhg2bJjoGH/LrFmzMGXKFBQVFUGSJJw5cwZ79uzBsmXLEBQUJDpenfbRRx8hNDQUGhrl22DdunULvXv3xqVLlwQle72/Tso8cuQIli9fDmtra5UriquaF8sapk+fjrVr16JevXqQyWR48OABtLW1ERAQgF69eomOWeesXbsWHh4e0NPTw9q1a196nkwmU8prnxcmTJggOsLfcuvWrVfOgNXS0sLt27drMZF6mjZtGmxsbHD69GnFjOq7d+/i448/xrRp03D48GHBCV/tZf1arl+/rrQ74xC9DgsitehVFwJ/pqwXBZ06dUJeXh4aNWqETp06KbZJ/StV2DZ106ZNmD9/PmbMmIElS5ZUaIjJgkjNCg4OFh3hbxs7dixKSkrwxRdfoLCwEKNGjYKFhQUCAgJUcg22Krl58ya8vLzKfR3l5eXB1dUV9vb2ApORspswYQIGDRqEH3/8Eenp6ZAkCa1atcKHH36Ipk2bio5XJ/15q8i6sG2kqrKwsMDFixdha2tb6fELFy6gSZMmtZxK/cTExJQrhgBAgwYNsGLFCpXoK+Lm5oZvv/0WmzdvBvD8mv/x48dYsGABBgwYIDgdUfWwhwi9satXr6JZs2aQyWS4evXqK89V9p1C7OzssGzZMsVayBdr7C5dugQXFxfcuXNHdMQ6r6SkBNHR0cjIyMCoUaNgbGyMGzduoF69ejAyMhIdr0ru3LmjuGuybNkybN26lT1EatDdu3fh5OSE9957D2vXrkVubi569eqFjh07Yu/evRVmjigTTU1N5OXlwczMDMDzNb4XLlxQ7DhDRFQTpk6diujoaJw9exZ6enrljj158gRdu3aFq6trlWYz15bX7TyRn5+PmJgYpb8ZBwCmpqb473//i3feeafceFxcHN5//33FjmPK6saNG3B1dYWmpibS0tLg6OiItLQ0NGzYEL/99ptiRyASb9KkSVi8eLFSLyNWFiyICHbnzh3IZDI0aNBAdBS1woaYYv21S/mVK1dgbW2NGTNmKH2X8vz8fEyZMgURERHQ1tbGnDlz4O3tjUWLFmH16tWws7PDzJkzMXLkSNFR67Tr16+jZ8+eGDp0KA4fPgwHBwfs3r1b6ZvSaWhooH///tDV1QXwfKv1Xr16qWQfHaKq+vDDD+Ho6Ig5c+aUG//6669x5swZhISECEpW9926dQsODg7Q1NSEt7c3WrduDZlMhpSUFGzYsAGlpaWIj49X9NZRJmPHjn2j81Rh9uno0aMRHx+PoKAgdO3aFcDzvmrjx4/H22+/je3bt4sN+AaePHmCPXv2ID4+HmVlZXBwcICHhwd36aol4eHhMDIyQs+ePQEAGzZswJYtW2BnZ4cNGzZALpcLTqh6WBARID8/H1999RX27duH+/fvA3i+VGPEiBFYsmSJymy5eOXKFURHR+OPP/5AWVlZuWPz588XlOrN2NnZYfny5XB3dy9XEPH398eOHTtw/vx50RHrNFXuUj558mSEhYVh+PDhCA8PR0pKCvr27YuioiIsWLAAzs7OoiOqjbS0NPTs2RNubm7YtWuX0m7n9md16cKeqKrMzMwQFRWF9u3blxu/ePEi+vTpg1u3bglKph6uXr2KSZMm4ZdfflEseZbJZOjbty82btyI5s2biw2oBvLz8zFmzBiEhYUperqUlJRg8ODB2L59O+rXry84ISm79u3bY+XKlRgwYAAuXryILl26YObMmYiKikLbtm15/VAN7CFSy+7du4fu3bsjNzcXHh4eaNu2LSRJQkpKCrZv347IyEicPHlS6at7W7ZswaRJk9CwYUO89dZb5X4RkclkSl8QeVlDzOXLl2Pr1q2i49V5qtyl/PDhwwgODkafPn0wefJk2NraolWrVvj2229FR6vT5HJ5pQWPwsJChIWFlZtlp8xTjnmhQurs8ePHle4Qpa2tjYcPHwpIpF6srKxw5MgR3L9/X9FDp2XLlkp/zVmXmJiY4Oeff0ZaWhouX74MSZJgZ2f30t4uyig1NRUBAQGKbYPbtGkDb29vtGnTRnQ0tZCVlQU7OzsAwIEDBzBo0CAsW7YM8fHx7ONSTSyI1DI/Pz/o6OggIyOjwrREPz8/vPfee/Dz83vjBqyiLFmyBEuXLsXs2bNFR6mWlzXEXLduHUaMGCE6Xp2nyl3Kb9y4ofhBZG1tDT09PXz66aeCU9V9LDjRP6G0tBSxsbHo0KEDfwkUoF27dti3b1+FmyZ79+5VfF+lmieXy9GlSxfRMdRay5Yt0bJlS9Exqmz//v0YOXIkHB0d0b17dwDA6dOn0b59e/zwww/497//LThh3aejo4PCwkIAwLFjxzB69GgAz/vTsLBcPVwyU8uaN2+OwMBA9O3bt9Lj4eHhmDhxIrKzs2s3WBXVq1cPiYmJsLa2Fh2lykpKSrB792707dsXb731lqIhJhtB1Z7hw4ejfv362Lx5s6KppJmZGdzd3dGsWTOlvovOpphEqk1PTw8pKSn8PyvAoUOHMGzYMIwaNUqxxXFkZCT27NmDkJAQDBkyRGxAohowc+bMNz53zZo1NZjk77O2tsbHH38MPz+/cuMLFizArl27kJmZKSiZ+hg8eDCePn2KHj16YPHixcjKyoKFhQUiIiLg7e2NK1euiI6oclgQqWW6urrIyMh46fZ+169fh62tLYqKimo5WdV4eXmhS5cumDhxougo1WJgYICUlBSl3w2nrlLlLuVsiqlcnjx5gmfPnpUbq1evnqA0pAq6dOmCFStWoHfv3qKjqKXDhw9j2bJlSExMhL6+Pjp06MD+S1Snubq6vtF5MpkMUVFRNZzm7zEwMMCFCxcqLPFJS0tDx44dFTMXqObk5ORg8uTJuHbtGqZNmwYvLy8AgI+PD0pLS5VypyhlxyUztaxhw4bIzs5+aUEkKytLJXacsbW1xbx58xTT5F40hnph2rRpgpK9mX/9619ISEhgQUQQc3NzJCYmYu/evTh//jzKysrg5eWlEl3Kx4wZU+75xx9/LCiJ+iooKMDs2bPx448/4u7duxWOq8LWiyTO0qVL4evri8WLF+Ptt9+uUMxkQa1mDRw4EAMHDhQdg6jWHD9+XHSEf4yLiwtOnDhRoSASGxuLd999V1Aq9dKsWTP897//rTCu7O0WlBlniNQyLy8vpKen49dff63QWKy4uBh9+/aFjY0NgoKCBCV8M6+aaiyTyZR+ylxISAjmzJkDHx+fSi+IO3ToIChZ3eXg4IDIyEjI5XL4+fnB19cXBgYGomORCpoyZQqOHz8OPz8/jB49Ghs2bEBubi4CAwOxYsUKeHh4iI5ISkxDQ0Px5z836pUkCTKZjAW1WnD+/HlFQ0Y7Ozt07txZdCSiWnft2jXIZLKX3iRVFocOHVL8+caNG5g/fz4++ugjdOvWDcDzHiIhISFYtGiRys4cVyXx8fHQ1tZW7Nb1888/Izg4GHZ2dli4cGGljavp1VgQqWXXr1+Ho6MjdHV1MWXKFEVH5uTkZGzcuBHFxcU4d+4cLC0tBSet2/58QfyCTCbjBXEN0tfXR1paGpo2bQpNTU3cvHlTqZfGkPJq1qwZdu7cCRcXF9SrVw/x8fGwtbXFrl27sGfPHhw5ckR0RFJiMTExrzzOpRs1548//sCIESMQHR0NExMTSJKEBw8ewNXVFXv37lX0ZiKqq0pKSrBo0SL4+/vj8ePHAAAjIyNMnToVCxYsqDDjWhlUds1cGV4/144uXbpgzpw5GDZsGDIzM2Fvb4+hQ4fi7NmzGDhwIJvQVwMLIgJkZWVh8uTJiIiIKLcPvJubG9avX69SW2+pqqtXr77yOJfS/PO6d+8OIyMj9OzZE4sWLYKvry+MjIwqPVfZt20msYyMjPD777/DysoKTZs2RWhoKLp27YqsrCy0b99ecZFJRMpl+PDhyMjIwK5du9C2bVsAz28IjRkzBra2ttizZ4/ghEQ1a+LEifjpp5/g5+en2KXl1KlTWLhwIdzd3fHdd98JTkjKrn79+oiPj4eNjQ1WrlyJqKgo/PLLL4iLi8OIESNw7do10RFVDgsiAt2/fx9paWkAnvfkMDU1FZyoaq5fv45Dhw4hJycHT58+LXdM2btkU+1LTU3FggULkJGRgfj4eNjZ2UFLq2IbI5lMhvj4eAEJSVV06NABAQEBcHZ2xnvvvYcOHTpg9erV8Pf3x6pVq3D9+nXREUnJnThxAoGBgcjMzERISAgsLCywa9cutGjRAj179hQdr86qX78+jh07VmHL1zNnzuC9995Dfn6+mGBEtaR+/frYu3cv+vfvX2786NGjGDFiBB48eCAoGamKevXq4fz582jZsiXc3NwwaNAgTJ8+HTk5OWjdujWePHkiOqLKYVNVgeRyObp27So6RrVERkZi8ODBaNGiBVJTU9GuXTtkZ2dDkiQ4ODiIjlepQ4cOoX///tDW1i63HrIygwcPrqVU6qN169bYu3cvgOfTLyMjI7lkhqpl7NixSEpKgrOzM+bOnYuBAwciICAAJSUlLMbSax04cACffPIJPDw8EB8fj+LiYgDAo0ePsGzZMi65qkFlZWWVLgnQ1tZGWVmZgEREtUtPTw/NmzevMN68eXOV6P3w1+12/4ozfGueo6MjlixZgj59+iAmJgabNm0C8HwFQuPGjQWnU02cIULV0rVrV/Tr1w9+fn4wNjZGUlISGjVqBA8PD/Tr1w+TJk0SHbECDQ0N5OXloVGjRq9cD8k1kESqJScnB+fOnYONjQ06duwoOg4puc6dO8PHxwejR49W/PyytrZGYmIi+vXrh7y8PNER6yx3d3fk5+djz549MDc3BwDk5ubCw8MDcrkcP/30k+CERDXLz88Ply9fRnBwMHR1dQE831TBy8sLLVu2xIIFCwQnfLW/NkB+9uwZsrKyoKWlBRsbG87wrQUXLlyAh4cHcnJyMHPmTMXXzNSpU3H37l388MMPghOqHhZEqFqMjY2RmJgIGxsbyOVyxMbGwt7eHklJSXB3d0d2drboiKTkdu3ahe+++w5ZWVk4deoUrKyssHbtWlhbW8Pd3V10PCKqowwMDJCcnIzmzZuXK4hkZmbCzs4ORUVFoiPWWdeuXYO7uzsuXboES0tLyGQy5OTkoH379vj555+VfrcNour44IMPyj0/duwYdHV1FQX8pKQkPH36FL1790ZoaKiIiH/Lw4cP4enpiaFDh+KTTz4RHUdtFRUVQVNTUykb8yo7LpmhajE0NFRMMzY3N0dGRgbs7e0BAHfu3BEZjVTApk2bMH/+fMyYMQNLly5VzMiRy+X49ttvWRChV/L39690XCaTQU9PD7a2tnBycoKmpmYtJyNV0KRJE6Snp1eYth4bGwtra2sxodSEpaUl4uPj8euvv+Ly5cuQJAl2dnbo06eP6GhENaZ+/frlng8bNqzcc1XfWbJevXrw8/PDoEGDWBCpJfn5+di/fz8yMjIwa9YsmJqaIjk5GY0bN4aFhYXoeCqHBRGqlm7duiEuLg52dnYYOHAgPv/8c1y8eBGhoaGKfcmVVVlZGbZv347Q0FBkZ2dDJpOhRYsW+PDDD/HJJ59AJpOJjljnBQQEYMuWLRgyZAhWrFihGHd0dISvr6/AZKQK1q5di9u3b6OwsBByuRySJCE/Px8GBgYwMjLCH3/8AWtraxw/flzlLzTpnzdhwgRMnz4d27Ztg0wmw40bN3Dq1Cn4+vpy/XstcXNzg5ubm+gYRLUiODhYdIQal5+fz4awteTChQvo3bs3TExMkJ2djfHjx8PU1BQ//fQTrl69ip07d4qOqHJYEKFqWbNmjWJry4ULF+Lx48fYt28fbG1tsXbtWsHpXk6SJAwePBhHjhxBx44d0b59e0iShJSUFHh6eiI0NBQHDx4UHbPOy8rKqrAOFQB0dXVRUFAgIBGpkmXLlmHz5s3YunUrbGxsAADp6emYMGECPvvsM/To0QMjRoyAj48P9u/fLzgtKZsvvvgCDx48gKurK4qKiuDk5ARdXV34+vrC29tbdLw66X//+x/u3btXbmeNnTt3YsGCBSgoKMCQIUMQEBCg6KlARMrprzM0JUnCzZs3sWvXLvTr109QKvUyc+ZMjB07FqtWrYKxsbFivH///hg1apTAZKqLPURIrQQHB2P69On4+eef4erqWu5YVFQUhgwZgvXr12P06NGCEqoHOzs7LF++HO7u7uXW8Pv7+2PHjh04f/686IikxGxsbHDgwAF06tSp3HhCQgKGDRuGzMxMnDx5EsOGDcPNmzfFhCSlV1hYiOTkZJSVlcHOzg5GRkaiI9VZ/fv3h4uLC2bPng0AuHjxIhwcHODp6Ym2bdvi66+/xoQJE7Bw4UKxQYlq2K1bt+Dr64vIyEj88ccf+OuvYcre1L9FixblnmtoaMDMzAy9evXC3Llzy/2CTjWjfv36iI+Ph42NTblr6KtXr6J169bsg1UNnCFCamXPnj348ssvKxRDAKBXr16YM2cOdu/ezYJIDZs1axamTJmCoqIiSJKEM2fOYM+ePVi+fDm2bt0qOh4puZs3b6KkpKTCeElJiWKHEHNzczx69Ki2o5EKMTAwQOPGjSGTyVgMqWGJiYlYvHix4vnevXvxr3/9C1u2bAHwvIfCggULWBChOs/T0xM5OTmYN28emjRponLLtLOyskRHUHt6enp4+PBhhfHU1FSYmZkJSKT6WBChapHL5ZV+E/9zU0NPT0+MHTtWQLqXu3DhAlatWvXS4/37939pw0b654wdOxYlJSX44osvUFhYiFGjRsHCwgLr1q3DiBEjRMcjJefq6ooJEyZg69atiqVXCQkJmDRpEnr16gXg+R3ov97JIgKeF84WLVoEf39/xdJPIyMjTJ06FQsWLGCH/hpw//59NG7cWPE8Jiam3PT6Ll264Nq1ayKiEdWq2NhYnDhxosIMR1Uxbtw4rFu3rsJMkIKCAkydOhXbtm0TlEx9uLu7w8/PDz/++CMAKHbrmjNnToWGvfRmNEQHINU0f/58aGhoYODAgVi0aBEWLlyIgQMHQkNDA1OmTEGrVq0wadIkxd0fZXHv3r1yF2V/1bhxY9y/f78WE6mv8ePH4+rVq/jjjz+Ql5eHa9euwcvLC7m5uaKjkZILCgqCqakp3n77bejq6kJXVxeOjo4wNTVFUFAQgOe/4H7zzTeCk5Iy8vb2xubNm7Fq1SokJCQgISEBq1atQlBQEKZOnSo6Xp3UuHFjxZ3lp0+fIj4+Ht27d1ccf/ToEQtRpBYsLS0rLJNRJTt27MCTJ08qjD958oTNPGvJ6tWrcfv2bTRq1AhPnjyBs7MzbG1tYWxsjKVLl4qOp5LYQ4SqZdiwYXBzc8PEiRPLjQcGBiIiIgIHDhxAQEAANm/ejIsXLwpKWZGmpiby8vJeOqXs1q1bMDc3V/o1nHVRXl4eli5diq1bt1b6w5bory5fvowrV65AkiS0adMGrVu3Fh2JVED9+vWxd+/ecg0+AeDo0aMYMWIEd0qoARMmTMDFixexcuVKHDx4EDt27MCNGzego6MDANi9eze+/fZbnD17VnBSopoVERGBb775BoGBgRW2/lZmDx8+hCRJkMvlSEtLK3cdXVpairCwMMyZMwc3btwQmFK9REVFIT4+HmVlZXBwcOD25X8DCyJULUZGRkhMTIStrW258fT0dHTq1AmPHz9GRkYGOnTooFS7hmhoaKB///4v7WRfXFyM8PBwFkRqSH5+PqZMmYKIiAhoa2tjzpw58Pb2xsKFC7F69WrY29tj5syZGDlypOioRFRHNW7cGNHR0Wjbtm258ZSUFDg5OeH27duCktVdt2/fxgcffIC4uDgYGRlhx44dGDp0qOJ479690a1bN97dpDpPLpejsLAQJSUlMDAwqDAz6t69e4KSvZqGhsYr+53IZDIsWrQIX331VS2mUj8lJSXQ09NDYmIi2rVrJzpOncEeIlQtpqamCAsLg4+PT7nxsLAwmJqaAni+nlDZuk2PGTPmteewoWrN+fLLL/Hbb79hzJgxCA8Ph4+PD8LDw1FUVISjR4/C2dlZdERSAaWlpdi+fbuiS39ZWVm541FRUYKSkSqYMmUKFi9ejODgYEVxvLi4GEuXLuW2uzXEzMwMJ06cwIMHD2BkZARNTc1yx0NCQtjYltTCt99+KzpCtRw/fhySJKFXr144cOCA4lofAHR0dGBlZQVzc3OBCdWDlpYWrKyseOP2H8YZIlQtW7ZswaRJkzBgwAB07doVMpkMZ86cwZEjR/Ddd9/By8sL33zzDc6cOYN9+/aJjktKwsrKCkFBQejTpw8yMzNha2uLadOmqewFAonh7e2N7du3Y+DAgZV26V+7dq2gZKQKhg4disjISOjq6qJjx44AgKSkJDx9+hS9e/cud25oaKiIiERUBz179gyfffYZ5s2bB2tra9FxquXq1ato1qyZyu2OU5cEBwcjJCQE33//fbnCFFUfCyJUbXFxcVi/fj1SU1MVa/inTp2Kd955R3Q0UlLa2tq4evWq4i6CgYEBzpw5w2l/VCUNGzbEzp07MWDAANFRSAVVZfez4ODgGkxCROrGxMQE8fHxKlsQ+e2331553MnJqZaSqK/OnTsjPT0dz549g5WVFQwNDcsdj4+PF5RMdXHJDFXZnyvce/bsER2HVEhZWVm59bKampoVvpETvY6Ojk6F/kVEb4pFDiISZejQoTh48CBmzpwpOkq1uLi4VBj782wRLuWoeUOGDIFMJlPp3YqUDWeIULWoeoWbxPhrU9uwsDD06tWrQlGE09TpVb755htkZmZi/fr1nLZLREQqY+nSpVi9ejV69+6Nt99+u8L1z7Rp0wQlezN/3YXr2bNnSEhIwLx587B06dIKyw7pn1NYWIhZs2bh4MGDePbsGXr37o2AgAA0bNhQdDSVx4IIVcvYsWPRvn17la1wkxhvOlWdd3DpVYYOHYrjx4/D1NQU9vb2Fbr0s6BGRETKqEWLFi89JpPJkJmZWYtp/jm//fYbfHx8cP78edFR6qxZs2Zh48aN8PDwgL6+Pn744Qe4uLggJCREdDSVxyUzVC22trZYvHgxTp48qZIVbhKDhQ76J5iYmJTbspOIiEgVZGVliY5QI8zMzJCamio6Rp0WGhqKoKAgjBgxAgDg4eGBHj16oLS0tMLOXVQ1nCFC1VJXK9xERERERFTRhQsXyj2XJAk3b97EihUr8OzZM8TFxQlKVvfp6OggKysLFhYWijF9fX1cuXIFlpaWApOpPs4QoWqpqxVuIiKq27Kysl5Z1CciqknXr1/HoUOHkJOTg6dPn5Y7tmbNGkGp3kynTp0qbejZrVs3bNu2TVAq9VBaWgodHZ1yY1paWigpKRGUqO5gQYT+ljt37kAmk6FBgwaioxBRHebg4IDIyEjI5XJ07tz5lc1UueUcvYqtrS2cnJzg5eWFDz/8EHp6eqIjEZGaiIyMxODBg9GiRQukpqaiXbt2yM7OhiRJcHBwEB3vtf56Q1RDQwNmZmb8PloLJEmCp6enYmMCACgqKsLEiRPLtS5gH7WqY0GEqiw/Px9fffUV9u3bh/v37wMA5HI5RowYgSVLlsDExERsQCKqc9zd3RUXAUOGDBEbhlRaUlIStm3bhs8//xze3t4YPnw4vLy80LVrV9HRiKiOmzt3Lj7//HP4+fnB2NgYBw4cQKNGjeDh4YF+/fqJjvdaVlZWoiOorTFjxlQY+/jjjwUkqXvYQ4Sq5N69e+jevTtyc3Ph4eGBtm3bQpIkpKSk4IcffoClpSVOnjwJuVwuOioREdFLlZSUICwsDNu3b8fRo0fRsmVLeHl54ZNPPoGZmZnoeERUBxkbGyMxMRE2NjaQy+WIjY2Fvb09kpKS4O7ujuzsbNERXysmJgarV69GSkoKZDIZ2rZti1mzZuHdd98VHY2oWjREByDV4ufnBx0dHWRkZCAwMBAzZsyAj48PNm/ejPT0dGhra8PPz090TCIiolfS0tLC0KFD8eOPP2LlypXIyMiAr68vmjZtitGjR+PmzZuiIxJRHWNoaIji4mIAgLm5OTIyMhTH7ty5IyrWG/v+++/Rp08fGBgYYNq0afD29oa+vj569+6NH374QXQ8omrhDBGqkubNmyMwMBB9+/at9Hh4eDgmTpyoEhVuIlIdcrn8lX1D/uzevXs1nIbqgnPnzmHbtm3Yu3cvDA0NMWbMGHh5eeHGjRuYP38+Hj16hDNnzoiOSUR1yJAhQzBw4ECMHz8eX3zxBX766Sd4enoiNDQUcrkcx44dEx3xldq2bYvPPvsMPj4+5cbXrFmDLVu2ICUlRVAyoupjQYSqRFdXFxkZGWjatGmlx69fvw5bW1sUFRXVcjIiqst27NjxxudWts6W6IU1a9YgODgYqampGDBgAD799FMMGDAAGhr/f9Jseno62rRpw+79RPSPyszMxOPHj9GhQwcUFhbC19cXsbGxsLW1xdq1a5W+R4euri5+//132NralhtPT09Hu3bteP1PKolNValKGjZsiOzs7JcWRLKysrjjDBH941jkoH/Kpk2bMG7cOIwdOxZvvfVWpec0a9YMQUFBtZyMiOo6a2trxZ8NDAywceNGgWmqztLSEpGRkRUKIpGRkbC0tBSUiujv4QwRqhIvLy+kp6fj119/rbAXdnFxMfr27QsbGxteSBJRjcrIyEBwcDAyMjKwbt06NGrUCOHh4bC0tIS9vb3oeERERJXKz8/H/v37kZGRgVmzZsHU1BTx8fFo3LgxLCwsRMd7pU2bNmHGjBkYN24c3nnnHchkMsTGxmL79u1Yt24dJkyYIDoiUZWxIEJVcv36dTg6OkJXVxdTpkxBmzZtAADJycnYuHEjiouLce7cOVaJiajGxMTEoH///ujRowd+++03pKSkwNraGqtWrcKZM2ewf/9+0RFJBRQWFiInJwdPnz4tN96hQwdBiYiorrtw4QL69OmD+vXrIzs7G6mpqbC2tsa8efNw9epV7Ny5U3TE1/rpp5/wzTffKPqFvNhlxt3dXXAyouphQYSqLCsrC5MnT0ZERARefPnIZDK4ublh/fr1FabRERH9k7p3745///vfmDlzJoyNjZGUlARra2ucPXsWQ4YMQW5uruiIpMRu374NT09PhIeHV3q8tLS0lhMRkbro06cPHBwcsGrVqnI/v06ePIlRo0Yp/aYEnp6eGDduHJycnERHIfrHcNtdqrIWLVrg6NGjuHPnDk6fPo3Tp0/j9u3bCA8PZzGEiGrcxYsXMXTo0ArjZmZmuHv3roBEpEpmzJiB/Px8nD59Gvr6+ggPD8eOHTvQsmVLHDp0SHQ8IqrDzp49W+myEgsLC+Tl5QlIVDWPHj3Ce++9h5YtW2LZsmW4ceOG6EhEfxsLIlRtcrkcXbt2RdeuXWFqaio6DhGpCRMTE9y8ebPCeEJCgtKvvybxoqKisHbtWnTp0gUaGhqwsrLCxx9/jFWrVmH58uWi4xFRHaanp4eHDx9WGE9NTYWZmZmARFVz4MAB5ObmwtvbGyEhIbCyskL//v0REhKCZ8+eiY5HVC0siBARkUoZNWoUZs+ejby8PMhkMpSVlSEuLg6+vr4YPXq06Hik5AoKCtCoUSMAgKmpKW7fvg0AaN++PeLj40VGI6I6zt3dHX5+forigUwmQ05ODubMmYNhw4YJTvdmGjRogOnTpyMhIQFnzpyBra0tRo8eDXNzc/j4+CAtLU10RKIqYUGEiIhUytKlS9GsWTNYWFjg8ePHsLOzg5OTE9555x385z//ER2PlFzr1q2RmpoKAOjUqRMCAwORm5uL7777Dk2aNBGcjojqstWrV+P27dto1KgRnjx5AmdnZ9ja2sLY2BhLly4VHa9Kbt68iYiICEREREBTUxMDBgzA77//Djs7O6xdu1Z0PKI3xqaqRESkEtLT08v1KcrIyEBCQgLKysrQuXNntGzZUmA6UhW7d+/G06dPMXbsWCQkJKBv3764e/cudHR0sH37dgwfPlx0RCKq46KiohAfH4+ysjI4ODigT58+oiO9kWfPnuHQoUMIDg5GREQEOnTogE8//RQeHh4wNjYGAOzduxeTJk3C/fv3BaclejMsiBARkUrQ0NCAhYUFXF1d0atXL7i6usLKykp0LFJxhYWFuHz5Mpo1a4aGDRuKjkNEpLQaNmyIsrIyjBw5EuPHj0enTp0qnHP//n04ODggKyur9gMSVQMLIkREpBJOnDiBmJgYREdH49SpUygqKkKzZs0UxRFXV1c2VaWXKiwsxKxZs3Dw4EE8e/YMffr0gb+/P4sgRFSj/P393/jcadOm1WCSv2/Xrl3497//DT09PdFRiP4xLIgQEZHKefbsGU6dOoXo6GhER0fj9OnTKC4uhq2traI/BNGfzZo1Cxs3boSHhwf09PSwZ88euLi4ICQkRHQ0IqrDWrRo8UbnyWQyZGZm1nAaIvorFkSIiEhlPXnyBLGxsfjll1+wZcsWPH78GKWlpaJjkRKysbHB0qVLMWLECADAmTNn0KNHDxQVFUFTU1NwOiIiIhKBBREiIlIZRUVFOHnyJI4fP47o6GicPXsWLVq0gLOzM5ycnODs7MxlM1QpHR0dZGVllfv60NfXx5UrV2BpaSkwGRGpm6dPnyIrKws2NjbQ0tISHYdIrfF/IBERqQRnZ2ecPXsWNjY2cHJywtSpU+Hs7IzGjRuLjkYqoLS0FDo6OuXGtLS0UFJSIigREambwsJCTJ06FTt27AAAXLlyBdbW1pg2bRrMzc0xZ84cwQmJ1A8LIkREpBJOnjyJJk2awNXVFS4uLnBycmJDTHpjkiTB09MTurq6irGioiJMnDgRhoaGirHQ0FAR8YhIDcydOxdJSUmIjo5Gv379FON9+vTBggULWBAhEoBLZoiISCUUFBTgxIkTiI6OxvHjx5GYmIhWrVrB2dkZLi4ucHZ2hpmZmeiYpKTGjh37RucFBwfXcBIiUldWVlbYt28funXrBmNjYyQlJcHa2hrp6elwcHDAw4cPRUckUjssiBARkUp69OgRYmNjFf1EkpKS0LJlS1y6dEl0NCIiogoMDAxw6dIlWFtblyuIJCUlwcnJCQ8ePBAdkUjtaIgOQEREVB2GhoYwNTWFqakp5HI5tLS0kJKSIjoWERFRpbp06YLDhw8rnstkMgDAli1b0L17d1GxiNQae4gQEZFKKCsrw7lz5xRLZuLi4lBQUAALCwu4urpiw4YNcHV1FR2TiIioUsuXL0e/fv2QnJyMkpISrFu3Dr///jtOnTqFmJgY0fGI1BKXzBARkUqoV68eCgoK0KRJE7i4uMDFxQWurq6wsbERHY2IiOiNXLp0CV9//TXOnz+PsrIyODg4YPbs2Wjfvr3oaERqiQURIiJSCYGBgXB1dUWrVq1ERyEiIqoyDw8PRRNw/iwjUg4siBAREREREdWwCRMmICYmBmlpaWjcuDGcnZ0VO6W1adNGdDwitcSCCBERERERUS3Jy8tDdHQ0oqOjERMTgytXrqBRo0a4efOm6GhEaoe7zBAREREREdUSY2NjyOVyyOVymJiYQEtLC2+99ZboWERqiTNEiIiIiIiIatjs2bMRExODpKQktGvXDk5OTnB2doaTkxNMTExExyNSSyyIEBERERER1TANDQ2YmZnBx8cH7u7uaNu2rehIRGqPBREiIiIiIqIalpSUhJiYGERHR+PEiRPQ1NRUNFV1cXFhgYRIABZEiIiIiIiIallSUhK+/fZbfP/99ygrK0NpaanoSERqR0t0ACIiIiIiInWQkJCg2GHmxIkTePjwITp16gRXV1fR0YjUEmeIEBERERER1TC5XI7Hjx+jY8eOimUyTk5OqFevnuhoRGqLBREiIiIiIqIa9t///pcFECIlw4IIEREREREREakdDdEBiIiIiIiIiIhqGwsiRERERERERKR2WBAhIiIiIiIiIrXDgggRERHVGdnZ2ZDJZEhMTBQdhYiIiJQcCyJERERUIzw9PTFkyBDRMSrIzMzEyJEjYW5uDj09PTRt2hTu7u64cuWK6GhERERUi7REByAiIiKqLU+fPoWbmxvatGmD0NBQNGnSBNevX8eRI0fw4MGDGn9vHR2dGn0PIiIienOcIUJERERCJCcnY8CAATAyMkLjxo3xySef4M6dO4rj4eHh6NmzJ0xMTNCgQQMMGjQIGRkZ5V7jzJkz6Ny5M/T09ODo6IiEhITXvmdmZiY2btyIbt26wcrKCj169MDSpUvRpUsXxXkXL15Er169oK+vjwYNGuCzzz7D48ePFcddXFwwY8aMcq89ZMgQeHp6Kp43b94cS5YsgaenJ+rXr4/x48cDAOLi4uDs7AwDAwPI5XL07dsX9+/fBwBIkoRVq1bB2toa+vr66NixI/bv31+lzysRERG9GRZEiIiIqNbdvHkTzs7O6NSpE86dO4fw8HDcunULH330keKcgoICzJw5E2fPnkVkZCQ0NDQwdOhQlJWVKY4PGjQIrVu3xvnz57Fw4UL4+vq+8n3NzMygoaGB/fv3o7S0tNJzCgsL0a9fP8jlcpw9exYhISE4duwYvL29q/xxfv3112jXrh3Onz+PefPmITExEb1794a9vT1OnTqF2NhYvP/++4os//nPfxAcHIxNmzbh999/h4+PDz7++GPExMRU+b2JiIjo1bhkhoiIiGrdpk2b4ODggGXLlinGtm3bBktLS1y5cgWtWrXCsGHDyv2doKAgNGrUCMnJyWjXrh12796N0tJSbNu2DQYGBrC3t8f169cxadKkl76vhYUF/P398cUXX2DRokVwdHSEq6srPDw8YG1tDQDYvXs3njx5gp07d8LQ0BAAsH79erz//vtYuXIlGjdu/MYfZ69evcoVaUaNGgVHR0ds3LhRMWZvbw/geYFnzZo1iIqKQvfu3QEA1tbWiI2NRWBgIJydnd/4fYmIiOj1OEOEiIiIat358+dx/PhxGBkZKR5t2rQBAMWymIyMDIwaNQrW1taoV68eWrRoAQDIyckBAKSkpKBjx44wMDBQvO6LQsKrTJkyBXl5efj+++/RvXt3hISEwN7eHr/++mu5131RDAGAHj16oKysDKmpqVX6OB0dHcs9fzFDpDLJyckoKiqCm5tbuc/Lzp07KywVIiIior+PM0SIiIio1pWVlSlmXPxVkyZNAADvv/8+LC0tsWXLFpibm6OsrAzt2rXD06dPATzvt1FdxsbGGDx4MAYPHowlS5agb9++WLJkCdzc3CBJEmQyWaV/78W4hoZGhfd/9uxZhfP/XFQBAH19/ZdmerEU6PDhw7CwsCh3TFdX9/UfFBEREVUJZ4gQERFRrXNwcMDvv/+O5s2bw9bWttzD0NAQd+/eRUpKCv7zn/+gd+/eaNu2raLx6At2dnZISkrCkydPFGOnT5+uchaZTIY2bdqgoKBA8bqJiYmK58DzRqgaGhpo1aoVgOe9SG7evKk4XlpaikuXLr32vTp06IDIyMhKj9nZ2UFXVxc5OTkVPieWlpZV/riIiIjo1VgQISIiohrz4MEDJCYmlnvk5ORgypQpuHfvHkaOHIkzZ84gMzMTERERGDduHEpLSyGXy9GgQQNs3rwZ6enpiIqKwsyZM8u99qhRo6ChoQEvLy8kJyfjyJEjWL169SvzJCYmwt3dHfv370dycjLS09MRFBSEbdu2wd3dHQDg4eEBPT09jBkzBpcuXcLx48cxdepUfPLJJ4r+Ib169cLhw4dx+PBhXL58GZMnT0Z+fv5rPx9z587F2bNnMXnyZFy4cAGXL1/Gpk2bcOfOHRgbG8PX1xc+Pj7YsWMHMjIykJCQgA0bNmDHjh3V+wcgIiKil+KSGSIiIqox0dHR6Ny5c7mxMWPGYPv27YiLi8Ps2bPRt29fFBcXw8rKCv369YOGhgZkMhn27t2LadOmoV27dmjdujX8/f3h4uKieB0jIyOEhYVh4sSJ6Ny5M+zs7LBy5coKzVj/rGnTpmjevDkWLVqE7OxsyGQyxXMfHx8AgIGBAX755RdMnz4dXbp0gYGBAYYNG4Y1a9YoXmfcuHFISkrC6NGjoaWlBR8fH7i6ur7289GqVStERETgyy+/RNeuXaGvr49//etfGDlyJABg8eLFaNSoEZYvX47MzEyYmJjAwcEBX375ZVU+7URERPQGZNLfWYBLRERERERERKSCuGSGiIiIiIiIiNQOCyJEREREREREpHZYECEiIiIiIiIitcOCCBERERERERGpHRZEiIiIiIiIiEjtsCBCRERERERERGqHBREiIiIiIiIiUjssiBARERERERGR2mFBhIiIiIiIiIjUDgsiRERERERERKR2WBAhIiIiIiIiIrXDgggRERERERERqZ3/B3vNHTaOo782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png;base64,iVBORw0KGgoAAAANSUhEUgAABEQAAAI3CAYAAACS4452AAAAOXRFWHRTb2Z0d2FyZQBNYXRwbG90bGliIHZlcnNpb24zLjUuMiwgaHR0cHM6Ly9tYXRwbG90bGliLm9yZy8qNh9FAAAACXBIWXMAAA9hAAAPYQGoP6dpAAC8WElEQVR4nOzdeXhM5///8ddYEglZBJGEFLEHVWstLWLfStGi9tqq1aq91dZWRatVfGgtrdqq1pbaaif2Xag9FEETu6S2iOT8/vAz344khIYzY56P65rrMvc5mbwmkpkz73Of920xDMMQAAAAAACAE0ljdgAAAAAAAIBnjYIIAAAAAABwOhREAAAAAACA06EgAgAAAAAAnA4FEQAAAAAA4HQoiAAAAAAAAKdDQQQAAAAAADgdCiIAAAAAAMDppDM7gKNISEjQ33//LQ8PD1ksFrPjAAAAAACABxiGoX/++UcBAQFKk+bhc0AoiKTQ33//rcDAQLNjAAAAAACARzhz5oxy5sz50H0oiKSQh4eHpHs/VE9PT5PTAAAAAACAB8XExCgwMND6Gf5hKIik0P3LZDw9PSmIAAAAAABgx1LS6oKmqgAAAAAAwOlQEAEAAAAAAE6HgggAAAAAAHA69BBJRfHx8YqLizM7hsNKmzat0qVLx7LGAAAAAICnjoJIKrl+/brOnj0rwzDMjuLQ3N3d5e/vLxcXF7OjAAAAAACeYxREUkF8fLzOnj0rd3d3ZcuWjRkOT8AwDN25c0cXL17UyZMnlT9/fqVJwxVdAAAAAICnw9SCyIYNG/T1119r9+7dioyM1IIFC/T6669btydXWBgxYoT69OkjSapSpYpCQ0Nttjdr1kyzZ8+23r969aq6deumRYsWSZIaNGigsWPHytvbO1WeR1xcnAzDULZs2eTm5pYqj+mM3NzclD59ep0+fVp37txRhgwZzI4EAAAAAHhOmXoK/saNGypevLjGjRuX5PbIyEib208//SSLxaImTZrY7NepUyeb/SZOnGizvUWLFgoLC9Py5cu1fPlyhYWFqXXr1qn+fJgZ8t8xKwQAAAAA8CyYOkOkTp06qlOnTrLb/fz8bO7//vvvCgkJUVBQkM24u7t7on3vO3z4sJYvX65t27bp5ZdfliT98MMPKl++vI4ePaqCBQv+x2cBAAAAAAAcjcOcjj9//ryWLl2qDh06JNo2c+ZMZc2aVUWKFFHv3r31zz//WLdt3bpVXl5e1mKIJJUrV05eXl7asmVLst8vNjZWMTExNjcAAAAAAPB8cJiCyLRp0+Th4aHGjRvbjLds2VKzZs3S+vXr1b9/f/366682+0RFRcnX1zfR4/n6+ioqKirZ7zd8+HB5eXlZb4GBgan3ZJzY+vXrZbFYdO3aNbOjAAAAAACcmMMURH766Se1bNkyUaPNTp06qXr16ipatKiaN2+u+fPna/Xq1dqzZ491n6R6exiG8dCeH/369VN0dLT1dubMmf+UPyoqSh988IGCgoLk6uqqwMBAvfbaa1qzZs1/etxngSIGAAAAAOB54xDL7m7cuFFHjx7VnDlzHrlvyZIllT59eoWHh6tkyZLy8/PT+fPnE+138eJFZc+ePdnHcXV1laur63/Kfd+pU6dUsWJFeXt7a8SIEXrxxRcVFxenFStWqGvXrjpy5EiqfJ+nIS4uzuwIAAAAAACkOoeYITJ58mSVKlVKxYsXf+S+Bw8eVFxcnPz9/SVJ5cuXV3R0tHbs2GHdZ/v27YqOjlaFChWeWuZ/e++992SxWLRjxw698cYbKlCggIoUKaKePXtq27ZtkqSIiAg1bNhQmTJlkqenp5o2bWpTyBk0aJBeeuklzZgxQ7lz55aXl5eaN29u7ZcyceJE5ciRQwkJCTbfu0GDBmrbtq31/uLFi1WqVCllyJBBQUFBGjx4sO7evWvdbrFYNGHCBDVs2FAZM2ZUx44dFRISIknKnDmzLBaL2rVrJ+neLJsRI0YoKChIbm5uKl68uObPn2/z/ZctW6YCBQrIzc1NISEhOnXqVKr9XAEAAAAAeFKmFkSuX7+usLAwhYWFSZJOnjypsLAwRUREWPeJiYnRvHnz1LFjx0Rff+LECX3++efatWuXTp06pWXLlunNN99UiRIlVLFiRUlS4cKFVbt2bXXq1Enbtm3Ttm3b1KlTJ9WvX/+ZrDBz5coVLV++XF27dlXGjBkTbff29pZhGHr99dd15coVhYaGatWqVTpx4oSaNWuW6PkuXLhQS5Ys0ZIlSxQaGqovv/xSkvTmm2/q0qVLWrdunXX/q1evasWKFWrZsqUkacWKFWrVqpW6deumQ4cOaeLEiZo6daqGDh1q830GDhyohg0b6s8//9Tnn3+uX3/9VZJ09OhRRUZGasyYMZKkzz77TFOmTNH48eN18OBB9ejRQ61atVJoaKgk6cyZM2rcuLHq1q2rsLAwdezYUR9//HEq/WQBAAAAAHhypl4ys2vXLuvsA0nq2bOnJKlt27aaOnWqJGn27NkyDENvvfVWoq93cXHRmjVrNGbMGF2/fl2BgYGqV6+eBg4cqLRp01r3mzlzprp166aaNWtKujdrYty4cU/xmf2f48ePyzAMFSpUKNl9Vq9erf379+vkyZPW5q0zZsxQkSJFtHPnTpUpU0aSlJCQoKlTp8rDw0OS1Lp1a61Zs0ZDhw6Vj4+PateurV9++UXVqlWTJM2bN08+Pj7W+0OHDtXHH39snTESFBSkIUOGqG/fvho4cKA1T4sWLdS+fXvr/ZMnT0q614jW29tbknTjxg19++23Wrt2rcqXL299vE2bNmnixImqXLmyxo8fr6CgII0aNUoWi0UFCxbUn3/+qa+++uo//1zv21W6bKo9VuldOx69EwAAAADguWBqQaRKlSoyDOOh+3Tu3FmdO3dOcltgYKB1NsLD+Pj46Oeff36ijP/V/ef3sAauhw8fVmBgoM1KNsHBwfL29tbhw4etBZHcuXNbiyGS5O/vrwsXLljvt2zZUp07d9b3338vV1dXzZw5U82bN7cWh3bv3q2dO3fazAiJj4/X7du3dfPmTbm7u0uSSpcu/cjndejQId2+fVs1atSwGb9z545KlChhfV7lypWzee73iye4h4IOAAAAAJjDIZqqOrL8+fPLYrHo8OHDev3115PcJ7kVbx4cT58+vc12i8Vi0zPktddeU0JCgpYuXaoyZcpo48aN+vbbb63bExISNHjw4ERLF0uyWb0nqUt7HnT/+y5dulQ5cuSw2Xa/Ge2jil0AAAAAAJiFgshT5uPjo1q1aum7775Tt27dEhUbrl27puDgYEVEROjMmTPWWSKHDh1SdHS0ChcunOLv5ebmpsaNG2vmzJk6fvy4ChQooFKlSlm3lyxZUkePHlW+fPke6zm4uLhIujeb5L7g4GC5uroqIiJClStXTvLrgoODtXDhQpux+01kAQAAAAAwEwWRZ+D7779XhQoVVLZsWX3++ed68cUXdffuXa1atUrjx4/XoUOH9OKLL6ply5YaPXq07t69q/fee0+VK1dO0eUr/9ayZUu99tprOnjwoFq1amWzbcCAAapfv74CAwP15ptvKk2aNNq/f7/+/PNPffHFF8k+Zq5cuWSxWLRkyRLVrVtXbm5u8vDwUO/evdWjRw8lJCTolVdeUUxMjLZs2aJMmTKpbdu26tKli0aOHKmePXvqnXfe0e7du629YQAAAAAAMJNDLLvr6PLkyaM9e/YoJCREvXr1UtGiRVWjRg2tWbNG48ePl8Vi0cKFC5U5c2ZVqlRJ1atXV1BQkObMmfPY36tq1ary8fHR0aNH1aJFC5tttWrV0pIlS7Rq1SqVKVNG5cqV07fffqtcuXI99DFz5MihwYMH6+OPP1b27Nn1/vvvS5KGDBmiAQMGaPjw4SpcuLBq1aqlxYsXK0+ePJKkF154Qb/++qsWL16s4sWLa8KECRo2bNhjPycAAAAAAFKbxaDRQ4rExMTIy8tL0dHR8vT0tNl2+/ZtnTx5Unny5LHpxYHH97g/S0dvSuro+QEAAADAnjzss/uDmCECAAAAAACcDgURAAAAAADgdCiIAAAAAAAAp0NBBAAAAAAAOB0KIgAAAAAAwOlQEAEAAAAAAE6HgggAAAAAAHA6FEQAAAAAAIDToSACAAAAAACcTjqzA8DWrtJln9n3Kr1rxxN93ffff6+vv/5akZGRKlKkiEaPHq1XX301ldMBAAAAAPD0MEMEj2XOnDnq3r27Pv30U+3du1evvvqq6tSpo4iICLOjAQAAAACQYhRE8Fi+/fZbdejQQR07dlThwoU1evRoBQYGavz48WZHAwAAAAAgxSiIIMXu3Lmj3bt3q2bNmjbjNWvW1JYtW0xKBQAAAADA46MgghS7dOmS4uPjlT17dpvx7NmzKyoqyqRUAAAAAAA8PgoieGwWi8XmvmEYicYAAAAAALBnFESQYlmzZlXatGkTzQa5cOFColkjAAAAAADYMwoiSDEXFxeVKlVKq1atshlftWqVKlSoYFIqAAAAAAAeXzqzA8Cx9OzZU61bt1bp0qVVvnx5TZo0SREREerSpYvZ0QAAAAAASDEKIngszZo10+XLl/X5558rMjJSRYsW1bJly5QrVy6zowEAAAAAkGIUROxM6V07zI7wSO+9957ee+89s2MAAAAAAPDE6CECAAAAAACcDgURAAAAAADgdCiIAAAAAAAAp0NBBAAAAAAAOB0KIgAAAAAAwOlQEAEAAAAAAE6HgggAAAAAAHA6FEQAAAAAAIDToSACAAAAAACcDgURAAAAAADgdNKZHQC2avef88y+1/IhzR77azZs2KCvv/5au3fvVmRkpBYsWKDXX3899cMBAAAAAPAUMUMEj+XGjRsqXry4xo0bZ3YUAAAAAACeGDNE8Fjq1KmjOnXqmB0DAAAAAID/hBkiAAAAAADA6VAQAQAAAAAAToeCCAAAAAAAcDoURAAAAAAAgNMxtSCyYcMGvfbaawoICJDFYtHChQtttrdr104Wi8XmVq5cOZt9YmNj9cEHHyhr1qzKmDGjGjRooLNnz9rsc/XqVbVu3VpeXl7y8vJS69atde3ataf87AAAAAAAgL0ytSCSkiVca9eurcjISOtt2bJlNtu7d++uBQsWaPbs2dq0aZOuX7+u+vXrKz4+3rpPixYtFBYWpuXLl2v58uUKCwtT69atn9rzep5dv35dYWFhCgsLkySdPHlSYWFhioiIMDcYAAAAAACPwdRld1OyhKurq6v8/PyS3BYdHa3JkydrxowZql69uiTp559/VmBgoFavXq1atWrp8OHDWr58ubZt26aXX35ZkvTDDz+ofPnyOnr0qAoWLJi6T+o5t2vXLoWEhFjv9+zZU5LUtm1bTZ061aRUAAAAAAA8HlMLIimxfv16+fr6ytvbW5UrV9bQoUPl6+srSdq9e7fi4uJUs2ZN6/4BAQEqWrSotmzZolq1amnr1q3y8vKyFkMkqVy5cvLy8tKWLVuSLYjExsYqNjbWej8mJuYpPUNby4c0eybf50lVqVJFhmGYHQMAAAAAgP/Erpuq1qlTRzNnztTatWs1cuRI7dy5U1WrVrUWKqKiouTi4qLMmTPbfF327NkVFRVl3ed+AeXffH19rfskZfjw4daeI15eXgoMDEzFZwYAAAAAAMxk1zNEmjX7v9kSRYsWVenSpZUrVy4tXbpUjRs3TvbrDMOQxWKx3v/3v5Pb50H9+vWzXg4i3ZshQlEEAAAAAIDng13PEHmQv7+/cuXKpfDwcEmSn5+f7ty5o6tXr9rsd+HCBWXPnt26z/nz5xM91sWLF637JMXV1VWenp42NwAAAAAA8HxwqILI5cuXdebMGfn7+0uSSpUqpfTp02vVqlXWfSIjI3XgwAFVqFBBklS+fHlFR0drx44d1n22b9+u6Oho6z4AAAAAAMC5mHrJzPXr13X8+HHr/ftLuPr4+MjHx0eDBg1SkyZN5O/vr1OnTumTTz5R1qxZ1ahRI0mSl5eXOnTooF69eilLlizy8fFR7969VaxYMeuqM4ULF1bt2rXVqVMnTZw4UZLUuXNn1a9fnxVmAAAAAABwUqYWRB62hOv48eP1559/avr06bp27Zr8/f0VEhKiOXPmyMPDw/o1o0aNUrp06dS0aVPdunVL1apV09SpU5U2bVrrPjNnzlS3bt2sq9E0aNBA48aNS/Xnw+or/x0/QwAAAADAs2Ax+ASaIjExMfLy8lJ0dHSifiJxcXE6fvy4AgIC5OXlZVLC58Ply5d14cIFFShQwKaolZxdpcum2vcuvWvHo3dKZY6eHwAAAADsycM+uz/IrleZcRTp0qWTu7u7Ll68qPTp0ytNGodqzWIXDMPQzZs3deHCBXl7e6eoGAIAAAAAwJOiIJIKLBaL/P39dfLkSZ0+fdrsOA7N29tbfn5+ZscAAAAAADznKIikEhcXF+XPn1937twxO4rDSp8+PTNDAAAAAADPBAWRVJQmTRplyJDB7BgAAAAAAOARaHYBAAAAAACcDgURAAAAAADgdCiIAAAAAAAAp0NBBAAAAAAAOB0KIgAAAAAAwOlQEAEAAAAAAE6HgggAAAAAAHA6FEQAAAAAAIDToSACAAAAAACcDgURAAAAAADgdCiIAAAAAAAAp0NBBAAAAAAAOB0KIgAAAAAAwOlQEAEAAAAAAE6HgggAAAAAAHA6FEQAAAAAAIDToSACAAAAAACcDgURAAAAAADgdCiIAAAAAAAAp0NBBAAAAAAAOB0KIgAAAAAAwOlQEAEAAAAAAE6HgggAAAAAAHA6FEQAAAAAAIDToSACAAAAAACcDgURAAAAAADgdCiIAAAAAAAAp0NBBAAAAAAAOB0KIgAAAAAAwOlQEAEAAAAAAE4nndkBHN2u0mVT7bFK79qRao8FAAAAAACSxwwRAAAAAADgdCiIAAAAAAAAp0NBBAAAAAAAOB0KIgAAAAAAwOlQEAEAAAAAAE6HgggAAAAAAHA6FEQAAAAAAIDTMbUgsmHDBr322msKCAiQxWLRwoULrdvi4uL00UcfqVixYsqYMaMCAgLUpk0b/f333zaPUaVKFVksFptb8+bNbfa5evWqWrduLS8vL3l5eal169a6du3aM3iGAAAAAADAHplaELlx44aKFy+ucePGJdp28+ZN7dmzR/3799eePXv022+/6dixY2rQoEGifTt16qTIyEjrbeLEiTbbW7RoobCwMC1fvlzLly9XWFiYWrdu/dSeFwAAAAAAsG/pzPzmderUUZ06dZLc5uXlpVWrVtmMjR07VmXLllVERIReeOEF67i7u7v8/PySfJzDhw9r+fLl2rZtm15++WVJ0g8//KDy5cvr6NGjKliwYCo9GwAAAAAA4CgcqodIdHS0LBaLvL29bcZnzpyprFmzqkiRIurdu7f++ecf67atW7fKy8vLWgyRpHLlysnLy0tbtmxJ9nvFxsYqJibG5gYAAAAAAJ4Pps4QeRy3b9/Wxx9/rBYtWsjT09M63rJlS+XJk0d+fn46cOCA+vXrp3379llnl0RFRcnX1zfR4/n6+ioqKirZ7zd8+HANHjw49Z8IAAAAAAAwnUMUROLi4tS8eXMlJCTo+++/t9nWqVMn67+LFi2q/Pnzq3Tp0tqzZ49KliwpSbJYLIke0zCMJMfv69evn3r27Gm9HxMTo8DAwP/6VAAAAAAAgB2w+4JIXFycmjZtqpMnT2rt2rU2s0OSUrJkSaVPn17h4eEqWbKk/Pz8dP78+UT7Xbx4UdmzZ0/2cVxdXeXq6vqf8wMAAAAAAPtj1z1E7hdDwsPDtXr1amXJkuWRX3Pw4EHFxcXJ399fklS+fHlFR0drx44d1n22b9+u6OhoVahQ4allBwAAAAAA9svUGSLXr1/X8ePHrfdPnjypsLAw+fj4KCAgQG+88Yb27NmjJUuWKD4+3trzw8fHRy4uLjpx4oRmzpypunXrKmvWrDp06JB69eqlEiVKqGLFipKkwoULq3bt2urUqZN1Od7OnTurfv36rDADAAAAAICTMrUgsmvXLoWEhFjv3+/Z0bZtWw0aNEiLFi2SJL300ks2X7du3TpVqVJFLi4uWrNmjcaMGaPr168rMDBQ9erV08CBA5U2bVrr/jNnzlS3bt1Us2ZNSVKDBg00bty4p/zsAAAAAACAvTK1IFKlShUZhpHs9odtk6TAwECFhoY+8vv4+Pjo559/fux8AAAAAADg+WTXPUQAAAAAAACeBgoiAAAAAADA6VAQAQAAAAAAToeCCAAAAAAAcDoURAAAAAAAgNOhIAIAAAAAAJwOBREAAAAAAOB0KIgAAAAAAACnQ0EEAAAAAAA4HQoiAAAAAADA6VAQAQAAAAAAToeCCAAAAAAAcDoURAAAAAAAgNOhIAIAAAAAAJwOBREAAAAAAOB00pkdAEDqqN1/Tqo91vIhzVLtsQAAAADAHjFDBAAAAAAAOB0KIgAAAAAAwOlQEAEAAAAAAE6HgggAAAAAAHA6FEQAAAAAAIDToSACAAAAAACcDgURAAAAAADgdCiIAAAAAAAAp0NBBAAAAAAAOB0KIgAAAAAAwOlQEAEAAAAAAE6HgggAAAAAAHA6FEQAAAAAAIDToSACAAAAAACcDgURAAAAAADgdCiIAAAAAAAAp0NBBAAAAAAAOB0KIgAAAAAAwOlQEAEAAAAAAE6HgggAAAAAAHA6FEQAAAAAAIDToSACAAAAAACcDgURAAAAAADgdCiIAAAAAAAAp0NBBAAAAAAAOB0KIgAAAAAAwOmYWhDZsGGDXnvtNQUEBMhisWjhwoU22w3D0KBBgxQQECA3NzdVqVJFBw8etNknNjZWH3zwgbJmzaqMGTOqQYMGOnv2rM0+V69eVevWreXl5SUvLy+1bt1a165de8rPDgAAAAAA2CtTCyI3btxQ8eLFNW7cuCS3jxgxQt9++63GjRunnTt3ys/PTzVq1NA///xj3ad79+5asGCBZs+erU2bNun69euqX7++4uPjrfu0aNFCYWFhWr58uZYvX66wsDC1bt36qT8/AAAAAABgn9KZ+c3r1KmjOnXqJLnNMAyNHj1an376qRo3bixJmjZtmrJnz65ffvlF77zzjqKjozV58mTNmDFD1atXlyT9/PPPCgwM1OrVq1WrVi0dPnxYy5cv17Zt2/Tyyy9Lkn744QeVL19eR48eVcGCBZ/NkwUAAAAAAHbDbnuInDx5UlFRUapZs6Z1zNXVVZUrV9aWLVskSbt371ZcXJzNPgEBASpatKh1n61bt8rLy8taDJGkcuXKycvLy7pPUmJjYxUTE2NzAwAAAAAAzwe7LYhERUVJkrJnz24znj17duu2qKgoubi4KHPmzA/dx9fXN9Hj+/r6WvdJyvDhw609R7y8vBQYGPifng8AAAAAALAfdlsQuc9isdjcNwwj0diDHtwnqf0f9Tj9+vVTdHS09XbmzJnHTA4AAAAAAOyV3RZE/Pz8JCnRLI4LFy5YZ434+fnpzp07unr16kP3OX/+fKLHv3jxYqLZJ//m6uoqT09PmxsAAAAAAHg+PFFBpGrVqkkuWxsTE6OqVav+10ySpDx58sjPz0+rVq2yjt25c0ehoaGqUKGCJKlUqVJKnz69zT6RkZE6cOCAdZ/y5csrOjpaO3bssO6zfft2RUdHW/cBAAAAAADO5YlWmVm/fr3u3LmTaPz27dvauHFjih/n+vXrOn78uPX+yZMnFRYWJh8fH73wwgvq3r27hg0bpvz58yt//vwaNmyY3N3d1aJFC0mSl5eXOnTooF69eilLlizy8fFR7969VaxYMeuqM4ULF1bt2rXVqVMnTZw4UZLUuXNn1a9fnxVmAAAAAABwUo9VENm/f7/134cOHbK5nCU+Pl7Lly9Xjhw5Uvx4u3btUkhIiPV+z549JUlt27bV1KlT1bdvX926dUvvvfeerl69qpdfflkrV66Uh4eH9WtGjRqldOnSqWnTprp165aqVaumqVOnKm3atNZ9Zs6cqW7dullXo2nQoIHGjRv3OE8dAAAAAAA8RyyGYRgp3TlNmjTWRqRJfZmbm5vGjh2r9u3bp15COxETEyMvLy9FR0fb9BPZVbpsqn2P0rt2PHon2HD0n39q5v+sTq9Ue6zlQ5ql2mMBAAAAwLOS3Gf3pDzWDJGTJ0/KMAwFBQVpx44dypYtm3Wbi4uLfH19bWZmAAAAAAAA2KPHKojkypVLkpSQkPBUwgAAAAAAADwLT9RUVZKOHTum9evX68KFC4kKJAMGDPjPwQAAAAAAAJ6WJyqI/PDDD3r33XeVNWtW+fn5WfuKSJLFYqEgAgAAAAAA7NoTFUS++OILDR06VB999FFq5wEAAAAAAHjq0jzJF129elVvvvlmamcBAAAAAAB4Jp6oIPLmm29q5cqVqZ0FAAAAAADgmXiiS2by5cun/v37a9u2bSpWrJjSp09vs71bt26pEg4AAAAAAOBpeKKCyKRJk5QpUyaFhoYqNDTUZpvFYqEgAgAAAAAA7NoTFUROnjyZ2jkAAAAAAACemSfqIQIAAAAAAODInmiGSPv27R+6/aeffnqiMAAAAAAAAM/CExVErl69anM/Li5OBw4c0LVr11S1atVUCQYAAAAAAPC0PFFBZMGCBYnGEhIS9N577ykoKOg/hwIAAAAAAHiaUq2HSJo0adSjRw+NGjUqtR4SAAAAAADgqUjVpqonTpzQ3bt3U/MhAQAAAAAAUt0TXTLTs2dPm/uGYSgyMlJLly5V27ZtUyUYAAAAAADA0/JEBZG9e/fa3E+TJo2yZcumkSNHPnIFGgAAAAAAALM9UUFk3bp1qZ0DAAAAAADgmXmigsh9Fy9e1NGjR2WxWFSgQAFly5YttXIBAAAAAAA8NU/UVPXGjRtq3769/P39ValSJb366qsKCAhQhw4ddPPmzdTOCAAAAAAAkKqeqCDSs2dPhYaGavHixbp27ZquXbum33//XaGhoerVq1dqZwQAAAAAAEhVT3TJzK+//qr58+erSpUq1rG6devKzc1NTZs21fjx41MrHwAAAAAAQKp7ohkiN2/eVPbs2RON+/r6cskMAAAAAACwe09UEClfvrwGDhyo27dvW8du3bqlwYMHq3z58qkWDgAAAAAA4Gl4oktmRo8erTp16ihnzpwqXry4LBaLwsLC5OrqqpUrV6Z2RgAAAAAAgFT1RAWRYsWKKTw8XD///LOOHDkiwzDUvHlztWzZUm5ubqmdEQAAAAAAIFU9UUFk+PDhyp49uzp16mQz/tNPP+nixYv66KOPUiUcAAAAAADA0/BEPUQmTpyoQoUKJRovUqSIJkyY8J9DAQAAAAAAPE1PVBCJioqSv79/ovFs2bIpMjLyP4cCAAAAAAB4mp6oIBIYGKjNmzcnGt+8ebMCAgL+cygAAAAAAICn6Yl6iHTs2FHdu3dXXFycqlatKklas2aN+vbtq169eqVqQAAAAAAAgNT2RAWRvn376sqVK3rvvfd0584dSVKGDBn00UcfqV+/fqkaEHhWavefk2qPtXxIs1R7LAAAAABA6nuigojFYtFXX32l/v376/Dhw3Jzc1P+/Pnl6uqa2vkAAAAAAABS3RMVRO7LlCmTypQpk1pZAAAAAAAAnoknaqoKAAAAAADgyCiIAAAAAAAAp0NBBAAAAAAAOB0KIgAAAAAAwOlQEAEAAAAAAE6HgggAAAAAAHA6FEQAAAAAAIDTsfuCSO7cuWWxWBLdunbtKklq165dom3lypWzeYzY2Fh98MEHypo1qzJmzKgGDRro7NmzZjwdAAAAAABgB+y+ILJz505FRkZab6tWrZIkvfnmm9Z9ateubbPPsmXLbB6je/fuWrBggWbPnq1Nmzbp+vXrql+/vuLj45/pcwEAAAAAAPYhndkBHiVbtmw297/88kvlzZtXlStXto65urrKz88vya+Pjo7W5MmTNWPGDFWvXl2S9PPPPyswMFCrV69WrVq1nl54AAAAAABgl+x+hsi/3blzRz///LPat28vi8ViHV+/fr18fX1VoEABderUSRcuXLBu2717t+Li4lSzZk3rWEBAgIoWLaotW7Yk+71iY2MVExNjcwMAAAAAAM8HhyqILFy4UNeuXVO7du2sY3Xq1NHMmTO1du1ajRw5Ujt37lTVqlUVGxsrSYqKipKLi4syZ85s81jZs2dXVFRUst9r+PDh8vLyst4CAwOfynMCAAAAAADPnt1fMvNvkydPVp06dRQQEGAda9asmfXfRYsWVenSpZUrVy4tXbpUjRs3TvaxDMOwmWXyoH79+qlnz57W+zExMRRFAAAAAAB4TjhMQeT06dNavXq1fvvtt4fu5+/vr1y5cik8PFyS5Ofnpzt37ujq1as2s0QuXLigChUqJPs4rq6ucnV1TZ3wAAAAAADArjjMJTNTpkyRr6+v6tWr99D9Ll++rDNnzsjf31+SVKpUKaVPn966Oo0kRUZG6sCBAw8tiAAAAAAAgOeXQ8wQSUhI0JQpU9S2bVulS/d/ka9fv65BgwapSZMm8vf316lTp/TJJ58oa9asatSokSTJy8tLHTp0UK9evZQlSxb5+Piod+/eKlasmHXVGQAAAAAA4FwcoiCyevVqRUREqH379jbjadOm1Z9//qnp06fr2rVr8vf3V0hIiObMmSMPDw/rfqNGjVK6dOnUtGlT3bp1S9WqVdPUqVOVNm3aZ/1UAAAAAACAHXCIgkjNmjVlGEaicTc3N61YseKRX58hQwaNHTtWY8eOfRrxAAAAAACAg3GIggienl2ly6baY5XetSPVHgsAAAAAgKfJYZqqAgAAAAAApBYKIgAAAAAAwOlQEAEAAAAAAE6HgggAAAAAAHA6FEQAAAAAAIDToSACAAAAAACcDgURAAAAAADgdCiIAAAAAAAAp0NBBAAAAAAAOB0KIgAAAAAAwOlQEAEAAAAAAE6HgggAAAAAAHA6FEQAAAAAAIDToSACAAAAAACcDgURAAAAAADgdCiIAAAAAAAAp0NBBAAAAAAAOB0KIgAAAAAAwOlQEAEAAAAAAE6HgggAAAAAAHA6FEQAAAAAAIDToSACAAAAAACcDgURAAAAAADgdCiIAAAAAAAAp0NBBAAAAAAAOB0KIgAAAAAAwOlQEAEAAAAAAE6HgggAAAAAAHA6FEQAAAAAAIDToSACAAAAAACcDgURAAAAAADgdCiIAAAAAAAAp0NBBAAAAAAAOB0KIgAAAAAAwOlQEAEAAAAAAE6HgggAAAAAAHA6FEQAAAAAAIDToSACAAAAAACcDgURAAAAAADgdCiIAAAAAAAAp0NBBAAAAAAAOB27LogMGjRIFovF5ubn52fdbhiGBg0apICAALm5ualKlSo6ePCgzWPExsbqgw8+UNasWZUxY0Y1aNBAZ8+efdZPBQAAAAAA2BG7LohIUpEiRRQZGWm9/fnnn9ZtI0aM0Lfffqtx48Zp586d8vPzU40aNfTPP/9Y9+nevbsWLFig2bNna9OmTbp+/brq16+v+Ph4M54OAAAAAACwA+nMDvAo6dKls5kVcp9hGBo9erQ+/fRTNW7cWJI0bdo0Zc+eXb/88oveeecdRUdHa/LkyZoxY4aqV68uSfr5558VGBio1atXq1atWs/0uQAAAAAAAPtg9zNEwsPDFRAQoDx58qh58+b666+/JEknT55UVFSUatasad3X1dVVlStX1pYtWyRJu3fvVlxcnM0+AQEBKlq0qHWf5MTGxiomJsbmBgAAAAAAng92XRB5+eWXNX36dK1YsUI//PCDoqKiVKFCBV2+fFlRUVGSpOzZs9t8Tfbs2a3boqKi5OLiosyZMye7T3KGDx8uLy8v6y0wMDAVnxkAAAAAADCTXRdE6tSpoyZNmqhYsWKqXr26li5dKunepTH3WSwWm68xDCPR2INSsk+/fv0UHR1tvZ05c+YJnwUAAAAAALA3dl0QeVDGjBlVrFgxhYeHW/uKPDjT48KFC9ZZI35+frpz546uXr2a7D7JcXV1laenp80NAAAAAAA8HxyqIBIbG6vDhw/L399fefLkkZ+fn1atWmXdfufOHYWGhqpChQqSpFKlSil9+vQ2+0RGRurAgQPWfQAAAAAAgPOx61Vmevfurddee00vvPCCLly4oC+++EIxMTFq27atLBaLunfvrmHDhil//vzKnz+/hg0bJnd3d7Vo0UKS5OXlpQ4dOqhXr17KkiWLfHx81Lt3b+slOAAAAAAAwDnZdUHk7Nmzeuutt3Tp0iVly5ZN5cqV07Zt25QrVy5JUt++fXXr1i299957unr1ql5++WWtXLlSHh4e1scYNWqU0qVLp6ZNm+rWrVuqVq2apk6dqrRp05r1tAAAAAAAgMnsuiAye/bsh263WCwaNGiQBg0alOw+GTJk0NixYzV27NhUTgcAAAAAAByVQ/UQAQAAAAAASA0URAAAAAAAgNOhIAIAAAAAAJwOBREAAAAAAOB07LqpqrOp3X9Oqj3W8iHNUu2xAAAAAAB43jBDBAAAAAAAOB0KIgAAAAAAwOlwyQxSDZf8AAAAAAAcBTNEAAAAAACA06EgAgAAAAAAnA4FEQAAAAAA4HQoiAAAAAAAAKdDU1UASAU0FQYAAAAcCzNEAAAAAACA06EgAgAAAAAAnA4FEQAAAAAA4HQoiAAAAAAAAKdDQQQAAAAAADgdCiIAAAAAAMDpUBABAAAAAABOh4IIAAAAAABwOhREAAAAAACA06EgAgAAAAAAnA4FEQAAAAAA4HQoiAAAAAAAAKdDQQQAAAAAADgdCiIAAAAAAMDpUBABAAAAAABOh4IIAAAAAABwOhREAAAAAACA06EgAgAAAAAAnA4FEQAAAAAA4HQoiAAAAAAAAKdDQQQAAAAAADgdCiIAAAAAAMDpUBABAAAAAABOh4IIAAAAAABwOhREAAAAAACA06EgAgAAAAAAnA4FEQAAAAAA4HQoiAAAAAAAAKdDQQQAAAAAADgduy6IDB8+XGXKlJGHh4d8fX31+uuv6+jRozb7tGvXThaLxeZWrlw5m31iY2P1wQcfKGvWrMqYMaMaNGigs2fPPsunAgAAAAAA7IhdF0RCQ0PVtWtXbdu2TatWrdLdu3dVs2ZN3bhxw2a/2rVrKzIy0npbtmyZzfbu3btrwYIFmj17tjZt2qTr16+rfv36io+Pf5ZPBwAAAAAA2Il0Zgd4mOXLl9vcnzJlinx9fbV7925VqlTJOu7q6io/P78kHyM6OlqTJ0/WjBkzVL16dUnSzz//rMDAQK1evVq1atV6ek8AAAAAAADYJbueIfKg6OhoSZKPj4/N+Pr16+Xr66sCBQqoU6dOunDhgnXb7t27FRcXp5o1a1rHAgICVLRoUW3ZsiXZ7xUbG6uYmBibGwAAAAAAeD44TEHEMAz17NlTr7zyiooWLWodr1OnjmbOnKm1a9dq5MiR2rlzp6pWrarY2FhJUlRUlFxcXJQ5c2abx8uePbuioqKS/X7Dhw+Xl5eX9RYYGPh0nhgAAAAAAHjm7PqSmX97//33tX//fm3atMlmvFmzZtZ/Fy1aVKVLl1auXLm0dOlSNW7cONnHMwxDFosl2e39+vVTz549rfdjYmIoigAAAAAA8JxwiBkiH3zwgRYtWqR169YpZ86cD93X399fuXLlUnh4uCTJz89Pd+7c0dWrV232u3DhgrJnz57s47i6usrT09PmBgAAAAAAng92XRAxDEPvv/++fvvtN61du1Z58uR55NdcvnxZZ86ckb+/vySpVKlSSp8+vVatWmXdJzIyUgcOHFCFChWeWnYAAAAAAGC/7PqSma5du+qXX37R77//Lg8PD2vPDy8vL7m5uen69esaNGiQmjRpIn9/f506dUqffPKJsmbNqkaNGln37dChg3r16qUsWbLIx8dHvXv3VrFixayrzgAAAAAAAOdi1wWR8ePHS5KqVKliMz5lyhS1a9dOadOm1Z9//qnp06fr2rVr8vf3V0hIiObMmSMPDw/r/qNGjVK6dOnUtGlT3bp1S9WqVdPUqVOVNm3aZ/l0AAAAAACAnbDrgohhGA/d7ubmphUrVjzycTJkyKCxY8dq7NixqRUNAAAAAAA4MLvuIQIAAAAAAPA0UBABAAAAAABOh4IIAAAAAABwOhREAAAAAACA06EgAgAAAAAAnA4FEQAAAAAA4HQoiAAAAAAAAKdDQQQAAAAAADgdCiIAAAAAAMDpUBABAAAAAABOh4IIAAAAAABwOhREAAAAAACA06EgAgAAAAAAnA4FEQAAAAAA4HQoiAAAAAAAAKdDQQQAAAAAADgdCiIAAAAAAMDpUBABAAAAAABOh4IIAAAAAABwOhREAAAAAACA00lndgAAAP6r2v3npNpjLR/SLNUeCwAAAPaLGSIAAAAAAMDpUBABAAAAAABOh4IIAAAAAABwOhREAAAAAACA06EgAgAAAAAAnA4FEQAAAAAA4HRYdhfAE9lVumyqPl7pXTtS9fEAAAAA4GGYIQIAAAAAAJwOBREAAAAAAOB0KIgAAAAAAACnQ0EEAAAAAAA4HQoiAAAAAADA6VAQAQAAAAAAToeCCAAAAAAAcDoURAAAAAAAgNOhIAIAAAAAAJwOBREAAAAAAOB0KIgAAAAAAACnQ0EEAAAAAAA4nXRmBwAASardf06qPdbyIc0euc+u0mVT7ftJkur0St3HAwAAAPBUMUMEAAAAAAA4HWaIAADwmFJ7hlHpXTtS9fEAAADwaE41Q+T7779Xnjx5lCFDBpUqVUobN240OxIAAAAAADCB0xRE5syZo+7du+vTTz/V3r179eqrr6pOnTqKiIgwOxoAAAAAAHjGnOaSmW+//VYdOnRQx44dJUmjR4/WihUrNH78eA0fPtzkdAAAZ/asmwoDAADASQoid+7c0e7du/Xxxx/bjNesWVNbtmxJ8mtiY2MVGxtrvR8dHS1JiomJsdnvenx8quW8G3sz1R7rwZzJIf//If//SUn+1Mwukf/fUpJ/T+WQVPt+klQydF2qPt6jpHb+uzXeT7XH4vfn8Tn674+j5/8iFX//f/usySP3Sc38qZldSln+1NT4i19T9fH4+T8eR//5P+vXHon8/0Z+c6Xm3++Df7v3j4UMw3jk11qMlOzl4P7++2/lyJFDmzdvVoUKFazjw4YN07Rp03T06NFEXzNo0CANHjz4WcYEAAAAAACp4MyZM8qZM+dD93GKGSL3WSwWm/uGYSQau69fv37q2bOn9X5CQoKuXLmiLFmyJPs1/0VMTIwCAwN15swZeXp6pvrjP23kNxf5zUV+c5HfXOQ3lyPnd+TsEvnNRn5zkd9c5H84wzD0zz//KCAg4JH7OkVBJGvWrEqbNq2ioqJsxi9cuKDs2bMn+TWurq5ydXW1GfP29n5aEa08PT0d8pf6PvKbi/zmIr+5yG8u8pvLkfM7cnaJ/GYjv7nIby7yJ8/LyytF+znFKjMuLi4qVaqUVq1aZTO+atUqm0toAAAAAACAc3CKGSKS1LNnT7Vu3VqlS5dW+fLlNWnSJEVERKhLly5mRwMAAAAAAM+Y0xREmjVrpsuXL+vzzz9XZGSkihYtqmXLlilXrlxmR5N07xKdgQMHJrpMx1GQ31zkNxf5zUV+c5HfXI6c35GzS+Q3G/nNRX5zkT/1OMUqMwAAAAAAAP/mFD1EAAAAAAAA/o2CCAAAAAAAcDoURAAAAAAAgNOhIAIAAAAAAJwOBRGTBAUF6fLly4nGr127pqCgIBMSPZk7d+7o7NmzioiIsLnZu+HDh+unn35KNP7TTz/pq6++MiGRc4uJidHChQt1+PBhs6PAQdy9e1erV6/WxIkT9c8//0iS/v77b12/ft3kZLB3y5cv16ZNm6z3v/vuO7300ktq0aKFrl69amIy53Hz5k0dOXJE+/fvt7kBD5M2bVpduHAh0fjly5eVNm1aExIBeB5QEDHJqVOnFB8fn2g8NjZW586dMyHR4wkPD9err74qNzc35cqVS3ny5FGePHmUO3du5cmTx+x4jzRx4kQVKlQo0XiRIkU0YcIEExI9mePHj2vFihW6deuWJMlRFo1q2rSpxo0bJ0m6deuWSpcuraZNm+rFF1/Ur7/+anI65+DIBYXTp0+rWLFiatiwobp27aqLFy9KkkaMGKHevXubnC5l7ty5k+y2S5cuPcMkzqdPnz6KiYmRJP3555/q1auX6tatq7/++ks9e/Y0Od3z7eLFi6pfv748PDxUpEgRlShRwubmSBz1hJAjS+4YJzY2Vi4uLs84zZNz5Pff58GJEyf02Wef6a233rIW2JYvX66DBw+anOzx3b592+wIz4V0ZgdwNosWLbL+e8WKFfLy8rLej4+P15o1a5Q7d24Tkj2edu3aKV26dFqyZIn8/f1lsVjMjvRYoqKi5O/vn2g8W7ZsioyMNCHR47l8+bKaNWumtWvXymKxKDw8XEFBQerYsaO8vb01cuRIsyM+1IYNG/Tpp59KkhYsWCDDMHTt2jVNmzZNX3zxhZo0aWJywpQ7fvy4Tpw4oUqVKsnNzU2GYdj938Pp06dVu3ZtRUREKDY2VjVq1JCHh4dGjBih27dv231R8MMPP1Tp0qW1b98+ZcmSxTreqFEjdezY0cRkKde0aVP99ttvSpPG9rzE+fPnVa1aNR04cMCkZM+/kydPKjg4WJL066+/qn79+ho2bJj27NmjunXrmpwuZe4XdB5ksVjk6upqtx8Ou3fvrqtXr2rbtm0KCQnRggULdP78eX3xxRd2/751X3h4uNq3b68tW7bYjN9/7U/qZJfZSpQokeL3pT179jzlNI/vf//7n6R7v98//vijMmXKZN0WHx+vDRs2JHmSyx454vtv48aNU7zvb7/99hST/HehoaGqU6eOKlasqA0bNmjo0KHy9fXV/v379eOPP2r+/PlmR3ykhIQEDR06VBMmTND58+d17NgxBQUFqX///sqdO7c6dOhgdsQkbdiwIUX7VapU6SknSYyCyDP2+uuvS7r3ot62bVubbenTp1fu3Lkd4qAgLCxMu3fvdpg3oAcFBgZq8+bNiWazbN68WQEBASalSrkePXooXbp0ioiIUOHCha3jzZo1U48ePez+dyg6Olo+Pj6S7lXlmzRpInd3d9WrV099+vQxOV3KOHJRytELCps2bdLmzZsTfejLlSuXQ8ywk6TIyEh16NBBU6ZMsY5FRUUpJCRERYoUMTFZyiT3ActisShDhgzKly+f2rVrp5CQEBPSPZyLi4tu3rwpSVq9erXatGkjSfLx8Um20GBvvL29H/oBN2fOnGrXrp0GDhyYqOhmprVr1+r3339XmTJllCZNGuXKlUs1atSQp6enhg8frnr16pkd8ZEc8YTQ/WNPRzVq1ChJ94pOEyZMsLk8xsXFRblz57bLQkJSHPH9998nbx3dxx9/rC+++EI9e/aUh4eHdTwkJERjxowxMVnKffHFF5o2bZpGjBihTp06WceLFSumUaNG2W1BpEqVKtbXy+Rme5lVVKYg8owlJCRIkvLkyaOdO3cqa9asJid6MsHBwQ49rbtjx47q3r274uLiVLVqVUnSmjVr1LdvX/Xq1cvkdI+2cuVKrVixQjlz5rQZz58/v06fPm1SqpQLDAzU1q1b5ePjo+XLl2v27NmSpKtXrypDhgwmp0sZRy5KOXpBISEhIck3zLNnz9oc4NizZcuWqVKlSurRo4dGjRqlc+fOqWrVqipevLj178Ge1a5dW+PHj1exYsVUtmxZGYahXbt2af/+/WrXrp0OHTqk6tWr67ffflPDhg3NjmvjlVdeUc+ePVWxYkXt2LFDc+bMkSQdO3Ys0WuqvZo6dao+/fRTtWvXzvrz37lzp6ZNm6bPPvtMFy9e1DfffCNXV1d98sknZse1unHjhnx9fSXdK0BdvHhRBQoUULFixexyZkJSHPGE0MCBA82O8J+cPHlS0r0Prb/99psyZ85scqIn54jvv/8u3Du6P//8U7/88kui8WzZsiXZ29EeTZ8+XZMmTVK1atXUpUsX6/iLL76oI0eOmJjs4TJnziwPDw+1a9dOrVu3tqvPwBRETHL/xd2R/PvM2VdffaW+fftq2LBhKlasmNKnT2+zr6en57OO91j69u2rK1eu6L333rNey58hQwZ99NFH6tevn8npHu3GjRtyd3dPNH7p0iW5urqakOjxdO/eXS1btlSmTJn0wgsvqEqVKpLuTacrVqyYueFSyJGLUo5eUKhRo4ZGjx6tSZMmSbp3RuH69esaOHCgw1zykCVLFq1YsUKvvPKKJGnp0qUqWbKkZs6caVdn9JNz6dIl9erVS/3797cZ/+KLL3T69GmtXLlSAwcO1JAhQ+yuIDJu3Di99957mj9/vsaPH68cOXJIkv744w/Vrl3b5HQpM23aNI0cOVJNmza1jjVo0EDFihXTxIkTtWbNGr3wwgsaOnSoXRVEChYsqKNHjyp37tx66aWXNHHiROvZ/aQuY7VHjn5CyJGtW7fO7Aj/maO//0r3eqCsX79eJ06cUIsWLeTh4aG///5bnp6eNpcz2SNvb29FRkYmmiG+d+9e63uBvTt37pzy5cuXaDwhIUFxcXEmJEqZyMhILViwQD/99JNGjBihunXrqkOHDqpdu7bpM+0shqN0YXwO3bhxQ6GhoYqIiEjUYK9bt24mpUpemjRpbH5hk+qVYM/X0Cbl+vXrOnz4sNzc3JQ/f36HKCZIUr169VSyZEkNGTJEHh4e2r9/v3LlyqXmzZsrISHBIa6B3LVrl86cOaMaNWpY30CXLl0qb29vVaxY0eR0j+bh4aE9e/Yof/788vDw0L59+xQUFKSdO3eqdu3adn2moVmzZvLy8tKkSZOsvz/ZsmVTw4YN9cILL9j92aC///5bISEhSps2rcLDw1W6dGmFh4cra9as2rBhg/UMtCMIDw/XK6+8oho1amjGjBmmHxSklJeXl3bv3p3ooOz48eMqVaqUoqOjdeTIEZUpU8baNBCpx93dXfv27VP+/PltxsPDw1W8eHHdvHlTJ0+eVJEiRayXB9mDmTNnKi4uTu3atdPevXtVq1YtXb58WS4uLpo6daqaNWtmdsRHWrt2rT777DOHOiGUOXPmFL+2XLly5Smn+W/Onj2rRYsWJXns/O2335qUKuUc/f33wR4o9/tXdO/e3W57oPxb3759tXXrVs2bN08FChTQnj17dP78ebVp00Zt2rRxiNlUpUuXVvfu3dWqVSub48/Bgwdr9erV2rhxo9kRH+nMmTOaMmWKpk2bptjYWLVt21aDBw9WunTmzNWgIGKSvXv3qm7durp586Zu3LghHx8fXbp0Se7u7vL19dVff/1ldsREQkNDU7xv5cqVn2ISHDp0SFWqVFGpUqW0du1aNWjQQAcPHtSVK1e0efNm5c2b1+yIKXLnzh2dPHlSefPmNe1F8Ek5clHqeSgo3Lp1S7Nnz9bu3buVkJCgkiVLqmXLlnJzczM7WrKS+1By8+ZNubq62lwXb+8fSrJnz66vv/7a2n/jvunTp6tPnz46f/68Dh06pEqVKtnF2fTH6Q1ijx9oH1SgQAE1btxYX375pc34xx9/rAULFujo0aPatWuXGjZsaLfT8KX/W373hRdesKvp0w9zfwaXI50QmjZtWor3fbC/nT1Zs2aNGjRooDx58ujo0aMqWrSoTp06JcMwVLJkSa1du9bsiI/k6O+/r7/+ujw8PDR58mRlyZLF+mE8NDRUHTt2VHh4uNkRH+p+QXb27NkyDEPp0qVTfHy8WrRooalTpzrE8s2LFy9W69at1a9fP33++ecaPHiwjh49qunTp2vJkiWqUaOG2RFT7OTJk+rQoYNCQ0N18eJFa3/BZ42CiEmqVKmiAgUKaPz48fL29ta+ffuUPn16tWrVSh9++OFjdXRGyjRu3FhTp06Vp6fnI3++9t4lW7rXgHH8+PE2Hwi7du3qENOOb968qQ8++MB6kHb/DEO3bt0UEBCgjz/+2OSEj+boRalbt25p1qxZ2rNnj8MUFO7bsGGDKlSokKiIdvfuXW3ZssWUDuUp8bx8KJHuXRozbNgwderUSWXKlJHFYtGOHTv0448/6pNPPtGnn36qUaNGadmyZVq1apXZcRPNcHwYe/xA+6BFixbpzTffVKFChaw//507d+rIkSOaP3++6tevr/Hjxys8PNwhzpo7kkedHOKE0NNTtmxZ1a5dW59//rn1zLivr69atmyp2rVr69133zU7Yoo48vtv1qxZtXnzZhUsWNBmdsKpU6cUHBxsVzPSHubEiRPau3evEhISVKJEiUSz7ezdihUrNGzYMJvPAAMGDFDNmjXNjvZIsbGx+vXXX/XTTz9p69atqlevntq3b2/qJasUREzi7e2t7du3q2DBgvL29tbWrVtVuHBhbd++XW3btrXrpjjSvQZLmTJl0ptvvmkzPm/ePN28edMuD+bffvtt/e9//7M29HnYwbG9T1l0dB9++KE2b96s0aNHq3bt2tq/f7+CgoK0aNEiDRw4UHv37jU7Yoo4clHKkaVNm1aRkZGJzqRdvnxZvr6+DvGB9nkwc+ZMjRs3TkePHpV0rz/EBx98oBYtWki6d9B/f9UZs/37Q+ypU6f08ccfq127dipfvrwkaevWrZo2bZqGDx9ul+9fSTl16pQmTJigY8eOyTAMFSpUSO+8845y585tdjQbPXv21JAhQ5QxY0b17Nnzofvae/EmLi5ONWvW1MSJE1WgQAGz4/xnt27dStRzwJ5nSHl4eCgsLEx58+ZV5syZtWnTJhUpUkT79u1Tw4YNderUKbMjPvd8fHy0adMmBQcH2xRENm3apCZNmuj8+fNmR4Sd2rFjh6ZMmaLZs2crT548ateunVq1amXarJB/c6w56s+R9OnTWz+QZ8+e3bpShZeXlyIiIkxO92hffvllktcJ+vr6qnPnznZ5QNmoUSPrgfnUqVPNDfME9u/fn+J9X3zxxaeY5L9buHCh5syZo3LlytkUpoKDg3XixAkTkz0ePz8/DR482OwYKbJo0aIU79ugQYOnmOS/S6p/kXSvIJIxY0YTEj2Z+Ph4LVy4UIcPH5bFYlFwcLAaNGjgEFN2Jally5Zq2bJlstvt6Wznv8/af/755/r222/11ltvWcfuNySdNGmSXb5/JSV37tyJLpmxR3v37rV+6H5YsdsR+uekT59eBw4ccIisyblx44Y++ugjzZ07N8leV/ZcUM6YMaNiY2MlSQEBATpx4oR1mXJ7uDQvpc6dO6fNmzfrwoUL1tUn77PHHoL/5uhNzePj4zV16lStWbMmyZ+/I1x2debMGVksFmtT/x07duiXX35RcHCwOnfubHK65JUrV04vvPCCunXrplKlSkm6t+rSg8w4BqUgYpISJUpo165dKlCggEJCQjRgwABdunRJM2bMcIhVNk6fPp2oQ7N0b9kwey3oNGrUSFFRUcqWLVuyZ5jt2UsvvSSLxZLs2t332es1zP928eLFJH/2N27ccJgDTUebJfX666+naD97/v25f6mbxWJRu3btbJogx8fHa//+/apQoYJZ8R7L8ePHVbduXZ07d04FCxaUYRg6duyYAgMDtXTpUru/5Oq+3bt32xR0SpQoYXakR9q6dWuSBf3SpUurY8eOJiR6MteuXdOOHTuSPKh/sLeLmf69MsjzsEpImzZtNHnyZIcoRiWlb9++Wrdunb7//nu1adNG3333nc6dO6eJEyfa/XMqV66cNm/erODgYNWrV0+9evXSn3/+qd9++03lypUzO16KTJkyRV26dJGLi4uyZMlic8xjsVjsviAyatQohYSEKDg4WLdv31aLFi2sPVBmzZpldrxH+vDDDzV16lTVq1dPRYsWdZhjzn9r0aKFOnfurNatWysqKkrVq1dX0aJF9fPPPysqKkoDBgwwO2KyIiIiNGTIkGS3m3UMSkHEJMOGDbN23h8yZIjatm2rd999V/ny5XOIyzV8fX21f//+RFNz9+3bpyxZspgT6hGyZcumbdu26bXXXkv2DLM9c8SlmpNTpkwZLV26VB988IGk/zsz+MMPP1insNs7R5sl9eAHJkfk5eUl6d4MEQ8PD5sZCC4uLipXrpw6depkVrzH0q1bN+XNm1fbtm2zThe9fPmyWrVqpW7dumnp0qUmJ3y4CxcuqHnz5lq/fr28vb1lGIaio6MVEhKi2bNnK1u2bGZHTFZgYKAmTJigkSNH2oxPnDhRgYGBJqV6PIsXL1bLli1148YNeXh4JPpQZU8FkefNnTt39OOPP2rVqlUqXbp0ollp9n7Zz+LFizV9+nRVqVJF7du316uvvqp8+fIpV65cmjlz5kNnfZnt22+/1fXr1yVJgwYN0vXr1zVnzhzly5dPo0aNMjldygwYMEADBgxQv379HGKJ9QcFBAQoLCzMpgdKhw4dHKYHyuzZszV37lyHmM2SnAMHDqhs2bKSpLlz56pYsWLavHmzVq5cqS5duthtQcSej0MpiJikdOnS1n9ny5ZNy5YtMzHN42vevLm6desmDw8PawPD0NBQffjhh2revLnJ6ZLWpUsXNWzYUBaLRRaLRX5+fsnua49nyHPlymV2hFQzfPhw1a5dW4cOHdLdu3c1ZswYHTx4UFu3bn2s1YzM5IizpBzd/WJx7ty51bt3b4e6POZBoaGhNsUQScqSJYu+/PJLh1h2+oMPPlBMTIwOHjyowoULS7rXaLht27bq1q2bXZ8pHDVqlJo0aaIVK1ZYzypv27ZNJ06c0K+//mpyupTp1auX2rdvr2HDhsnd3d3sOA/1OE3iHaGh+YEDB1SyZElJ9xqC/5sjnGi5cuWK9b3L09PTuqLVK6+8YvdNSYOCgqz/dnd31/fff29imidz8+ZNNW/e3CGLIfe5ubmpffv2at++vdlRHpuLi0ui5eIdTVxcnHWG7OrVq62XmBQqVEiRkZFmRnNYFETwRL744gudPn1a1apVs670kJCQoDZt2mjYsGEmp0vaoEGD1Lx5cx0/flwNGjTQlClT5O3tbXasJ5JcP4j7DQzz5cuX5Id1e1GhQgVt3rxZ33zzjfLmzauVK1eqZMmS2rp1q0NcMiY55iyp+/73v/8lOf7v359KlSrZbS+LgQMHmh3hP3N1dbXOEvy369evy8XFxYREj2f58uVavXq1tRgi3esB9N1339l9l/u6desqPDxc48eP1+HDh2UYhho2bKguXbo4zAyRc+fOqVu3bnZfDJH+b2aXdG9214IFC+Tl5WU9MbR7925du3bNYVbXc/TLfu6vCJIrVy4FBwdr7ty5Klu2rBYvXuwwx0R37txJ8lKxF154waREKdehQwfNmzfPIVbTS86xY8e0fv36JP8P7HV2wn29evXSmDFjNG7cOIcoYCalSJEimjBhgurVq6dVq1ZZL0H5+++/7f74U7rXp+W3337TqVOnZLFYlCdPHr3xxhumrhDIKjMmOX/+vHr37m1t6vPgf4M9zlC4zzAMRUREKFu2bDp37pzCwsLk5uamYsWK2fUshkWLFqlOnTpKnz69Bg8erD59+jjEwWRS7i8h+eDvzf0xi8WiV155RQsXLlTmzJlNSvl869u3r+bOnaspU6bYzJJq37693njjDX3zzTcmJ0xenjx5dPHiRd28eVOZM2eWYRi6du2a3N3dlSlTJl24cEFBQUFat26d3XxALFmypNasWaPMmTOrRIkSDz2Q2bNnzzNM9mTatGmjPXv2aPLkydapr9u3b1enTp1UqlQpu2/87OHhoY0bN+qll16yGd+7d68qV66smJgYc4L9B5cvX9aMGTPUvXt3s6M8UuPGjdW8eXM1bdrU7CiP5aOPPtKVK1c0YcIEa8E1Pj5e7733njw9PfX111+bnPD5N2rUKKVNm1bdunXTunXrVK9ePcXHx+vu3bv69ttv9eGHH5odMVnHjh1Thw4dtGXLFpvx+8c99nzsfF98fLzq16+vW7duqVixYkqfPr3Ndnu/5OqHH37Qu+++q6xZs8rPzy/R5Xr2/v7bqFEjrVu3Tj4+PipSpEiin78jzFJbv369GjVqpJiYGLVt21Y//fSTJOmTTz7RkSNH7Po5dOnSRZMmTVLmzJlVoEABGYah8PBwXbt2Te+9957Gjh1rSi4KIiapU6eOIiIi9P7778vf3z/RwX3Dhg1NSvZoCQkJypAhgw4ePOhQ63anTZvWoZuq/tuaNWv06aefaujQodYPUzt27NBnn32m/v37y8vLS++8845efvllTZ482eS0iT0Py6beuXNHrVu31rx58xLNkpowYYJdn+WfNWuWJk2apB9//NHavPP48eN655131LlzZ1WsWFHNmzeXn5+f5s+fb3Lae/5dxHzUyj6OMIPk2rVratu2rRYvXmw9ILt7964aNGigqVOn2pxVt0cNGzbUtWvXNGvWLAUEBEi6N2uhZcuWypw5sxYsWGBywpQxDEMrV67U5MmT9fvvv8vT01MXL140O9YjTZ48WZ9//rnefvvtJD9U2etKUdmyZdOmTZtUsGBBm/GjR4+qQoUKSa56Yo927typefPmKSIiQnfu3LHZZs8fRpISERGhXbt2KW/evCpevLjZcR6qYsWKSpcunT7++OMkj53tPb90r2/gwIEDVbBgQWXPnj1RQcHeVznJlSuX3nvvPX300UdmR3kib7/99kO3O0IfR+leYS0mJsbmpOepU6fk7u5ut59tFixYoObNm2vixIlq27at9Xc/ISFBU6dO1bvvvqt58+aZ8/5lwBSZMmUy9u7da3aMJxYcHGxs3brV7BiPJXv27MaiRYsMwzAMi8ViXLhwweRET65IkSLG5s2bE41v2rTJCA4ONgzDMFatWmUEBgY+62gpYrFYjPPnzycaP3funJEhQwYTEj25o0ePGnPnzjUWL15snDp1yuw4KRIUFJTk68+ePXuMPHnyGIZhGJs3bzb8/PyecTLnc+zYMeP33383fv/9dyM8PNzsOCkWERFhlChRwkifPr0RFBRk5M2b10ifPr1RsmRJ48yZM2bHe6STJ08a/fv3NwIDA400adIYrVq1MlatWmXcvXvX7GgpYrFYkr2lSZPG7HjJ8vb2NhYsWJBofMGCBYa3t/ezD/QEZs2aZaRPn96oV6+e4eLiYtSvX98oWLCg4eXlZbRr187seM81d3d34/Dhw2bH+E+8vb2NKVOmmB3jiXl4eBgnTpwwOwYc0GuvvWZ8/PHHyW7v27ev0aBBg2eY6P/QQ8QkgYGBj1w+1Z6NGDFCffr00fjx41W0aFGz46SIozdV/bcTJ07I09Mz0binp6f++usvSVL+/Pl16dKlZx3toe73rrBYLPrxxx+VKVMm67b4+Hht2LBBhQoVMiveEylQoIAKFChgdozHEhkZqbt37yYav3v3rqKioiTd6ySfVI8Le3DmzBlZLBblzJlT0r3ZUb/88ouCg4PVuXNnk9M9nvz581sbvDnS9cyBgYHas2ePVq1apSNHjsgwDAUHB6t69epmR0tWbGysfvvtN/3444/asmWL6tSpo2+//VZvvfWW+vXrp+DgYLMjppg9d+t/mLffflvt27fX8ePHbRrafvnll488c2svhg0bplGjRqlr167y8PDQmDFjlCdPHr3zzjvy9/c3O94jdevWTfny5Uu0vOu4ceN0/PhxjR492pxgKRAcHGx3xzWPy9XV1SEaZyfnzTfftK5m4sguXryoo0ePymKxqECBAna9MlpS5s+fr7lz5yY5S81eL1vas2ePPvvss2S3N2nSxLxeUqaUYWCsWLHCqFmzpnHy5EmzozwRb29vw8XFxUiTJo2RIUMGI3PmzDY3e3X48GFj8eLFhsViMaZOnWosXLgwyZu9q1ixolG7dm2bWS4XLlwwateubbz66quGYdybIZI/f36zIiYpd+7cRu7cuQ2LxWIEBgZa7+fOndsoUKCAUbNmTWPbtm1mx0yRu3fvGj/++KPx1ltvGdWqVTNCQkJsbvasbt26RsmSJY09e/ZYx/bs2WOUKlXKqFevnmEYhrFo0SKjaNGiZkV8qFdeecWYPn26YRiGERkZaXh4eBjly5c3smTJYgwePNjkdCk3bdo0o2jRooarq6vh6upqFCtWzPq8kPqyZMlivPrqq8bEiRONK1euWMfTpUtnHDx40MRkziM+Pt746quvjICAAOuMloCAAOOrr75ymNk57u7u1mO3LFmyGPv37zcMwzAOHTrkELPqAgICjF27diUa3717t5EjRw4TEj1cdHS09bZmzRqjfPnyxrp164xLly7ZbIuOjjY7aooMGzbM+OCDD8yO8cSGDRtmZM2a1Wjbtq3xzTffGGPGjLG52bvr168bb7/9tpE2bVrra1C6dOmM9u3bGzdu3DA7XoqMGTPGyJQpk9G1a1fDxcXFeOedd4zq1asbXl5exieffGJ2vGS5uroaZ8+eTXb72bNnTZslzgyRZyhz5sw2ZwBv3LihvHnzyt3dPdH1v/eXQbNX9nwG4WEKFSqkQoUKaeDAgXrzzTcdtqnq5MmT1bBhQ+XMmVOBgYGyWCyKiIhQUFCQfv/9d0n3Vqvo37+/yUltnTx5UpIUEhKi3377zaEbvn744YeaOnWq6tWrp6JFizrU2f3JkyerdevWKlWqlE3/imrVqll7zmTKlEkjR440M2ayDhw4YO2dM3fuXBUrVkybN2+2nrWy9y730r3Gef3799f777+vihUryjAMbd68WV26dNGlS5fUo0cPsyMmktzqREl58OyzPYiPj7fOELTXFZQe5n//+586d+6sDBkyPPL/wh5//tK9huB9+/ZV3759rY13k5rtaM98fHyss+dy5MihAwcOqFixYrp27Zpu3rxpcrpHu3z5cpI9ijw9Pe1y9oW3t7fN+6thGKpWrZrNPoYDNVXdsWOH1q5dqyVLljhkU89JkyYpU6ZMCg0NVWhoqM02i8Vit6899/Xs2VOhoaFavHixdabOpk2b1K1bN/Xq1Uvjx483OeGjff/995o0aZLeeustTZs2TX379lVQUJAGDBhg158f79y589D+eunSpUs02+VZoanqMzRt2rQU79u2bdunmATPA8MwtGLFCh07dkyGYahQoUKqUaOGQ69t70iyZs2q6dOnq27dumZHeWJHjhyx+f15sNGhvcqUKZMOHDig3Llzq0GDBqpYsaI++ugjRUREqGDBgrp165bZER8pT548Gjx4sNq0aWMzPm3aNA0aNMhaPLQnKV3K22KxWC/dsye3b9/Wr7/+qsmTJ2vbtm2qU6eOWrVqpWbNmiksLMzuL5nJkyePdu3apSxZsjz0/8Jef/733b17V+vXr9eJEyfUokULeXh46O+//5anp6fNZZT2qkWLFipdurR69uypoUOHasyYMWrYsKFWrVqlkiVL2v0H2qJFi6pLly56//33bcbHjh2r8ePH69ChQyYlS9qDH7ofpnLlyk8xSep4Xpp6OqqsWbNq/vz5qlKlis34unXr1LRpU4doqu3u7q7Dhw8rV65c8vX11apVq1S8eHGFh4erXLlydtucOk2aNOrcuXOyJ6Nv3rypH374wZTCJgUR/Ge3bt1SXFyczZgjnPFxxOvvHFnPnj01ZMgQZcyYUT179nzovva+7Jx0r8fG+vXrHa5/yIPuvwU40gyXl19+WSEhIapXr55q1qypbdu2qXjx4tq2bZveeOMNnT171uyIj5QhQwYdOHDA2j/kvvDwcBUrVky3b982Kdnjc8TfoRMnTmjKlCmaNm2azp07p7feekvt2rVT1apVHW72iCP9/E+fPq3atWsrIiJCsbGxOnbsmIKCgtS9e3fdvn1bEyZMMDviI125ckW3b99WQECAEhIS9M0332jTpk3Kly+f+vfvb/czH3/66Se9//776tOnj6pWrSrp3sp1I0eO1OjRo9WpUyeTEwJPj7u7u3bv3q3ChQvbjB88eFBly5bVjRs3TEqWckFBQZo/f75KliypMmXKqGPHjnrnnXe0cuVKNW/e3G5niVSpUiVF71Pr1q17BmkeYMqFOk7s3LlzRq9evZK81vHatWtG7969jaioKBOSPZ7r168bXbt2NbJly2akSZMm0c3eOer1d/+2fv16o379+kbevHmNfPnyGa+99pqxYcMGs2Mlq0qVKsbVq1et/07uZu/9N+775ptvjPfee89ISEgwO8oTceT+FevWrTO8vb2NNGnSGG+//bZ1vF+/fkajRo1MTJZyRYoUMYYOHZpofMiQIXbbu+VBP/74o1GkSBHDxcXFcHFxMYoUKWL88MMPZsd6LPHx8cayZcuMJk2aGC4uLkaWLFnMjpRijvjzb9iwodGqVSsjNjbWyJQpk3W1ivXr1xv58uUzOZ3z+P77740cOXJYeyjkyZPHmDZtmtmxknXs2DGjefPmyR47v/XWWw638smFCxeMjRs3Gps2bXKoVQ8duX+aYRhG1apVjTfffNO4deuWdezmzZvGm2++aVSrVs3EZCnXoUMHY9CgQYZhGMb48eMNNzc3o3r16oa3t7fRvn17k9M5JmaIPGO9e/dWTEyMJk2alOT2Ll26yMvLS1999dUzTvZ4unbtqnXr1unzzz9XmzZt9N133+ncuXOaOHGivvzyS7Vs2dLsiA91v4/IW2+9JQ8PD+3bt8/m+rtx48aZHfGhfv75Z7399ttq3Lixtf/Ali1btGDBAk2dOlUtWrQwO+Jzr1GjRlq3bp18fHwc7jrg5PpXfPfdd/riiy/ssn/Fg+Lj4xUTE2NzNvbUqVNyd3eXr6+viclS5tdff1WzZs1UvXp1VaxYURaLRZs2bdKaNWs0d+5cNWrUyOyID9W/f3+NGjVKH3zwgcqXLy9J2rp1q8aNG6cPP/xQX3zxhckJH9/Fixc1Y8aMR85gsweO+vPPmjWrNm/erIIFC9q89546dUrBwcEO0YND+r8ZRidOnNCYMWPk6+ur5cuXKzAwUEWKFDE7XopdvHhRbm5udn+pUufOneXt7a0RI0Ykuf2jjz5STEyMQ/R/uHHjhj744ANNnz7dulpU2rRp1aZNG40dO9bue9u9//771v5p/v7+ic74jxo1yqRkKfPnn3+qTp06un37tooXLy6LxaKwsDBlyJBBK1ascIi/34SEBCUkJChdunutQOfOnWudpdalS5eH9ulAMsytxzifIkWKGBs3bkx2++bNm43g4OBnmOjJBAYGGuvWrTMM496a5OHh4YZhGMb06dONOnXqmJgsZdzc3IxTp04ZhmEY2bJlM8LCwgzDuHcWwsfHx8xoKVKoUCHj22+/TTQ+cuRIo1ChQiYk+m9OnTplHDx40IiPjzc7Soq1a9fuoTd7ljt37iTPBk6dOtXInTu3CYmezPnz540NGzYYGzduNM6fP292nMe2a9cuo2XLlkbJkiWNEiVKGC1btrRZ+ceeZcmSxfjll18Sjf/yyy8ONcvCUTnqzz9z5szWFX3+PUNk48aNhq+vr5nRUmz9+vXWM7IuLi7W5/DVV18ZTZo0MTnd86lgwYLGjh07kt2+a9cuo0CBAs8w0ZPr3LmzERQUZCxbtsy6Os7SpUuNvHnzGl26dDE73iNlyZLFWLp0qdkx/pObN28akyZNMnr27Gn06NHD+OGHH4ybN2+aHeu5V7hwYePy5cvW+506dbKZHXX+/HnDzc3NjGgGBZFnzN3d3Th9+nSy20+fPm24u7s/w0RPJmPGjNaCQo4cOYzt27cbhmEYf/31l5ExY0Yzo6VInjx5jN27dxuGYRilS5c2JkyYYBjGveWQ7XnZ4PtcXFysRah/Cw8PN1xdXU1IlDJTp041Ro0aZTPWqVMn66VWhQsXNiIiIswJ50RcXV2T/P05duyYXf/+3BcdHW20atXKSJcunc2yeS1btjSuXbtmdjyn4O3tbRw7dizR+NGjRw0vL69nH8jJOOrPv2nTpkanTp0Mw7hXEPnrr7+Mf/75x6hatardF5LvK1eunDFy5EjDMGyLOjt27DACAgLMjPZIYWFhxpAhQ4zvvvvOuHjxos226Ohom0sQ7UmGDBmsx5xJOXXqlGkfpB5XlixZrCcU/23t2rVG1qxZn32gx+Tv728cPXrU7BhPLDQ01IiLi0s0HhcXZ4SGhpqQ6Mls2LDBaNmypVGuXDnrUrbTp09/6El3s1ksFpuTVx4eHjaXukVFRRkWi8WMaAbLUTxjbm5uOnXqVLLbT506JTc3t2cX6Andn+IqScHBwZo7d64kafHixfL29jYvWApVrVpVixcvliR16NBBPXr0UI0aNdSsWTO7n6ouSYGBgVqzZk2i8TVr1igwMNCERCkzYcIEm+X+li9frilTpmj69OnauXOnvL29NXjwYBMTPp67d+9q9erVmjhxonUZxr///lvXr183OdnD5cuXz/o3+29z5sxR/vz5TUj0eDp27Kjt27dryZIlunbtmqKjo7VkyRLt2rXLoRoCxsfHa/78+RoyZIi++OIL/frrr7p7967ZsVKkVatWSU5PnzRpkt1fMvk8cNSf/6hRoxQaGqrg4GDdvn1bLVq0UO7cuXXu3Dm7v1T4vj///DPJ44Rs2bLZ7eoOkrRy5UqVLVtWs2fP1ldffaXChQvbNC+8devWY62G+Cx5eXnpxIkTyW4/fvy4QzTzl+6tpJE9e/ZE476+vg5xyVivXr00ZswYazNnRxMSEpJk09Ho6GiFhISYkOjx/frrr6pVq5bc3Ny0d+9excbGSpL++ecfDRs2zOR0KZfU75BZzcHTmfJdndjLL7+sGTNmqFKlSklunz59usqWLfuMUz2+t99+W/v27VPlypXVr18/1atXT2PHjtXdu3cdYoWQSZMmWa/d7NKli3x8fLRp0ya99tpr6tKli8npHq1Xr17q1q2bwsLCVKFCBWv/galTp2rMmDFmx0vWsWPHVLp0aev933//XQ0aNLAewA8bNuyRS9LZiwdXS6hRo4Y8PDw0YsQIu18tYfDgwWrWrJk2bNiQZP8Ke7d06VKtWLFCr7zyinWsVq1a+uGHH1S7dm0Tk6XcgQMH1LBhQ0VFRVmXOz527JiyZcumRYsWqVixYiYnTOzfvTUsFot+/PFHrVy5UuXKlZMkbdu2TWfOnEm0lDBSx/Pw8w8ICFBYWJhmzZqlPXv2KCEhQR06dFDLli0d4mSQJHl7eysyMjLR0sd79+5Vjhw5TEr1aIMGDVLv3r01dOhQGYahb775Rg0aNNC8efPs/nWzUqVKGjt2rHVVnAf973//06uvvvqMUz2Z8uXLa+DAgZo+fboyZMgg6V4xavDgwdZ+QPZs06ZNWrdunf744w+H658m3fsQntSH7suXLytjxowmJHp8X3zxhSZMmKA2bdpo9uzZ1vEKFSro888/NzGZ46Ig8oz17t1bNWrUkJeXl/r06WOtEp8/f14jRozQ1KlTtXLlSpNTPtq/my6GhIToyJEj2rVrl/LmzavixYubmOzR7t69q6FDh6p9+/bW2RRNmzZV06ZNTU6Wcu+++678/Pw0cuRI6wfYwoULa86cOWrYsKHJ6ZJ369Ytm7M4W7ZsUfv27a33g4KCFBUVZUa0x/bhhx+qdOnS2rdvn7JkyWIdb9SokTp27Ghiskdr0qSJtm/frlGjRmnhwoUyDEPBwcHasWOHSpQoYXa8R8qSJYvNTKP7vLy87H7Jy/s6duyoIkWKaNeuXdbMV69eVbt27dS5c2dt3brV5ISJ7d271+Z+qVKlJMl65jZbtmzKli2bDh48+MyzPY79+/frxRdfTHLbwoUL9frrrz/bQCn0vPz83dzc1L59e5vXfkfSokULffTRR5o3b54sFosSEhK0efNm9e7d266LUQcPHtSMGTMk3Suo9enTRzlz5tQbb7yhWbNm2fXJuH79+ql8+fJ644031LdvX2sR+ciRIxoxYoRWrFihLVu2mJwyZcaMGaPatWsrZ86cSTb1tHfe3t4OMZP6QY0bN5Z073e/Xbt2cnV1tW6Lj4/X/v37VaFCBbPiPZajR48meWLd09NT165de/aBUshisSQqRtnLcvGsMmOCiRMn6sMPP1RcXJw8PT1lsVgUHR2t9OnTa9SoUXr33XfNjvhYbt++ba1yO4pMmTLpwIEDyp07t9lRnErhwoU1dOhQNW7cWJcuXZKfn5+2b99uPbDfsWOHGjRo4BBFkedltQRHNGnSJM2bN0/Tp0+Xv7+/JCkqKkpt27ZV48aN9c4775ic8NHc3Ny0a9euRB3tDxw4oDJlyujWrVsmJXv++fv7a/PmzQoKCrIZ//XXX9WmTRvduHHDpGTPrw0bNqRov+Rmz9qTuLg4tWvXTrNnz5ZhGEqXLp3i4+PVokULTZkyxbryg73x9fXVH3/8YX2/vW/OnDlq3769Ro4cqa5duyo+Pt6khA+3ZMkStW/fPtFlSVmyZNGPP/6oBg0amJTs8d26dUs///yzjhw5Yj0h4UizpBzR/dnH06ZNU9OmTW1+1i4uLsqdO7c6deqkrFmzmhUxxfLmzauJEyeqevXqNsef06dP15dffqlDhw6ZHTFJadKkUdGiRa2vkfv371ehQoWsq+LcvXtXBw8eNOU1yD5ftZ9z77zzjurXr6+5c+fq+PHjMgxDBQoU0BtvvKGcOXOaHS9F4uPjNWzYME2YMEHnz5/XsWPHFBQUpP79+yt37tzq0KGD2REfqnr16lq/fr3atWtndpT/ZPfu3Tp8+LAsFouCg4Pt/ux+mzZt1LVrVx08eFBr165VoUKFbA7OtmzZoqJFi5qYMOUSEhKSfNE+e/asPDw8TEj0eOLj47Vw4UKb358GDRoobdq0ZkdLUokSJWzOJISHhytXrlx64YUXJEkRERFydXXVxYsXHaIgUrBgQZ0/fz5RQeTChQvKly+fSamcw7vvvqtq1appy5Yt1oLa/Q+FU6dONTfcc6pKlSrWv9/kzsNZLBa7/TD+b+nTp9fMmTM1ZMgQ62U/JUqUsPv+Sy+99JLWrVuXqCDSrFkzJSQkqG3btiYlS5n69evr9OnTWr58uc2xc82aNe1+qdoHubm5OVS/q+fBlClTJEm5c+dW7969HebymKS88847+vDDD/XTTz/JYrHo77//1tatW9W7d28NGDDA7HjJGjhwoM39pGa0N2nS5FnFsUFBxCQ5cuSwuezE0QwdOlTTpk3TiBEjbF7UixUrplGjRtl9QaROnTrq16+fDhw4oFKlSiV6YbT3Mw0XLlxQ8+bNtX79enl7e8swDGtDqNmzZytbtmxmR0zSRx99pJs3b+q3336Tn5+f5s2bZ7N98+bNeuutt0xK93hq1Kih0aNHa9KkSZLuHcxfv35dAwcOVN26dU1O93DHjx9XvXr1dPbsWRUsWFCGYejYsWMKDAzU0qVLlTdvXrMjJmKvlzE8jpiYGOu/hw0bpm7dumnQoEE2PSA+//xzh2ku6agGDBigy5cvq3r16tq4caOWL1+ujh07asaMGaYdjD3vMmfOLA8PD7Vr106tW7d2iLOwjxIUFGQzy2jfvn0qWbKk3RZ13n333WRn6tx/373/fmav3NzcHPJyDUlatGhRivaz9+NPSZo/f77mzp2riIgI3blzx2bbnj17TEqVMn379rUpyp4+fVoLFixQcHCwatasaWKylOvbt6/1mP/27duqVKmSXF1d1bt3b73//vtmx0vWgwWRR9m8ebNKly5tc3nTU2PCyjZ4DuTNm9dYvXq1YRi2y84dPnzY8Pb2NjPaQ4WEhBhXrlyxLtWZ1C1NmjRmx3ykpk2bGqVKlTIOHTpkHTt48KBRunRpo3nz5iYmcx5nz541ChQoYBQuXNhIly6dUa5cOSNLlixGwYIFbZYVs0d16tQxateubbMe/KVLl4zatWsbdevWNTHZ8+3+68v9279fcx68j6evVatWRv78+Q13d3dj4cKFZsd5rsXGxhqzZ882atasabi5uRlNmjQxli1bZiQkJJgdLdWEhYWZtmRkaomPjzc7wnMrqWNNRzz+HDNmjJEpUyaja9euhouLi/HOO+8Y1atXN7y8vIxPPvnE7HiPVKNGDWP8+PGGYRjG1atXDV9fXyNnzpxGhgwZjO+//97kdI/nxo0bxs6dO43t27cb//zzj9lxUt2Dy/I+TfQQwRNxc3PTkSNHlCtXLpvr1w4dOqSyZcva7bKjadKkUVRUlHx9fc2O8p94eXlp9erVKlOmjM34jh07VLNmTbtuqvQ8uXXrlmbPnq3du3crISFBJUuWdIjrgDNmzKht27YlWslk3759qlixot3+/f7btWvXNH/+fJ04cUJ9+vSRj4+P9uzZo+zZs9vtSg+hoaEp3rdy5cpPMYnzSersbFxcnHr06KGaNWvanJV1hDO0juzMmTOaMmWKpk2bptjYWLVt21aDBw+2294bKWXvM0TuGz58uPr165doPD4+Xq1atdKsWbNMSOV8/n3s7EgKFSqkgQMH6q233rJ5DgMGDNCVK1c0btw4syM+VNasWRUaGqoiRYroxx9/1NixY7V37179+uuvGjBggA4fPmx2RPx/z/JvxLHffWCaIkWKaOPGjcqVK5fN+Lx58+y+j8XzICEhIdFSZ9K9a5vvLyeMpycuLk4FCxbUkiVL9PbbbzvMUsH3ubq66p9//kk0fv36dWtzK3u2f/9+Va9eXV5eXjp16pQ6deokHx8fLViwQKdPn9b06dPNjpgkihzmedglVz/99JN++uknSY7Tx8KRBQYGasCAAWrdurU6dOigL7/8Ur169ZKPj4/Z0ZzC6NGjlSVLFnXu3Nk6Fh8fr+bNm+vAgQMmJoMjiIiIsK7G4ubmZj2WaN26tcqVK2f3BZGbN29a+7ytXLlSjRs3Vpo0aVSuXDmdPn3a5HTJu79KTkrY+9LH9iiN2QGQmCNM2hk4cKDef/99ffXVV0pISNBvv/2mTp06adiwYXbd0EeS/vnnH8XExDz0Zu+qVq2qDz/8UH///bd17Ny5c+rRo4eqVatmYjLnkD59esXGxtrNcmGPq379+urcubO2b98uwzBkGIa2bdumLl26OMTZ8Z49e6pdu3YKDw+3WeGqTp06KV7Nwh5s3LhRrVq1UoUKFXTu3DlJ0owZM7Rp0yaTkz1/EhISUnSjGPJ0xcbG6pdfflH16tVVtGhRZc2aVUuXLnWIYsijjhuSKjLbo2XLlumjjz7S3LlzJd0r8L/55ps6ePCg1q1bZ3I62Ds/Pz/rSj+5cuXStm3bJEknT550iM8v+fLl08KFC3XmzBmtWLHC2jfkwoUL8vT0NDld8ry8vFJ8wxN4JhfmIJFhw4YlOX737l2H6QGxfPlyo1KlSkbGjBkNNzc3o2LFisaKFSvMjvVQD17D/+DNUa7hjIiIMEqUKGGkT5/eCAoKMvLmzWukS5fOKFmypHHmzBmz4zmF4cOHG23btjXi4uLMjvLYrl69ajRo0MCwWCyGi4uL4eLiYlgsFuP11183rl69ana8R/L09DSOHz9uGIZtD6NTp04Zrq6uZkZLsfnz5xtubm5Gx44dDVdXV+tz+O6774w6deqYnA5IXdu3bze6dOlieHt7GyVKlDDGjBlj08PIETwvxw+GYRjr1q0zPD09jYULFxqvvfaaERwcbERFRZkdK0WOHz9ufPrpp0bz5s2t/br++OMP48CBAyYnezz/fu9yJB06dDAGDRpkGIZhjB8/3nBzczOqV69ueHt7G+3btzc53aPNmzfPSJ8+vZEmTRqjevXq1vFhw4YZtWvXNjEZHvQs/0boIWKS7Nmza8iQIclOWeQatqcjTZo0+vXXXx95NspRpravXr1ahw8ftq5jX716dbMjOY1GjRppzZo1ypQpk4oVK5ZopSJHmLJ4/Phxm98fR1nuNXv27Fq+fLlKlChhc43pypUr1aFDB505c8bsiI9UokQJ9ejRQ23atLF5DmFhYapdu7aioqLMjvjc6tatm/Lly6du3brZjI8bN07Hjx/X6NGjzQn2HEuTJo1eeOEFtW3bNtGyr/9mzzPUUtoDyFGOHxYtWqQmTZqocOHCWrt2rUOs/BMaGqo6deqoYsWK2rBhgw4fPqygoCCNGDFCO3bs0Pz5882OmGKenp7at2+f8uTJY3aUx3J/Nt39nj9z587Vpk2blC9fPnXp0sUhLruNiopSZGSkihcvrjRp7l0ssWPHDnl6eqpQoUImp0uZu3fvav369Tpx4oRatGghDw8P/f333/L09FSmTJnMjpcqPD09FRYW9kx6iFAQMcnu3btVvXp1TZw4UU2bNlVcXJyaNWumI0eOaO3atfLz8zM7Yordvn1bc+bM0c2bN1W9enXlz5/f7EjJcvSmqrdu3dKaNWtUv359SVK/fv0UGxtr3Z4uXTp9/vnnNpcR2IuePXumeN9vv/32KSZJHY/qG3J/zXt7lNz/hcViUYYMGZQvXz41bNjQbqexd+7cWRcvXtTcuXPl4+Oj/fv3K23atHr99ddVqVIlh/hA6+7urkOHDil37tw2BZG//vpLwcHBun37ttkRn1s5cuTQokWLEn0w37Nnjxo0aKCzZ8+alOz5df9Dx8PQv+XpSa7/wLZt25QvXz6bYog9F/PLly+vN998Uz179rR53dy5c6def/1166WH9ihz5sw2l9leu3ZNnp6eif42rly58qyjOaXjx4/rxIkTqlSpktzc3GQYhsNcBn369GnVrl1bERERio2N1bFjxxQUFKTu3bvr9u3bmjBhgtkRUwVNVZ1AqVKltGDBAjVs2FCurq6aPHmyTpw4oXXr1il79uxmx0tWnz59dOfOHY0ZM0aSdOfOHZUrV06HDh2Su7u7+vTpo1WrVql8+fImJ30+TZ8+XUuWLLEWRMaNG6ciRYpYVzU5cuSI/P391aNHDzNjJmnv3r0p2s9R3pDsueDxKHv37tWePXsUHx+vggULyjAMhYeHK23atCpUqJC+//579erVS5s2bVJwcLDZcRP55ptvVLduXfn6+urWrVuqXLmyoqKiVL58eQ0dOtTseCni7++v48ePK3fu3DbjmzZtcrhVBxzN5cuXk7zO2tPTU5cuXTIh0fPveWv2feLECU2ZMkUnTpzQmDFj5Ovrq+XLlyswMFBFihQxO14iyfUVqFWr1jNO8t/8+eef+uWXXxKNZ8uWzdrXwl45QqE+pa5du6YdO3bowoULif6227RpY1KqlLl8+bKaNm2qdevWyWKxKDw8XEFBQerYsaO8vb01cuRIsyM+0ocffqjSpUtr3759ypIli3W8UaNG6tixo4nJHu7WrVtatWqVQkJCrI1t74uJidH69etVq1Ytubq6StKz7cv0TC7MQbJ+//13I126dEaxYsWMixcvmh3nkYoUKWL8/vvv1vs//fSTkTlzZuPUqVNGQkKC0a5dO6Nu3bomJny43LlzG5cuXTI7xhN79dVXjd9++816/8Hr62bMmGGUK1fOjGhOKS4uzli1apUxYcIEIyYmxjAMwzh37pzdrwc/atQoo3HjxkZ0dLR1LDo62njjjTeM0aNHGzdu3DAaNmxo1KxZ08SUid24ccPm/po1a4yvv/7a+Oqrr4xVq1aZlOrJfPXVV0ZwcLCxbds2w8PDw9i4caPx888/G9myZTPGjh1rdrznWpEiRZL8Gf/vf/8zChcubEIiOJL169db+ya4uLhY34O/+uoro0mTJiane77lyJHD2Lx5s2EYtsc/v/32mxEUFGRmtFT3yy+/GNevXzc7RiKLFi0yPDw8jDRp0hheXl6Gt7e39ZY5c2az4z1S69atjVq1ahlnzpyx+R1asWKFERwcbHK6lMmSJYtx5MgRwzBs/w5OnjxpuLm5mRntoUaPHm1UrVo12e3VqlUzxo0b9wwT/R8KIs9Qo0aNkrz5+/sbr776qs2YvfLw8DDCw8Ot95s3b2506tTJen/v3r2Gv7+/GdGcQvbs2W0ah2XNmtU4efKk9f7Ro0cNT09PE5I5n1OnThmFChUy3N3djbRp01rfkD788EPjnXfeMTndwwUEBBgHDx5MNH7gwAEjICDAMAzD2L17t5ElS5ZnHe2h0qdPb7zyyitG//79jXXr1hm3b982O9J/8sknnxhubm6GxWIxLBaLkSFDBuOzzz4zO9Zzb/LkyYabm5sxYMAAY/369cb69euN/v37G+7u7sakSZPMjgc7V65cOWPkyJGGYdh+GNmxY4f19dOe/fXXX8axY8cSjR87dszmeMIe9enTx3jllVeMyMhI6/Hopk2bjKCgIGujz+eFh4eHXTZdzZ8/v/Hhhx8mOkHhKLJnz26EhYUZhmH79/vXX38ZGTNmNDNaimXOnNl6DPfv57Bx40bD19fXzGgPVaZMGWPRokXJbl+8eLFRpkyZZ5jo/3DJzDP0PExZTJMmjc2yWtu2bVP//v2t9729vXX16lUzojmF6OhoayMrSbp48aLN9oSEBJueIvZs586dmjdvniIiInTnzh2bbfZ8DfN9jjplUbr3e3ThwoVEl8NcvHjRuuy0t7d3ov8Xs02ePFmhoaH65Zdf9MUXXyhDhgwqV66cQkJCFBISopdfflnp06c3O2aKDR06VJ9++qkOHTqkhIQEBQcHPzfN0OxZ+/btFRsbq6FDh2rIkCGSpNy5c2v8+PF2P90b5nPkyzYkqV27dmrfvn2ifm/bt2/Xjz/+qPXr15sTLAWGDh2qdu3aKUeOHNZm4PHx8WrRooU+++wzs+OlKsNOWzyeO3dO3bp1k7u7u9lRnsiNGzeSzH7p0iXrpRr2rkaNGho9erQmTZok6d6l5tevX9fAgQNVt25dk9MlLzw8XMWLF092+4svvqjw8PBnmOj/UBB5hu73HDAMQxEREcqWLZvDvaAUKlRIixcvVs+ePXXw4EFFREQoJCTEuv306dN23QPF0eXMmVMHDhxQwYIFk9y+f/9+5cyZ8xmnenyzZ89WmzZtVLNmTa1atUo1a9ZUeHi4oqKi1KhRI7PjpcimTZu0efPmRB3Vc+XKZdeN3SSpYcOGat++vUaOHKkyZcrIYrFox44d6t27t15//XVJ9zquFyhQwNygD2jdurVat24tSTp79qzWrl2r0NBQTZkyRYMGDZKbm5sqVqyoFStWmJz00aKjoxUfHy8fHx+VLl3aOn7lyhWlS5dOnp6eJqZ7/r377rt69913dfHiRbm5uVGIQop5e3srMjIy0eoge/fuVY4cOUxKlXJ79+5VxYoVE42XK1dO77//vgmJUi59+vSaOXOmPv/8c+3du1cJCQkqUaKEXTfzf97UqlVLu3btctheV5UqVdL06dOtxXCLxaKEhAR9/fXXNp9n7NmoUaMUEhJibcDeokULhYeHK2vWrJo1a5bZ8ZJ19+5dXbx4US+88EKS2y9evKi7d+8+41T3UBAxgWEYyp8/vw4ePOhwL+J9+vTRW2+9paVLl+rgwYOqW7euzUHBsmXLVLZsWRMTPt/q1q2rAQMGqF69eolWkrl165YGDx6sevXqmZQu5YYNG6ZRo0apa9eu8vDw0JgxY5QnTx6988478vf3NzteiiQkJCS5IsLZs2cTNYuyNxMnTlSPHj3UvHlz65tPunTp1LZtW40aNUrSveLnjz/+aGbMh8qZM6fatGmjNm3aKDw8XNOnT9f//vc/rV692uxoKdK8eXO99tpreu+992zG586dq0WLFmnZsmUmJXMu2bJlMzsCHEyLFi300Ucfad68edYPU5s3b1bv3r0dYoaRxWJJslnh/SKtPQsNDVXlypWVN29e5c2b1+w4TmPRokXWf9erV099+vTRoUOHVKxYsUSzMu156WxJ+vrrr1WlShXt2rVLd+7cUd++fXXw4EFduXJFmzdvNjteigQEBCgsLEyzZs3Snj17lJCQoA4dOqhly5bWRRbsUZEiRbR69epkl15ftWqVaU2pWXbXJEWKFNHkyZNVrlw5s6M8ttWrV2vp0qXy8/PTBx98YDPLZfDgwapcubKqVKliXsAUmD59upo1a5ZoetydO3essxfs0fnz5/XSSy/JxcVF77//vgoUKCCLxaIjR45o3Lhxunv3rvbu3Wv3s3QyZsyogwcPKnfu3MqaNavWrVunYsWK6fDhw6pataoiIyPNjvhIzZo1k5eXlyZNmiQPDw/t379f2bJlU8OGDfXCCy84xCo0169f119//SXDMJQ3b16HOUv+119/ad26dVq/fr3Wr1+v6OhoVahQQZUqVVLlypWTPPtpb3x8fLR582YVLlzYZvzIkSOqWLGiQ0y9dyQlS5bUmjVrlDlzZpUoUeKhq1nt2bPnGSaDozh+/Ljy5cunuLg4vf3225o1a5YMw1C6dOmsl21MnTpVadOmNTvqQ9WvX1/u7u6aNWuWNWt8fLyaNWumGzdu6I8//jA5YfJcXFzk5+enFi1aqFWrVipatKjZkZ6aZ7nk6KOkZNlsyTGWzo6IiFC6dOk0ceJE7d69WwkJCSpZsqS6du2quLi4ZGcvOILIyEgNHTpU48aNMztKkiZNmqSePXtq9uzZ1tUy71u8eLHeeustffvtt+rcufMzz0ZBxCRLly7Vl19+qfHjxz/XL+j2Km3atIqMjJSvr6/N+OXLl+Xr62vXL+gnT57Uu+++q1WrVlmvMbVYLKpRo4a+//57u3jzfJTAwEAtW7ZMxYoVU/HixfXxxx/rrbfe0tatW1W7dm1FR0ebHfGR/v77b4WEhCht2rQKDw9X6dKlrVMWN2zYkOh3C/9d27ZttW7dOv3zzz+qWLGitQBSunRpu/8Q8qCMGTNq27ZtKlasmM34n3/+qZdfflk3b940KdnzafDgwerTp4/c3d01ePDgh+47cODAZ5TKOWTOnDnFy6lfuXLlKad5cmnSpFGOHDmsPYsqV65sPTvrSJdtHDp0SJUqVZK3t7deffVVSdLGjRsVExOjtWvX2vUx6aVLlzR79mzNmjVLW7duVdGiRdWqVSu1aNHCIS4Xfhz2VBB5njjy8b907+933bp1Sp8+vZo2bSpvb29dunRJQ4cO1YQJE5QnTx4dOnTI7JjJatWqlX755RcVKlRIBQsWlMVi0eHDh3Xs2DE1bdrUtEt+KIiYJHPmzLp586bu3r0rFxeXRFOc7Pmg4HmQJk0anT9/PtF06X379ikkJMQhfv5XrlzR8ePHJUn58uWTj4+PyYlSrkWLFipdurR69uypoUOHasyYMWrYsKFWrVqlkiVLOkRTVeneZUqzZ8+2Octg71MWHVmaNGn0wgsvqGvXrqpWrdojz/TbsypVqqhYsWIaO3aszXjXrl21f/9+bdy40aRkQOqaNm1aivdt27btU0zy32zcuFGhoaFav369tm7dqtu3b+uFF15Q1apVrUUSR+ghIt0r6I8bN0779u2Tm5ubXnzxRb3//vsOdRxx8uRJ/fLLL5o1a5aOHDmiSpUqae3atWbHSjVFixbVH3/8ocDAQLOjPFfSpEmjqKioRAWR06dPKzg4WDdu3DAp2aMtWbJETZo0UVxcnCQpKChIP/zwg5o2baqiRYuqV69eiWZe2KO5c+dq5syZOn78uAzDUIECBdSiRQs1bdrUtEwUREzyqAMEez4ocGT3P0Dt27dPRYoUsVmxJT4+XidPnlTt2rU1d+5cE1M+/65cuaLbt28rICBACQkJ+uabb7Rp0ybly5dP/fv3V+bMmc2OmKR/T7v//PPP1bt3b4drjOzIjhw5Yr1MJjQ0VLdv39Yrr7xivUyvZMmSKZ7aa7bNmzerevXqKlOmjKpVqyZJWrNmjXbu3KmVK1daz9wCsD9xcXHaunWr9fVo27Ztio2NVb58+XT06FGz4zmN+Ph4/fHHH+rfv7/2799v92f3nwfdunVTvnz51K1bN5vxcePG6fjx4xo9erQ5wR6hZ8+ekqQxY8aoU6dONsdu8fHx2r59u9KmTWvXfUTKly+vsmXLaujQoZo0aZJ69+6t/Pnz64cfflClSpXMjufQKIjAqdyfKj148GD16tXLpmeCi4uLcufOrSZNmiRaOQSp5+7du5o5c6Zq1aolPz8/s+M8Fjc3N4WHhytnzpzJTrvEs3Po0CGFhoZq3bp12rhxo27duqVXXnlFS5YsMTtaioSFhenrr79WWFiY9Sxtv379HGbqvSN5Xi7beJ7cunXLeqbzPkdbXenWrVvatGmTVqxYoR9++EHXr1+3yw/l+/fvV9GiRZUmTRrt37//ofu++OKLzyjVk9u8ebNmzpyp+fPn6/bt22rQoIFatmypOnXqmB3tkZJ7LbJYLMqQIYPy5cundu3a6e233zYh3aPlyJFDixYtStQYc8+ePWrQoIHOnj1rUrKHu7+CTGhoqMqXL29znH//+P9+gcFeeXt7W1cAvHv3rjJkyKDFixc7xO+9dG92zqPehy0WiykrzVAQsQPPw0GBo5k2bZqaN2/uMGuOP2/c3d11+PBh5cqVy+woj6V8+fLKlCmTXnnlFQ0ePFi9e/dOthHpgAEDnnE65xQVFaX169dr3bp1mj17tt1+IIG5npfLNhzdjRs39NFHH2nu3LlJNg6297/d27dva8uWLdamzjt37lSePHlUuXJla08je7xs5t+XCdz/UJLU4b+9N8X85JNPNGvWLP3999+qXr26WrZsqddff92hZmqOGjVKQ4cOVZ06dVS2bFkZhqGdO3dq+fLl6tGjh06ePKkZM2Zo7Nix6tSpk9lxE8mQIYMOHDigfPny2YwfP35cRYsW1e3bt01KljJvv/22xowZ45Cfsx683MfDw0NhYWEOs+LS77//nuy2LVu2aOzYsTIMQ7du3XqGqe5h2V2TOPpBwcmTJ3X37t1EldTw8HClT59euXPnNidYCgUHByssLEwvv/yyzfj9KXOlS5c2KZlzePnll7V3716HK4hMnTpVAwcO1JIlS2SxWPTHH3/YXHZ1n8VioSDylFy4cMFaAFm/fr2OHTsmFxcXlS1bVj169LCeBXIkFMWfPooc9qFv375at26dvv/+/7V353E1pv//wF+nfaUTMUqispW1iQ/DtKCxjhjzGUszRGNsWTIZzHxs2Y1hlGVCsozBRGP0QdMoNQofSwumpFVExpalFNX9+8PX+U1Tlpqp65zO6/l4nMfDue7bOa+Sunvf1/W+NmL06NHYsGEDcnNzERgYiBUrVoiO90rOzs44e/YsbGxs4OTkhKlTp8LZ2Vnpd3UDnl+zveiZlpWVJThN9UVHR8PX1xfDhw9Hw4YNRcepltjYWCxZsgQTJ04sNx4YGIiIiAgcOHAAHTp0gL+/v1IWRGxtbREeHg5vb+9y40ePHlWJBrCqsAPgqyQnJyMvLw8AIEkSUlNTK/Q9UdZZXu7u7hXGLl++jLlz5yIsLAweHh5YvHixgGQAJBJi8uTJUtu2baWQkBBJX19f2rZtm7R48WKpadOm0vfffy863ms5OTlJ27dvrzC+a9cuydnZufYDVVGXLl2kkJCQCuMHDhyQunbtKiCRevnxxx8la2trKSAgQDp58qSUlJRU7qEKZDKZdOvWLdEx1Erbtm0lDQ0NSUdHR+rRo4f01VdfSceOHZOePHkiOlqVFRQUSFOmTJHMzMwkDQ2NCg/65+Xm5kqff/659ODBgwrH8vPzJV9fXykvL09AMvVhaWkpHT9+XJIkSTI2NpbS0tIkSZKknTt3Sv379xeY7PW0tLQkS0tLaerUqdKBAwek27dvi45EKsjQ0FDxdf9naWlpkqGhoSRJkpSeni4ZGBjUdrQ3EhQUJOnr60vz58+XoqOjpejoaGnevHmSgYGBtHnzZtHx6jSZTCZpaGhIMpmswuPFuKpcP+Tm5kqffvqppK2tLQ0aNEi6cOGC0DycISJIWFgYdu7cCRcXF4wbNw7vvvsubG1tYWVlhd27d8PDw0N0xFdKSEhAjx49Kox369atQtVYGSUnJ8PBwaHCeOfOnZV6u6q6Yvjw4QBQrinXiym8yj5l94WysjLREdSOu7s7XF1d0bNnT5WaIl2ZWbNmqeydclW1Zs0aPHz4sNLZN/Xr18ejR4+wZs0arFy5UkA69XDv3j20aNECwPNZUC/6tfTs2ROTJk0SGe218vPzceLECURHR2PlypUYOXIkWrVqpWjq7OzsXGHnOmVx6NChNz538ODBNZik6g4dOoT+/ftDW1v7tR+HsmWvjKmpKcLCwuDj41NuPCwsTLHLT0FBAYyNjUXEe61x48ahuLgYS5cuVdzNb968OTZt2oTRo0cLTle3qfLsrhcePHiAZcuWISAgAJ06dUJkZKRyNJEXWo5RY4aGhlJ2drYkSZJkYWEh/e9//5MkSZIyMzMVFWJlVq9ePSk+Pr7C+Llz5yQjIyMBiarG1NRUOnnyZIXxuLg4ycTEREAi9ZKdnf3Kh6rYuXOn9M4770hNmjRR5F6zZo108OBBwclI2anynXJVZW9vL504ceKlx+Pi4iQ7O7taTKR+2rdvL0VHR0uSJElubm7S559/LkmSJK1bt06ysLAQGa3KHj58KB05ckSaNWuW1KVLF0lHR0eyt7cXHatSld1RftldZmXz59mYqpa9Mps3b5Y0NTWl999/X1q8eLG0ZMkSafDgwZKWlpa0detWSZIkafXq1dJHH30kOOnr/fHHH9KjR49Ex6CXmDRpklLNZFu5cqVkamoq2dnZKd11smrsT1gHWVtbIzs7G8DzfhYvtnkNCwuDiYmJuGBv6N1338Xy5cvL3ckvLS3F8uXL0bNnT4HJ3oybmxvmzp2LBw8eKMby8/Px5Zdfws3NTWCyuu/Zs2dwdXVFQUEBrKysKn2ogk2bNmHmzJkYMGAA8vPzFf8X5HK50m47R8rjVXfKf/vtN5HR6qysrCw0a9bspcebNm2q+LlMNWPs2LFISkoCAMydOxcbN26Erq4ufHx8MGvWLMHpqsbQ0BCmpqYwNTWFXC6HlpYWUlJSRMeqVFlZ2Rs9lHF2ZllZmaKJpKplr8z48eMRExMDQ0NDhIaGYv/+/TAwMEBMTAy8vLwAAJ9//jn27dsnOOnLlZSU4NixYwgNDVU0571x4wYeP34sOBn92ffff4+HDx+KjqEwZ84cFBUVwdbWFjt27MAHH3xQ6UMELpkR5MVFgbOzM+bOnYuBAwciICAAJSUlWLNmjeh4r7Vq1So4OTmhdevWiqlOJ06cwMOHDxEVFSU43et98803cHJygpWVFTp37gzg+RaYjRs3xq5duwSnq9u0tbVRXFz8xltgKquAgABs2bIFQ4YMKbfEwdHREb6+vgKTkSp4URS3srJSFMW7du2qMkVxVaSvr4/s7OyXFkWys7Ohr69fy6nUy5+XCbi6uuLy5cs4d+4cbGxs0LFjR4HJXq+srAznzp1TNHWOi4tDQUEBLCws4Orqig0bNih1U+eoqCh4e3vj9OnTFZaNPXjwAO+88w6+++475Zi+XkXXrl3DggULsG3bNtFR3kiPHj0qXXauCq5evYp+/fohJycHxcXFcHNzg7GxMVatWoWioiJ89913oiPS/5GUbCPZ0aNHK+21P7fdVRI5OTkqc1Hwwo0bN7B+/XokJSVBX18fHTp0gLe3t2INpLIrKCjA7t27y+UfOXIktLW1RUer81asWIHLly9j69atle7Sogr09fVx+fJlWFlZwdjYGElJSbC2tkZaWho6dOggZNswUn6ZmZlo3rw51q1bB01NTUybNg3Hjx/HwIEDUVpaqiiKT58+XXTUOmfgwIEwNzfHli1bKj3+6aef4saNGzhy5EgtJyNVUK9ePRQUFKBJkyZwcXGBi4sLXF1dVWbLy8GDB8PV1bVC74oX/P39cfz4cfz000+1nOzvS0pKgoODg8rMEiktLcXBgweRkpICmUwGOzs7DB48GJqamqKjvdaQIUNgbGyMoKAgNGjQQHHtExMTg08//RRpaWmiI9L/+fO1Kb2aav4mUgc1a9bslVN5lZG5uTmWLVsmOka1GRoa4rPPPhMdQy3973//Q2RkJCIiItC+fXsYGhqWOx4aGioo2Ztr0aIFEhMTKyzxOXr0KNq2bSsolXp4+vQpdHR0Kj12584dpd6OsWXLlrh586bil5Lhw4fD399fpe6UqypfX1+4ubmhfv36mDVrlmK71Fu3bmHVqlXYvn07IiIiBKese/z9/fHZZ59BT08P/v7+rzz3z422lc3XX38NV1dXtGrVSnSUaklKSnplw+D33nsPq1evrsVE6ik9PR0DBgxAbm4uWrduDUmScOXKFVhaWuLw4cNKX2CLjY1FXFxchZ/BVlZWyM3NFZSK6O9hQaQWve5C4M+U8aLgwoULaNeuHTQ0NHDhwoVXnquse2D/2a5duxAYGIjMzEycOnUKVlZWWLt2LaytrSvdK5v+OSYmJhg2bJjoGH/LrFmzMGXKFBQVFUGSJJw5cwZ79uzBsmXLEBQUJDpenfbRRx8hNDQUGhrl22DdunULvXv3xqVLlwQle72/Tso8cuQIli9fDmtra5UriquaF8sapk+fjrVr16JevXqQyWR48OABtLW1ERAQgF69eomOWeesXbsWHh4e0NPTw9q1a196nkwmU8prnxcmTJggOsLfcuvWrVfOgNXS0sLt27drMZF6mjZtGmxsbHD69GnFjOq7d+/i448/xrRp03D48GHBCV/tZf1arl+/rrQ74xC9DgsitehVFwJ/pqwXBZ06dUJeXh4aNWqETp06KbZJ/StV2DZ106ZNmD9/PmbMmIElS5ZUaIjJgkjNCg4OFh3hbxs7dixKSkrwxRdfoLCwEKNGjYKFhQUCAgJUcg22Krl58ya8vLzKfR3l5eXB1dUV9vb2ApORspswYQIGDRqEH3/8Eenp6ZAkCa1atcKHH36Ipk2bio5XJ/15q8i6sG2kqrKwsMDFixdha2tb6fELFy6gSZMmtZxK/cTExJQrhgBAgwYNsGLFCpXoK+Lm5oZvv/0WmzdvBvD8mv/x48dYsGABBgwYIDgdUfWwhwi9satXr6JZs2aQyWS4evXqK89V9p1C7OzssGzZMsVayBdr7C5dugQXFxfcuXNHdMQ6r6SkBNHR0cjIyMCoUaNgbGyMGzduoF69ejAyMhIdr0ru3LmjuGuybNkybN26lT1EatDdu3fh5OSE9957D2vXrkVubi569eqFjh07Yu/evRVmjigTTU1N5OXlwczMDMDzNb4XLlxQ7DhDRFQTpk6diujoaJw9exZ6enrljj158gRdu3aFq6trlWYz15bX7TyRn5+PmJgYpb8ZBwCmpqb473//i3feeafceFxcHN5//33FjmPK6saNG3B1dYWmpibS0tLg6OiItLQ0NGzYEL/99ptiRyASb9KkSVi8eLFSLyNWFiyICHbnzh3IZDI0aNBAdBS1woaYYv21S/mVK1dgbW2NGTNmKH2X8vz8fEyZMgURERHQ1tbGnDlz4O3tjUWLFmH16tWws7PDzJkzMXLkSNFR67Tr16+jZ8+eGDp0KA4fPgwHBwfs3r1b6ZvSaWhooH///tDV1QXwfKv1Xr16qWQfHaKq+vDDD+Ho6Ig5c+aUG//6669x5swZhISECEpW9926dQsODg7Q1NSEt7c3WrduDZlMhpSUFGzYsAGlpaWIj49X9NZRJmPHjn2j81Rh9uno0aMRHx+PoKAgdO3aFcDzvmrjx4/H22+/je3bt4sN+AaePHmCPXv2ID4+HmVlZXBwcICHhwd36aol4eHhMDIyQs+ePQEAGzZswJYtW2BnZ4cNGzZALpcLTqh6WBARID8/H1999RX27duH+/fvA3i+VGPEiBFYsmSJymy5eOXKFURHR+OPP/5AWVlZuWPz588XlOrN2NnZYfny5XB3dy9XEPH398eOHTtw/vx50RHrNFXuUj558mSEhYVh+PDhCA8PR0pKCvr27YuioiIsWLAAzs7OoiOqjbS0NPTs2RNubm7YtWuX0m7n9md16cKeqKrMzMwQFRWF9u3blxu/ePEi+vTpg1u3bglKph6uXr2KSZMm4ZdfflEseZbJZOjbty82btyI5s2biw2oBvLz8zFmzBiEhYUperqUlJRg8ODB2L59O+rXry84ISm79u3bY+XKlRgwYAAuXryILl26YObMmYiKikLbtm15/VAN7CFSy+7du4fu3bsjNzcXHh4eaNu2LSRJQkpKCrZv347IyEicPHlS6at7W7ZswaRJk9CwYUO89dZb5X4RkclkSl8QeVlDzOXLl2Pr1q2i49V5qtyl/PDhwwgODkafPn0wefJk2NraolWrVvj2229FR6vT5HJ5pQWPwsJChIWFlZtlp8xTjnmhQurs8ePHle4Qpa2tjYcPHwpIpF6srKxw5MgR3L9/X9FDp2XLlkp/zVmXmJiY4Oeff0ZaWhouX74MSZJgZ2f30t4uyig1NRUBAQGKbYPbtGkDb29vtGnTRnQ0tZCVlQU7OzsAwIEDBzBo0CAsW7YM8fHx7ONSTSyI1DI/Pz/o6OggIyOjwrREPz8/vPfee/Dz83vjBqyiLFmyBEuXLsXs2bNFR6mWlzXEXLduHUaMGCE6Xp2nyl3Kb9y4ofhBZG1tDT09PXz66aeCU9V9LDjRP6G0tBSxsbHo0KEDfwkUoF27dti3b1+FmyZ79+5VfF+lmieXy9GlSxfRMdRay5Yt0bJlS9Exqmz//v0YOXIkHB0d0b17dwDA6dOn0b59e/zwww/497//LThh3aejo4PCwkIAwLFjxzB69GgAz/vTsLBcPVwyU8uaN2+OwMBA9O3bt9Lj4eHhmDhxIrKzs2s3WBXVq1cPiYmJsLa2Fh2lykpKSrB792707dsXb731lqIhJhtB1Z7hw4ejfv362Lx5s6KppJmZGdzd3dGsWTOlvovOpphEqk1PTw8pKSn8PyvAoUOHMGzYMIwaNUqxxXFkZCT27NmDkJAQDBkyRGxAohowc+bMNz53zZo1NZjk77O2tsbHH38MPz+/cuMLFizArl27kJmZKSiZ+hg8eDCePn2KHj16YPHixcjKyoKFhQUiIiLg7e2NK1euiI6oclgQqWW6urrIyMh46fZ+169fh62tLYqKimo5WdV4eXmhS5cumDhxougo1WJgYICUlBSl3w2nrlLlLuVsiqlcnjx5gmfPnpUbq1evnqA0pAq6dOmCFStWoHfv3qKjqKXDhw9j2bJlSExMhL6+Pjp06MD+S1Snubq6vtF5MpkMUVFRNZzm7zEwMMCFCxcqLPFJS0tDx44dFTMXqObk5ORg8uTJuHbtGqZNmwYvLy8AgI+PD0pLS5VypyhlxyUztaxhw4bIzs5+aUEkKytLJXacsbW1xbx58xTT5F40hnph2rRpgpK9mX/9619ISEhgQUQQc3NzJCYmYu/evTh//jzKysrg5eWlEl3Kx4wZU+75xx9/LCiJ+iooKMDs2bPx448/4u7duxWOq8LWiyTO0qVL4evri8WLF+Ptt9+uUMxkQa1mDRw4EAMHDhQdg6jWHD9+XHSEf4yLiwtOnDhRoSASGxuLd999V1Aq9dKsWTP897//rTCu7O0WlBlniNQyLy8vpKen49dff63QWKy4uBh9+/aFjY0NgoKCBCV8M6+aaiyTyZR+ylxISAjmzJkDHx+fSi+IO3ToIChZ3eXg4IDIyEjI5XL4+fnB19cXBgYGomORCpoyZQqOHz8OPz8/jB49Ghs2bEBubi4CAwOxYsUKeHh4iI5ISkxDQ0Px5z836pUkCTKZjAW1WnD+/HlFQ0Y7Ozt07txZdCSiWnft2jXIZLKX3iRVFocOHVL8+caNG5g/fz4++ugjdOvWDcDzHiIhISFYtGiRys4cVyXx8fHQ1tZW7Nb1888/Izg4GHZ2dli4cGGljavp1VgQqWXXr1+Ho6MjdHV1MWXKFEVH5uTkZGzcuBHFxcU4d+4cLC0tBSet2/58QfyCTCbjBXEN0tfXR1paGpo2bQpNTU3cvHlTqZfGkPJq1qwZdu7cCRcXF9SrVw/x8fGwtbXFrl27sGfPHhw5ckR0RFJiMTExrzzOpRs1548//sCIESMQHR0NExMTSJKEBw8ewNXVFXv37lX0ZiKqq0pKSrBo0SL4+/vj8ePHAAAjIyNMnToVCxYsqDDjWhlUds1cGV4/144uXbpgzpw5GDZsGDIzM2Fvb4+hQ4fi7NmzGDhwIJvQVwMLIgJkZWVh8uTJiIiIKLcPvJubG9avX69SW2+pqqtXr77yOJfS/PO6d+8OIyMj9OzZE4sWLYKvry+MjIwqPVfZt20msYyMjPD777/DysoKTZs2RWhoKLp27YqsrCy0b99ecZFJRMpl+PDhyMjIwK5du9C2bVsAz28IjRkzBra2ttizZ4/ghEQ1a+LEifjpp5/g5+en2KXl1KlTWLhwIdzd3fHdd98JTkjKrn79+oiPj4eNjQ1WrlyJqKgo/PLLL4iLi8OIESNw7do10RFVDgsiAt2/fx9paWkAnvfkMDU1FZyoaq5fv45Dhw4hJycHT58+LXdM2btkU+1LTU3FggULkJGRgfj4eNjZ2UFLq2IbI5lMhvj4eAEJSVV06NABAQEBcHZ2xnvvvYcOHTpg9erV8Pf3x6pVq3D9+nXREUnJnThxAoGBgcjMzERISAgsLCywa9cutGjRAj179hQdr86qX78+jh07VmHL1zNnzuC9995Dfn6+mGBEtaR+/frYu3cv+vfvX2786NGjGDFiBB48eCAoGamKevXq4fz582jZsiXc3NwwaNAgTJ8+HTk5OWjdujWePHkiOqLKYVNVgeRyObp27So6RrVERkZi8ODBaNGiBVJTU9GuXTtkZ2dDkiQ4ODiIjlepQ4cOoX///tDW1i63HrIygwcPrqVU6qN169bYu3cvgOfTLyMjI7lkhqpl7NixSEpKgrOzM+bOnYuBAwciICAAJSUlLMbSax04cACffPIJPDw8EB8fj+LiYgDAo0ePsGzZMi65qkFlZWWVLgnQ1tZGWVmZgEREtUtPTw/NmzevMN68eXOV6P3w1+12/4ozfGueo6MjlixZgj59+iAmJgabNm0C8HwFQuPGjQWnU02cIULV0rVrV/Tr1w9+fn4wNjZGUlISGjVqBA8PD/Tr1w+TJk0SHbECDQ0N5OXloVGjRq9cD8k1kESqJScnB+fOnYONjQ06duwoOg4puc6dO8PHxwejR49W/PyytrZGYmIi+vXrh7y8PNER6yx3d3fk5+djz549MDc3BwDk5ubCw8MDcrkcP/30k+CERDXLz88Ply9fRnBwMHR1dQE831TBy8sLLVu2xIIFCwQnfLW/NkB+9uwZsrKyoKWlBRsbG87wrQUXLlyAh4cHcnJyMHPmTMXXzNSpU3H37l388MMPghOqHhZEqFqMjY2RmJgIGxsbyOVyxMbGwt7eHklJSXB3d0d2drboiKTkdu3ahe+++w5ZWVk4deoUrKyssHbtWlhbW8Pd3V10PCKqowwMDJCcnIzmzZuXK4hkZmbCzs4ORUVFoiPWWdeuXYO7uzsuXboES0tLyGQy5OTkoH379vj555+VfrcNour44IMPyj0/duwYdHV1FQX8pKQkPH36FL1790ZoaKiIiH/Lw4cP4enpiaFDh+KTTz4RHUdtFRUVQVNTUykb8yo7LpmhajE0NFRMMzY3N0dGRgbs7e0BAHfu3BEZjVTApk2bMH/+fMyYMQNLly5VzMiRy+X49ttvWRChV/L39690XCaTQU9PD7a2tnBycoKmpmYtJyNV0KRJE6Snp1eYth4bGwtra2sxodSEpaUl4uPj8euvv+Ly5cuQJAl2dnbo06eP6GhENaZ+/frlng8bNqzcc1XfWbJevXrw8/PDoEGDWBCpJfn5+di/fz8yMjIwa9YsmJqaIjk5GY0bN4aFhYXoeCqHBRGqlm7duiEuLg52dnYYOHAgPv/8c1y8eBGhoaGKfcmVVVlZGbZv347Q0FBkZ2dDJpOhRYsW+PDDD/HJJ59AJpOJjljnBQQEYMuWLRgyZAhWrFihGHd0dISvr6/AZKQK1q5di9u3b6OwsBByuRySJCE/Px8GBgYwMjLCH3/8AWtraxw/flzlLzTpnzdhwgRMnz4d27Ztg0wmw40bN3Dq1Cn4+vpy/XstcXNzg5ubm+gYRLUiODhYdIQal5+fz4awteTChQvo3bs3TExMkJ2djfHjx8PU1BQ//fQTrl69ip07d4qOqHJYEKFqWbNmjWJry4ULF+Lx48fYt28fbG1tsXbtWsHpXk6SJAwePBhHjhxBx44d0b59e0iShJSUFHh6eiI0NBQHDx4UHbPOy8rKqrAOFQB0dXVRUFAgIBGpkmXLlmHz5s3YunUrbGxsAADp6emYMGECPvvsM/To0QMjRoyAj48P9u/fLzgtKZsvvvgCDx48gKurK4qKiuDk5ARdXV34+vrC29tbdLw66X//+x/u3btXbmeNnTt3YsGCBSgoKMCQIUMQEBCg6KlARMrprzM0JUnCzZs3sWvXLvTr109QKvUyc+ZMjB07FqtWrYKxsbFivH///hg1apTAZKqLPURIrQQHB2P69On4+eef4erqWu5YVFQUhgwZgvXr12P06NGCEqoHOzs7LF++HO7u7uXW8Pv7+2PHjh04f/686IikxGxsbHDgwAF06tSp3HhCQgKGDRuGzMxMnDx5EsOGDcPNmzfFhCSlV1hYiOTkZJSVlcHOzg5GRkaiI9VZ/fv3h4uLC2bPng0AuHjxIhwcHODp6Ym2bdvi66+/xoQJE7Bw4UKxQYlq2K1bt+Dr64vIyEj88ccf+OuvYcre1L9FixblnmtoaMDMzAy9evXC3Llzy/2CTjWjfv36iI+Ph42NTblr6KtXr6J169bsg1UNnCFCamXPnj348ssvKxRDAKBXr16YM2cOdu/ezYJIDZs1axamTJmCoqIiSJKEM2fOYM+ePVi+fDm2bt0qOh4puZs3b6KkpKTCeElJiWKHEHNzczx69Ki2o5EKMTAwQOPGjSGTyVgMqWGJiYlYvHix4vnevXvxr3/9C1u2bAHwvIfCggULWBChOs/T0xM5OTmYN28emjRponLLtLOyskRHUHt6enp4+PBhhfHU1FSYmZkJSKT6WBChapHL5ZV+E/9zU0NPT0+MHTtWQLqXu3DhAlatWvXS4/37939pw0b654wdOxYlJSX44osvUFhYiFGjRsHCwgLr1q3DiBEjRMcjJefq6ooJEyZg69atiqVXCQkJmDRpEnr16gXg+R3ov97JIgKeF84WLVoEf39/xdJPIyMjTJ06FQsWLGCH/hpw//59NG7cWPE8Jiam3PT6Ll264Nq1ayKiEdWq2NhYnDhxosIMR1Uxbtw4rFu3rsJMkIKCAkydOhXbtm0TlEx9uLu7w8/PDz/++CMAKHbrmjNnToWGvfRmNEQHINU0f/58aGhoYODAgVi0aBEWLlyIgQMHQkNDA1OmTEGrVq0wadIkxd0fZXHv3r1yF2V/1bhxY9y/f78WE6mv8ePH4+rVq/jjjz+Ql5eHa9euwcvLC7m5uaKjkZILCgqCqakp3n77bejq6kJXVxeOjo4wNTVFUFAQgOe/4H7zzTeCk5Iy8vb2xubNm7Fq1SokJCQgISEBq1atQlBQEKZOnSo6Xp3UuHFjxZ3lp0+fIj4+Ht27d1ccf/ToEQtRpBYsLS0rLJNRJTt27MCTJ08qjD958oTNPGvJ6tWrcfv2bTRq1AhPnjyBs7MzbG1tYWxsjKVLl4qOp5LYQ4SqZdiwYXBzc8PEiRPLjQcGBiIiIgIHDhxAQEAANm/ejIsXLwpKWZGmpiby8vJeOqXs1q1bMDc3V/o1nHVRXl4eli5diq1bt1b6w5bory5fvowrV65AkiS0adMGrVu3Fh2JVED9+vWxd+/ecg0+AeDo0aMYMWIEd0qoARMmTMDFixexcuVKHDx4EDt27MCNGzego6MDANi9eze+/fZbnD17VnBSopoVERGBb775BoGBgRW2/lZmDx8+hCRJkMvlSEtLK3cdXVpairCwMMyZMwc3btwQmFK9REVFIT4+HmVlZXBwcOD25X8DCyJULUZGRkhMTIStrW258fT0dHTq1AmPHz9GRkYGOnTooFS7hmhoaKB///4v7WRfXFyM8PBwFkRqSH5+PqZMmYKIiAhoa2tjzpw58Pb2xsKFC7F69WrY29tj5syZGDlypOioRFRHNW7cGNHR0Wjbtm258ZSUFDg5OeH27duCktVdt2/fxgcffIC4uDgYGRlhx44dGDp0qOJ479690a1bN97dpDpPLpejsLAQJSUlMDAwqDAz6t69e4KSvZqGhsYr+53IZDIsWrQIX331VS2mUj8lJSXQ09NDYmIi2rVrJzpOncEeIlQtpqamCAsLg4+PT7nxsLAwmJqaAni+nlDZuk2PGTPmteewoWrN+fLLL/Hbb79hzJgxCA8Ph4+PD8LDw1FUVISjR4/C2dlZdERSAaWlpdi+fbuiS39ZWVm541FRUYKSkSqYMmUKFi9ejODgYEVxvLi4GEuXLuW2uzXEzMwMJ06cwIMHD2BkZARNTc1yx0NCQtjYltTCt99+KzpCtRw/fhySJKFXr144cOCA4lofAHR0dGBlZQVzc3OBCdWDlpYWrKyseOP2H8YZIlQtW7ZswaRJkzBgwAB07doVMpkMZ86cwZEjR/Ddd9/By8sL33zzDc6cOYN9+/aJjktKwsrKCkFBQejTpw8yMzNha2uLadOmqewFAonh7e2N7du3Y+DAgZV26V+7dq2gZKQKhg4disjISOjq6qJjx44AgKSkJDx9+hS9e/cud25oaKiIiERUBz179gyfffYZ5s2bB2tra9FxquXq1ato1qyZyu2OU5cEBwcjJCQE33//fbnCFFUfCyJUbXFxcVi/fj1SU1MVa/inTp2Kd955R3Q0UlLa2tq4evWq4i6CgYEBzpw5w2l/VCUNGzbEzp07MWDAANFRSAVVZfez4ODgGkxCROrGxMQE8fHxKlsQ+e2331553MnJqZaSqK/OnTsjPT0dz549g5WVFQwNDcsdj4+PF5RMdXHJDFXZnyvce/bsER2HVEhZWVm59bKampoVvpETvY6Ojk6F/kVEb4pFDiISZejQoTh48CBmzpwpOkq1uLi4VBj782wRLuWoeUOGDIFMJlPp3YqUDWeIULWoeoWbxPhrU9uwsDD06tWrQlGE09TpVb755htkZmZi/fr1nLZLREQqY+nSpVi9ejV69+6Nt99+u8L1z7Rp0wQlezN/3YXr2bNnSEhIwLx587B06dIKyw7pn1NYWIhZs2bh4MGDePbsGXr37o2AgAA0bNhQdDSVx4IIVcvYsWPRvn17la1wkxhvOlWdd3DpVYYOHYrjx4/D1NQU9vb2Fbr0s6BGRETKqEWLFi89JpPJkJmZWYtp/jm//fYbfHx8cP78edFR6qxZs2Zh48aN8PDwgL6+Pn744Qe4uLggJCREdDSVxyUzVC22trZYvHgxTp48qZIVbhKDhQ76J5iYmJTbspOIiEgVZGVliY5QI8zMzJCamio6Rp0WGhqKoKAgjBgxAgDg4eGBHj16oLS0tMLOXVQ1nCFC1VJXK9xERERERFTRhQsXyj2XJAk3b97EihUr8OzZM8TFxQlKVvfp6OggKysLFhYWijF9fX1cuXIFlpaWApOpPs4QoWqpqxVuIiKq27Kysl5Z1CciqknXr1/HoUOHkJOTg6dPn5Y7tmbNGkGp3kynTp0qbejZrVs3bNu2TVAq9VBaWgodHZ1yY1paWigpKRGUqO5gQYT+ljt37kAmk6FBgwaioxBRHebg4IDIyEjI5XJ07tz5lc1UueUcvYqtrS2cnJzg5eWFDz/8EHp6eqIjEZGaiIyMxODBg9GiRQukpqaiXbt2yM7OhiRJcHBwEB3vtf56Q1RDQwNmZmb8PloLJEmCp6enYmMCACgqKsLEiRPLtS5gH7WqY0GEqiw/Px9fffUV9u3bh/v37wMA5HI5RowYgSVLlsDExERsQCKqc9zd3RUXAUOGDBEbhlRaUlIStm3bhs8//xze3t4YPnw4vLy80LVrV9HRiKiOmzt3Lj7//HP4+fnB2NgYBw4cQKNGjeDh4YF+/fqJjvdaVlZWoiOorTFjxlQY+/jjjwUkqXvYQ4Sq5N69e+jevTtyc3Ph4eGBtm3bQpIkpKSk4IcffoClpSVOnjwJuVwuOioREdFLlZSUICwsDNu3b8fRo0fRsmVLeHl54ZNPPoGZmZnoeERUBxkbGyMxMRE2NjaQy+WIjY2Fvb09kpKS4O7ujuzsbNERXysmJgarV69GSkoKZDIZ2rZti1mzZuHdd98VHY2oWjREByDV4ufnBx0dHWRkZCAwMBAzZsyAj48PNm/ejPT0dGhra8PPz090TCIiolfS0tLC0KFD8eOPP2LlypXIyMiAr68vmjZtitGjR+PmzZuiIxJRHWNoaIji4mIAgLm5OTIyMhTH7ty5IyrWG/v+++/Rp08fGBgYYNq0afD29oa+vj569+6NH374QXQ8omrhDBGqkubNmyMwMBB9+/at9Hh4eDgmTpyoEhVuIlIdcrn8lX1D/uzevXs1nIbqgnPnzmHbtm3Yu3cvDA0NMWbMGHh5eeHGjRuYP38+Hj16hDNnzoiOSUR1yJAhQzBw4ECMHz8eX3zxBX766Sd4enoiNDQUcrkcx44dEx3xldq2bYvPPvsMPj4+5cbXrFmDLVu2ICUlRVAyoupjQYSqRFdXFxkZGWjatGmlx69fvw5bW1sUFRXVcjIiqst27NjxxudWts6W6IU1a9YgODgYqampGDBgAD799FMMGDAAGhr/f9Jseno62rRpw+79RPSPyszMxOPHj9GhQwcUFhbC19cXsbGxsLW1xdq1a5W+R4euri5+//132NralhtPT09Hu3bteP1PKolNValKGjZsiOzs7JcWRLKysrjjDBH941jkoH/Kpk2bMG7cOIwdOxZvvfVWpec0a9YMQUFBtZyMiOo6a2trxZ8NDAywceNGgWmqztLSEpGRkRUKIpGRkbC0tBSUiujv4QwRqhIvLy+kp6fj119/rbAXdnFxMfr27QsbGxteSBJRjcrIyEBwcDAyMjKwbt06NGrUCOHh4bC0tIS9vb3oeERERJXKz8/H/v37kZGRgVmzZsHU1BTx8fFo3LgxLCwsRMd7pU2bNmHGjBkYN24c3nnnHchkMsTGxmL79u1Yt24dJkyYIDoiUZWxIEJVcv36dTg6OkJXVxdTpkxBmzZtAADJycnYuHEjiouLce7cOVaJiajGxMTEoH///ujRowd+++03pKSkwNraGqtWrcKZM2ewf/9+0RFJBRQWFiInJwdPnz4tN96hQwdBiYiorrtw4QL69OmD+vXrIzs7G6mpqbC2tsa8efNw9epV7Ny5U3TE1/rpp5/wzTffKPqFvNhlxt3dXXAyouphQYSqLCsrC5MnT0ZERARefPnIZDK4ublh/fr1FabRERH9k7p3745///vfmDlzJoyNjZGUlARra2ucPXsWQ4YMQW5uruiIpMRu374NT09PhIeHV3q8tLS0lhMRkbro06cPHBwcsGrVqnI/v06ePIlRo0Yp/aYEnp6eGDduHJycnERHIfrHcNtdqrIWLVrg6NGjuHPnDk6fPo3Tp0/j9u3bCA8PZzGEiGrcxYsXMXTo0ArjZmZmuHv3roBEpEpmzJiB/Px8nD59Gvr6+ggPD8eOHTvQsmVLHDp0SHQ8IqrDzp49W+myEgsLC+Tl5QlIVDWPHj3Ce++9h5YtW2LZsmW4ceOG6EhEfxsLIlRtcrkcXbt2RdeuXWFqaio6DhGpCRMTE9y8ebPCeEJCgtKvvybxoqKisHbtWnTp0gUaGhqwsrLCxx9/jFWrVmH58uWi4xFRHaanp4eHDx9WGE9NTYWZmZmARFVz4MAB5ObmwtvbGyEhIbCyskL//v0REhKCZ8+eiY5HVC0siBARkUoZNWoUZs+ejby8PMhkMpSVlSEuLg6+vr4YPXq06Hik5AoKCtCoUSMAgKmpKW7fvg0AaN++PeLj40VGI6I6zt3dHX5+forigUwmQ05ODubMmYNhw4YJTvdmGjRogOnTpyMhIQFnzpyBra0tRo8eDXNzc/j4+CAtLU10RKIqYUGEiIhUytKlS9GsWTNYWFjg8ePHsLOzg5OTE9555x385z//ER2PlFzr1q2RmpoKAOjUqRMCAwORm5uL7777Dk2aNBGcjojqstWrV+P27dto1KgRnjx5AmdnZ9ja2sLY2BhLly4VHa9Kbt68iYiICEREREBTUxMDBgzA77//Djs7O6xdu1Z0PKI3xqaqRESkEtLT08v1KcrIyEBCQgLKysrQuXNntGzZUmA6UhW7d+/G06dPMXbsWCQkJKBv3764e/cudHR0sH37dgwfPlx0RCKq46KiohAfH4+ysjI4ODigT58+oiO9kWfPnuHQoUMIDg5GREQEOnTogE8//RQeHh4wNjYGAOzduxeTJk3C/fv3BaclejMsiBARkUrQ0NCAhYUFXF1d0atXL7i6usLKykp0LFJxhYWFuHz5Mpo1a4aGDRuKjkNEpLQaNmyIsrIyjBw5EuPHj0enTp0qnHP//n04ODggKyur9gMSVQMLIkREpBJOnDiBmJgYREdH49SpUygqKkKzZs0UxRFXV1c2VaWXKiwsxKxZs3Dw4EE8e/YMffr0gb+/P4sgRFSj/P393/jcadOm1WCSv2/Xrl3497//DT09PdFRiP4xLIgQEZHKefbsGU6dOoXo6GhER0fj9OnTKC4uhq2traI/BNGfzZo1Cxs3boSHhwf09PSwZ88euLi4ICQkRHQ0IqrDWrRo8UbnyWQyZGZm1nAaIvorFkSIiEhlPXnyBLGxsfjll1+wZcsWPH78GKWlpaJjkRKysbHB0qVLMWLECADAmTNn0KNHDxQVFUFTU1NwOiIiIhKBBREiIlIZRUVFOHnyJI4fP47o6GicPXsWLVq0gLOzM5ycnODs7MxlM1QpHR0dZGVllfv60NfXx5UrV2BpaSkwGRGpm6dPnyIrKws2NjbQ0tISHYdIrfF/IBERqQRnZ2ecPXsWNjY2cHJywtSpU+Hs7IzGjRuLjkYqoLS0FDo6OuXGtLS0UFJSIigREambwsJCTJ06FTt27AAAXLlyBdbW1pg2bRrMzc0xZ84cwQmJ1A8LIkREpBJOnjyJJk2awNXVFS4uLnBycmJDTHpjkiTB09MTurq6irGioiJMnDgRhoaGirHQ0FAR8YhIDcydOxdJSUmIjo5Gv379FON9+vTBggULWBAhEoBLZoiISCUUFBTgxIkTiI6OxvHjx5GYmIhWrVrB2dkZLi4ucHZ2hpmZmeiYpKTGjh37RucFBwfXcBIiUldWVlbYt28funXrBmNjYyQlJcHa2hrp6elwcHDAw4cPRUckUjssiBARkUp69OgRYmNjFf1EkpKS0LJlS1y6dEl0NCIiogoMDAxw6dIlWFtblyuIJCUlwcnJCQ8ePBAdkUjtaIgOQEREVB2GhoYwNTWFqakp5HI5tLS0kJKSIjoWERFRpbp06YLDhw8rnstkMgDAli1b0L17d1GxiNQae4gQEZFKKCsrw7lz5xRLZuLi4lBQUAALCwu4urpiw4YNcHV1FR2TiIioUsuXL0e/fv2QnJyMkpISrFu3Dr///jtOnTqFmJgY0fGI1BKXzBARkUqoV68eCgoK0KRJE7i4uMDFxQWurq6wsbERHY2IiOiNXLp0CV9//TXOnz+PsrIyODg4YPbs2Wjfvr3oaERqiQURIiJSCYGBgXB1dUWrVq1ERyEiIqoyDw8PRRNw/iwjUg4siBAREREREdWwCRMmICYmBmlpaWjcuDGcnZ0VO6W1adNGdDwitcSCCBERERERUS3Jy8tDdHQ0oqOjERMTgytXrqBRo0a4efOm6GhEaoe7zBAREREREdUSY2NjyOVyyOVymJiYQEtLC2+99ZboWERqiTNEiIiIiIiIatjs2bMRExODpKQktGvXDk5OTnB2doaTkxNMTExExyNSSyyIEBERERER1TANDQ2YmZnBx8cH7u7uaNu2rehIRGqPBREiIiIiIqIalpSUhJiYGERHR+PEiRPQ1NRUNFV1cXFhgYRIABZEiIiIiIiIallSUhK+/fZbfP/99ygrK0NpaanoSERqR0t0ACIiIiIiInWQkJCg2GHmxIkTePjwITp16gRXV1fR0YjUEmeIEBERERER1TC5XI7Hjx+jY8eOimUyTk5OqFevnuhoRGqLBREiIiIiIqIa9t///pcFECIlw4IIEREREREREakdDdEBiIiIiIiIiIhqGwsiRERERERERKR2WBAhIiIiIiIiIrXDgggRERHVGdnZ2ZDJZEhMTBQdhYiIiJQcCyJERERUIzw9PTFkyBDRMSrIzMzEyJEjYW5uDj09PTRt2hTu7u64cuWK6GhERERUi7REByAiIiKqLU+fPoWbmxvatGmD0NBQNGnSBNevX8eRI0fw4MGDGn9vHR2dGn0PIiIienOcIUJERERCJCcnY8CAATAyMkLjxo3xySef4M6dO4rj4eHh6NmzJ0xMTNCgQQMMGjQIGRkZ5V7jzJkz6Ny5M/T09ODo6IiEhITXvmdmZiY2btyIbt26wcrKCj169MDSpUvRpUsXxXkXL15Er169oK+vjwYNGuCzzz7D48ePFcddXFwwY8aMcq89ZMgQeHp6Kp43b94cS5YsgaenJ+rXr4/x48cDAOLi4uDs7AwDAwPI5XL07dsX9+/fBwBIkoRVq1bB2toa+vr66NixI/bv31+lzysRERG9GRZEiIiIqNbdvHkTzs7O6NSpE86dO4fw8HDcunULH330keKcgoICzJw5E2fPnkVkZCQ0NDQwdOhQlJWVKY4PGjQIrVu3xvnz57Fw4UL4+vq+8n3NzMygoaGB/fv3o7S0tNJzCgsL0a9fP8jlcpw9exYhISE4duwYvL29q/xxfv3112jXrh3Onz+PefPmITExEb1794a9vT1OnTqF2NhYvP/++4os//nPfxAcHIxNmzbh999/h4+PDz7++GPExMRU+b2JiIjo1bhkhoiIiGrdpk2b4ODggGXLlinGtm3bBktLS1y5cgWtWrXCsGHDyv2doKAgNGrUCMnJyWjXrh12796N0tJSbNu2DQYGBrC3t8f169cxadKkl76vhYUF/P398cUXX2DRokVwdHSEq6srPDw8YG1tDQDYvXs3njx5gp07d8LQ0BAAsH79erz//vtYuXIlGjdu/MYfZ69evcoVaUaNGgVHR0ds3LhRMWZvbw/geYFnzZo1iIqKQvfu3QEA1tbWiI2NRWBgIJydnd/4fYmIiOj1OEOEiIiIat358+dx/PhxGBkZKR5t2rQBAMWymIyMDIwaNQrW1taoV68eWrRoAQDIyckBAKSkpKBjx44wMDBQvO6LQsKrTJkyBXl5efj+++/RvXt3hISEwN7eHr/++mu5131RDAGAHj16oKysDKmpqVX6OB0dHcs9fzFDpDLJyckoKiqCm5tbuc/Lzp07KywVIiIior+PM0SIiIio1pWVlSlmXPxVkyZNAADvv/8+LC0tsWXLFpibm6OsrAzt2rXD06dPATzvt1FdxsbGGDx4MAYPHowlS5agb9++WLJkCdzc3CBJEmQyWaV/78W4hoZGhfd/9uxZhfP/XFQBAH19/ZdmerEU6PDhw7CwsCh3TFdX9/UfFBEREVUJZ4gQERFRrXNwcMDvv/+O5s2bw9bWttzD0NAQd+/eRUpKCv7zn/+gd+/eaNu2raLx6At2dnZISkrCkydPFGOnT5+uchaZTIY2bdqgoKBA8bqJiYmK58DzRqgaGhpo1aoVgOe9SG7evKk4XlpaikuXLr32vTp06IDIyMhKj9nZ2UFXVxc5OTkVPieWlpZV/riIiIjo1VgQISIiohrz4MEDJCYmlnvk5ORgypQpuHfvHkaOHIkzZ84gMzMTERERGDduHEpLSyGXy9GgQQNs3rwZ6enpiIqKwsyZM8u99qhRo6ChoQEvLy8kJyfjyJEjWL169SvzJCYmwt3dHfv370dycjLS09MRFBSEbdu2wd3dHQDg4eEBPT09jBkzBpcuXcLx48cxdepUfPLJJ4r+Ib169cLhw4dx+PBhXL58GZMnT0Z+fv5rPx9z587F2bNnMXnyZFy4cAGXL1/Gpk2bcOfOHRgbG8PX1xc+Pj7YsWMHMjIykJCQgA0bNmDHjh3V+wcgIiKil+KSGSIiIqox0dHR6Ny5c7mxMWPGYPv27YiLi8Ps2bPRt29fFBcXw8rKCv369YOGhgZkMhn27t2LadOmoV27dmjdujX8/f3h4uKieB0jIyOEhYVh4sSJ6Ny5M+zs7LBy5coKzVj/rGnTpmjevDkWLVqE7OxsyGQyxXMfHx8AgIGBAX755RdMnz4dXbp0gYGBAYYNG4Y1a9YoXmfcuHFISkrC6NGjoaWlBR8fH7i6ur7289GqVStERETgyy+/RNeuXaGvr49//etfGDlyJABg8eLFaNSoEZYvX47MzEyYmJjAwcEBX375ZVU+7URERPQGZNLfWYBLRERERERERKSCuGSGiIiIiIiIiNQOCyJEREREREREpHZYECEiIiIiIiIitcOCCBERERERERGpHRZEiIiIiIiIiEjtsCBCRERERERERGqHBREiIiIiIiIiUjssiBARERERERGR2mFBhIiIiIiIiIjUDgsiRERERERERKR2WBAhIiIiIiIiIrXDgggRERERERERqZ3/B3vNHTaOo782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71600"/>
            <a:ext cx="4501032" cy="210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962400"/>
            <a:ext cx="4175181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70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81000"/>
            <a:ext cx="45720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 smtClean="0"/>
              <a:t>In Lead Origin, maximum conversion happened from Landing Page  Submission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51717" y="407205"/>
            <a:ext cx="457200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 smtClean="0"/>
              <a:t>Major conversion has happened from Emails sent and Calls made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4038600"/>
            <a:ext cx="45720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 smtClean="0"/>
              <a:t>Major conversion in the lead source is from Google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43000"/>
            <a:ext cx="2367753" cy="1743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081" y="1143000"/>
            <a:ext cx="205724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84931"/>
            <a:ext cx="3706748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3100388" cy="1927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15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152400"/>
            <a:ext cx="4572000" cy="923330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dirty="0" smtClean="0"/>
              <a:t>Not much impact on conversion rates through Search, digital  advertisements and through recommendations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72680" y="3505200"/>
            <a:ext cx="45720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 smtClean="0"/>
              <a:t>Last Activity value of SMS Sent' had more conversion.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680" y="1101609"/>
            <a:ext cx="4751039" cy="2183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192" y="4151531"/>
            <a:ext cx="4624976" cy="2325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1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228600"/>
            <a:ext cx="3991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spc="-20" dirty="0" smtClean="0">
                <a:solidFill>
                  <a:schemeClr val="accent2"/>
                </a:solidFill>
              </a:rPr>
              <a:t>Variables</a:t>
            </a:r>
            <a:r>
              <a:rPr lang="en-US" b="1" u="sng" spc="-45" dirty="0" smtClean="0">
                <a:solidFill>
                  <a:schemeClr val="accent2"/>
                </a:solidFill>
              </a:rPr>
              <a:t> </a:t>
            </a:r>
            <a:r>
              <a:rPr lang="en-US" b="1" u="sng" dirty="0" smtClean="0">
                <a:solidFill>
                  <a:schemeClr val="accent2"/>
                </a:solidFill>
              </a:rPr>
              <a:t>Impacting</a:t>
            </a:r>
            <a:r>
              <a:rPr lang="en-US" b="1" u="sng" spc="-45" dirty="0" smtClean="0">
                <a:solidFill>
                  <a:schemeClr val="accent2"/>
                </a:solidFill>
              </a:rPr>
              <a:t> </a:t>
            </a:r>
            <a:r>
              <a:rPr lang="en-US" b="1" u="sng" dirty="0" smtClean="0">
                <a:solidFill>
                  <a:schemeClr val="accent2"/>
                </a:solidFill>
              </a:rPr>
              <a:t>the</a:t>
            </a:r>
            <a:r>
              <a:rPr lang="en-US" b="1" u="sng" spc="-30" dirty="0" smtClean="0">
                <a:solidFill>
                  <a:schemeClr val="accent2"/>
                </a:solidFill>
              </a:rPr>
              <a:t> </a:t>
            </a:r>
            <a:r>
              <a:rPr lang="en-US" b="1" u="sng" dirty="0" smtClean="0">
                <a:solidFill>
                  <a:schemeClr val="accent2"/>
                </a:solidFill>
              </a:rPr>
              <a:t>Conversion</a:t>
            </a:r>
            <a:r>
              <a:rPr lang="en-US" b="1" u="sng" spc="-50" dirty="0" smtClean="0">
                <a:solidFill>
                  <a:schemeClr val="accent2"/>
                </a:solidFill>
              </a:rPr>
              <a:t> </a:t>
            </a:r>
            <a:r>
              <a:rPr lang="en-US" b="1" u="sng" dirty="0" smtClean="0">
                <a:solidFill>
                  <a:schemeClr val="accent2"/>
                </a:solidFill>
              </a:rPr>
              <a:t>Rate</a:t>
            </a:r>
            <a:endParaRPr lang="en-US" b="1" u="sng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1166843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Do Not Email</a:t>
            </a:r>
          </a:p>
          <a:p>
            <a:r>
              <a:rPr lang="en-US" dirty="0" smtClean="0"/>
              <a:t>Total Visits</a:t>
            </a:r>
          </a:p>
          <a:p>
            <a:r>
              <a:rPr lang="en-US" dirty="0" smtClean="0"/>
              <a:t>Total Time Spent On Website</a:t>
            </a:r>
          </a:p>
          <a:p>
            <a:r>
              <a:rPr lang="en-US" dirty="0" smtClean="0"/>
              <a:t>Lead Origin – Lead Page Submission</a:t>
            </a:r>
          </a:p>
          <a:p>
            <a:r>
              <a:rPr lang="en-US" dirty="0" smtClean="0"/>
              <a:t>Lead Origin – Lead Add Form</a:t>
            </a:r>
          </a:p>
          <a:p>
            <a:r>
              <a:rPr lang="en-US" dirty="0" smtClean="0"/>
              <a:t>Lead Source - </a:t>
            </a:r>
            <a:r>
              <a:rPr lang="en-US" dirty="0" err="1" smtClean="0"/>
              <a:t>Olark</a:t>
            </a:r>
            <a:r>
              <a:rPr lang="en-US" dirty="0" smtClean="0"/>
              <a:t> Chat</a:t>
            </a:r>
          </a:p>
          <a:p>
            <a:r>
              <a:rPr lang="en-US" dirty="0" smtClean="0"/>
              <a:t>Last Source – </a:t>
            </a:r>
            <a:r>
              <a:rPr lang="en-US" dirty="0" err="1" smtClean="0"/>
              <a:t>Welingak</a:t>
            </a:r>
            <a:r>
              <a:rPr lang="en-US" dirty="0" smtClean="0"/>
              <a:t> Website</a:t>
            </a:r>
          </a:p>
          <a:p>
            <a:r>
              <a:rPr lang="en-US" dirty="0" smtClean="0"/>
              <a:t>Last Activity – Email Bounced</a:t>
            </a:r>
          </a:p>
          <a:p>
            <a:r>
              <a:rPr lang="en-US" dirty="0" smtClean="0"/>
              <a:t>Last Activity – Not Sure</a:t>
            </a:r>
          </a:p>
          <a:p>
            <a:r>
              <a:rPr lang="en-US" dirty="0" smtClean="0"/>
              <a:t>Last Activity – </a:t>
            </a:r>
            <a:r>
              <a:rPr lang="en-US" dirty="0" err="1" smtClean="0"/>
              <a:t>Olark</a:t>
            </a:r>
            <a:r>
              <a:rPr lang="en-US" dirty="0" smtClean="0"/>
              <a:t> Chat Conversation</a:t>
            </a:r>
          </a:p>
          <a:p>
            <a:r>
              <a:rPr lang="en-US" dirty="0" smtClean="0"/>
              <a:t>Last Activity – SMS Sent</a:t>
            </a:r>
          </a:p>
          <a:p>
            <a:r>
              <a:rPr lang="en-US" dirty="0" smtClean="0"/>
              <a:t>Current Occupation – No Information</a:t>
            </a:r>
          </a:p>
          <a:p>
            <a:r>
              <a:rPr lang="en-US" dirty="0" smtClean="0"/>
              <a:t>Current Occupation – Working Professional</a:t>
            </a:r>
          </a:p>
          <a:p>
            <a:r>
              <a:rPr lang="en-US" dirty="0" smtClean="0"/>
              <a:t>Last Notable Activity – Had a Phone Conversation</a:t>
            </a:r>
          </a:p>
          <a:p>
            <a:r>
              <a:rPr lang="en-US" dirty="0" smtClean="0"/>
              <a:t>Last Notable Activity - Unreachable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1524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chemeClr val="accent2"/>
                </a:solidFill>
              </a:rPr>
              <a:t>Model Evaluation - Sensitivity and Specificity on Train Data Set</a:t>
            </a:r>
            <a:endParaRPr lang="en-US" b="1" u="sng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10400" y="765027"/>
            <a:ext cx="179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3688" y="2819400"/>
            <a:ext cx="39797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Accuracy - 81%</a:t>
            </a:r>
          </a:p>
          <a:p>
            <a:r>
              <a:rPr lang="en-US" dirty="0" smtClean="0"/>
              <a:t>Sensitivity </a:t>
            </a:r>
            <a:r>
              <a:rPr lang="en-US" dirty="0" smtClean="0"/>
              <a:t>– 69 </a:t>
            </a:r>
            <a:r>
              <a:rPr lang="en-US" dirty="0" smtClean="0"/>
              <a:t>%</a:t>
            </a:r>
          </a:p>
          <a:p>
            <a:r>
              <a:rPr lang="en-US" dirty="0" smtClean="0"/>
              <a:t>Specificity </a:t>
            </a:r>
            <a:r>
              <a:rPr lang="en-US" dirty="0" smtClean="0"/>
              <a:t>– 88 %</a:t>
            </a:r>
          </a:p>
          <a:p>
            <a:r>
              <a:rPr lang="en-US" dirty="0" smtClean="0"/>
              <a:t>False Positive Rate - 11 %</a:t>
            </a:r>
          </a:p>
          <a:p>
            <a:r>
              <a:rPr lang="en-US" dirty="0" smtClean="0"/>
              <a:t>Positive Predictive Value - 79 %</a:t>
            </a:r>
          </a:p>
          <a:p>
            <a:r>
              <a:rPr lang="en-US" dirty="0" smtClean="0"/>
              <a:t>Positive Predictive Value – 82%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3600" y="3373397"/>
            <a:ext cx="2989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Precision - 79 %</a:t>
            </a:r>
          </a:p>
          <a:p>
            <a:r>
              <a:rPr lang="en-US" dirty="0" smtClean="0"/>
              <a:t>Recall - </a:t>
            </a:r>
            <a:r>
              <a:rPr lang="en-US" dirty="0" smtClean="0"/>
              <a:t>69 </a:t>
            </a:r>
            <a:r>
              <a:rPr lang="en-US" dirty="0" smtClean="0"/>
              <a:t>%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4479"/>
            <a:ext cx="2971800" cy="234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010400" y="13716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3467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08915" y="1371600"/>
            <a:ext cx="70009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438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69813" y="1937094"/>
            <a:ext cx="745825" cy="34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740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908915" y="1937094"/>
            <a:ext cx="700092" cy="34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3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701</Words>
  <Application>Microsoft Office PowerPoint</Application>
  <PresentationFormat>On-screen Show (4:3)</PresentationFormat>
  <Paragraphs>110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Lead Score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 Study</dc:title>
  <dc:creator>Jhon</dc:creator>
  <cp:lastModifiedBy>Jhon</cp:lastModifiedBy>
  <cp:revision>25</cp:revision>
  <dcterms:created xsi:type="dcterms:W3CDTF">2023-04-16T16:43:06Z</dcterms:created>
  <dcterms:modified xsi:type="dcterms:W3CDTF">2023-04-17T19:56:22Z</dcterms:modified>
</cp:coreProperties>
</file>