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B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355910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BCC38E-F8EF-4BBF-9E11-13987AF19D35}"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9263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4092865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3640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2120580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1435208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1391916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3098848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242110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289861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373432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BCC38E-F8EF-4BBF-9E11-13987AF19D35}"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258584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BCC38E-F8EF-4BBF-9E11-13987AF19D35}"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3866996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213864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139354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2BCC38E-F8EF-4BBF-9E11-13987AF19D35}" type="datetimeFigureOut">
              <a:rPr lang="en-US" smtClean="0"/>
              <a:t>5/20/2024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220429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BCC38E-F8EF-4BBF-9E11-13987AF19D35}"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3EDC0-B1C1-484B-9765-1CD6C49297BA}" type="slidenum">
              <a:rPr lang="en-US" smtClean="0"/>
              <a:t>‹#›</a:t>
            </a:fld>
            <a:endParaRPr lang="en-US"/>
          </a:p>
        </p:txBody>
      </p:sp>
    </p:spTree>
    <p:extLst>
      <p:ext uri="{BB962C8B-B14F-4D97-AF65-F5344CB8AC3E}">
        <p14:creationId xmlns:p14="http://schemas.microsoft.com/office/powerpoint/2010/main" val="374324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BCC38E-F8EF-4BBF-9E11-13987AF19D35}" type="datetimeFigureOut">
              <a:rPr lang="en-US" smtClean="0"/>
              <a:t>5/20/2024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83EDC0-B1C1-484B-9765-1CD6C49297BA}" type="slidenum">
              <a:rPr lang="en-US" smtClean="0"/>
              <a:t>‹#›</a:t>
            </a:fld>
            <a:endParaRPr lang="en-US"/>
          </a:p>
        </p:txBody>
      </p:sp>
    </p:spTree>
    <p:extLst>
      <p:ext uri="{BB962C8B-B14F-4D97-AF65-F5344CB8AC3E}">
        <p14:creationId xmlns:p14="http://schemas.microsoft.com/office/powerpoint/2010/main" val="36521246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0111" y="98474"/>
            <a:ext cx="10367889" cy="2307102"/>
          </a:xfrm>
          <a:ln>
            <a:solidFill>
              <a:schemeClr val="accent1"/>
            </a:solidFill>
          </a:ln>
        </p:spPr>
        <p:txBody>
          <a:bodyPr>
            <a:normAutofit/>
          </a:bodyPr>
          <a:lstStyle/>
          <a:p>
            <a:pPr algn="l"/>
            <a:r>
              <a:rPr lang="en-US" sz="3600" dirty="0" smtClean="0">
                <a:solidFill>
                  <a:srgbClr val="FF0000"/>
                </a:solidFill>
                <a:latin typeface="Arial Black" panose="020B0A04020102020204" pitchFamily="34" charset="0"/>
              </a:rPr>
              <a:t>Data Visualization of Bird Strikes       between 2000 - 2011</a:t>
            </a:r>
            <a:endParaRPr lang="en-US" sz="3600"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7792278" y="4505739"/>
            <a:ext cx="3922644" cy="1855303"/>
          </a:xfrm>
        </p:spPr>
        <p:txBody>
          <a:bodyPr>
            <a:normAutofit/>
          </a:bodyPr>
          <a:lstStyle/>
          <a:p>
            <a:pPr algn="l"/>
            <a:r>
              <a:rPr lang="en-US" dirty="0" smtClean="0">
                <a:latin typeface="Arial Black" panose="020B0A04020102020204" pitchFamily="34" charset="0"/>
              </a:rPr>
              <a:t> </a:t>
            </a:r>
            <a:r>
              <a:rPr lang="en-US" dirty="0" smtClean="0">
                <a:solidFill>
                  <a:srgbClr val="FFFF00"/>
                </a:solidFill>
                <a:latin typeface="Arial Black" panose="020B0A04020102020204" pitchFamily="34" charset="0"/>
              </a:rPr>
              <a:t>WIREFRAM DOCUMENT</a:t>
            </a:r>
          </a:p>
          <a:p>
            <a:pPr algn="l"/>
            <a:endParaRPr lang="en-US" dirty="0" smtClean="0">
              <a:solidFill>
                <a:srgbClr val="FFFF00"/>
              </a:solidFill>
              <a:latin typeface="Arial Black" panose="020B0A04020102020204" pitchFamily="34" charset="0"/>
            </a:endParaRPr>
          </a:p>
          <a:p>
            <a:pPr algn="l"/>
            <a:r>
              <a:rPr lang="en-US" dirty="0" smtClean="0">
                <a:solidFill>
                  <a:schemeClr val="accent5"/>
                </a:solidFill>
                <a:latin typeface="Arial Black" panose="020B0A04020102020204" pitchFamily="34" charset="0"/>
              </a:rPr>
              <a:t>      </a:t>
            </a:r>
            <a:r>
              <a:rPr lang="en-US" dirty="0" smtClean="0">
                <a:solidFill>
                  <a:srgbClr val="FF0000"/>
                </a:solidFill>
                <a:latin typeface="Arial Black" panose="020B0A04020102020204" pitchFamily="34" charset="0"/>
              </a:rPr>
              <a:t>PREPARED BY</a:t>
            </a:r>
          </a:p>
          <a:p>
            <a:pPr algn="l"/>
            <a:r>
              <a:rPr lang="en-US" dirty="0" smtClean="0">
                <a:solidFill>
                  <a:srgbClr val="FF0000"/>
                </a:solidFill>
                <a:latin typeface="Arial" panose="020B0604020202020204" pitchFamily="34" charset="0"/>
                <a:cs typeface="Arial" panose="020B0604020202020204" pitchFamily="34" charset="0"/>
              </a:rPr>
              <a:t>               SANJEET AGRAWL</a:t>
            </a:r>
          </a:p>
        </p:txBody>
      </p:sp>
      <p:sp>
        <p:nvSpPr>
          <p:cNvPr id="7" name="Rectangle 6"/>
          <p:cNvSpPr/>
          <p:nvPr/>
        </p:nvSpPr>
        <p:spPr>
          <a:xfrm>
            <a:off x="379828" y="2349305"/>
            <a:ext cx="9144000" cy="562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067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90330"/>
          </a:xfrm>
        </p:spPr>
        <p:txBody>
          <a:bodyPr>
            <a:normAutofit fontScale="90000"/>
          </a:bodyPr>
          <a:lstStyle/>
          <a:p>
            <a:r>
              <a:rPr lang="en-US" sz="2400" dirty="0" smtClean="0">
                <a:latin typeface="Arial Black" panose="020B0A04020102020204" pitchFamily="34" charset="0"/>
              </a:rPr>
              <a:t>                                        </a:t>
            </a:r>
            <a:br>
              <a:rPr lang="en-US" sz="2400" dirty="0" smtClean="0">
                <a:latin typeface="Arial Black" panose="020B0A04020102020204" pitchFamily="34" charset="0"/>
              </a:rPr>
            </a:br>
            <a:r>
              <a:rPr lang="en-US" sz="2400" dirty="0">
                <a:latin typeface="Arial Black" panose="020B0A04020102020204" pitchFamily="34" charset="0"/>
              </a:rPr>
              <a:t> </a:t>
            </a:r>
            <a:r>
              <a:rPr lang="en-US" sz="2400" dirty="0" smtClean="0">
                <a:latin typeface="Arial Black" panose="020B0A04020102020204" pitchFamily="34" charset="0"/>
              </a:rPr>
              <a:t>                                       PROJECT DETAIL</a:t>
            </a:r>
            <a:br>
              <a:rPr lang="en-US" sz="2400" dirty="0" smtClean="0">
                <a:latin typeface="Arial Black" panose="020B0A04020102020204" pitchFamily="34" charset="0"/>
              </a:rPr>
            </a:br>
            <a:r>
              <a:rPr lang="en-US" sz="2400" dirty="0">
                <a:latin typeface="Arial Black" panose="020B0A04020102020204" pitchFamily="34" charset="0"/>
              </a:rPr>
              <a:t> </a:t>
            </a:r>
            <a:r>
              <a:rPr lang="en-US" sz="2400" dirty="0" smtClean="0">
                <a:latin typeface="Arial Black" panose="020B0A04020102020204" pitchFamily="34" charset="0"/>
              </a:rPr>
              <a:t>          </a:t>
            </a:r>
            <a:endParaRPr lang="en-US" sz="2400" dirty="0">
              <a:latin typeface="Arial Black" panose="020B0A04020102020204" pitchFamily="34" charset="0"/>
            </a:endParaRPr>
          </a:p>
        </p:txBody>
      </p:sp>
      <p:sp>
        <p:nvSpPr>
          <p:cNvPr id="3" name="Content Placeholder 2"/>
          <p:cNvSpPr>
            <a:spLocks noGrp="1"/>
          </p:cNvSpPr>
          <p:nvPr>
            <p:ph idx="1"/>
          </p:nvPr>
        </p:nvSpPr>
        <p:spPr>
          <a:xfrm flipV="1">
            <a:off x="119270" y="6857999"/>
            <a:ext cx="11834191" cy="496958"/>
          </a:xfrm>
        </p:spPr>
        <p:style>
          <a:lnRef idx="2">
            <a:schemeClr val="dk1"/>
          </a:lnRef>
          <a:fillRef idx="1">
            <a:schemeClr val="lt1"/>
          </a:fillRef>
          <a:effectRef idx="0">
            <a:schemeClr val="dk1"/>
          </a:effectRef>
          <a:fontRef idx="minor">
            <a:schemeClr val="dk1"/>
          </a:fontRef>
        </p:style>
        <p:txBody>
          <a:bodyPr>
            <a:normAutofit/>
          </a:bodyPr>
          <a:lstStyle/>
          <a:p>
            <a:pPr marL="0" indent="0">
              <a:buNone/>
            </a:pPr>
            <a:endParaRPr lang="en-US" sz="2400" dirty="0"/>
          </a:p>
        </p:txBody>
      </p:sp>
      <p:sp>
        <p:nvSpPr>
          <p:cNvPr id="23" name="Rectangle 22"/>
          <p:cNvSpPr/>
          <p:nvPr/>
        </p:nvSpPr>
        <p:spPr>
          <a:xfrm>
            <a:off x="838200" y="1690688"/>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0" y="1178655"/>
            <a:ext cx="12192000" cy="5539978"/>
          </a:xfrm>
          <a:prstGeom prst="rect">
            <a:avLst/>
          </a:prstGeom>
        </p:spPr>
        <p:txBody>
          <a:bodyPr wrap="square">
            <a:spAutoFit/>
          </a:bodyPr>
          <a:lstStyle/>
          <a:p>
            <a:r>
              <a:rPr lang="en-US" sz="1600" dirty="0"/>
              <a:t>Project :-                           Title Data Visualization of Bird Strikes between 2000 – 2011</a:t>
            </a:r>
          </a:p>
          <a:p>
            <a:r>
              <a:rPr lang="en-US" sz="1600" dirty="0"/>
              <a:t>Technologies:-                  Data Science</a:t>
            </a:r>
          </a:p>
          <a:p>
            <a:r>
              <a:rPr lang="en-US" sz="1600" dirty="0"/>
              <a:t>Domain :-                           Transportation and Communication</a:t>
            </a:r>
          </a:p>
          <a:p>
            <a:r>
              <a:rPr lang="en-US" sz="1600" dirty="0"/>
              <a:t>Project Difficulties level:-  </a:t>
            </a:r>
            <a:r>
              <a:rPr lang="en-US" sz="1600" dirty="0" smtClean="0"/>
              <a:t>Advanced  </a:t>
            </a:r>
            <a:endParaRPr lang="en-US" sz="1600" dirty="0"/>
          </a:p>
          <a:p>
            <a:endParaRPr lang="en-US" sz="1600" dirty="0">
              <a:latin typeface="Arial Black" panose="020B0A04020102020204" pitchFamily="34" charset="0"/>
            </a:endParaRPr>
          </a:p>
          <a:p>
            <a:r>
              <a:rPr lang="en-US" sz="1600" dirty="0">
                <a:latin typeface="Arial Black" panose="020B0A04020102020204" pitchFamily="34" charset="0"/>
              </a:rPr>
              <a:t>PROBLEM STATEMENT</a:t>
            </a:r>
          </a:p>
          <a:p>
            <a:pPr algn="just"/>
            <a:endParaRPr lang="en-US" sz="1600" dirty="0"/>
          </a:p>
          <a:p>
            <a:pPr algn="just"/>
            <a:r>
              <a:rPr lang="en-US" sz="1600" dirty="0"/>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 bird strike is strictly defined as a collision between a bird and an aircraft which is in flight or on a take-off or landing roll. The term is often expanded to cover other wildlife strikes - with bats or ground animals. </a:t>
            </a:r>
          </a:p>
          <a:p>
            <a:pPr algn="just"/>
            <a:endParaRPr lang="en-US" sz="1600" dirty="0"/>
          </a:p>
          <a:p>
            <a:pPr algn="just"/>
            <a:r>
              <a:rPr lang="en-US" sz="1600" dirty="0"/>
              <a:t>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 </a:t>
            </a:r>
          </a:p>
          <a:p>
            <a:r>
              <a:rPr lang="en-US" dirty="0"/>
              <a:t>           </a:t>
            </a:r>
            <a:endParaRPr lang="en-US" dirty="0"/>
          </a:p>
        </p:txBody>
      </p:sp>
    </p:spTree>
    <p:extLst>
      <p:ext uri="{BB962C8B-B14F-4D97-AF65-F5344CB8AC3E}">
        <p14:creationId xmlns:p14="http://schemas.microsoft.com/office/powerpoint/2010/main" val="3276742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10817"/>
          </a:xfrm>
        </p:spPr>
        <p:txBody>
          <a:bodyPr>
            <a:normAutofit/>
          </a:bodyPr>
          <a:lstStyle/>
          <a:p>
            <a:r>
              <a:rPr lang="en-US" sz="1600" dirty="0" smtClean="0">
                <a:latin typeface="Arial Black" panose="020B0A04020102020204" pitchFamily="34" charset="0"/>
              </a:rPr>
              <a:t>DATASET INFORMATION</a:t>
            </a:r>
            <a:endParaRPr lang="en-US" sz="1600" dirty="0">
              <a:latin typeface="Arial Black" panose="020B0A04020102020204" pitchFamily="34" charset="0"/>
            </a:endParaRPr>
          </a:p>
        </p:txBody>
      </p:sp>
      <p:sp>
        <p:nvSpPr>
          <p:cNvPr id="3" name="Content Placeholder 2"/>
          <p:cNvSpPr>
            <a:spLocks noGrp="1"/>
          </p:cNvSpPr>
          <p:nvPr>
            <p:ph idx="1"/>
          </p:nvPr>
        </p:nvSpPr>
        <p:spPr>
          <a:xfrm>
            <a:off x="838200" y="291548"/>
            <a:ext cx="10515600" cy="6440556"/>
          </a:xfrm>
        </p:spPr>
        <p:txBody>
          <a:bodyPr>
            <a:normAutofit lnSpcReduction="10000"/>
          </a:bodyPr>
          <a:lstStyle/>
          <a:p>
            <a:r>
              <a:rPr lang="en-US" sz="1400" dirty="0" smtClean="0"/>
              <a:t>This is a report related dataset that contains Information like Phase of flight, Precipitation, Cost: Total ,Pilot warned of birds or wildlife?, Number of people injured, Feet above ground, Flight Date , Impact to flight etc. </a:t>
            </a:r>
          </a:p>
          <a:p>
            <a:endParaRPr lang="en-US" sz="1400" dirty="0" smtClean="0"/>
          </a:p>
          <a:p>
            <a:pPr marL="0" indent="0">
              <a:buNone/>
            </a:pPr>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r>
              <a:rPr lang="en-US" sz="1400" dirty="0" smtClean="0"/>
              <a:t>Total number if bird strikes is around 21 thousand in the span of 11 years which resulted in the repair cost of 139 million dollar. </a:t>
            </a:r>
          </a:p>
          <a:p>
            <a:r>
              <a:rPr lang="en-US" sz="1400" dirty="0" smtClean="0"/>
              <a:t>Out of 20,673 flights that have been involved in a bird strike incident, 18,309 received no damage while 2364 received small to large scale damages. </a:t>
            </a:r>
          </a:p>
          <a:p>
            <a:r>
              <a:rPr lang="en-US" sz="1400" dirty="0" smtClean="0"/>
              <a:t>Number of bird strikes continue to increase yearly from 2000 to 2011.</a:t>
            </a:r>
          </a:p>
          <a:p>
            <a:r>
              <a:rPr lang="en-US" sz="1400" dirty="0" smtClean="0"/>
              <a:t> Airlines namely, Business , Southwest Airlines , American Airlines, Delta Air Airlines, US Airlines are more involved in bird strikes than other airlines. </a:t>
            </a:r>
          </a:p>
          <a:p>
            <a:r>
              <a:rPr lang="en-US" sz="1400" dirty="0" smtClean="0"/>
              <a:t>81 percent of the planes were flying at an altitude &lt;1000 While 19 Percent of the planes were at altitude &gt;1000 when the strikes occurred.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468" y="702365"/>
            <a:ext cx="5847175" cy="3578087"/>
          </a:xfrm>
          <a:prstGeom prst="rect">
            <a:avLst/>
          </a:prstGeom>
        </p:spPr>
      </p:pic>
    </p:spTree>
    <p:extLst>
      <p:ext uri="{BB962C8B-B14F-4D97-AF65-F5344CB8AC3E}">
        <p14:creationId xmlns:p14="http://schemas.microsoft.com/office/powerpoint/2010/main" val="1053578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1547"/>
            <a:ext cx="10515600" cy="291547"/>
          </a:xfrm>
        </p:spPr>
        <p:txBody>
          <a:bodyPr>
            <a:normAutofit fontScale="90000"/>
          </a:bodyPr>
          <a:lstStyle/>
          <a:p>
            <a:endParaRPr lang="en-US" dirty="0"/>
          </a:p>
        </p:txBody>
      </p:sp>
      <p:sp>
        <p:nvSpPr>
          <p:cNvPr id="3" name="Content Placeholder 2"/>
          <p:cNvSpPr>
            <a:spLocks noGrp="1"/>
          </p:cNvSpPr>
          <p:nvPr>
            <p:ph idx="1"/>
          </p:nvPr>
        </p:nvSpPr>
        <p:spPr>
          <a:xfrm>
            <a:off x="838200" y="0"/>
            <a:ext cx="10515600" cy="6639339"/>
          </a:xfrm>
        </p:spPr>
        <p:txBody>
          <a:bodyPr>
            <a:normAutofit fontScale="92500" lnSpcReduction="2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smtClean="0"/>
          </a:p>
          <a:p>
            <a:r>
              <a:rPr lang="en-US" sz="1800" dirty="0" smtClean="0"/>
              <a:t>DALLAS/FORT </a:t>
            </a:r>
            <a:r>
              <a:rPr lang="en-US" sz="1800" dirty="0" smtClean="0"/>
              <a:t>WORTH INTL AIRPORT has the highest number of birds strikes than any other airport .it received 672 strikes, followed by SACRAMENTO INTL with 611 strikes . </a:t>
            </a:r>
          </a:p>
          <a:p>
            <a:r>
              <a:rPr lang="en-US" sz="1800" dirty="0" smtClean="0"/>
              <a:t>SALT LAKE CITY (437), DENVER INTL AIRPORT (371) , KANSAS CITY INTL (364) , PHILADELPHIA INTL (355) are among the top airports with most number of air strikes. </a:t>
            </a:r>
          </a:p>
          <a:p>
            <a:r>
              <a:rPr lang="en-US" sz="1800" dirty="0" smtClean="0"/>
              <a:t>Rain, Fog or Snow has little to no relation with respect to bird strikes and its seen in most of the cases when strike occurred, the weather was fine. </a:t>
            </a:r>
          </a:p>
          <a:p>
            <a:r>
              <a:rPr lang="en-US" sz="1800" dirty="0" smtClean="0"/>
              <a:t>A high number of strikes occurred when the plane was approaching the runway. </a:t>
            </a:r>
          </a:p>
          <a:p>
            <a:r>
              <a:rPr lang="en-US" sz="1800" dirty="0" smtClean="0"/>
              <a:t>Strikes also occurred when the planes were taking off, landing, climbing to altitude or descent almost no strikes were reported when planes were either parked or being taxied </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90" y="0"/>
            <a:ext cx="6773220" cy="3657599"/>
          </a:xfrm>
          <a:prstGeom prst="rect">
            <a:avLst/>
          </a:prstGeom>
        </p:spPr>
      </p:pic>
    </p:spTree>
    <p:extLst>
      <p:ext uri="{BB962C8B-B14F-4D97-AF65-F5344CB8AC3E}">
        <p14:creationId xmlns:p14="http://schemas.microsoft.com/office/powerpoint/2010/main" val="2290856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313"/>
            <a:ext cx="10515600" cy="278297"/>
          </a:xfrm>
        </p:spPr>
        <p:txBody>
          <a:bodyPr>
            <a:normAutofit fontScale="90000"/>
          </a:bodyPr>
          <a:lstStyle/>
          <a:p>
            <a:endParaRPr lang="en-US" dirty="0"/>
          </a:p>
        </p:txBody>
      </p:sp>
      <p:sp>
        <p:nvSpPr>
          <p:cNvPr id="3" name="Content Placeholder 2"/>
          <p:cNvSpPr>
            <a:spLocks noGrp="1"/>
          </p:cNvSpPr>
          <p:nvPr>
            <p:ph idx="1"/>
          </p:nvPr>
        </p:nvSpPr>
        <p:spPr>
          <a:xfrm>
            <a:off x="838200" y="0"/>
            <a:ext cx="10515600" cy="6858000"/>
          </a:xfrm>
        </p:spPr>
        <p:txBody>
          <a:bodyPr>
            <a:normAutofit lnSpcReduction="1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t>In 55 % cases pilots were not informed or were unaware of the possible bird strikes where as in 45 percent cases they were informed prior to the strikes. </a:t>
            </a:r>
          </a:p>
          <a:p>
            <a:r>
              <a:rPr lang="en-US" sz="1800" dirty="0" smtClean="0"/>
              <a:t>81% bird strikes results in no damage to the plane or the flight schedule. </a:t>
            </a:r>
          </a:p>
          <a:p>
            <a:r>
              <a:rPr lang="en-US" sz="1800" dirty="0" smtClean="0"/>
              <a:t>9.14% bird strikes resulted in precautionary landing of the flight. 3.12 % bird strikes resulted in Take-off being aborted. </a:t>
            </a:r>
          </a:p>
          <a:p>
            <a:r>
              <a:rPr lang="en-US" sz="1800" dirty="0" smtClean="0"/>
              <a:t>2.16% bird strikes caused engine shut down. </a:t>
            </a:r>
          </a:p>
          <a:p>
            <a:r>
              <a:rPr lang="en-US" sz="1800" dirty="0" smtClean="0"/>
              <a:t>Average altitude at which most of the strikes occurred is 791.40 ft. from ground</a:t>
            </a: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152" y="-26504"/>
            <a:ext cx="8211696" cy="4465983"/>
          </a:xfrm>
          <a:prstGeom prst="rect">
            <a:avLst/>
          </a:prstGeom>
        </p:spPr>
      </p:pic>
    </p:spTree>
    <p:extLst>
      <p:ext uri="{BB962C8B-B14F-4D97-AF65-F5344CB8AC3E}">
        <p14:creationId xmlns:p14="http://schemas.microsoft.com/office/powerpoint/2010/main" val="32220635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138484"/>
            <a:ext cx="10515600" cy="45719"/>
          </a:xfrm>
        </p:spPr>
        <p:txBody>
          <a:bodyPr>
            <a:normAutofit fontScale="90000"/>
          </a:bodyPr>
          <a:lstStyle/>
          <a:p>
            <a:endParaRPr lang="en-US" dirty="0"/>
          </a:p>
        </p:txBody>
      </p:sp>
      <p:sp>
        <p:nvSpPr>
          <p:cNvPr id="3" name="Content Placeholder 2"/>
          <p:cNvSpPr>
            <a:spLocks noGrp="1"/>
          </p:cNvSpPr>
          <p:nvPr>
            <p:ph idx="1"/>
          </p:nvPr>
        </p:nvSpPr>
        <p:spPr>
          <a:xfrm>
            <a:off x="1662484" y="2423979"/>
            <a:ext cx="8946541" cy="4195481"/>
          </a:xfrm>
        </p:spPr>
        <p:txBody>
          <a:bodyPr>
            <a:normAutofit fontScale="92500" lnSpcReduction="10000"/>
          </a:bodyPr>
          <a:lstStyle/>
          <a:p>
            <a:endParaRPr lang="en-US" dirty="0" smtClean="0"/>
          </a:p>
          <a:p>
            <a:endParaRPr lang="en-US" dirty="0"/>
          </a:p>
          <a:p>
            <a:endParaRPr lang="en-US" dirty="0" smtClean="0"/>
          </a:p>
          <a:p>
            <a:endParaRPr lang="en-US" sz="2000" dirty="0" smtClean="0"/>
          </a:p>
          <a:p>
            <a:endParaRPr lang="en-US" sz="2000" dirty="0"/>
          </a:p>
          <a:p>
            <a:r>
              <a:rPr lang="en-US" sz="2000" dirty="0" smtClean="0"/>
              <a:t>The state of California is involved with most number of bird strikes in all of the New </a:t>
            </a:r>
            <a:r>
              <a:rPr lang="en-US" sz="2000" dirty="0"/>
              <a:t>Y</a:t>
            </a:r>
            <a:r>
              <a:rPr lang="en-US" sz="2000" dirty="0" smtClean="0"/>
              <a:t>ork at 4261 strikes , followed by Taxes with .</a:t>
            </a:r>
          </a:p>
          <a:p>
            <a:r>
              <a:rPr lang="en-US" sz="2000" dirty="0" smtClean="0"/>
              <a:t> States like Montana received a comparatively low number of strikes. </a:t>
            </a:r>
          </a:p>
          <a:p>
            <a:r>
              <a:rPr lang="en-US" sz="2000" dirty="0" smtClean="0"/>
              <a:t>In most of the cases aircraft involved was not a large aircraft.</a:t>
            </a:r>
          </a:p>
          <a:p>
            <a:r>
              <a:rPr lang="en-US" sz="2000" dirty="0" smtClean="0"/>
              <a:t> Size of birds was small in most of the cases of bird strikes </a:t>
            </a:r>
            <a:r>
              <a:rPr lang="en-US" sz="2000" dirty="0" err="1" smtClean="0"/>
              <a:t>follwed</a:t>
            </a:r>
            <a:r>
              <a:rPr lang="en-US" sz="2000" dirty="0" smtClean="0"/>
              <a:t> by medium and then large</a:t>
            </a:r>
            <a:r>
              <a:rPr lang="en-US" dirty="0" smtClean="0"/>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5009" y="1152938"/>
            <a:ext cx="3021495" cy="111318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618" y="0"/>
            <a:ext cx="8240275" cy="4148364"/>
          </a:xfrm>
          <a:prstGeom prst="rect">
            <a:avLst/>
          </a:prstGeom>
        </p:spPr>
      </p:pic>
    </p:spTree>
    <p:extLst>
      <p:ext uri="{BB962C8B-B14F-4D97-AF65-F5344CB8AC3E}">
        <p14:creationId xmlns:p14="http://schemas.microsoft.com/office/powerpoint/2010/main" val="2260062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8233" y="2559814"/>
            <a:ext cx="9404723" cy="1400530"/>
          </a:xfrm>
        </p:spPr>
        <p:txBody>
          <a:bodyPr/>
          <a:lstStyle/>
          <a:p>
            <a:r>
              <a:rPr lang="en-US" sz="6000" dirty="0" smtClean="0">
                <a:latin typeface="Algerian" panose="04020705040A02060702" pitchFamily="82" charset="0"/>
              </a:rPr>
              <a:t>        </a:t>
            </a:r>
            <a:endParaRPr lang="en-US" sz="6000" dirty="0">
              <a:latin typeface="Algerian" panose="04020705040A02060702" pitchFamily="82" charset="0"/>
            </a:endParaRPr>
          </a:p>
        </p:txBody>
      </p:sp>
      <p:sp>
        <p:nvSpPr>
          <p:cNvPr id="5" name="Rectangle 4"/>
          <p:cNvSpPr/>
          <p:nvPr/>
        </p:nvSpPr>
        <p:spPr>
          <a:xfrm>
            <a:off x="3973464" y="2967335"/>
            <a:ext cx="4245073"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 </a:t>
            </a:r>
            <a:r>
              <a:rPr lang="en-US" sz="5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150082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2474</TotalTime>
  <Words>787</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Arial Black</vt:lpstr>
      <vt:lpstr>Century Gothic</vt:lpstr>
      <vt:lpstr>Wingdings 3</vt:lpstr>
      <vt:lpstr>Ion</vt:lpstr>
      <vt:lpstr>Data Visualization of Bird Strikes       between 2000 - 2011</vt:lpstr>
      <vt:lpstr>                                                                                 PROJECT DETAIL            </vt:lpstr>
      <vt:lpstr>DATASET INFORMATION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of Bird Strikes       between 2000 - 2011</dc:title>
  <dc:creator>Admin</dc:creator>
  <cp:lastModifiedBy>Admin</cp:lastModifiedBy>
  <cp:revision>16</cp:revision>
  <dcterms:created xsi:type="dcterms:W3CDTF">2024-05-03T10:46:39Z</dcterms:created>
  <dcterms:modified xsi:type="dcterms:W3CDTF">2024-05-19T19:50:46Z</dcterms:modified>
</cp:coreProperties>
</file>