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AB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BCC38E-F8EF-4BBF-9E11-13987AF19D35}"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3EDC0-B1C1-484B-9765-1CD6C49297BA}" type="slidenum">
              <a:rPr lang="en-US" smtClean="0"/>
              <a:t>‹#›</a:t>
            </a:fld>
            <a:endParaRPr lang="en-US"/>
          </a:p>
        </p:txBody>
      </p:sp>
    </p:spTree>
    <p:extLst>
      <p:ext uri="{BB962C8B-B14F-4D97-AF65-F5344CB8AC3E}">
        <p14:creationId xmlns:p14="http://schemas.microsoft.com/office/powerpoint/2010/main" val="2452218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BCC38E-F8EF-4BBF-9E11-13987AF19D35}"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3EDC0-B1C1-484B-9765-1CD6C49297BA}" type="slidenum">
              <a:rPr lang="en-US" smtClean="0"/>
              <a:t>‹#›</a:t>
            </a:fld>
            <a:endParaRPr lang="en-US"/>
          </a:p>
        </p:txBody>
      </p:sp>
    </p:spTree>
    <p:extLst>
      <p:ext uri="{BB962C8B-B14F-4D97-AF65-F5344CB8AC3E}">
        <p14:creationId xmlns:p14="http://schemas.microsoft.com/office/powerpoint/2010/main" val="3248353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BCC38E-F8EF-4BBF-9E11-13987AF19D35}"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3EDC0-B1C1-484B-9765-1CD6C49297BA}" type="slidenum">
              <a:rPr lang="en-US" smtClean="0"/>
              <a:t>‹#›</a:t>
            </a:fld>
            <a:endParaRPr lang="en-US"/>
          </a:p>
        </p:txBody>
      </p:sp>
    </p:spTree>
    <p:extLst>
      <p:ext uri="{BB962C8B-B14F-4D97-AF65-F5344CB8AC3E}">
        <p14:creationId xmlns:p14="http://schemas.microsoft.com/office/powerpoint/2010/main" val="113773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BCC38E-F8EF-4BBF-9E11-13987AF19D35}"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3EDC0-B1C1-484B-9765-1CD6C49297BA}" type="slidenum">
              <a:rPr lang="en-US" smtClean="0"/>
              <a:t>‹#›</a:t>
            </a:fld>
            <a:endParaRPr lang="en-US"/>
          </a:p>
        </p:txBody>
      </p:sp>
    </p:spTree>
    <p:extLst>
      <p:ext uri="{BB962C8B-B14F-4D97-AF65-F5344CB8AC3E}">
        <p14:creationId xmlns:p14="http://schemas.microsoft.com/office/powerpoint/2010/main" val="606936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BCC38E-F8EF-4BBF-9E11-13987AF19D35}"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3EDC0-B1C1-484B-9765-1CD6C49297BA}" type="slidenum">
              <a:rPr lang="en-US" smtClean="0"/>
              <a:t>‹#›</a:t>
            </a:fld>
            <a:endParaRPr lang="en-US"/>
          </a:p>
        </p:txBody>
      </p:sp>
    </p:spTree>
    <p:extLst>
      <p:ext uri="{BB962C8B-B14F-4D97-AF65-F5344CB8AC3E}">
        <p14:creationId xmlns:p14="http://schemas.microsoft.com/office/powerpoint/2010/main" val="169765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BCC38E-F8EF-4BBF-9E11-13987AF19D35}"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3EDC0-B1C1-484B-9765-1CD6C49297BA}" type="slidenum">
              <a:rPr lang="en-US" smtClean="0"/>
              <a:t>‹#›</a:t>
            </a:fld>
            <a:endParaRPr lang="en-US"/>
          </a:p>
        </p:txBody>
      </p:sp>
    </p:spTree>
    <p:extLst>
      <p:ext uri="{BB962C8B-B14F-4D97-AF65-F5344CB8AC3E}">
        <p14:creationId xmlns:p14="http://schemas.microsoft.com/office/powerpoint/2010/main" val="1541790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BCC38E-F8EF-4BBF-9E11-13987AF19D35}" type="datetimeFigureOut">
              <a:rPr lang="en-US" smtClean="0"/>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83EDC0-B1C1-484B-9765-1CD6C49297BA}" type="slidenum">
              <a:rPr lang="en-US" smtClean="0"/>
              <a:t>‹#›</a:t>
            </a:fld>
            <a:endParaRPr lang="en-US"/>
          </a:p>
        </p:txBody>
      </p:sp>
    </p:spTree>
    <p:extLst>
      <p:ext uri="{BB962C8B-B14F-4D97-AF65-F5344CB8AC3E}">
        <p14:creationId xmlns:p14="http://schemas.microsoft.com/office/powerpoint/2010/main" val="4028071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BCC38E-F8EF-4BBF-9E11-13987AF19D35}" type="datetimeFigureOut">
              <a:rPr lang="en-US" smtClean="0"/>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83EDC0-B1C1-484B-9765-1CD6C49297BA}" type="slidenum">
              <a:rPr lang="en-US" smtClean="0"/>
              <a:t>‹#›</a:t>
            </a:fld>
            <a:endParaRPr lang="en-US"/>
          </a:p>
        </p:txBody>
      </p:sp>
    </p:spTree>
    <p:extLst>
      <p:ext uri="{BB962C8B-B14F-4D97-AF65-F5344CB8AC3E}">
        <p14:creationId xmlns:p14="http://schemas.microsoft.com/office/powerpoint/2010/main" val="62582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CC38E-F8EF-4BBF-9E11-13987AF19D35}" type="datetimeFigureOut">
              <a:rPr lang="en-US" smtClean="0"/>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83EDC0-B1C1-484B-9765-1CD6C49297BA}" type="slidenum">
              <a:rPr lang="en-US" smtClean="0"/>
              <a:t>‹#›</a:t>
            </a:fld>
            <a:endParaRPr lang="en-US"/>
          </a:p>
        </p:txBody>
      </p:sp>
    </p:spTree>
    <p:extLst>
      <p:ext uri="{BB962C8B-B14F-4D97-AF65-F5344CB8AC3E}">
        <p14:creationId xmlns:p14="http://schemas.microsoft.com/office/powerpoint/2010/main" val="2745427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BCC38E-F8EF-4BBF-9E11-13987AF19D35}"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3EDC0-B1C1-484B-9765-1CD6C49297BA}" type="slidenum">
              <a:rPr lang="en-US" smtClean="0"/>
              <a:t>‹#›</a:t>
            </a:fld>
            <a:endParaRPr lang="en-US"/>
          </a:p>
        </p:txBody>
      </p:sp>
    </p:spTree>
    <p:extLst>
      <p:ext uri="{BB962C8B-B14F-4D97-AF65-F5344CB8AC3E}">
        <p14:creationId xmlns:p14="http://schemas.microsoft.com/office/powerpoint/2010/main" val="500716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BCC38E-F8EF-4BBF-9E11-13987AF19D35}"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3EDC0-B1C1-484B-9765-1CD6C49297BA}" type="slidenum">
              <a:rPr lang="en-US" smtClean="0"/>
              <a:t>‹#›</a:t>
            </a:fld>
            <a:endParaRPr lang="en-US"/>
          </a:p>
        </p:txBody>
      </p:sp>
    </p:spTree>
    <p:extLst>
      <p:ext uri="{BB962C8B-B14F-4D97-AF65-F5344CB8AC3E}">
        <p14:creationId xmlns:p14="http://schemas.microsoft.com/office/powerpoint/2010/main" val="3711763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BCC38E-F8EF-4BBF-9E11-13987AF19D35}" type="datetimeFigureOut">
              <a:rPr lang="en-US" smtClean="0"/>
              <a:t>5/3/2024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83EDC0-B1C1-484B-9765-1CD6C49297BA}" type="slidenum">
              <a:rPr lang="en-US" smtClean="0"/>
              <a:t>‹#›</a:t>
            </a:fld>
            <a:endParaRPr lang="en-US"/>
          </a:p>
        </p:txBody>
      </p:sp>
    </p:spTree>
    <p:extLst>
      <p:ext uri="{BB962C8B-B14F-4D97-AF65-F5344CB8AC3E}">
        <p14:creationId xmlns:p14="http://schemas.microsoft.com/office/powerpoint/2010/main" val="2342079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0111" y="98474"/>
            <a:ext cx="10367889" cy="2307102"/>
          </a:xfrm>
          <a:ln>
            <a:solidFill>
              <a:schemeClr val="accent1"/>
            </a:solidFill>
          </a:ln>
        </p:spPr>
        <p:txBody>
          <a:bodyPr>
            <a:normAutofit/>
          </a:bodyPr>
          <a:lstStyle/>
          <a:p>
            <a:pPr algn="l"/>
            <a:r>
              <a:rPr lang="en-US" sz="3600" dirty="0" smtClean="0">
                <a:solidFill>
                  <a:srgbClr val="FF0000"/>
                </a:solidFill>
                <a:latin typeface="Arial Black" panose="020B0A04020102020204" pitchFamily="34" charset="0"/>
              </a:rPr>
              <a:t>Data Visualization of Bird Strikes       between 2000 - 2011</a:t>
            </a:r>
            <a:endParaRPr lang="en-US" sz="3600" dirty="0">
              <a:solidFill>
                <a:srgbClr val="FF0000"/>
              </a:solidFill>
              <a:latin typeface="Arial Black" panose="020B0A04020102020204" pitchFamily="34" charset="0"/>
            </a:endParaRPr>
          </a:p>
        </p:txBody>
      </p:sp>
      <p:sp>
        <p:nvSpPr>
          <p:cNvPr id="3" name="Subtitle 2"/>
          <p:cNvSpPr>
            <a:spLocks noGrp="1"/>
          </p:cNvSpPr>
          <p:nvPr>
            <p:ph type="subTitle" idx="1"/>
          </p:nvPr>
        </p:nvSpPr>
        <p:spPr>
          <a:xfrm>
            <a:off x="7792278" y="4505739"/>
            <a:ext cx="3922644" cy="1855303"/>
          </a:xfrm>
        </p:spPr>
        <p:txBody>
          <a:bodyPr>
            <a:normAutofit fontScale="92500"/>
          </a:bodyPr>
          <a:lstStyle/>
          <a:p>
            <a:pPr algn="l"/>
            <a:r>
              <a:rPr lang="en-US" dirty="0" smtClean="0">
                <a:latin typeface="Arial Black" panose="020B0A04020102020204" pitchFamily="34" charset="0"/>
              </a:rPr>
              <a:t> </a:t>
            </a:r>
            <a:r>
              <a:rPr lang="en-US" dirty="0" smtClean="0">
                <a:solidFill>
                  <a:srgbClr val="FFFF00"/>
                </a:solidFill>
                <a:latin typeface="Arial Black" panose="020B0A04020102020204" pitchFamily="34" charset="0"/>
              </a:rPr>
              <a:t>WIREFRAM DOCUMENT</a:t>
            </a:r>
          </a:p>
          <a:p>
            <a:pPr algn="l"/>
            <a:endParaRPr lang="en-US" dirty="0" smtClean="0">
              <a:solidFill>
                <a:srgbClr val="FFFF00"/>
              </a:solidFill>
              <a:latin typeface="Arial Black" panose="020B0A04020102020204" pitchFamily="34" charset="0"/>
            </a:endParaRPr>
          </a:p>
          <a:p>
            <a:pPr algn="l"/>
            <a:r>
              <a:rPr lang="en-US" dirty="0" smtClean="0">
                <a:solidFill>
                  <a:schemeClr val="accent5"/>
                </a:solidFill>
                <a:latin typeface="Arial Black" panose="020B0A04020102020204" pitchFamily="34" charset="0"/>
              </a:rPr>
              <a:t>      </a:t>
            </a:r>
            <a:r>
              <a:rPr lang="en-US" dirty="0" smtClean="0">
                <a:solidFill>
                  <a:srgbClr val="FF0000"/>
                </a:solidFill>
                <a:latin typeface="Arial Black" panose="020B0A04020102020204" pitchFamily="34" charset="0"/>
              </a:rPr>
              <a:t>PREPARED BY</a:t>
            </a:r>
          </a:p>
          <a:p>
            <a:pPr algn="l"/>
            <a:r>
              <a:rPr lang="en-US" dirty="0" smtClean="0">
                <a:solidFill>
                  <a:srgbClr val="FF0000"/>
                </a:solidFill>
                <a:latin typeface="Arial" panose="020B0604020202020204" pitchFamily="34" charset="0"/>
                <a:cs typeface="Arial" panose="020B0604020202020204" pitchFamily="34" charset="0"/>
              </a:rPr>
              <a:t>               SANJEET AGRAWL</a:t>
            </a:r>
          </a:p>
        </p:txBody>
      </p:sp>
      <p:sp>
        <p:nvSpPr>
          <p:cNvPr id="7" name="Rectangle 6"/>
          <p:cNvSpPr/>
          <p:nvPr/>
        </p:nvSpPr>
        <p:spPr>
          <a:xfrm>
            <a:off x="379828" y="2349305"/>
            <a:ext cx="9144000" cy="562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0067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90330"/>
          </a:xfrm>
        </p:spPr>
        <p:txBody>
          <a:bodyPr>
            <a:normAutofit fontScale="90000"/>
          </a:bodyPr>
          <a:lstStyle/>
          <a:p>
            <a:r>
              <a:rPr lang="en-US" sz="2400" dirty="0" smtClean="0">
                <a:latin typeface="Arial Black" panose="020B0A04020102020204" pitchFamily="34" charset="0"/>
              </a:rPr>
              <a:t>                                        </a:t>
            </a:r>
            <a:br>
              <a:rPr lang="en-US" sz="2400" dirty="0" smtClean="0">
                <a:latin typeface="Arial Black" panose="020B0A04020102020204" pitchFamily="34" charset="0"/>
              </a:rPr>
            </a:br>
            <a:r>
              <a:rPr lang="en-US" sz="2400" dirty="0">
                <a:latin typeface="Arial Black" panose="020B0A04020102020204" pitchFamily="34" charset="0"/>
              </a:rPr>
              <a:t> </a:t>
            </a:r>
            <a:r>
              <a:rPr lang="en-US" sz="2400" dirty="0" smtClean="0">
                <a:latin typeface="Arial Black" panose="020B0A04020102020204" pitchFamily="34" charset="0"/>
              </a:rPr>
              <a:t>                                       PROJECT DETAIL</a:t>
            </a:r>
            <a:br>
              <a:rPr lang="en-US" sz="2400" dirty="0" smtClean="0">
                <a:latin typeface="Arial Black" panose="020B0A04020102020204" pitchFamily="34" charset="0"/>
              </a:rPr>
            </a:br>
            <a:r>
              <a:rPr lang="en-US" sz="2400" dirty="0">
                <a:latin typeface="Arial Black" panose="020B0A04020102020204" pitchFamily="34" charset="0"/>
              </a:rPr>
              <a:t> </a:t>
            </a:r>
            <a:r>
              <a:rPr lang="en-US" sz="2400" dirty="0" smtClean="0">
                <a:latin typeface="Arial Black" panose="020B0A04020102020204" pitchFamily="34" charset="0"/>
              </a:rPr>
              <a:t>          </a:t>
            </a:r>
            <a:endParaRPr lang="en-US" sz="2400" dirty="0">
              <a:latin typeface="Arial Black" panose="020B0A04020102020204" pitchFamily="34" charset="0"/>
            </a:endParaRPr>
          </a:p>
        </p:txBody>
      </p:sp>
      <p:sp>
        <p:nvSpPr>
          <p:cNvPr id="3" name="Content Placeholder 2"/>
          <p:cNvSpPr>
            <a:spLocks noGrp="1"/>
          </p:cNvSpPr>
          <p:nvPr>
            <p:ph idx="1"/>
          </p:nvPr>
        </p:nvSpPr>
        <p:spPr>
          <a:xfrm>
            <a:off x="119270" y="490330"/>
            <a:ext cx="11834191" cy="6367669"/>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pPr marL="0" indent="0">
              <a:buNone/>
            </a:pPr>
            <a:r>
              <a:rPr lang="en-US" sz="2400" dirty="0" smtClean="0"/>
              <a:t>Project :-                           Title Data Visualization of Bird Strikes between 2000 – 2011</a:t>
            </a:r>
          </a:p>
          <a:p>
            <a:pPr marL="0" indent="0">
              <a:buNone/>
            </a:pPr>
            <a:r>
              <a:rPr lang="en-US" sz="2400" dirty="0" smtClean="0"/>
              <a:t>Technologies:-                  Data Science</a:t>
            </a:r>
          </a:p>
          <a:p>
            <a:pPr marL="0" indent="0">
              <a:buNone/>
            </a:pPr>
            <a:r>
              <a:rPr lang="en-US" sz="2400" dirty="0" smtClean="0"/>
              <a:t>Domain :-                           Transportation and Communication</a:t>
            </a:r>
          </a:p>
          <a:p>
            <a:pPr marL="0" indent="0">
              <a:buNone/>
            </a:pPr>
            <a:r>
              <a:rPr lang="en-US" sz="2400" dirty="0" smtClean="0"/>
              <a:t>Project Difficulties level:-  </a:t>
            </a:r>
            <a:r>
              <a:rPr lang="en-US" sz="2400" dirty="0" err="1" smtClean="0"/>
              <a:t>Advancedhnologies</a:t>
            </a:r>
            <a:r>
              <a:rPr lang="en-US" sz="2400" dirty="0" smtClean="0"/>
              <a:t>  </a:t>
            </a:r>
          </a:p>
          <a:p>
            <a:pPr marL="0" indent="0">
              <a:buNone/>
            </a:pPr>
            <a:endParaRPr lang="en-US" sz="2400" dirty="0" smtClean="0">
              <a:latin typeface="Arial Black" panose="020B0A04020102020204" pitchFamily="34" charset="0"/>
            </a:endParaRPr>
          </a:p>
          <a:p>
            <a:pPr marL="0" indent="0">
              <a:buNone/>
            </a:pPr>
            <a:r>
              <a:rPr lang="en-US" sz="2400" dirty="0" smtClean="0">
                <a:latin typeface="Arial Black" panose="020B0A04020102020204" pitchFamily="34" charset="0"/>
              </a:rPr>
              <a:t>PROBLEM STATEMENT</a:t>
            </a:r>
            <a:endParaRPr lang="en-US" sz="2400" dirty="0">
              <a:latin typeface="Arial Black" panose="020B0A04020102020204" pitchFamily="34" charset="0"/>
            </a:endParaRPr>
          </a:p>
          <a:p>
            <a:pPr marL="0" indent="0" algn="just">
              <a:buNone/>
            </a:pPr>
            <a:endParaRPr lang="en-US" sz="2200" dirty="0" smtClean="0"/>
          </a:p>
          <a:p>
            <a:pPr marL="0" indent="0" algn="just">
              <a:buNone/>
            </a:pPr>
            <a:r>
              <a:rPr lang="en-US" sz="2200" dirty="0" smtClean="0"/>
              <a:t>Transport and communication is one of the crucial domain in field of analytics. Environmental impacts and safety are, nowadays, two major concerns of the scientific community with respect to transport scenarios and to the ever-growing urban areas. These issues gain more importance due to the increasing amount of vehicles and people. Seeking for new solutions is reaching a point where available technologies and artificial intelligence, especially MAS, are being recognized as ways to cope and tackle these kinds of problems in a distributed and more appropriate way. A bird strike is strictly defined as a collision between a bird and an aircraft which is in flight or on a take-off or landing roll. The term is often expanded to cover other wildlife strikes - with bats or ground animals. </a:t>
            </a:r>
          </a:p>
          <a:p>
            <a:pPr marL="0" indent="0" algn="just">
              <a:buNone/>
            </a:pPr>
            <a:endParaRPr lang="en-US" sz="2200" dirty="0" smtClean="0"/>
          </a:p>
          <a:p>
            <a:pPr marL="0" indent="0" algn="just">
              <a:buNone/>
            </a:pPr>
            <a:r>
              <a:rPr lang="en-US" sz="2200" dirty="0" smtClean="0"/>
              <a:t>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This has resulted in several fatal accidents. Bird strikes may occur during any phase of flight, but are most likely during the take-off, initial climb, approach and landing phases due to the greater numbers of birds in flight at lower levels. To have a closer look the following document visually depicts the data collected on Bird Strikes by FAA between 2000-2011. </a:t>
            </a:r>
            <a:endParaRPr lang="en-US" sz="2200" dirty="0"/>
          </a:p>
          <a:p>
            <a:pPr marL="0" indent="0">
              <a:buNone/>
            </a:pPr>
            <a:r>
              <a:rPr lang="en-US" sz="2400" dirty="0" smtClean="0"/>
              <a:t>           </a:t>
            </a:r>
            <a:endParaRPr lang="en-US" sz="2400" dirty="0"/>
          </a:p>
        </p:txBody>
      </p:sp>
      <p:sp>
        <p:nvSpPr>
          <p:cNvPr id="23" name="Rectangle 22"/>
          <p:cNvSpPr/>
          <p:nvPr/>
        </p:nvSpPr>
        <p:spPr>
          <a:xfrm>
            <a:off x="838200" y="1690688"/>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76742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10817"/>
          </a:xfrm>
        </p:spPr>
        <p:txBody>
          <a:bodyPr>
            <a:normAutofit/>
          </a:bodyPr>
          <a:lstStyle/>
          <a:p>
            <a:r>
              <a:rPr lang="en-US" sz="1600" dirty="0" smtClean="0">
                <a:latin typeface="Arial Black" panose="020B0A04020102020204" pitchFamily="34" charset="0"/>
              </a:rPr>
              <a:t>DATASET INFORMATION</a:t>
            </a:r>
            <a:endParaRPr lang="en-US" sz="1600" dirty="0">
              <a:latin typeface="Arial Black" panose="020B0A04020102020204" pitchFamily="34" charset="0"/>
            </a:endParaRPr>
          </a:p>
        </p:txBody>
      </p:sp>
      <p:sp>
        <p:nvSpPr>
          <p:cNvPr id="3" name="Content Placeholder 2"/>
          <p:cNvSpPr>
            <a:spLocks noGrp="1"/>
          </p:cNvSpPr>
          <p:nvPr>
            <p:ph idx="1"/>
          </p:nvPr>
        </p:nvSpPr>
        <p:spPr>
          <a:xfrm>
            <a:off x="838200" y="291548"/>
            <a:ext cx="10515600" cy="6440556"/>
          </a:xfrm>
        </p:spPr>
        <p:txBody>
          <a:bodyPr>
            <a:normAutofit/>
          </a:bodyPr>
          <a:lstStyle/>
          <a:p>
            <a:r>
              <a:rPr lang="en-US" sz="1400" dirty="0" smtClean="0"/>
              <a:t>This is a report related dataset that contains Information like Phase of flight, Precipitation, Cost: Total ,Pilot warned of birds or wildlife?, Number of people injured, Feet above ground, Flight Date , Impact to flight etc. </a:t>
            </a:r>
          </a:p>
          <a:p>
            <a:endParaRPr lang="en-US" sz="1400" dirty="0" smtClean="0"/>
          </a:p>
          <a:p>
            <a:pPr marL="0" indent="0">
              <a:buNone/>
            </a:pPr>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r>
              <a:rPr lang="en-US" sz="1400" dirty="0" smtClean="0"/>
              <a:t>Total number if bird strikes is around 21 thousand in the span of 11 years which resulted in the repair cost of 139 million dollar. </a:t>
            </a:r>
          </a:p>
          <a:p>
            <a:r>
              <a:rPr lang="en-US" sz="1400" dirty="0" smtClean="0"/>
              <a:t>Out of 20,673 flights that have been involved in a bird strike incident, 18,309 received no damage while 2364 received small to large scale damages. </a:t>
            </a:r>
          </a:p>
          <a:p>
            <a:r>
              <a:rPr lang="en-US" sz="1400" dirty="0" smtClean="0"/>
              <a:t>Number of bird strikes continue to increase yearly from 2000 to 2011.</a:t>
            </a:r>
          </a:p>
          <a:p>
            <a:r>
              <a:rPr lang="en-US" sz="1400" dirty="0" smtClean="0"/>
              <a:t> Airlines namely, Business , Southwest Airlines , American Airlines, Delta Air Airlines, US Airlines are more involved in bird strikes than other airlines. </a:t>
            </a:r>
          </a:p>
          <a:p>
            <a:r>
              <a:rPr lang="en-US" sz="1400" dirty="0" smtClean="0"/>
              <a:t>81 percent of the planes were flying at an altitude &lt;1000 While 19 Percent of the planes were at altitude &gt;1000 when the strikes occurred.</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7468" y="702365"/>
            <a:ext cx="5847175" cy="3578087"/>
          </a:xfrm>
          <a:prstGeom prst="rect">
            <a:avLst/>
          </a:prstGeom>
        </p:spPr>
      </p:pic>
    </p:spTree>
    <p:extLst>
      <p:ext uri="{BB962C8B-B14F-4D97-AF65-F5344CB8AC3E}">
        <p14:creationId xmlns:p14="http://schemas.microsoft.com/office/powerpoint/2010/main" val="1053578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1547"/>
            <a:ext cx="10515600" cy="291547"/>
          </a:xfrm>
        </p:spPr>
        <p:txBody>
          <a:bodyPr>
            <a:normAutofit fontScale="90000"/>
          </a:bodyPr>
          <a:lstStyle/>
          <a:p>
            <a:endParaRPr lang="en-US" dirty="0"/>
          </a:p>
        </p:txBody>
      </p:sp>
      <p:sp>
        <p:nvSpPr>
          <p:cNvPr id="3" name="Content Placeholder 2"/>
          <p:cNvSpPr>
            <a:spLocks noGrp="1"/>
          </p:cNvSpPr>
          <p:nvPr>
            <p:ph idx="1"/>
          </p:nvPr>
        </p:nvSpPr>
        <p:spPr>
          <a:xfrm>
            <a:off x="838200" y="0"/>
            <a:ext cx="10515600" cy="6176963"/>
          </a:xfrm>
        </p:spPr>
        <p:txBody>
          <a:bodyPr>
            <a:normAutofit fontScale="92500" lnSpcReduction="10000"/>
          </a:bodyPr>
          <a:lstStyle/>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smtClean="0"/>
          </a:p>
          <a:p>
            <a:endParaRPr lang="en-US" sz="1800" dirty="0" smtClean="0"/>
          </a:p>
          <a:p>
            <a:r>
              <a:rPr lang="en-US" sz="1800" dirty="0" smtClean="0"/>
              <a:t>DALLAS/FORT WORTH INTL AIRPORT has the highest number of birds strikes than any other airport .it received 672 strikes, followed by SACRAMENTO INTL with 611 strikes . </a:t>
            </a:r>
          </a:p>
          <a:p>
            <a:r>
              <a:rPr lang="en-US" sz="1800" dirty="0" smtClean="0"/>
              <a:t>SALT LAKE CITY (437), DENVER INTL AIRPORT (371) , KANSAS CITY INTL (364) , PHILADELPHIA INTL (355) are among the top airports with most number of air strikes. </a:t>
            </a:r>
          </a:p>
          <a:p>
            <a:r>
              <a:rPr lang="en-US" sz="1800" dirty="0" smtClean="0"/>
              <a:t>Rain, Fog or Snow has little to no relation with respect to bird strikes and its seen in most of the cases when strike occurred, the weather was fine. </a:t>
            </a:r>
          </a:p>
          <a:p>
            <a:r>
              <a:rPr lang="en-US" sz="1800" dirty="0" smtClean="0"/>
              <a:t>A high number of strikes occurred when the plane was approaching the runway. </a:t>
            </a:r>
          </a:p>
          <a:p>
            <a:r>
              <a:rPr lang="en-US" sz="1800" dirty="0" smtClean="0"/>
              <a:t>Strikes also occurred when the planes were taking off, landing, climbing to altitude or descent almost no strikes were reported when planes were either parked or being taxied </a:t>
            </a:r>
            <a:endParaRPr 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390" y="0"/>
            <a:ext cx="6773220" cy="3657599"/>
          </a:xfrm>
          <a:prstGeom prst="rect">
            <a:avLst/>
          </a:prstGeom>
        </p:spPr>
      </p:pic>
    </p:spTree>
    <p:extLst>
      <p:ext uri="{BB962C8B-B14F-4D97-AF65-F5344CB8AC3E}">
        <p14:creationId xmlns:p14="http://schemas.microsoft.com/office/powerpoint/2010/main" val="2290856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4313"/>
            <a:ext cx="10515600" cy="278297"/>
          </a:xfrm>
        </p:spPr>
        <p:txBody>
          <a:bodyPr>
            <a:normAutofit fontScale="90000"/>
          </a:bodyPr>
          <a:lstStyle/>
          <a:p>
            <a:endParaRPr lang="en-US" dirty="0"/>
          </a:p>
        </p:txBody>
      </p:sp>
      <p:sp>
        <p:nvSpPr>
          <p:cNvPr id="3" name="Content Placeholder 2"/>
          <p:cNvSpPr>
            <a:spLocks noGrp="1"/>
          </p:cNvSpPr>
          <p:nvPr>
            <p:ph idx="1"/>
          </p:nvPr>
        </p:nvSpPr>
        <p:spPr>
          <a:xfrm>
            <a:off x="838200" y="0"/>
            <a:ext cx="10515600" cy="6858000"/>
          </a:xfrm>
        </p:spPr>
        <p:txBody>
          <a:bodyPr>
            <a:normAutofit/>
          </a:bodyPr>
          <a:lstStyle/>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r>
              <a:rPr lang="en-US" sz="1800" dirty="0" smtClean="0"/>
              <a:t>In 55 % cases pilots were not informed or were unaware of the possible bird strikes where as in 45 percent cases they were informed prior to the strikes. </a:t>
            </a:r>
          </a:p>
          <a:p>
            <a:r>
              <a:rPr lang="en-US" sz="1800" dirty="0" smtClean="0"/>
              <a:t>81% bird strikes results in no damage to the plane or the flight schedule. </a:t>
            </a:r>
          </a:p>
          <a:p>
            <a:r>
              <a:rPr lang="en-US" sz="1800" dirty="0" smtClean="0"/>
              <a:t>9.14% bird strikes resulted in precautionary landing of the flight. 3.12 % bird strikes resulted in Take-off being aborted. </a:t>
            </a:r>
          </a:p>
          <a:p>
            <a:r>
              <a:rPr lang="en-US" sz="1800" dirty="0" smtClean="0"/>
              <a:t>2.16% bird strikes caused engine shut down. </a:t>
            </a:r>
          </a:p>
          <a:p>
            <a:r>
              <a:rPr lang="en-US" sz="1800" dirty="0" smtClean="0"/>
              <a:t>Average altitude at which most of the strikes occurred is 791.40 ft. from ground</a:t>
            </a: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152" y="0"/>
            <a:ext cx="8211696" cy="4532243"/>
          </a:xfrm>
          <a:prstGeom prst="rect">
            <a:avLst/>
          </a:prstGeom>
        </p:spPr>
      </p:pic>
    </p:spTree>
    <p:extLst>
      <p:ext uri="{BB962C8B-B14F-4D97-AF65-F5344CB8AC3E}">
        <p14:creationId xmlns:p14="http://schemas.microsoft.com/office/powerpoint/2010/main" val="32220635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138484"/>
            <a:ext cx="10515600" cy="45719"/>
          </a:xfrm>
        </p:spPr>
        <p:txBody>
          <a:bodyPr>
            <a:normAutofit fontScale="90000"/>
          </a:bodyPr>
          <a:lstStyle/>
          <a:p>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sz="2000" dirty="0" smtClean="0"/>
          </a:p>
          <a:p>
            <a:endParaRPr lang="en-US" sz="2000" dirty="0"/>
          </a:p>
          <a:p>
            <a:r>
              <a:rPr lang="en-US" sz="2000" dirty="0" smtClean="0"/>
              <a:t>The state of California is involved with most number of bird strikes in all of the New </a:t>
            </a:r>
            <a:r>
              <a:rPr lang="en-US" sz="2000" dirty="0"/>
              <a:t>Y</a:t>
            </a:r>
            <a:r>
              <a:rPr lang="en-US" sz="2000" dirty="0" smtClean="0"/>
              <a:t>ork at 4261 strikes , followed by Taxes with .</a:t>
            </a:r>
          </a:p>
          <a:p>
            <a:r>
              <a:rPr lang="en-US" sz="2000" dirty="0" smtClean="0"/>
              <a:t> States like Montana received a comparatively low number of strikes. </a:t>
            </a:r>
          </a:p>
          <a:p>
            <a:r>
              <a:rPr lang="en-US" sz="2000" dirty="0" smtClean="0"/>
              <a:t>In most of the cases aircraft involved was not a large aircraft.</a:t>
            </a:r>
          </a:p>
          <a:p>
            <a:r>
              <a:rPr lang="en-US" sz="2000" dirty="0" smtClean="0"/>
              <a:t> Size of birds was small in most of the cases of bird strikes </a:t>
            </a:r>
            <a:r>
              <a:rPr lang="en-US" sz="2000" dirty="0" err="1" smtClean="0"/>
              <a:t>follwed</a:t>
            </a:r>
            <a:r>
              <a:rPr lang="en-US" sz="2000" dirty="0" smtClean="0"/>
              <a:t> by medium and then large</a:t>
            </a:r>
            <a:r>
              <a:rPr lang="en-US" dirty="0" smtClean="0"/>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5009" y="1152938"/>
            <a:ext cx="3021495" cy="11131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5618" y="0"/>
            <a:ext cx="8240275" cy="4148364"/>
          </a:xfrm>
          <a:prstGeom prst="rect">
            <a:avLst/>
          </a:prstGeom>
        </p:spPr>
      </p:pic>
    </p:spTree>
    <p:extLst>
      <p:ext uri="{BB962C8B-B14F-4D97-AF65-F5344CB8AC3E}">
        <p14:creationId xmlns:p14="http://schemas.microsoft.com/office/powerpoint/2010/main" val="2260062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2466</TotalTime>
  <Words>783</Words>
  <Application>Microsoft Office PowerPoint</Application>
  <PresentationFormat>Widescreen</PresentationFormat>
  <Paragraphs>77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Black</vt:lpstr>
      <vt:lpstr>Calibri</vt:lpstr>
      <vt:lpstr>Calibri Light</vt:lpstr>
      <vt:lpstr>Office Theme</vt:lpstr>
      <vt:lpstr>Data Visualization of Bird Strikes       between 2000 - 2011</vt:lpstr>
      <vt:lpstr>                                                                                 PROJECT DETAIL            </vt:lpstr>
      <vt:lpstr>DATASET INFORMATION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of Bird Strikes       between 2000 - 2011</dc:title>
  <dc:creator>Admin</dc:creator>
  <cp:lastModifiedBy>Admin</cp:lastModifiedBy>
  <cp:revision>15</cp:revision>
  <dcterms:created xsi:type="dcterms:W3CDTF">2024-05-03T10:46:39Z</dcterms:created>
  <dcterms:modified xsi:type="dcterms:W3CDTF">2024-05-05T03:53:37Z</dcterms:modified>
</cp:coreProperties>
</file>