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79" r:id="rId2"/>
    <p:sldId id="257" r:id="rId3"/>
    <p:sldId id="258" r:id="rId4"/>
    <p:sldId id="259" r:id="rId5"/>
    <p:sldId id="261" r:id="rId6"/>
    <p:sldId id="262" r:id="rId7"/>
    <p:sldId id="263" r:id="rId8"/>
    <p:sldId id="265" r:id="rId9"/>
    <p:sldId id="266" r:id="rId10"/>
    <p:sldId id="267" r:id="rId11"/>
    <p:sldId id="268" r:id="rId12"/>
    <p:sldId id="270" r:id="rId13"/>
    <p:sldId id="271" r:id="rId14"/>
    <p:sldId id="275" r:id="rId15"/>
    <p:sldId id="27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90"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7A4C809-35A9-4240-9289-4A0E6C16267F}" type="datetimeFigureOut">
              <a:rPr lang="en-US" smtClean="0"/>
              <a:t>5/11/2024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C344FD-C7C7-439A-A752-D7AA4E5C116F}" type="slidenum">
              <a:rPr lang="en-US" smtClean="0"/>
              <a:t>‹#›</a:t>
            </a:fld>
            <a:endParaRPr lang="en-US"/>
          </a:p>
        </p:txBody>
      </p:sp>
    </p:spTree>
    <p:extLst>
      <p:ext uri="{BB962C8B-B14F-4D97-AF65-F5344CB8AC3E}">
        <p14:creationId xmlns:p14="http://schemas.microsoft.com/office/powerpoint/2010/main" val="2521060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A4C809-35A9-4240-9289-4A0E6C16267F}" type="datetimeFigureOut">
              <a:rPr lang="en-US" smtClean="0"/>
              <a:t>5/11/2024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C344FD-C7C7-439A-A752-D7AA4E5C116F}" type="slidenum">
              <a:rPr lang="en-US" smtClean="0"/>
              <a:t>‹#›</a:t>
            </a:fld>
            <a:endParaRPr lang="en-US"/>
          </a:p>
        </p:txBody>
      </p:sp>
    </p:spTree>
    <p:extLst>
      <p:ext uri="{BB962C8B-B14F-4D97-AF65-F5344CB8AC3E}">
        <p14:creationId xmlns:p14="http://schemas.microsoft.com/office/powerpoint/2010/main" val="1420955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A4C809-35A9-4240-9289-4A0E6C16267F}" type="datetimeFigureOut">
              <a:rPr lang="en-US" smtClean="0"/>
              <a:t>5/11/2024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C344FD-C7C7-439A-A752-D7AA4E5C116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680941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A4C809-35A9-4240-9289-4A0E6C16267F}" type="datetimeFigureOut">
              <a:rPr lang="en-US" smtClean="0"/>
              <a:t>5/11/2024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C344FD-C7C7-439A-A752-D7AA4E5C116F}" type="slidenum">
              <a:rPr lang="en-US" smtClean="0"/>
              <a:t>‹#›</a:t>
            </a:fld>
            <a:endParaRPr lang="en-US"/>
          </a:p>
        </p:txBody>
      </p:sp>
    </p:spTree>
    <p:extLst>
      <p:ext uri="{BB962C8B-B14F-4D97-AF65-F5344CB8AC3E}">
        <p14:creationId xmlns:p14="http://schemas.microsoft.com/office/powerpoint/2010/main" val="3137623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A4C809-35A9-4240-9289-4A0E6C16267F}" type="datetimeFigureOut">
              <a:rPr lang="en-US" smtClean="0"/>
              <a:t>5/11/2024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C344FD-C7C7-439A-A752-D7AA4E5C116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715942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A4C809-35A9-4240-9289-4A0E6C16267F}" type="datetimeFigureOut">
              <a:rPr lang="en-US" smtClean="0"/>
              <a:t>5/11/2024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C344FD-C7C7-439A-A752-D7AA4E5C116F}" type="slidenum">
              <a:rPr lang="en-US" smtClean="0"/>
              <a:t>‹#›</a:t>
            </a:fld>
            <a:endParaRPr lang="en-US"/>
          </a:p>
        </p:txBody>
      </p:sp>
    </p:spTree>
    <p:extLst>
      <p:ext uri="{BB962C8B-B14F-4D97-AF65-F5344CB8AC3E}">
        <p14:creationId xmlns:p14="http://schemas.microsoft.com/office/powerpoint/2010/main" val="2745967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A4C809-35A9-4240-9289-4A0E6C16267F}" type="datetimeFigureOut">
              <a:rPr lang="en-US" smtClean="0"/>
              <a:t>5/11/2024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C344FD-C7C7-439A-A752-D7AA4E5C116F}" type="slidenum">
              <a:rPr lang="en-US" smtClean="0"/>
              <a:t>‹#›</a:t>
            </a:fld>
            <a:endParaRPr lang="en-US"/>
          </a:p>
        </p:txBody>
      </p:sp>
    </p:spTree>
    <p:extLst>
      <p:ext uri="{BB962C8B-B14F-4D97-AF65-F5344CB8AC3E}">
        <p14:creationId xmlns:p14="http://schemas.microsoft.com/office/powerpoint/2010/main" val="31105637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A4C809-35A9-4240-9289-4A0E6C16267F}" type="datetimeFigureOut">
              <a:rPr lang="en-US" smtClean="0"/>
              <a:t>5/11/2024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C344FD-C7C7-439A-A752-D7AA4E5C116F}" type="slidenum">
              <a:rPr lang="en-US" smtClean="0"/>
              <a:t>‹#›</a:t>
            </a:fld>
            <a:endParaRPr lang="en-US"/>
          </a:p>
        </p:txBody>
      </p:sp>
    </p:spTree>
    <p:extLst>
      <p:ext uri="{BB962C8B-B14F-4D97-AF65-F5344CB8AC3E}">
        <p14:creationId xmlns:p14="http://schemas.microsoft.com/office/powerpoint/2010/main" val="2669985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A4C809-35A9-4240-9289-4A0E6C16267F}" type="datetimeFigureOut">
              <a:rPr lang="en-US" smtClean="0"/>
              <a:t>5/11/2024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C344FD-C7C7-439A-A752-D7AA4E5C116F}" type="slidenum">
              <a:rPr lang="en-US" smtClean="0"/>
              <a:t>‹#›</a:t>
            </a:fld>
            <a:endParaRPr lang="en-US"/>
          </a:p>
        </p:txBody>
      </p:sp>
    </p:spTree>
    <p:extLst>
      <p:ext uri="{BB962C8B-B14F-4D97-AF65-F5344CB8AC3E}">
        <p14:creationId xmlns:p14="http://schemas.microsoft.com/office/powerpoint/2010/main" val="3527490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A4C809-35A9-4240-9289-4A0E6C16267F}" type="datetimeFigureOut">
              <a:rPr lang="en-US" smtClean="0"/>
              <a:t>5/11/2024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C344FD-C7C7-439A-A752-D7AA4E5C116F}" type="slidenum">
              <a:rPr lang="en-US" smtClean="0"/>
              <a:t>‹#›</a:t>
            </a:fld>
            <a:endParaRPr lang="en-US"/>
          </a:p>
        </p:txBody>
      </p:sp>
    </p:spTree>
    <p:extLst>
      <p:ext uri="{BB962C8B-B14F-4D97-AF65-F5344CB8AC3E}">
        <p14:creationId xmlns:p14="http://schemas.microsoft.com/office/powerpoint/2010/main" val="3774578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A4C809-35A9-4240-9289-4A0E6C16267F}" type="datetimeFigureOut">
              <a:rPr lang="en-US" smtClean="0"/>
              <a:t>5/11/2024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C344FD-C7C7-439A-A752-D7AA4E5C116F}" type="slidenum">
              <a:rPr lang="en-US" smtClean="0"/>
              <a:t>‹#›</a:t>
            </a:fld>
            <a:endParaRPr lang="en-US"/>
          </a:p>
        </p:txBody>
      </p:sp>
    </p:spTree>
    <p:extLst>
      <p:ext uri="{BB962C8B-B14F-4D97-AF65-F5344CB8AC3E}">
        <p14:creationId xmlns:p14="http://schemas.microsoft.com/office/powerpoint/2010/main" val="961478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A4C809-35A9-4240-9289-4A0E6C16267F}" type="datetimeFigureOut">
              <a:rPr lang="en-US" smtClean="0"/>
              <a:t>5/11/2024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C344FD-C7C7-439A-A752-D7AA4E5C116F}" type="slidenum">
              <a:rPr lang="en-US" smtClean="0"/>
              <a:t>‹#›</a:t>
            </a:fld>
            <a:endParaRPr lang="en-US"/>
          </a:p>
        </p:txBody>
      </p:sp>
    </p:spTree>
    <p:extLst>
      <p:ext uri="{BB962C8B-B14F-4D97-AF65-F5344CB8AC3E}">
        <p14:creationId xmlns:p14="http://schemas.microsoft.com/office/powerpoint/2010/main" val="99197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7A4C809-35A9-4240-9289-4A0E6C16267F}" type="datetimeFigureOut">
              <a:rPr lang="en-US" smtClean="0"/>
              <a:t>5/11/2024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C344FD-C7C7-439A-A752-D7AA4E5C116F}" type="slidenum">
              <a:rPr lang="en-US" smtClean="0"/>
              <a:t>‹#›</a:t>
            </a:fld>
            <a:endParaRPr lang="en-US"/>
          </a:p>
        </p:txBody>
      </p:sp>
    </p:spTree>
    <p:extLst>
      <p:ext uri="{BB962C8B-B14F-4D97-AF65-F5344CB8AC3E}">
        <p14:creationId xmlns:p14="http://schemas.microsoft.com/office/powerpoint/2010/main" val="1560314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A4C809-35A9-4240-9289-4A0E6C16267F}" type="datetimeFigureOut">
              <a:rPr lang="en-US" smtClean="0"/>
              <a:t>5/11/2024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C344FD-C7C7-439A-A752-D7AA4E5C116F}" type="slidenum">
              <a:rPr lang="en-US" smtClean="0"/>
              <a:t>‹#›</a:t>
            </a:fld>
            <a:endParaRPr lang="en-US"/>
          </a:p>
        </p:txBody>
      </p:sp>
    </p:spTree>
    <p:extLst>
      <p:ext uri="{BB962C8B-B14F-4D97-AF65-F5344CB8AC3E}">
        <p14:creationId xmlns:p14="http://schemas.microsoft.com/office/powerpoint/2010/main" val="1334934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7A4C809-35A9-4240-9289-4A0E6C16267F}" type="datetimeFigureOut">
              <a:rPr lang="en-US" smtClean="0"/>
              <a:t>5/11/2024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C344FD-C7C7-439A-A752-D7AA4E5C116F}" type="slidenum">
              <a:rPr lang="en-US" smtClean="0"/>
              <a:t>‹#›</a:t>
            </a:fld>
            <a:endParaRPr lang="en-US"/>
          </a:p>
        </p:txBody>
      </p:sp>
    </p:spTree>
    <p:extLst>
      <p:ext uri="{BB962C8B-B14F-4D97-AF65-F5344CB8AC3E}">
        <p14:creationId xmlns:p14="http://schemas.microsoft.com/office/powerpoint/2010/main" val="1089617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7A4C809-35A9-4240-9289-4A0E6C16267F}" type="datetimeFigureOut">
              <a:rPr lang="en-US" smtClean="0"/>
              <a:t>5/11/2024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C344FD-C7C7-439A-A752-D7AA4E5C116F}" type="slidenum">
              <a:rPr lang="en-US" smtClean="0"/>
              <a:t>‹#›</a:t>
            </a:fld>
            <a:endParaRPr lang="en-US"/>
          </a:p>
        </p:txBody>
      </p:sp>
    </p:spTree>
    <p:extLst>
      <p:ext uri="{BB962C8B-B14F-4D97-AF65-F5344CB8AC3E}">
        <p14:creationId xmlns:p14="http://schemas.microsoft.com/office/powerpoint/2010/main" val="1910355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7A4C809-35A9-4240-9289-4A0E6C16267F}" type="datetimeFigureOut">
              <a:rPr lang="en-US" smtClean="0"/>
              <a:t>5/11/2024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EC344FD-C7C7-439A-A752-D7AA4E5C116F}" type="slidenum">
              <a:rPr lang="en-US" smtClean="0"/>
              <a:t>‹#›</a:t>
            </a:fld>
            <a:endParaRPr lang="en-US"/>
          </a:p>
        </p:txBody>
      </p:sp>
    </p:spTree>
    <p:extLst>
      <p:ext uri="{BB962C8B-B14F-4D97-AF65-F5344CB8AC3E}">
        <p14:creationId xmlns:p14="http://schemas.microsoft.com/office/powerpoint/2010/main" val="1069720082"/>
      </p:ext>
    </p:extLst>
  </p:cSld>
  <p:clrMap bg1="dk1" tx1="lt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78007" y="956602"/>
            <a:ext cx="7495995" cy="618980"/>
          </a:xfrm>
        </p:spPr>
        <p:txBody>
          <a:bodyPr>
            <a:normAutofit fontScale="90000"/>
          </a:bodyPr>
          <a:lstStyle/>
          <a:p>
            <a:r>
              <a:rPr lang="en-US" dirty="0" smtClean="0">
                <a:solidFill>
                  <a:schemeClr val="tx1"/>
                </a:solidFill>
              </a:rPr>
              <a:t>    HEART </a:t>
            </a:r>
            <a:r>
              <a:rPr lang="en-US" dirty="0">
                <a:solidFill>
                  <a:schemeClr val="tx1"/>
                </a:solidFill>
              </a:rPr>
              <a:t>DISEASE DIAGNOSTIC-ANALYSIS</a:t>
            </a:r>
          </a:p>
        </p:txBody>
      </p:sp>
      <p:sp>
        <p:nvSpPr>
          <p:cNvPr id="3" name="Content Placeholder 2"/>
          <p:cNvSpPr>
            <a:spLocks noGrp="1"/>
          </p:cNvSpPr>
          <p:nvPr>
            <p:ph idx="1"/>
          </p:nvPr>
        </p:nvSpPr>
        <p:spPr>
          <a:xfrm>
            <a:off x="2152358" y="2160590"/>
            <a:ext cx="7121644" cy="4697410"/>
          </a:xfrm>
        </p:spPr>
        <p:txBody>
          <a:bodyPr>
            <a:normAutofit/>
          </a:bodyPr>
          <a:lstStyle/>
          <a:p>
            <a:r>
              <a:rPr lang="en-US" sz="2400" dirty="0" smtClean="0"/>
              <a:t>           DETAILED PROJECT REPORT</a:t>
            </a:r>
          </a:p>
          <a:p>
            <a:endParaRPr lang="en-US" sz="2400" dirty="0"/>
          </a:p>
          <a:p>
            <a:endParaRPr lang="en-US" sz="2400" dirty="0" smtClean="0"/>
          </a:p>
          <a:p>
            <a:endParaRPr lang="en-US" sz="2400" dirty="0"/>
          </a:p>
          <a:p>
            <a:endParaRPr lang="en-US" sz="2400" dirty="0" smtClean="0"/>
          </a:p>
          <a:p>
            <a:endParaRPr lang="en-US" sz="2400" dirty="0"/>
          </a:p>
          <a:p>
            <a:pPr marL="0" indent="0">
              <a:buNone/>
            </a:pPr>
            <a:r>
              <a:rPr lang="en-US" sz="2400" dirty="0"/>
              <a:t> </a:t>
            </a:r>
            <a:r>
              <a:rPr lang="en-US" sz="2400" dirty="0" smtClean="0"/>
              <a:t>                     SANJEET AGRAWAL</a:t>
            </a:r>
            <a:endParaRPr lang="en-US" sz="2400" dirty="0"/>
          </a:p>
        </p:txBody>
      </p:sp>
    </p:spTree>
    <p:extLst>
      <p:ext uri="{BB962C8B-B14F-4D97-AF65-F5344CB8AC3E}">
        <p14:creationId xmlns:p14="http://schemas.microsoft.com/office/powerpoint/2010/main" val="16582589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32523"/>
            <a:ext cx="10515600" cy="1086677"/>
          </a:xfrm>
        </p:spPr>
        <p:txBody>
          <a:bodyPr>
            <a:normAutofit/>
          </a:bodyPr>
          <a:lstStyle/>
          <a:p>
            <a:r>
              <a:rPr lang="en-US" sz="3600" dirty="0" smtClean="0">
                <a:latin typeface="Arial Black" panose="020B0A04020102020204" pitchFamily="34" charset="0"/>
              </a:rPr>
              <a:t>Chest Pain Experienced By Patients ?</a:t>
            </a:r>
            <a:endParaRPr lang="en-US" sz="3600" dirty="0">
              <a:latin typeface="Arial Black" panose="020B0A04020102020204" pitchFamily="34" charset="0"/>
            </a:endParaRPr>
          </a:p>
        </p:txBody>
      </p:sp>
      <p:sp>
        <p:nvSpPr>
          <p:cNvPr id="3" name="Content Placeholder 2"/>
          <p:cNvSpPr>
            <a:spLocks noGrp="1"/>
          </p:cNvSpPr>
          <p:nvPr>
            <p:ph sz="half" idx="1"/>
          </p:nvPr>
        </p:nvSpPr>
        <p:spPr>
          <a:xfrm>
            <a:off x="251791" y="1060174"/>
            <a:ext cx="11834192" cy="5618922"/>
          </a:xfrm>
        </p:spPr>
        <p:txBody>
          <a:bodyPr>
            <a:normAutofit fontScale="92500" lnSpcReduction="10000"/>
          </a:bodyPr>
          <a:lstStyle/>
          <a:p>
            <a:pPr marL="0" indent="0">
              <a:buNone/>
            </a:pPr>
            <a:endParaRPr lang="en-US" sz="2400" dirty="0" smtClean="0"/>
          </a:p>
          <a:p>
            <a:pPr marL="0" indent="0">
              <a:buNone/>
            </a:pPr>
            <a:endParaRPr lang="en-US" sz="2400" dirty="0"/>
          </a:p>
          <a:p>
            <a:pPr marL="0" indent="0">
              <a:buNone/>
            </a:pPr>
            <a:endParaRPr lang="en-US" sz="2400" dirty="0" smtClean="0"/>
          </a:p>
          <a:p>
            <a:pPr marL="0" indent="0">
              <a:buNone/>
            </a:pPr>
            <a:endParaRPr lang="en-US" sz="2400" dirty="0"/>
          </a:p>
          <a:p>
            <a:pPr marL="0" indent="0">
              <a:buNone/>
            </a:pPr>
            <a:endParaRPr lang="en-US" sz="2400" dirty="0" smtClean="0"/>
          </a:p>
          <a:p>
            <a:pPr marL="0" indent="0">
              <a:buNone/>
            </a:pPr>
            <a:endParaRPr lang="en-US" sz="2400" dirty="0"/>
          </a:p>
          <a:p>
            <a:pPr marL="0" indent="0">
              <a:buNone/>
            </a:pPr>
            <a:endParaRPr lang="en-US" sz="2400" dirty="0" smtClean="0"/>
          </a:p>
          <a:p>
            <a:pPr marL="0" indent="0" algn="just">
              <a:buNone/>
            </a:pPr>
            <a:endParaRPr lang="en-US" sz="2400" dirty="0" smtClean="0"/>
          </a:p>
          <a:p>
            <a:pPr marL="0" indent="0" algn="just">
              <a:buNone/>
            </a:pPr>
            <a:r>
              <a:rPr lang="en-US" sz="2400" dirty="0" smtClean="0"/>
              <a:t>➢ It seems people having asymptomatic chest pain have a higher chance of heart disease. </a:t>
            </a:r>
          </a:p>
          <a:p>
            <a:pPr marL="0" indent="0" algn="just">
              <a:buNone/>
            </a:pPr>
            <a:r>
              <a:rPr lang="en-US" sz="2400" dirty="0" smtClean="0"/>
              <a:t>➢ We can see that a higher number of men are suffering from Asymptomatic type of Chest Pain Asymptomatic Chest pain means neither causing nor exhibiting symptoms of heart disease. </a:t>
            </a:r>
          </a:p>
          <a:p>
            <a:pPr marL="0" indent="0" algn="just">
              <a:buNone/>
            </a:pPr>
            <a:r>
              <a:rPr lang="en-US" sz="2400" dirty="0" smtClean="0"/>
              <a:t>➢ There is very high number of Asymptomatic Pain in Elderly age Category </a:t>
            </a:r>
            <a:endParaRPr lang="en-US" sz="2400" dirty="0"/>
          </a:p>
        </p:txBody>
      </p:sp>
      <p:pic>
        <p:nvPicPr>
          <p:cNvPr id="7" name="Content Placeholder 6"/>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251791" y="940903"/>
            <a:ext cx="11834192" cy="3392557"/>
          </a:xfrm>
        </p:spPr>
      </p:pic>
    </p:spTree>
    <p:extLst>
      <p:ext uri="{BB962C8B-B14F-4D97-AF65-F5344CB8AC3E}">
        <p14:creationId xmlns:p14="http://schemas.microsoft.com/office/powerpoint/2010/main" val="15626021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2035" y="145775"/>
            <a:ext cx="5807765" cy="6546574"/>
          </a:xfrm>
        </p:spPr>
        <p:txBody>
          <a:bodyPr>
            <a:normAutofit fontScale="90000"/>
          </a:bodyPr>
          <a:lstStyle/>
          <a:p>
            <a:pPr algn="ctr"/>
            <a:r>
              <a:rPr lang="en-US" sz="2800" dirty="0" smtClean="0">
                <a:latin typeface="Arial Black" panose="020B0A04020102020204" pitchFamily="34" charset="0"/>
              </a:rPr>
              <a:t>Other symptoms people experience in heart disease</a:t>
            </a:r>
            <a:br>
              <a:rPr lang="en-US" sz="2800" dirty="0" smtClean="0">
                <a:latin typeface="Arial Black" panose="020B0A04020102020204" pitchFamily="34" charset="0"/>
              </a:rPr>
            </a:br>
            <a:r>
              <a:rPr lang="en-US" sz="2800" dirty="0" smtClean="0">
                <a:latin typeface="Arial Black" panose="020B0A04020102020204" pitchFamily="34" charset="0"/>
              </a:rPr>
              <a:t/>
            </a:r>
            <a:br>
              <a:rPr lang="en-US" sz="2800" dirty="0" smtClean="0">
                <a:latin typeface="Arial Black" panose="020B0A04020102020204" pitchFamily="34" charset="0"/>
              </a:rPr>
            </a:br>
            <a:r>
              <a:rPr lang="en-US" sz="2400" dirty="0" smtClean="0"/>
              <a:t>➢ Here we can observe that Blood Pressure increases between age of 50 to 60 and somehow continue the pattern till 70. </a:t>
            </a:r>
            <a:br>
              <a:rPr lang="en-US" sz="2400" dirty="0" smtClean="0"/>
            </a:br>
            <a:r>
              <a:rPr lang="en-US" sz="2400" dirty="0" smtClean="0"/>
              <a:t/>
            </a:r>
            <a:br>
              <a:rPr lang="en-US" sz="2400" dirty="0" smtClean="0"/>
            </a:br>
            <a:r>
              <a:rPr lang="en-US" sz="2400" dirty="0" smtClean="0"/>
              <a:t>➢ Similarly, Cholesterol and maximum heart rate Increasing in the age group of 50-60</a:t>
            </a:r>
            <a:r>
              <a:rPr lang="en-US" sz="2800" dirty="0" smtClean="0"/>
              <a:t>. </a:t>
            </a:r>
            <a:br>
              <a:rPr lang="en-US" sz="2800" dirty="0" smtClean="0"/>
            </a:br>
            <a:r>
              <a:rPr lang="en-US" sz="2800" dirty="0"/>
              <a:t/>
            </a:r>
            <a:br>
              <a:rPr lang="en-US" sz="2800" dirty="0"/>
            </a:br>
            <a:r>
              <a:rPr lang="en-US" sz="2800" dirty="0" smtClean="0"/>
              <a:t/>
            </a:r>
            <a:br>
              <a:rPr lang="en-US" sz="2800" dirty="0" smtClean="0"/>
            </a:br>
            <a:r>
              <a:rPr lang="en-US" sz="2800" dirty="0"/>
              <a:t/>
            </a:r>
            <a:br>
              <a:rPr lang="en-US" sz="2800" dirty="0"/>
            </a:br>
            <a:r>
              <a:rPr lang="en-US" sz="2400" dirty="0" smtClean="0"/>
              <a:t>➢ we can observe from here that ST depression mostly increases between the age group of 30-40.</a:t>
            </a:r>
            <a:endParaRPr lang="en-US" sz="2400" dirty="0">
              <a:latin typeface="Arial Black" panose="020B0A04020102020204" pitchFamily="34" charset="0"/>
            </a:endParaRPr>
          </a:p>
        </p:txBody>
      </p:sp>
      <p:pic>
        <p:nvPicPr>
          <p:cNvPr id="5" name="Content Placeholder 4"/>
          <p:cNvPicPr>
            <a:picLocks noGrp="1" noChangeAspect="1"/>
          </p:cNvPicPr>
          <p:nvPr>
            <p:ph sz="half" idx="1"/>
          </p:nvPr>
        </p:nvPicPr>
        <p:blipFill>
          <a:blip r:embed="rId2"/>
          <a:stretch>
            <a:fillRect/>
          </a:stretch>
        </p:blipFill>
        <p:spPr>
          <a:xfrm>
            <a:off x="6172199" y="145776"/>
            <a:ext cx="5741503" cy="3021494"/>
          </a:xfrm>
          <a:prstGeom prst="rect">
            <a:avLst/>
          </a:prstGeom>
        </p:spPr>
      </p:pic>
      <p:pic>
        <p:nvPicPr>
          <p:cNvPr id="6" name="Content Placeholder 5"/>
          <p:cNvPicPr>
            <a:picLocks noGrp="1" noChangeAspect="1"/>
          </p:cNvPicPr>
          <p:nvPr>
            <p:ph sz="half" idx="2"/>
          </p:nvPr>
        </p:nvPicPr>
        <p:blipFill>
          <a:blip r:embed="rId3"/>
          <a:stretch>
            <a:fillRect/>
          </a:stretch>
        </p:blipFill>
        <p:spPr>
          <a:xfrm>
            <a:off x="6172198" y="3286539"/>
            <a:ext cx="5741503" cy="3405810"/>
          </a:xfrm>
          <a:prstGeom prst="rect">
            <a:avLst/>
          </a:prstGeom>
        </p:spPr>
      </p:pic>
    </p:spTree>
    <p:extLst>
      <p:ext uri="{BB962C8B-B14F-4D97-AF65-F5344CB8AC3E}">
        <p14:creationId xmlns:p14="http://schemas.microsoft.com/office/powerpoint/2010/main" val="40137576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19270"/>
            <a:ext cx="10515600" cy="1232451"/>
          </a:xfrm>
        </p:spPr>
        <p:txBody>
          <a:bodyPr>
            <a:normAutofit/>
          </a:bodyPr>
          <a:lstStyle/>
          <a:p>
            <a:r>
              <a:rPr lang="en-US" sz="3600" dirty="0" smtClean="0">
                <a:latin typeface="Arial Black" panose="020B0A04020102020204" pitchFamily="34" charset="0"/>
              </a:rPr>
              <a:t>KEY PERFORMANCE INDICATOR (KPI)</a:t>
            </a:r>
            <a:endParaRPr lang="en-US" sz="3600" dirty="0">
              <a:latin typeface="Arial Black" panose="020B0A04020102020204" pitchFamily="34" charset="0"/>
            </a:endParaRPr>
          </a:p>
        </p:txBody>
      </p:sp>
      <p:sp>
        <p:nvSpPr>
          <p:cNvPr id="3" name="Content Placeholder 2"/>
          <p:cNvSpPr>
            <a:spLocks noGrp="1"/>
          </p:cNvSpPr>
          <p:nvPr>
            <p:ph idx="1"/>
          </p:nvPr>
        </p:nvSpPr>
        <p:spPr>
          <a:xfrm>
            <a:off x="838200" y="1484243"/>
            <a:ext cx="10515600" cy="4969566"/>
          </a:xfrm>
        </p:spPr>
        <p:txBody>
          <a:bodyPr/>
          <a:lstStyle/>
          <a:p>
            <a:pPr>
              <a:buFont typeface="Wingdings" panose="05000000000000000000" pitchFamily="2" charset="2"/>
              <a:buChar char="Ø"/>
            </a:pPr>
            <a:r>
              <a:rPr lang="en-US" dirty="0" smtClean="0"/>
              <a:t>1. Percentage of People Having Heart Disease </a:t>
            </a:r>
          </a:p>
          <a:p>
            <a:pPr>
              <a:buFont typeface="Wingdings" panose="05000000000000000000" pitchFamily="2" charset="2"/>
              <a:buChar char="Ø"/>
            </a:pPr>
            <a:r>
              <a:rPr lang="en-US" dirty="0" smtClean="0"/>
              <a:t>2. Age Distribution including Gender </a:t>
            </a:r>
          </a:p>
          <a:p>
            <a:pPr>
              <a:buFont typeface="Wingdings" panose="05000000000000000000" pitchFamily="2" charset="2"/>
              <a:buChar char="Ø"/>
            </a:pPr>
            <a:r>
              <a:rPr lang="en-US" dirty="0" smtClean="0"/>
              <a:t>3. Gender Distribution Based on Heart Disease </a:t>
            </a:r>
          </a:p>
          <a:p>
            <a:pPr>
              <a:buFont typeface="Wingdings" panose="05000000000000000000" pitchFamily="2" charset="2"/>
              <a:buChar char="Ø"/>
            </a:pPr>
            <a:r>
              <a:rPr lang="en-US" dirty="0" smtClean="0"/>
              <a:t>4. Chest Pain Experienced by People Suffering from Heart Disease </a:t>
            </a:r>
          </a:p>
          <a:p>
            <a:pPr>
              <a:buFont typeface="Wingdings" panose="05000000000000000000" pitchFamily="2" charset="2"/>
              <a:buChar char="Ø"/>
            </a:pPr>
            <a:r>
              <a:rPr lang="en-US" dirty="0" smtClean="0"/>
              <a:t>5. Blood Pressure, Cholesterol Level and Maximum Heart Rate of People According to their Age and Heart Disease Patients. </a:t>
            </a:r>
          </a:p>
          <a:p>
            <a:pPr>
              <a:buFont typeface="Wingdings" panose="05000000000000000000" pitchFamily="2" charset="2"/>
              <a:buChar char="Ø"/>
            </a:pPr>
            <a:r>
              <a:rPr lang="en-US" dirty="0" smtClean="0"/>
              <a:t>6. ST Depression Experienced by People According to their age and heart disease. </a:t>
            </a:r>
            <a:endParaRPr lang="en-US" dirty="0"/>
          </a:p>
        </p:txBody>
      </p:sp>
    </p:spTree>
    <p:extLst>
      <p:ext uri="{BB962C8B-B14F-4D97-AF65-F5344CB8AC3E}">
        <p14:creationId xmlns:p14="http://schemas.microsoft.com/office/powerpoint/2010/main" val="42342181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364973"/>
          </a:xfrm>
        </p:spPr>
        <p:txBody>
          <a:bodyPr>
            <a:normAutofit/>
          </a:bodyPr>
          <a:lstStyle/>
          <a:p>
            <a:r>
              <a:rPr lang="en-US" sz="3600" dirty="0" smtClean="0">
                <a:latin typeface="Arial Black" panose="020B0A04020102020204" pitchFamily="34" charset="0"/>
              </a:rPr>
              <a:t>CONCLUSION</a:t>
            </a:r>
            <a:endParaRPr lang="en-US" sz="3600" dirty="0">
              <a:latin typeface="Arial Black" panose="020B0A04020102020204" pitchFamily="34" charset="0"/>
            </a:endParaRPr>
          </a:p>
        </p:txBody>
      </p:sp>
      <p:sp>
        <p:nvSpPr>
          <p:cNvPr id="3" name="Content Placeholder 2"/>
          <p:cNvSpPr>
            <a:spLocks noGrp="1"/>
          </p:cNvSpPr>
          <p:nvPr>
            <p:ph idx="1"/>
          </p:nvPr>
        </p:nvSpPr>
        <p:spPr>
          <a:xfrm>
            <a:off x="145773" y="1152938"/>
            <a:ext cx="11847443" cy="5340627"/>
          </a:xfrm>
        </p:spPr>
        <p:txBody>
          <a:bodyPr>
            <a:normAutofit/>
          </a:bodyPr>
          <a:lstStyle/>
          <a:p>
            <a:pPr marL="0" indent="0">
              <a:buNone/>
            </a:pPr>
            <a:r>
              <a:rPr lang="en-US" sz="2400" dirty="0" smtClean="0"/>
              <a:t>➢ 45.87% People suffering from heart disease. </a:t>
            </a:r>
          </a:p>
          <a:p>
            <a:pPr marL="0" indent="0">
              <a:buNone/>
            </a:pPr>
            <a:r>
              <a:rPr lang="en-US" sz="2400" dirty="0" smtClean="0"/>
              <a:t>➢ Elderly Aged Men are more (50 to 60 Years) and Females are more in 55 to 65 Years Category </a:t>
            </a:r>
          </a:p>
          <a:p>
            <a:pPr marL="0" indent="0">
              <a:buNone/>
            </a:pPr>
            <a:r>
              <a:rPr lang="en-US" sz="2400" dirty="0" smtClean="0"/>
              <a:t>➢ Males are more prone to heart disease. </a:t>
            </a:r>
          </a:p>
          <a:p>
            <a:pPr marL="0" indent="0">
              <a:buNone/>
            </a:pPr>
            <a:r>
              <a:rPr lang="en-US" sz="2400" dirty="0" smtClean="0"/>
              <a:t>➢ Elderly Aged People are more prone to heart disease. </a:t>
            </a:r>
          </a:p>
          <a:p>
            <a:pPr marL="0" indent="0">
              <a:buNone/>
            </a:pPr>
            <a:r>
              <a:rPr lang="en-US" sz="2400" dirty="0" smtClean="0"/>
              <a:t>➢ People having asymptomatic chest pain have a higher chance of heart disease. </a:t>
            </a:r>
          </a:p>
          <a:p>
            <a:pPr marL="0" indent="0">
              <a:buNone/>
            </a:pPr>
            <a:r>
              <a:rPr lang="en-US" sz="2400" dirty="0" smtClean="0"/>
              <a:t>➢ High number of cholesterol level in people having heart disease. </a:t>
            </a:r>
          </a:p>
          <a:p>
            <a:pPr marL="0" indent="0">
              <a:buNone/>
            </a:pPr>
            <a:r>
              <a:rPr lang="en-US" sz="2400" dirty="0" smtClean="0"/>
              <a:t>➢ Blood Pressure increases between age of 50 to 60 and somehow continue till 70. </a:t>
            </a:r>
          </a:p>
          <a:p>
            <a:pPr marL="0" indent="0">
              <a:buNone/>
            </a:pPr>
            <a:r>
              <a:rPr lang="en-US" sz="2400" dirty="0" smtClean="0"/>
              <a:t>➢ Cholesterol and maximum heart rate Increasing in the age group of 50-60. ➢ ST depression mostly increases between the age group of 30-40. </a:t>
            </a:r>
            <a:endParaRPr lang="en-US" sz="2400" dirty="0"/>
          </a:p>
        </p:txBody>
      </p:sp>
    </p:spTree>
    <p:extLst>
      <p:ext uri="{BB962C8B-B14F-4D97-AF65-F5344CB8AC3E}">
        <p14:creationId xmlns:p14="http://schemas.microsoft.com/office/powerpoint/2010/main" val="25919966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199" y="159027"/>
            <a:ext cx="10515601" cy="954156"/>
          </a:xfrm>
        </p:spPr>
        <p:txBody>
          <a:bodyPr/>
          <a:lstStyle/>
          <a:p>
            <a:r>
              <a:rPr lang="en-US" dirty="0" smtClean="0">
                <a:latin typeface="Arial Black" panose="020B0A04020102020204" pitchFamily="34" charset="0"/>
              </a:rPr>
              <a:t>Q &amp; A</a:t>
            </a:r>
            <a:endParaRPr lang="en-US" dirty="0">
              <a:latin typeface="Arial Black" panose="020B0A04020102020204" pitchFamily="34" charset="0"/>
            </a:endParaRPr>
          </a:p>
        </p:txBody>
      </p:sp>
      <p:sp>
        <p:nvSpPr>
          <p:cNvPr id="3" name="Content Placeholder 2"/>
          <p:cNvSpPr>
            <a:spLocks noGrp="1"/>
          </p:cNvSpPr>
          <p:nvPr>
            <p:ph sz="half" idx="1"/>
          </p:nvPr>
        </p:nvSpPr>
        <p:spPr>
          <a:xfrm>
            <a:off x="172277" y="1113182"/>
            <a:ext cx="8322366" cy="5565913"/>
          </a:xfrm>
        </p:spPr>
        <p:txBody>
          <a:bodyPr>
            <a:normAutofit fontScale="85000" lnSpcReduction="20000"/>
          </a:bodyPr>
          <a:lstStyle/>
          <a:p>
            <a:pPr marL="0" indent="0">
              <a:buNone/>
            </a:pPr>
            <a:r>
              <a:rPr lang="en-US" sz="2600" dirty="0" smtClean="0">
                <a:latin typeface="Arial Black" panose="020B0A04020102020204" pitchFamily="34" charset="0"/>
              </a:rPr>
              <a:t>Q1) What’s the source of data?</a:t>
            </a:r>
            <a:r>
              <a:rPr lang="en-US" sz="2300" dirty="0" smtClean="0">
                <a:latin typeface="Arial Black" panose="020B0A04020102020204" pitchFamily="34" charset="0"/>
              </a:rPr>
              <a:t> </a:t>
            </a:r>
          </a:p>
          <a:p>
            <a:pPr marL="0" indent="0">
              <a:buNone/>
            </a:pPr>
            <a:r>
              <a:rPr lang="en-US" b="1" dirty="0" err="1" smtClean="0"/>
              <a:t>Ans</a:t>
            </a:r>
            <a:r>
              <a:rPr lang="en-US" dirty="0" smtClean="0"/>
              <a:t>:-The Dataset was taken from </a:t>
            </a:r>
            <a:r>
              <a:rPr lang="en-US" b="1" dirty="0" smtClean="0"/>
              <a:t>UNIFIED MENTOR </a:t>
            </a:r>
            <a:r>
              <a:rPr lang="en-US" dirty="0" smtClean="0"/>
              <a:t>Provided Project Description Document. </a:t>
            </a:r>
          </a:p>
          <a:p>
            <a:pPr marL="0" indent="0">
              <a:buNone/>
            </a:pPr>
            <a:endParaRPr lang="en-US" dirty="0" smtClean="0"/>
          </a:p>
          <a:p>
            <a:pPr marL="0" indent="0">
              <a:buNone/>
            </a:pPr>
            <a:r>
              <a:rPr lang="en-US" sz="2600" dirty="0" smtClean="0">
                <a:latin typeface="Arial Black" panose="020B0A04020102020204" pitchFamily="34" charset="0"/>
              </a:rPr>
              <a:t>Q2) What was the type of data? </a:t>
            </a:r>
          </a:p>
          <a:p>
            <a:pPr marL="0" indent="0">
              <a:buNone/>
            </a:pPr>
            <a:r>
              <a:rPr lang="en-US" b="1" dirty="0" err="1" smtClean="0"/>
              <a:t>Ans</a:t>
            </a:r>
            <a:r>
              <a:rPr lang="en-US" dirty="0" smtClean="0"/>
              <a:t>:- The data was the combination of numerical and Categorical values. </a:t>
            </a:r>
          </a:p>
          <a:p>
            <a:pPr marL="0" indent="0">
              <a:buNone/>
            </a:pPr>
            <a:endParaRPr lang="en-US" dirty="0" smtClean="0"/>
          </a:p>
          <a:p>
            <a:pPr marL="0" indent="0">
              <a:buNone/>
            </a:pPr>
            <a:r>
              <a:rPr lang="en-US" sz="2600" dirty="0" smtClean="0">
                <a:latin typeface="Arial Black" panose="020B0A04020102020204" pitchFamily="34" charset="0"/>
              </a:rPr>
              <a:t>Q 3) What’s the complete flow you followed in this Project?</a:t>
            </a:r>
            <a:r>
              <a:rPr lang="en-US" dirty="0" smtClean="0"/>
              <a:t> </a:t>
            </a:r>
          </a:p>
          <a:p>
            <a:pPr marL="0" indent="0">
              <a:buNone/>
            </a:pPr>
            <a:r>
              <a:rPr lang="en-US" b="1" dirty="0" err="1" smtClean="0"/>
              <a:t>Ans</a:t>
            </a:r>
            <a:r>
              <a:rPr lang="en-US" dirty="0" smtClean="0"/>
              <a:t>:- Refer slide 5th for better Understanding </a:t>
            </a:r>
          </a:p>
          <a:p>
            <a:pPr marL="0" indent="0">
              <a:buNone/>
            </a:pPr>
            <a:endParaRPr lang="en-US" dirty="0" smtClean="0"/>
          </a:p>
          <a:p>
            <a:pPr marL="0" indent="0">
              <a:buNone/>
            </a:pPr>
            <a:r>
              <a:rPr lang="en-US" sz="2600" dirty="0" smtClean="0">
                <a:latin typeface="Arial Black" panose="020B0A04020102020204" pitchFamily="34" charset="0"/>
              </a:rPr>
              <a:t>Q4) What techniques were you using for data? </a:t>
            </a:r>
          </a:p>
          <a:p>
            <a:pPr marL="0" indent="0">
              <a:buNone/>
            </a:pPr>
            <a:r>
              <a:rPr lang="en-US" b="1" dirty="0" err="1" smtClean="0"/>
              <a:t>Ans</a:t>
            </a:r>
            <a:r>
              <a:rPr lang="en-US" dirty="0" smtClean="0"/>
              <a:t>:- -Removing unwanted attributes </a:t>
            </a:r>
          </a:p>
          <a:p>
            <a:pPr marL="0" indent="0">
              <a:buNone/>
            </a:pPr>
            <a:r>
              <a:rPr lang="en-US" dirty="0" smtClean="0"/>
              <a:t>          -Visualizing relation of independent variables with each other and  output variables </a:t>
            </a:r>
          </a:p>
          <a:p>
            <a:pPr marL="0" indent="0">
              <a:buNone/>
            </a:pPr>
            <a:r>
              <a:rPr lang="en-US" dirty="0" smtClean="0"/>
              <a:t>          -Removing outliers </a:t>
            </a:r>
          </a:p>
          <a:p>
            <a:pPr marL="0" indent="0">
              <a:buNone/>
            </a:pPr>
            <a:r>
              <a:rPr lang="en-US" dirty="0" smtClean="0"/>
              <a:t>          -Cleaning data and imputing if null values are present.</a:t>
            </a:r>
          </a:p>
          <a:p>
            <a:pPr marL="0" indent="0">
              <a:buNone/>
            </a:pPr>
            <a:r>
              <a:rPr lang="en-US" dirty="0" smtClean="0"/>
              <a:t>          -Converting Numerical data into Categorical values.</a:t>
            </a:r>
            <a:endParaRPr lang="en-US" dirty="0"/>
          </a:p>
        </p:txBody>
      </p:sp>
      <p:sp>
        <p:nvSpPr>
          <p:cNvPr id="4" name="Content Placeholder 3"/>
          <p:cNvSpPr>
            <a:spLocks noGrp="1"/>
          </p:cNvSpPr>
          <p:nvPr>
            <p:ph sz="half" idx="2"/>
          </p:nvPr>
        </p:nvSpPr>
        <p:spPr>
          <a:xfrm>
            <a:off x="8600661" y="1113182"/>
            <a:ext cx="3419059" cy="5565913"/>
          </a:xfrm>
        </p:spPr>
        <p:txBody>
          <a:bodyPr>
            <a:normAutofit fontScale="85000" lnSpcReduction="20000"/>
          </a:bodyPr>
          <a:lstStyle/>
          <a:p>
            <a:pPr marL="0" indent="0">
              <a:buNone/>
            </a:pPr>
            <a:r>
              <a:rPr lang="en-US" sz="2900" dirty="0" smtClean="0">
                <a:latin typeface="Arial Black" panose="020B0A04020102020204" pitchFamily="34" charset="0"/>
              </a:rPr>
              <a:t>Q 6) What were the libraries that you used in Python?</a:t>
            </a:r>
            <a:r>
              <a:rPr lang="en-US" dirty="0" smtClean="0"/>
              <a:t> </a:t>
            </a:r>
          </a:p>
          <a:p>
            <a:pPr marL="0" indent="0">
              <a:buNone/>
            </a:pPr>
            <a:r>
              <a:rPr lang="en-US" b="1" dirty="0" err="1" smtClean="0"/>
              <a:t>Ans</a:t>
            </a:r>
            <a:r>
              <a:rPr lang="en-US" dirty="0" smtClean="0"/>
              <a:t>:- I used Pandas, </a:t>
            </a:r>
            <a:r>
              <a:rPr lang="en-US" dirty="0" err="1" smtClean="0"/>
              <a:t>NumPy</a:t>
            </a:r>
            <a:r>
              <a:rPr lang="en-US" dirty="0" smtClean="0"/>
              <a:t> and </a:t>
            </a:r>
            <a:r>
              <a:rPr lang="en-US" dirty="0" err="1" smtClean="0"/>
              <a:t>Matplotlib</a:t>
            </a:r>
            <a:r>
              <a:rPr lang="en-US" dirty="0" smtClean="0"/>
              <a:t> and </a:t>
            </a:r>
            <a:r>
              <a:rPr lang="en-US" dirty="0" err="1" smtClean="0"/>
              <a:t>Seaborn</a:t>
            </a:r>
            <a:r>
              <a:rPr lang="en-US" dirty="0" smtClean="0"/>
              <a:t> libraries in Pandas. </a:t>
            </a:r>
            <a:endParaRPr lang="en-US" dirty="0"/>
          </a:p>
        </p:txBody>
      </p:sp>
    </p:spTree>
    <p:extLst>
      <p:ext uri="{BB962C8B-B14F-4D97-AF65-F5344CB8AC3E}">
        <p14:creationId xmlns:p14="http://schemas.microsoft.com/office/powerpoint/2010/main" val="24151987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64898" y="2152356"/>
            <a:ext cx="7009104" cy="1631853"/>
          </a:xfrm>
          <a:noFill/>
        </p:spPr>
        <p:txBody>
          <a:bodyPr>
            <a:noAutofit/>
          </a:bodyPr>
          <a:lstStyle/>
          <a:p>
            <a:r>
              <a:rPr lang="en-US" sz="8800" dirty="0" smtClean="0">
                <a:effectLst>
                  <a:outerShdw blurRad="50800" dist="50800" dir="5400000" algn="ctr" rotWithShape="0">
                    <a:schemeClr val="tx1"/>
                  </a:outerShdw>
                </a:effectLst>
                <a:latin typeface="Arial Rounded MT Bold" panose="020F0704030504030204" pitchFamily="34" charset="0"/>
              </a:rPr>
              <a:t>THANK YOU</a:t>
            </a:r>
            <a:endParaRPr lang="en-US" sz="8800" dirty="0">
              <a:effectLst>
                <a:outerShdw blurRad="50800" dist="50800" dir="5400000" algn="ctr" rotWithShape="0">
                  <a:schemeClr val="tx1"/>
                </a:outerShdw>
              </a:effectLst>
              <a:latin typeface="Arial Rounded MT Bold" panose="020F0704030504030204" pitchFamily="34" charset="0"/>
            </a:endParaRPr>
          </a:p>
        </p:txBody>
      </p:sp>
    </p:spTree>
    <p:extLst>
      <p:ext uri="{BB962C8B-B14F-4D97-AF65-F5344CB8AC3E}">
        <p14:creationId xmlns:p14="http://schemas.microsoft.com/office/powerpoint/2010/main" val="7965937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52584" y="365760"/>
            <a:ext cx="8596668" cy="900332"/>
          </a:xfrm>
        </p:spPr>
        <p:txBody>
          <a:bodyPr>
            <a:normAutofit fontScale="90000"/>
          </a:bodyPr>
          <a:lstStyle/>
          <a:p>
            <a:r>
              <a:rPr lang="en-US" dirty="0" smtClean="0"/>
              <a:t/>
            </a:r>
            <a:br>
              <a:rPr lang="en-US" dirty="0" smtClean="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5220" y="1945113"/>
            <a:ext cx="10774017" cy="3551583"/>
          </a:xfrm>
          <a:solidFill>
            <a:schemeClr val="accent2"/>
          </a:solidFill>
        </p:spPr>
      </p:pic>
      <p:sp>
        <p:nvSpPr>
          <p:cNvPr id="5" name="Rectangle 4"/>
          <p:cNvSpPr/>
          <p:nvPr/>
        </p:nvSpPr>
        <p:spPr>
          <a:xfrm>
            <a:off x="705220" y="631260"/>
            <a:ext cx="7707260" cy="707886"/>
          </a:xfrm>
          <a:prstGeom prst="rect">
            <a:avLst/>
          </a:prstGeom>
        </p:spPr>
        <p:txBody>
          <a:bodyPr wrap="square">
            <a:spAutoFit/>
          </a:bodyPr>
          <a:lstStyle/>
          <a:p>
            <a:r>
              <a:rPr lang="en-US" sz="4000" dirty="0"/>
              <a:t>PROJECT DETAIL</a:t>
            </a:r>
          </a:p>
        </p:txBody>
      </p:sp>
    </p:spTree>
    <p:extLst>
      <p:ext uri="{BB962C8B-B14F-4D97-AF65-F5344CB8AC3E}">
        <p14:creationId xmlns:p14="http://schemas.microsoft.com/office/powerpoint/2010/main" val="4077310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OBJECTIVE</a:t>
            </a:r>
            <a:endParaRPr lang="en-US" dirty="0">
              <a:latin typeface="+mn-lt"/>
            </a:endParaRPr>
          </a:p>
        </p:txBody>
      </p:sp>
      <p:sp>
        <p:nvSpPr>
          <p:cNvPr id="3" name="Content Placeholder 2"/>
          <p:cNvSpPr>
            <a:spLocks noGrp="1"/>
          </p:cNvSpPr>
          <p:nvPr>
            <p:ph idx="1"/>
          </p:nvPr>
        </p:nvSpPr>
        <p:spPr>
          <a:xfrm>
            <a:off x="728870" y="1825625"/>
            <a:ext cx="10031895" cy="4351338"/>
          </a:xfrm>
        </p:spPr>
        <p:txBody>
          <a:bodyPr>
            <a:normAutofit/>
          </a:bodyPr>
          <a:lstStyle/>
          <a:p>
            <a:pPr algn="just">
              <a:buFont typeface="Wingdings" panose="05000000000000000000" pitchFamily="2" charset="2"/>
              <a:buChar char="Ø"/>
            </a:pPr>
            <a:r>
              <a:rPr lang="en-US" sz="4400" dirty="0" smtClean="0"/>
              <a:t>  The goal of this project is to </a:t>
            </a:r>
            <a:r>
              <a:rPr lang="en-US" sz="4400" dirty="0" err="1" smtClean="0"/>
              <a:t>analyse</a:t>
            </a:r>
            <a:r>
              <a:rPr lang="en-US" sz="4400" dirty="0"/>
              <a:t> </a:t>
            </a:r>
            <a:r>
              <a:rPr lang="en-US" sz="4400" dirty="0" smtClean="0"/>
              <a:t>the heart disease occurrence, based on a combination of features that describes the heart disease</a:t>
            </a:r>
            <a:r>
              <a:rPr lang="en-US" sz="4800" dirty="0" smtClean="0"/>
              <a:t>. </a:t>
            </a:r>
            <a:endParaRPr lang="en-US" sz="4800" dirty="0"/>
          </a:p>
        </p:txBody>
      </p:sp>
    </p:spTree>
    <p:extLst>
      <p:ext uri="{BB962C8B-B14F-4D97-AF65-F5344CB8AC3E}">
        <p14:creationId xmlns:p14="http://schemas.microsoft.com/office/powerpoint/2010/main" val="28947234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normAutofit fontScale="85000" lnSpcReduction="20000"/>
          </a:bodyPr>
          <a:lstStyle/>
          <a:p>
            <a:pPr>
              <a:buFont typeface="Wingdings" panose="05000000000000000000" pitchFamily="2" charset="2"/>
              <a:buChar char="Ø"/>
            </a:pPr>
            <a:r>
              <a:rPr lang="en-US" sz="3600" dirty="0" smtClean="0"/>
              <a:t>Health is real wealth in the pandemic time we all realized the brute effects of covid-19 on all irrespective of any status. You are required to </a:t>
            </a:r>
            <a:r>
              <a:rPr lang="en-US" sz="3600" dirty="0" err="1" smtClean="0"/>
              <a:t>analyse</a:t>
            </a:r>
            <a:r>
              <a:rPr lang="en-US" sz="3600" dirty="0" smtClean="0"/>
              <a:t> this health and medical data for better future preparation. </a:t>
            </a:r>
          </a:p>
          <a:p>
            <a:pPr>
              <a:buFont typeface="Wingdings" panose="05000000000000000000" pitchFamily="2" charset="2"/>
              <a:buChar char="Ø"/>
            </a:pPr>
            <a:endParaRPr lang="en-US" sz="3600" dirty="0"/>
          </a:p>
          <a:p>
            <a:pPr>
              <a:buFont typeface="Wingdings" panose="05000000000000000000" pitchFamily="2" charset="2"/>
              <a:buChar char="Ø"/>
            </a:pPr>
            <a:r>
              <a:rPr lang="en-US" sz="3600" dirty="0" smtClean="0"/>
              <a:t>A dataset is formed by taking into consideration some of the information of 303 individuals.</a:t>
            </a:r>
            <a:endParaRPr lang="en-US" sz="3600" dirty="0"/>
          </a:p>
        </p:txBody>
      </p:sp>
    </p:spTree>
    <p:extLst>
      <p:ext uri="{BB962C8B-B14F-4D97-AF65-F5344CB8AC3E}">
        <p14:creationId xmlns:p14="http://schemas.microsoft.com/office/powerpoint/2010/main" val="21422606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39775" y="0"/>
            <a:ext cx="10515600" cy="496266"/>
          </a:xfrm>
        </p:spPr>
        <p:txBody>
          <a:bodyPr>
            <a:normAutofit fontScale="90000"/>
          </a:bodyPr>
          <a:lstStyle/>
          <a:p>
            <a:r>
              <a:rPr lang="en-US" dirty="0" smtClean="0"/>
              <a:t>DATASET INFORMATION</a:t>
            </a:r>
            <a:endParaRPr lang="en-US" dirty="0"/>
          </a:p>
        </p:txBody>
      </p:sp>
      <p:sp>
        <p:nvSpPr>
          <p:cNvPr id="3" name="Text Placeholder 2"/>
          <p:cNvSpPr>
            <a:spLocks noGrp="1"/>
          </p:cNvSpPr>
          <p:nvPr>
            <p:ph type="body" idx="1"/>
          </p:nvPr>
        </p:nvSpPr>
        <p:spPr>
          <a:xfrm>
            <a:off x="839788" y="861392"/>
            <a:ext cx="5157787" cy="45719"/>
          </a:xfrm>
        </p:spPr>
        <p:txBody>
          <a:bodyPr>
            <a:normAutofit fontScale="25000" lnSpcReduction="20000"/>
          </a:bodyPr>
          <a:lstStyle/>
          <a:p>
            <a:endParaRPr lang="en-US" dirty="0"/>
          </a:p>
        </p:txBody>
      </p:sp>
      <p:sp>
        <p:nvSpPr>
          <p:cNvPr id="4" name="Content Placeholder 3"/>
          <p:cNvSpPr>
            <a:spLocks noGrp="1"/>
          </p:cNvSpPr>
          <p:nvPr>
            <p:ph sz="half" idx="2"/>
          </p:nvPr>
        </p:nvSpPr>
        <p:spPr>
          <a:xfrm>
            <a:off x="839788" y="675250"/>
            <a:ext cx="5157787" cy="5632785"/>
          </a:xfrm>
        </p:spPr>
        <p:txBody>
          <a:bodyPr>
            <a:normAutofit fontScale="62500" lnSpcReduction="20000"/>
          </a:bodyPr>
          <a:lstStyle/>
          <a:p>
            <a:endParaRPr lang="en-US" sz="2900" dirty="0" smtClean="0"/>
          </a:p>
          <a:p>
            <a:r>
              <a:rPr lang="en-US" sz="2900" dirty="0" smtClean="0"/>
              <a:t>age: The person's age in years sex: The person's sex (1 = male, 0 = female) </a:t>
            </a:r>
          </a:p>
          <a:p>
            <a:r>
              <a:rPr lang="en-US" sz="2900" dirty="0" err="1" smtClean="0"/>
              <a:t>cp</a:t>
            </a:r>
            <a:r>
              <a:rPr lang="en-US" sz="2900" dirty="0" smtClean="0"/>
              <a:t>: The chest pain experienced (Value 1: typical angina, Value 2: atypical angina, Value 3: non-</a:t>
            </a:r>
            <a:r>
              <a:rPr lang="en-US" sz="2900" dirty="0" err="1" smtClean="0"/>
              <a:t>anginal</a:t>
            </a:r>
            <a:r>
              <a:rPr lang="en-US" sz="2900" dirty="0" smtClean="0"/>
              <a:t> pain, Value 4: asymptomatic) </a:t>
            </a:r>
          </a:p>
          <a:p>
            <a:r>
              <a:rPr lang="en-US" sz="2900" dirty="0" err="1" smtClean="0"/>
              <a:t>trestbps</a:t>
            </a:r>
            <a:r>
              <a:rPr lang="en-US" sz="2900" dirty="0" smtClean="0"/>
              <a:t>: The person's resting blood pressure (mm Hg on admission to the hospital) </a:t>
            </a:r>
          </a:p>
          <a:p>
            <a:r>
              <a:rPr lang="en-US" sz="2900" dirty="0" err="1" smtClean="0"/>
              <a:t>chol</a:t>
            </a:r>
            <a:r>
              <a:rPr lang="en-US" sz="2900" dirty="0" smtClean="0"/>
              <a:t>: The person's cholesterol measurement in mg/dl </a:t>
            </a:r>
          </a:p>
          <a:p>
            <a:r>
              <a:rPr lang="en-US" sz="2900" dirty="0" err="1" smtClean="0"/>
              <a:t>fbs</a:t>
            </a:r>
            <a:r>
              <a:rPr lang="en-US" sz="2900" dirty="0" smtClean="0"/>
              <a:t>: The person's fasting blood sugar (&gt; 120 mg/dl, 1 = true; 0 = false) </a:t>
            </a:r>
          </a:p>
          <a:p>
            <a:r>
              <a:rPr lang="en-US" sz="2900" dirty="0" err="1" smtClean="0"/>
              <a:t>restecg</a:t>
            </a:r>
            <a:r>
              <a:rPr lang="en-US" sz="2900" dirty="0" smtClean="0"/>
              <a:t>: Resting electrocardiographic measurement (0 = normal, 1 = having ST-T wave abnormality, 2 = showing probable or definite left ventricular hypertrophy by Estes' criteria) </a:t>
            </a:r>
          </a:p>
          <a:p>
            <a:r>
              <a:rPr lang="en-US" sz="2900" dirty="0" err="1" smtClean="0"/>
              <a:t>thalach</a:t>
            </a:r>
            <a:r>
              <a:rPr lang="en-US" sz="2900" dirty="0" smtClean="0"/>
              <a:t>: The person's maximum heart rate achieved</a:t>
            </a:r>
          </a:p>
          <a:p>
            <a:endParaRPr lang="en-US" dirty="0"/>
          </a:p>
        </p:txBody>
      </p:sp>
      <p:sp>
        <p:nvSpPr>
          <p:cNvPr id="5" name="Text Placeholder 4"/>
          <p:cNvSpPr>
            <a:spLocks noGrp="1"/>
          </p:cNvSpPr>
          <p:nvPr>
            <p:ph type="body" sz="quarter" idx="3"/>
          </p:nvPr>
        </p:nvSpPr>
        <p:spPr>
          <a:xfrm>
            <a:off x="6172200" y="1681163"/>
            <a:ext cx="5183188" cy="45719"/>
          </a:xfrm>
        </p:spPr>
        <p:txBody>
          <a:bodyPr>
            <a:normAutofit fontScale="25000" lnSpcReduction="20000"/>
          </a:bodyPr>
          <a:lstStyle/>
          <a:p>
            <a:endParaRPr lang="en-US" dirty="0"/>
          </a:p>
        </p:txBody>
      </p:sp>
      <p:sp>
        <p:nvSpPr>
          <p:cNvPr id="6" name="Content Placeholder 5"/>
          <p:cNvSpPr>
            <a:spLocks noGrp="1"/>
          </p:cNvSpPr>
          <p:nvPr>
            <p:ph sz="quarter" idx="4"/>
          </p:nvPr>
        </p:nvSpPr>
        <p:spPr>
          <a:xfrm>
            <a:off x="6172200" y="675250"/>
            <a:ext cx="5183188" cy="5514414"/>
          </a:xfrm>
        </p:spPr>
        <p:txBody>
          <a:bodyPr>
            <a:normAutofit/>
          </a:bodyPr>
          <a:lstStyle/>
          <a:p>
            <a:endParaRPr lang="en-US" sz="2000" dirty="0" smtClean="0"/>
          </a:p>
          <a:p>
            <a:r>
              <a:rPr lang="en-US" sz="2000" dirty="0" err="1" smtClean="0"/>
              <a:t>exang</a:t>
            </a:r>
            <a:r>
              <a:rPr lang="en-US" sz="2000" dirty="0" smtClean="0"/>
              <a:t>: Exercise induced angina (1 = yes; 0 = no) </a:t>
            </a:r>
          </a:p>
          <a:p>
            <a:r>
              <a:rPr lang="en-US" sz="2000" dirty="0" err="1" smtClean="0"/>
              <a:t>oldpeak</a:t>
            </a:r>
            <a:r>
              <a:rPr lang="en-US" sz="2000" dirty="0" smtClean="0"/>
              <a:t>: ST depression induced by exercise relative to rest </a:t>
            </a:r>
          </a:p>
          <a:p>
            <a:r>
              <a:rPr lang="en-US" sz="2000" dirty="0" smtClean="0"/>
              <a:t>slope: the slope of the peak exercise ST segment (Value 1: </a:t>
            </a:r>
            <a:r>
              <a:rPr lang="en-US" sz="2000" dirty="0" err="1" smtClean="0"/>
              <a:t>upsloping</a:t>
            </a:r>
            <a:r>
              <a:rPr lang="en-US" sz="2000" dirty="0" smtClean="0"/>
              <a:t>, Value 2: flat, Value 3: down sloping) </a:t>
            </a:r>
          </a:p>
          <a:p>
            <a:r>
              <a:rPr lang="en-US" sz="2000" dirty="0" smtClean="0"/>
              <a:t>ca: The number of major vessels (0-3) </a:t>
            </a:r>
            <a:r>
              <a:rPr lang="en-US" sz="2000" dirty="0" err="1" smtClean="0"/>
              <a:t>thal</a:t>
            </a:r>
            <a:r>
              <a:rPr lang="en-US" sz="2000" dirty="0" smtClean="0"/>
              <a:t>: A blood disorder called thalassemia (3 = normal; 6 = fixed defect; 7 = </a:t>
            </a:r>
            <a:r>
              <a:rPr lang="en-US" sz="2000" dirty="0" err="1" smtClean="0"/>
              <a:t>reversable</a:t>
            </a:r>
            <a:r>
              <a:rPr lang="en-US" sz="2000" dirty="0" smtClean="0"/>
              <a:t> defect) </a:t>
            </a:r>
          </a:p>
          <a:p>
            <a:endParaRPr lang="en-US" sz="2000" dirty="0" smtClean="0"/>
          </a:p>
          <a:p>
            <a:r>
              <a:rPr lang="en-US" sz="2000" dirty="0" err="1" smtClean="0"/>
              <a:t>num</a:t>
            </a:r>
            <a:r>
              <a:rPr lang="en-US" sz="2000" dirty="0" smtClean="0"/>
              <a:t>: Heart disease (0 = no, 1 = yes</a:t>
            </a:r>
            <a:endParaRPr lang="en-US" sz="2000" dirty="0"/>
          </a:p>
        </p:txBody>
      </p:sp>
    </p:spTree>
    <p:extLst>
      <p:ext uri="{BB962C8B-B14F-4D97-AF65-F5344CB8AC3E}">
        <p14:creationId xmlns:p14="http://schemas.microsoft.com/office/powerpoint/2010/main" val="26185706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flipV="1">
            <a:off x="838200" y="-351693"/>
            <a:ext cx="10515600" cy="45719"/>
          </a:xfrm>
        </p:spPr>
        <p:txBody>
          <a:bodyPr>
            <a:normAutofit fontScale="90000"/>
          </a:bodyPr>
          <a:lstStyle/>
          <a:p>
            <a:endParaRPr lang="en-US" dirty="0"/>
          </a:p>
        </p:txBody>
      </p:sp>
      <p:sp>
        <p:nvSpPr>
          <p:cNvPr id="3" name="Content Placeholder 2"/>
          <p:cNvSpPr>
            <a:spLocks noGrp="1"/>
          </p:cNvSpPr>
          <p:nvPr>
            <p:ph idx="1"/>
          </p:nvPr>
        </p:nvSpPr>
        <p:spPr>
          <a:xfrm>
            <a:off x="0" y="154744"/>
            <a:ext cx="12192000" cy="6703255"/>
          </a:xfrm>
        </p:spPr>
        <p:txBody>
          <a:bodyPr>
            <a:normAutofit/>
          </a:bodyPr>
          <a:lstStyle/>
          <a:p>
            <a:r>
              <a:rPr lang="en-US" sz="2400" b="1" dirty="0" smtClean="0"/>
              <a:t>Age</a:t>
            </a:r>
            <a:r>
              <a:rPr lang="en-US" b="1" dirty="0" smtClean="0"/>
              <a:t>: </a:t>
            </a:r>
            <a:r>
              <a:rPr lang="en-US" sz="2000" dirty="0" smtClean="0"/>
              <a:t>Age is the most important risk factor in developing cardiovascular or heart diseases, with approximately a tripling of risk with each decade of life. Coronary fatty streaks can begin to form in adolescence. It is estimated that 82 percent of people who die of coronary heart disease are 65 and older. Simultaneously, the risk of stroke doubles every decade after age 55. </a:t>
            </a:r>
          </a:p>
          <a:p>
            <a:r>
              <a:rPr lang="en-US" sz="2400" b="1" dirty="0" smtClean="0"/>
              <a:t>Sex:</a:t>
            </a:r>
            <a:r>
              <a:rPr lang="en-US" dirty="0" smtClean="0"/>
              <a:t> </a:t>
            </a:r>
            <a:r>
              <a:rPr lang="en-US" sz="2000" dirty="0" smtClean="0"/>
              <a:t>Men are at greater risk of heart disease than pre-menopausal women. Once past menopause, it has been argued that a woman's risk is similar to a man’s although more recent data from the WHO and UN disputes this. If a female has diabetes, she is more likely to develop heart disease than a male with diabetes.</a:t>
            </a:r>
            <a:r>
              <a:rPr lang="en-US" dirty="0" smtClean="0"/>
              <a:t> </a:t>
            </a:r>
          </a:p>
          <a:p>
            <a:r>
              <a:rPr lang="en-US" sz="2400" b="1" dirty="0" smtClean="0"/>
              <a:t>Resting Blood Pressure</a:t>
            </a:r>
            <a:r>
              <a:rPr lang="en-US" dirty="0" smtClean="0"/>
              <a:t>: </a:t>
            </a:r>
            <a:r>
              <a:rPr lang="en-US" sz="2000" dirty="0" smtClean="0"/>
              <a:t>Over time, high blood pressure can damage arteries that feed your heart. High blood pressure that occurs with other conditions, such as obesity, high cholesterol or diabetes, increases your risk even more. Fasting Blood Sugar: Not producing enough of a hormone secreted by your pancreas (insulin) or not responding to insulin properly causes your body's blood sugar levels to rise, increasing your risk of heart attack. </a:t>
            </a:r>
          </a:p>
          <a:p>
            <a:r>
              <a:rPr lang="en-US" sz="2400" b="1" dirty="0" smtClean="0"/>
              <a:t>Cholesterol:</a:t>
            </a:r>
            <a:r>
              <a:rPr lang="en-US" dirty="0" smtClean="0"/>
              <a:t> </a:t>
            </a:r>
            <a:r>
              <a:rPr lang="en-US" sz="2000" dirty="0" smtClean="0"/>
              <a:t>A high level of low-density lipoprotein (LDL) cholesterol (the "bad" cholesterol) is most likely to narrow arteries. A high level of triglycerides, a type of blood fat related to your diet, also ups your risk of heart attack. However, a high level of high-density lipoprotein (HDL) cholesterol (the "good" cholesterol) lowers your risk of heart attack.</a:t>
            </a:r>
            <a:endParaRPr lang="en-US" sz="2000" dirty="0"/>
          </a:p>
        </p:txBody>
      </p:sp>
    </p:spTree>
    <p:extLst>
      <p:ext uri="{BB962C8B-B14F-4D97-AF65-F5344CB8AC3E}">
        <p14:creationId xmlns:p14="http://schemas.microsoft.com/office/powerpoint/2010/main" val="22726847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flipV="1">
            <a:off x="838200" y="-212035"/>
            <a:ext cx="10515600" cy="66262"/>
          </a:xfrm>
        </p:spPr>
        <p:txBody>
          <a:bodyPr>
            <a:normAutofit fontScale="90000"/>
          </a:bodyPr>
          <a:lstStyle/>
          <a:p>
            <a:endParaRPr lang="en-US" dirty="0"/>
          </a:p>
        </p:txBody>
      </p:sp>
      <p:sp>
        <p:nvSpPr>
          <p:cNvPr id="3" name="Content Placeholder 2"/>
          <p:cNvSpPr>
            <a:spLocks noGrp="1"/>
          </p:cNvSpPr>
          <p:nvPr>
            <p:ph idx="1"/>
          </p:nvPr>
        </p:nvSpPr>
        <p:spPr>
          <a:xfrm>
            <a:off x="0" y="0"/>
            <a:ext cx="12192000" cy="6858000"/>
          </a:xfrm>
        </p:spPr>
        <p:txBody>
          <a:bodyPr>
            <a:normAutofit/>
          </a:bodyPr>
          <a:lstStyle/>
          <a:p>
            <a:r>
              <a:rPr lang="en-US" sz="2400" b="1" dirty="0" smtClean="0"/>
              <a:t>Resting ECG: </a:t>
            </a:r>
            <a:r>
              <a:rPr lang="en-US" sz="2000" dirty="0" smtClean="0"/>
              <a:t>For people at low risk of cardiovascular disease, the USPSTF concludes with moderate certainty that the potential harms of screening with resting or exercise ECG equal or exceed the potential benefits. For people at intermediate to high risk, current evidence is insufficient to assess the balance of benefits and harms of screening. </a:t>
            </a:r>
          </a:p>
          <a:p>
            <a:endParaRPr lang="en-US" dirty="0" smtClean="0"/>
          </a:p>
          <a:p>
            <a:r>
              <a:rPr lang="en-US" sz="2400" b="1" dirty="0" smtClean="0"/>
              <a:t>Max heart rate achieved</a:t>
            </a:r>
            <a:r>
              <a:rPr lang="en-US" sz="2000" dirty="0" smtClean="0"/>
              <a:t>: The increase in the cardiovascular risk, associated with the acceleration of heart rate, was comparable to the increase in risk observed with high blood pressure. It has been shown that an increase in heart rate by 10 beats per minute was associated with an increase in the risk of cardiac death by at least 20%, and this increase in the risk is similar to the one observed with an increase in systolic blood pressure by 10 mm Hg. </a:t>
            </a:r>
          </a:p>
          <a:p>
            <a:endParaRPr lang="en-US" dirty="0" smtClean="0"/>
          </a:p>
          <a:p>
            <a:r>
              <a:rPr lang="en-US" sz="2400" b="1" dirty="0" smtClean="0"/>
              <a:t>ST Depression</a:t>
            </a:r>
            <a:r>
              <a:rPr lang="en-US" dirty="0" smtClean="0"/>
              <a:t>: </a:t>
            </a:r>
            <a:r>
              <a:rPr lang="en-US" sz="2000" dirty="0" smtClean="0"/>
              <a:t>In unstable coronary artery disease, ST-segment depression is associated with    a 100% increase in the occurrence of three-vessel/left main disease and to an increased risk of subsequent cardiac events. In these patients an early invasive strategy substantially decreases death/myocardial infarction.</a:t>
            </a:r>
            <a:endParaRPr lang="en-US" sz="2000" dirty="0"/>
          </a:p>
        </p:txBody>
      </p:sp>
    </p:spTree>
    <p:extLst>
      <p:ext uri="{BB962C8B-B14F-4D97-AF65-F5344CB8AC3E}">
        <p14:creationId xmlns:p14="http://schemas.microsoft.com/office/powerpoint/2010/main" val="23973390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Arial Black" panose="020B0A04020102020204" pitchFamily="34" charset="0"/>
              </a:rPr>
              <a:t>What Kind of Population do we have? </a:t>
            </a:r>
            <a:endParaRPr lang="en-US" sz="4000" dirty="0">
              <a:latin typeface="Arial Black" panose="020B0A04020102020204" pitchFamily="34" charset="0"/>
            </a:endParaRPr>
          </a:p>
        </p:txBody>
      </p:sp>
      <p:sp>
        <p:nvSpPr>
          <p:cNvPr id="3" name="Content Placeholder 2"/>
          <p:cNvSpPr>
            <a:spLocks noGrp="1"/>
          </p:cNvSpPr>
          <p:nvPr>
            <p:ph sz="half" idx="1"/>
          </p:nvPr>
        </p:nvSpPr>
        <p:spPr>
          <a:xfrm>
            <a:off x="677334" y="2160589"/>
            <a:ext cx="4184035" cy="4465294"/>
          </a:xfrm>
        </p:spPr>
        <p:txBody>
          <a:bodyPr>
            <a:norm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sz="2400" dirty="0" smtClean="0"/>
          </a:p>
          <a:p>
            <a:r>
              <a:rPr lang="en-US" sz="2400" dirty="0" smtClean="0"/>
              <a:t>➢ 45.87% People suffering from heart disease.</a:t>
            </a:r>
            <a:endParaRPr lang="en-US" sz="2400" dirty="0"/>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38200" y="1825625"/>
            <a:ext cx="5181600" cy="3607766"/>
          </a:xfr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3564" y="1825625"/>
            <a:ext cx="5340627" cy="3607766"/>
          </a:xfrm>
          <a:prstGeom prst="rect">
            <a:avLst/>
          </a:prstGeom>
        </p:spPr>
      </p:pic>
      <p:sp>
        <p:nvSpPr>
          <p:cNvPr id="10" name="Rectangle 9"/>
          <p:cNvSpPr/>
          <p:nvPr/>
        </p:nvSpPr>
        <p:spPr>
          <a:xfrm>
            <a:off x="6493564" y="5530632"/>
            <a:ext cx="5622235" cy="830997"/>
          </a:xfrm>
          <a:prstGeom prst="rect">
            <a:avLst/>
          </a:prstGeom>
        </p:spPr>
        <p:txBody>
          <a:bodyPr wrap="square">
            <a:spAutoFit/>
          </a:bodyPr>
          <a:lstStyle/>
          <a:p>
            <a:r>
              <a:rPr lang="en-US" sz="2400" dirty="0" smtClean="0"/>
              <a:t>➢ More men are from age category &gt;50 and females are from category &gt;55</a:t>
            </a:r>
            <a:endParaRPr lang="en-US" sz="2400" dirty="0"/>
          </a:p>
        </p:txBody>
      </p:sp>
    </p:spTree>
    <p:extLst>
      <p:ext uri="{BB962C8B-B14F-4D97-AF65-F5344CB8AC3E}">
        <p14:creationId xmlns:p14="http://schemas.microsoft.com/office/powerpoint/2010/main" val="8615886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113182"/>
          </a:xfrm>
        </p:spPr>
        <p:txBody>
          <a:bodyPr>
            <a:normAutofit/>
          </a:bodyPr>
          <a:lstStyle/>
          <a:p>
            <a:r>
              <a:rPr lang="en-US" sz="4000" dirty="0" smtClean="0">
                <a:latin typeface="Arial Black" panose="020B0A04020102020204" pitchFamily="34" charset="0"/>
              </a:rPr>
              <a:t>Who Suffers from Heart Disease? </a:t>
            </a:r>
            <a:endParaRPr lang="en-US" sz="4000" dirty="0">
              <a:latin typeface="Arial Black" panose="020B0A04020102020204" pitchFamily="34" charset="0"/>
            </a:endParaRPr>
          </a:p>
        </p:txBody>
      </p:sp>
      <p:sp>
        <p:nvSpPr>
          <p:cNvPr id="3" name="Content Placeholder 2"/>
          <p:cNvSpPr>
            <a:spLocks noGrp="1"/>
          </p:cNvSpPr>
          <p:nvPr>
            <p:ph sz="half" idx="1"/>
          </p:nvPr>
        </p:nvSpPr>
        <p:spPr>
          <a:xfrm>
            <a:off x="92764" y="1113183"/>
            <a:ext cx="7924801" cy="5063780"/>
          </a:xfrm>
        </p:spPr>
        <p:txBody>
          <a:bodyPr>
            <a:normAutofit lnSpcReduction="10000"/>
          </a:bodyPr>
          <a:lstStyle/>
          <a:p>
            <a:pPr marL="0" indent="0">
              <a:buNone/>
            </a:pPr>
            <a:endParaRPr lang="en-US" sz="2400" dirty="0" smtClean="0"/>
          </a:p>
          <a:p>
            <a:pPr marL="0" indent="0">
              <a:buNone/>
            </a:pPr>
            <a:endParaRPr lang="en-US" sz="2400" dirty="0"/>
          </a:p>
          <a:p>
            <a:pPr marL="0" indent="0">
              <a:buNone/>
            </a:pPr>
            <a:endParaRPr lang="en-US" sz="2400" dirty="0" smtClean="0"/>
          </a:p>
          <a:p>
            <a:pPr marL="0" indent="0">
              <a:buNone/>
            </a:pPr>
            <a:endParaRPr lang="en-US" sz="2400" dirty="0"/>
          </a:p>
          <a:p>
            <a:pPr marL="0" indent="0">
              <a:buNone/>
            </a:pPr>
            <a:endParaRPr lang="en-US" sz="2400" dirty="0" smtClean="0"/>
          </a:p>
          <a:p>
            <a:pPr marL="0" indent="0">
              <a:buNone/>
            </a:pPr>
            <a:endParaRPr lang="en-US" sz="2400" dirty="0"/>
          </a:p>
          <a:p>
            <a:pPr marL="0" indent="0">
              <a:buNone/>
            </a:pPr>
            <a:endParaRPr lang="en-US" sz="2400" dirty="0" smtClean="0"/>
          </a:p>
          <a:p>
            <a:pPr marL="0" indent="0">
              <a:buNone/>
            </a:pPr>
            <a:endParaRPr lang="en-US" sz="2400" dirty="0"/>
          </a:p>
          <a:p>
            <a:pPr marL="0" indent="0">
              <a:buNone/>
            </a:pPr>
            <a:endParaRPr lang="en-US" sz="2400" dirty="0" smtClean="0"/>
          </a:p>
          <a:p>
            <a:pPr marL="0" indent="0">
              <a:buNone/>
            </a:pPr>
            <a:r>
              <a:rPr lang="en-US" sz="2400" dirty="0" smtClean="0"/>
              <a:t>➢ Elderly Aged People (&gt;55) </a:t>
            </a:r>
          </a:p>
          <a:p>
            <a:pPr marL="0" indent="0">
              <a:buNone/>
            </a:pPr>
            <a:r>
              <a:rPr lang="en-US" sz="2400" dirty="0" smtClean="0"/>
              <a:t>are more in our population</a:t>
            </a:r>
            <a:endParaRPr lang="en-US" sz="2400" dirty="0"/>
          </a:p>
        </p:txBody>
      </p:sp>
      <p:sp>
        <p:nvSpPr>
          <p:cNvPr id="4" name="Content Placeholder 3"/>
          <p:cNvSpPr>
            <a:spLocks noGrp="1"/>
          </p:cNvSpPr>
          <p:nvPr>
            <p:ph sz="half" idx="2"/>
          </p:nvPr>
        </p:nvSpPr>
        <p:spPr>
          <a:xfrm>
            <a:off x="8017565" y="1113183"/>
            <a:ext cx="4081669" cy="5063780"/>
          </a:xfrm>
        </p:spPr>
        <p:txBody>
          <a:bodyPr>
            <a:normAutofit lnSpcReduction="10000"/>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sz="2400" dirty="0" smtClean="0"/>
          </a:p>
          <a:p>
            <a:pPr marL="0" indent="0">
              <a:buNone/>
            </a:pPr>
            <a:endParaRPr lang="en-US" sz="2400" dirty="0" smtClean="0"/>
          </a:p>
          <a:p>
            <a:pPr marL="0" indent="0">
              <a:buNone/>
            </a:pPr>
            <a:r>
              <a:rPr lang="en-US" sz="2400" dirty="0" smtClean="0"/>
              <a:t>➢ Elderly Aged People (&gt;55) are more prone to heart disease.</a:t>
            </a:r>
            <a:endParaRPr lang="en-US" sz="2400" dirty="0"/>
          </a:p>
        </p:txBody>
      </p:sp>
      <p:sp>
        <p:nvSpPr>
          <p:cNvPr id="5" name="Rectangle 4"/>
          <p:cNvSpPr/>
          <p:nvPr/>
        </p:nvSpPr>
        <p:spPr>
          <a:xfrm>
            <a:off x="4128848" y="4821343"/>
            <a:ext cx="3888718" cy="1200329"/>
          </a:xfrm>
          <a:prstGeom prst="rect">
            <a:avLst/>
          </a:prstGeom>
        </p:spPr>
        <p:txBody>
          <a:bodyPr wrap="square">
            <a:spAutoFit/>
          </a:bodyPr>
          <a:lstStyle/>
          <a:p>
            <a:endParaRPr lang="en-US" sz="2400" dirty="0" smtClean="0"/>
          </a:p>
          <a:p>
            <a:r>
              <a:rPr lang="en-US" sz="2400" dirty="0" smtClean="0"/>
              <a:t>➢ Males are more prone to heart disease.</a:t>
            </a:r>
            <a:endParaRPr lang="en-US"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6470" y="1037845"/>
            <a:ext cx="3061252" cy="3783498"/>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14020" y="1802296"/>
            <a:ext cx="1881360" cy="1998629"/>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1" y="1037845"/>
            <a:ext cx="3612009" cy="3783497"/>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34742" y="1037844"/>
            <a:ext cx="3703979" cy="3783497"/>
          </a:xfrm>
          <a:prstGeom prst="rect">
            <a:avLst/>
          </a:prstGeom>
        </p:spPr>
      </p:pic>
    </p:spTree>
    <p:extLst>
      <p:ext uri="{BB962C8B-B14F-4D97-AF65-F5344CB8AC3E}">
        <p14:creationId xmlns:p14="http://schemas.microsoft.com/office/powerpoint/2010/main" val="2649027330"/>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
  <TotalTime>8870</TotalTime>
  <Words>1305</Words>
  <Application>Microsoft Office PowerPoint</Application>
  <PresentationFormat>Widescreen</PresentationFormat>
  <Paragraphs>125</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Arial Black</vt:lpstr>
      <vt:lpstr>Arial Rounded MT Bold</vt:lpstr>
      <vt:lpstr>Trebuchet MS</vt:lpstr>
      <vt:lpstr>Wingdings</vt:lpstr>
      <vt:lpstr>Wingdings 3</vt:lpstr>
      <vt:lpstr>Facet</vt:lpstr>
      <vt:lpstr>    HEART DISEASE DIAGNOSTIC-ANALYSIS</vt:lpstr>
      <vt:lpstr> </vt:lpstr>
      <vt:lpstr>OBJECTIVE</vt:lpstr>
      <vt:lpstr>PROBLEM STATEMENT</vt:lpstr>
      <vt:lpstr>DATASET INFORMATION</vt:lpstr>
      <vt:lpstr>PowerPoint Presentation</vt:lpstr>
      <vt:lpstr>PowerPoint Presentation</vt:lpstr>
      <vt:lpstr>What Kind of Population do we have? </vt:lpstr>
      <vt:lpstr>Who Suffers from Heart Disease? </vt:lpstr>
      <vt:lpstr>Chest Pain Experienced By Patients ?</vt:lpstr>
      <vt:lpstr>Other symptoms people experience in heart disease  ➢ Here we can observe that Blood Pressure increases between age of 50 to 60 and somehow continue the pattern till 70.   ➢ Similarly, Cholesterol and maximum heart rate Increasing in the age group of 50-60.     ➢ we can observe from here that ST depression mostly increases between the age group of 30-40.</vt:lpstr>
      <vt:lpstr>KEY PERFORMANCE INDICATOR (KPI)</vt:lpstr>
      <vt:lpstr>CONCLUSION</vt:lpstr>
      <vt:lpstr>Q &amp; 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 and Title</dc:title>
  <dc:creator>Admin</dc:creator>
  <cp:lastModifiedBy>Admin</cp:lastModifiedBy>
  <cp:revision>25</cp:revision>
  <dcterms:created xsi:type="dcterms:W3CDTF">2024-05-11T08:26:13Z</dcterms:created>
  <dcterms:modified xsi:type="dcterms:W3CDTF">2024-05-17T12:17:10Z</dcterms:modified>
</cp:coreProperties>
</file>