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0" r:id="rId1"/>
  </p:sldMasterIdLst>
  <p:notesMasterIdLst>
    <p:notesMasterId r:id="rId58"/>
  </p:notesMasterIdLst>
  <p:handoutMasterIdLst>
    <p:handoutMasterId r:id="rId59"/>
  </p:handoutMasterIdLst>
  <p:sldIdLst>
    <p:sldId id="330" r:id="rId2"/>
    <p:sldId id="258" r:id="rId3"/>
    <p:sldId id="259" r:id="rId4"/>
    <p:sldId id="260" r:id="rId5"/>
    <p:sldId id="262" r:id="rId6"/>
    <p:sldId id="261" r:id="rId7"/>
    <p:sldId id="328" r:id="rId8"/>
    <p:sldId id="263" r:id="rId9"/>
    <p:sldId id="265" r:id="rId10"/>
    <p:sldId id="266" r:id="rId11"/>
    <p:sldId id="267" r:id="rId12"/>
    <p:sldId id="268" r:id="rId13"/>
    <p:sldId id="271" r:id="rId14"/>
    <p:sldId id="273" r:id="rId15"/>
    <p:sldId id="274" r:id="rId16"/>
    <p:sldId id="275" r:id="rId17"/>
    <p:sldId id="276" r:id="rId18"/>
    <p:sldId id="286" r:id="rId19"/>
    <p:sldId id="285" r:id="rId20"/>
    <p:sldId id="287" r:id="rId21"/>
    <p:sldId id="288" r:id="rId22"/>
    <p:sldId id="290" r:id="rId23"/>
    <p:sldId id="300" r:id="rId24"/>
    <p:sldId id="292" r:id="rId25"/>
    <p:sldId id="289" r:id="rId26"/>
    <p:sldId id="278" r:id="rId27"/>
    <p:sldId id="284" r:id="rId28"/>
    <p:sldId id="293" r:id="rId29"/>
    <p:sldId id="294" r:id="rId30"/>
    <p:sldId id="295" r:id="rId31"/>
    <p:sldId id="299" r:id="rId32"/>
    <p:sldId id="296" r:id="rId33"/>
    <p:sldId id="298" r:id="rId34"/>
    <p:sldId id="304" r:id="rId35"/>
    <p:sldId id="301" r:id="rId36"/>
    <p:sldId id="303" r:id="rId37"/>
    <p:sldId id="306" r:id="rId38"/>
    <p:sldId id="305" r:id="rId39"/>
    <p:sldId id="308" r:id="rId40"/>
    <p:sldId id="309" r:id="rId41"/>
    <p:sldId id="310" r:id="rId42"/>
    <p:sldId id="311" r:id="rId43"/>
    <p:sldId id="312" r:id="rId44"/>
    <p:sldId id="313" r:id="rId45"/>
    <p:sldId id="315" r:id="rId46"/>
    <p:sldId id="314" r:id="rId47"/>
    <p:sldId id="326" r:id="rId48"/>
    <p:sldId id="327" r:id="rId49"/>
    <p:sldId id="319" r:id="rId50"/>
    <p:sldId id="320" r:id="rId51"/>
    <p:sldId id="321" r:id="rId52"/>
    <p:sldId id="322" r:id="rId53"/>
    <p:sldId id="323" r:id="rId54"/>
    <p:sldId id="325" r:id="rId55"/>
    <p:sldId id="324" r:id="rId56"/>
    <p:sldId id="329"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4" d="100"/>
          <a:sy n="74" d="100"/>
        </p:scale>
        <p:origin x="901"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1BFCBC-16AD-7846-B868-50F5BB9C28EF}" type="datetimeFigureOut">
              <a:rPr lang="en-US" smtClean="0"/>
              <a:t>10/26/2016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3FE615-33BF-3E44-9D89-110B96D109A5}" type="slidenum">
              <a:rPr lang="en-US" smtClean="0"/>
              <a:t>‹#›</a:t>
            </a:fld>
            <a:endParaRPr lang="en-US"/>
          </a:p>
        </p:txBody>
      </p:sp>
    </p:spTree>
    <p:extLst>
      <p:ext uri="{BB962C8B-B14F-4D97-AF65-F5344CB8AC3E}">
        <p14:creationId xmlns:p14="http://schemas.microsoft.com/office/powerpoint/2010/main" val="1107730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C8F0F-39E5-2A42-BE77-8C40FF2D4B27}" type="datetimeFigureOut">
              <a:rPr lang="en-US" smtClean="0"/>
              <a:t>10/26/2016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4FC50-0CAD-8245-8E40-D7B88D694AB3}" type="slidenum">
              <a:rPr lang="en-US" smtClean="0"/>
              <a:t>‹#›</a:t>
            </a:fld>
            <a:endParaRPr lang="en-US"/>
          </a:p>
        </p:txBody>
      </p:sp>
    </p:spTree>
    <p:extLst>
      <p:ext uri="{BB962C8B-B14F-4D97-AF65-F5344CB8AC3E}">
        <p14:creationId xmlns:p14="http://schemas.microsoft.com/office/powerpoint/2010/main" val="24716995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EF5946"/>
                </a:solidFill>
              </a:rPr>
              <a:t>What does</a:t>
            </a:r>
            <a:r>
              <a:rPr lang="en-US" baseline="0" dirty="0">
                <a:solidFill>
                  <a:srgbClr val="EF5946"/>
                </a:solidFill>
              </a:rPr>
              <a:t> Computer understands is MACHINE CODE Or BINARY CODE</a:t>
            </a:r>
            <a:endParaRPr lang="en-US" dirty="0">
              <a:solidFill>
                <a:srgbClr val="EF5946"/>
              </a:solidFill>
            </a:endParaRPr>
          </a:p>
          <a:p>
            <a:endParaRPr lang="en-US" dirty="0">
              <a:solidFill>
                <a:srgbClr val="EF5946"/>
              </a:solidFill>
            </a:endParaRPr>
          </a:p>
          <a:p>
            <a:r>
              <a:rPr lang="en-US" dirty="0">
                <a:solidFill>
                  <a:srgbClr val="EF5946"/>
                </a:solidFill>
              </a:rPr>
              <a:t>MIPS </a:t>
            </a:r>
          </a:p>
          <a:p>
            <a:endParaRPr lang="en-US" dirty="0">
              <a:solidFill>
                <a:srgbClr val="EF5946"/>
              </a:solidFill>
            </a:endParaRPr>
          </a:p>
          <a:p>
            <a:r>
              <a:rPr lang="en-US" dirty="0">
                <a:solidFill>
                  <a:srgbClr val="EF5946"/>
                </a:solidFill>
              </a:rPr>
              <a:t>R-</a:t>
            </a:r>
          </a:p>
          <a:p>
            <a:r>
              <a:rPr lang="en-US" dirty="0">
                <a:solidFill>
                  <a:srgbClr val="EF5946"/>
                </a:solidFill>
              </a:rPr>
              <a:t>000000 00001</a:t>
            </a:r>
            <a:r>
              <a:rPr lang="en-US" baseline="0" dirty="0">
                <a:solidFill>
                  <a:srgbClr val="EF5946"/>
                </a:solidFill>
              </a:rPr>
              <a:t> 00010 00110 00000 100000</a:t>
            </a:r>
          </a:p>
          <a:p>
            <a:r>
              <a:rPr lang="en-US" baseline="0" dirty="0">
                <a:solidFill>
                  <a:srgbClr val="EF5946"/>
                </a:solidFill>
              </a:rPr>
              <a:t>add $1 $2 $6</a:t>
            </a:r>
          </a:p>
          <a:p>
            <a:r>
              <a:rPr lang="en-US" baseline="0" dirty="0">
                <a:solidFill>
                  <a:srgbClr val="EF5946"/>
                </a:solidFill>
              </a:rPr>
              <a:t>$6 = $1 + $2</a:t>
            </a:r>
          </a:p>
          <a:p>
            <a:endParaRPr lang="en-US" baseline="0" dirty="0">
              <a:solidFill>
                <a:srgbClr val="EF5946"/>
              </a:solidFill>
            </a:endParaRPr>
          </a:p>
          <a:p>
            <a:r>
              <a:rPr lang="en-US" baseline="0" dirty="0">
                <a:solidFill>
                  <a:srgbClr val="EF5946"/>
                </a:solidFill>
              </a:rPr>
              <a:t>I- </a:t>
            </a:r>
          </a:p>
          <a:p>
            <a:r>
              <a:rPr lang="en-US" baseline="0" dirty="0">
                <a:solidFill>
                  <a:srgbClr val="EF5946"/>
                </a:solidFill>
              </a:rPr>
              <a:t>100011 00011 01000 00000 00001 000100</a:t>
            </a:r>
          </a:p>
          <a:p>
            <a:endParaRPr lang="en-US" baseline="0" dirty="0">
              <a:solidFill>
                <a:srgbClr val="EF5946"/>
              </a:solidFill>
            </a:endParaRPr>
          </a:p>
          <a:p>
            <a:r>
              <a:rPr lang="en-US" baseline="0" dirty="0">
                <a:solidFill>
                  <a:srgbClr val="EF5946"/>
                </a:solidFill>
              </a:rPr>
              <a:t>$8  = content of ($3 + 68)</a:t>
            </a:r>
          </a:p>
          <a:p>
            <a:endParaRPr lang="en-US" baseline="0" dirty="0">
              <a:solidFill>
                <a:srgbClr val="EF5946"/>
              </a:solidFill>
            </a:endParaRPr>
          </a:p>
          <a:p>
            <a:r>
              <a:rPr lang="en-US" baseline="0" dirty="0">
                <a:solidFill>
                  <a:srgbClr val="EF5946"/>
                </a:solidFill>
              </a:rPr>
              <a:t>J-</a:t>
            </a:r>
          </a:p>
          <a:p>
            <a:r>
              <a:rPr lang="en-US" baseline="0" dirty="0">
                <a:solidFill>
                  <a:srgbClr val="EF5946"/>
                </a:solidFill>
              </a:rPr>
              <a:t>000010 00000 00000 00000 10000 000000</a:t>
            </a:r>
          </a:p>
          <a:p>
            <a:r>
              <a:rPr lang="en-US" baseline="0" dirty="0">
                <a:solidFill>
                  <a:srgbClr val="EF5946"/>
                </a:solidFill>
              </a:rPr>
              <a:t>Jump to address 1024</a:t>
            </a:r>
          </a:p>
          <a:p>
            <a:endParaRPr lang="en-US" baseline="0" dirty="0">
              <a:solidFill>
                <a:srgbClr val="EF5946"/>
              </a:solidFill>
            </a:endParaRPr>
          </a:p>
          <a:p>
            <a:r>
              <a:rPr lang="en-US" baseline="0" dirty="0" err="1">
                <a:solidFill>
                  <a:srgbClr val="EF5946"/>
                </a:solidFill>
              </a:rPr>
              <a:t>jal</a:t>
            </a:r>
            <a:endParaRPr lang="en-US" baseline="0" dirty="0">
              <a:solidFill>
                <a:srgbClr val="EF5946"/>
              </a:solidFill>
            </a:endParaRPr>
          </a:p>
          <a:p>
            <a:endParaRPr lang="en-US" baseline="0" dirty="0">
              <a:solidFill>
                <a:srgbClr val="EF5946"/>
              </a:solidFill>
            </a:endParaRPr>
          </a:p>
          <a:p>
            <a:pPr lvl="1"/>
            <a:r>
              <a:rPr lang="en-US" dirty="0">
                <a:solidFill>
                  <a:srgbClr val="333399"/>
                </a:solidFill>
                <a:latin typeface="Lucida Sans Unicode" charset="0"/>
              </a:rPr>
              <a:t>Operation code</a:t>
            </a:r>
            <a:r>
              <a:rPr lang="en-US" dirty="0">
                <a:latin typeface="Lucida Sans Unicode" charset="0"/>
              </a:rPr>
              <a:t> – such as addition or subtraction.</a:t>
            </a:r>
          </a:p>
          <a:p>
            <a:pPr lvl="1"/>
            <a:r>
              <a:rPr lang="en-US" dirty="0">
                <a:solidFill>
                  <a:srgbClr val="333399"/>
                </a:solidFill>
                <a:latin typeface="Lucida Sans Unicode" charset="0"/>
              </a:rPr>
              <a:t>Operands</a:t>
            </a:r>
            <a:r>
              <a:rPr lang="en-US" dirty="0">
                <a:latin typeface="Lucida Sans Unicode" charset="0"/>
              </a:rPr>
              <a:t> – that identify the data to be processed.</a:t>
            </a:r>
          </a:p>
          <a:p>
            <a:pPr lvl="1"/>
            <a:r>
              <a:rPr lang="en-US" dirty="0">
                <a:latin typeface="Lucida Sans Unicode" charset="0"/>
              </a:rPr>
              <a:t>Machine language is machine dependent as it is the only language the computer can understand.</a:t>
            </a:r>
          </a:p>
          <a:p>
            <a:pPr lvl="1"/>
            <a:r>
              <a:rPr lang="en-US" dirty="0">
                <a:latin typeface="Lucida Sans Unicode" charset="0"/>
              </a:rPr>
              <a:t>Very efficient code but very difficult to write.</a:t>
            </a:r>
          </a:p>
          <a:p>
            <a:endParaRPr lang="en-US" baseline="0" dirty="0">
              <a:solidFill>
                <a:srgbClr val="EF5946"/>
              </a:solidFill>
            </a:endParaRPr>
          </a:p>
          <a:p>
            <a:endParaRPr lang="en-US" baseline="0" dirty="0">
              <a:solidFill>
                <a:srgbClr val="EF5946"/>
              </a:solidFill>
            </a:endParaRPr>
          </a:p>
          <a:p>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7</a:t>
            </a:fld>
            <a:endParaRPr lang="en-US"/>
          </a:p>
        </p:txBody>
      </p:sp>
    </p:spTree>
    <p:extLst>
      <p:ext uri="{BB962C8B-B14F-4D97-AF65-F5344CB8AC3E}">
        <p14:creationId xmlns:p14="http://schemas.microsoft.com/office/powerpoint/2010/main" val="422558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9</a:t>
            </a:fld>
            <a:endParaRPr lang="en-US"/>
          </a:p>
        </p:txBody>
      </p:sp>
    </p:spTree>
    <p:extLst>
      <p:ext uri="{BB962C8B-B14F-4D97-AF65-F5344CB8AC3E}">
        <p14:creationId xmlns:p14="http://schemas.microsoft.com/office/powerpoint/2010/main" val="2759991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assembly language</a:t>
            </a:r>
          </a:p>
          <a:p>
            <a:r>
              <a:rPr lang="en-US" dirty="0"/>
              <a:t>add $r1, $r1, $r2</a:t>
            </a:r>
          </a:p>
          <a:p>
            <a:r>
              <a:rPr lang="en-US" dirty="0" err="1"/>
              <a:t>beq</a:t>
            </a:r>
            <a:r>
              <a:rPr lang="en-US" dirty="0"/>
              <a:t> $r1, $r2, L1</a:t>
            </a:r>
          </a:p>
          <a:p>
            <a:r>
              <a:rPr lang="en-US" dirty="0"/>
              <a:t>j L1</a:t>
            </a:r>
          </a:p>
          <a:p>
            <a:r>
              <a:rPr lang="en-US" dirty="0"/>
              <a:t>li $t1, 5</a:t>
            </a:r>
          </a:p>
          <a:p>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13</a:t>
            </a:fld>
            <a:endParaRPr lang="en-US"/>
          </a:p>
        </p:txBody>
      </p:sp>
    </p:spTree>
    <p:extLst>
      <p:ext uri="{BB962C8B-B14F-4D97-AF65-F5344CB8AC3E}">
        <p14:creationId xmlns:p14="http://schemas.microsoft.com/office/powerpoint/2010/main" val="1211361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17</a:t>
            </a:fld>
            <a:endParaRPr lang="en-US"/>
          </a:p>
        </p:txBody>
      </p:sp>
    </p:spTree>
    <p:extLst>
      <p:ext uri="{BB962C8B-B14F-4D97-AF65-F5344CB8AC3E}">
        <p14:creationId xmlns:p14="http://schemas.microsoft.com/office/powerpoint/2010/main" val="42319256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2"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Lecture Title</a:t>
            </a:r>
          </a:p>
        </p:txBody>
      </p:sp>
      <p:sp>
        <p:nvSpPr>
          <p:cNvPr id="3" name="Subtitle 2"/>
          <p:cNvSpPr>
            <a:spLocks noGrp="1"/>
          </p:cNvSpPr>
          <p:nvPr>
            <p:ph type="subTitle" idx="1" hasCustomPrompt="1"/>
          </p:nvPr>
        </p:nvSpPr>
        <p:spPr>
          <a:xfrm>
            <a:off x="4733365" y="4421080"/>
            <a:ext cx="3309803" cy="1260629"/>
          </a:xfrm>
        </p:spPr>
        <p:txBody>
          <a:bodyPr>
            <a:normAutofit/>
          </a:bodyPr>
          <a:lstStyle>
            <a:lvl1pPr marL="285750" marR="0" indent="-285750" algn="l" defTabSz="914400" rtl="0" eaLnBrk="1" fontAlgn="auto" latinLnBrk="0" hangingPunct="1">
              <a:lnSpc>
                <a:spcPct val="100000"/>
              </a:lnSpc>
              <a:spcBef>
                <a:spcPct val="20000"/>
              </a:spcBef>
              <a:spcAft>
                <a:spcPts val="0"/>
              </a:spcAft>
              <a:buClr>
                <a:schemeClr val="accent1"/>
              </a:buClr>
              <a:buSzPct val="76000"/>
              <a:buFont typeface="Arial" panose="020B0604020202020204" pitchFamily="34" charset="0"/>
              <a:buChar char="•"/>
              <a:tabLst/>
              <a:defRPr sz="1800" baseline="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Lecture Topic 1</a:t>
            </a:r>
          </a:p>
          <a:p>
            <a:r>
              <a:rPr lang="en-US" dirty="0"/>
              <a:t>Lecture Topic 2</a:t>
            </a:r>
          </a:p>
          <a:p>
            <a:r>
              <a:rPr lang="en-US" dirty="0"/>
              <a:t>Lecture Topic 3</a:t>
            </a:r>
          </a:p>
          <a:p>
            <a:endParaRPr lang="en-US" dirty="0"/>
          </a:p>
        </p:txBody>
      </p:sp>
      <p:sp>
        <p:nvSpPr>
          <p:cNvPr id="74" name="Rectangle 73"/>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2" hasCustomPrompt="1"/>
          </p:nvPr>
        </p:nvSpPr>
        <p:spPr>
          <a:xfrm>
            <a:off x="4729997" y="2710674"/>
            <a:ext cx="3302000" cy="471487"/>
          </a:xfrm>
        </p:spPr>
        <p:txBody>
          <a:bodyPr/>
          <a:lstStyle>
            <a:lvl1pPr marL="68580" indent="0">
              <a:buNone/>
              <a:defRPr baseline="0">
                <a:solidFill>
                  <a:srgbClr val="C0504D"/>
                </a:solidFill>
              </a:defRPr>
            </a:lvl1pPr>
          </a:lstStyle>
          <a:p>
            <a:pPr lvl="0"/>
            <a:r>
              <a:rPr lang="en-US" dirty="0"/>
              <a:t>Lecture Number</a:t>
            </a:r>
          </a:p>
        </p:txBody>
      </p:sp>
      <p:sp>
        <p:nvSpPr>
          <p:cNvPr id="83"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84" name="Rectangle 83"/>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4" name="Picture 3"/>
          <p:cNvPicPr>
            <a:picLocks noChangeAspect="1"/>
          </p:cNvPicPr>
          <p:nvPr userDrawn="1"/>
        </p:nvPicPr>
        <p:blipFill>
          <a:blip r:embed="rId2"/>
          <a:stretch>
            <a:fillRect/>
          </a:stretch>
        </p:blipFill>
        <p:spPr>
          <a:xfrm>
            <a:off x="1052233" y="740228"/>
            <a:ext cx="3302482" cy="5385297"/>
          </a:xfrm>
          <a:prstGeom prst="rect">
            <a:avLst/>
          </a:prstGeom>
        </p:spPr>
      </p:pic>
      <p:pic>
        <p:nvPicPr>
          <p:cNvPr id="80" name="Picture 79"/>
          <p:cNvPicPr>
            <a:picLocks noChangeAspect="1"/>
          </p:cNvPicPr>
          <p:nvPr userDrawn="1"/>
        </p:nvPicPr>
        <p:blipFill>
          <a:blip r:embed="rId3"/>
          <a:stretch>
            <a:fillRect/>
          </a:stretch>
        </p:blipFill>
        <p:spPr>
          <a:xfrm>
            <a:off x="4881059" y="615882"/>
            <a:ext cx="2759869" cy="1148932"/>
          </a:xfrm>
          <a:prstGeom prst="rect">
            <a:avLst/>
          </a:prstGeom>
        </p:spPr>
      </p:pic>
    </p:spTree>
    <p:extLst>
      <p:ext uri="{BB962C8B-B14F-4D97-AF65-F5344CB8AC3E}">
        <p14:creationId xmlns:p14="http://schemas.microsoft.com/office/powerpoint/2010/main" val="193558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dirty="0"/>
              <a:t>Click to edit Master title style</a:t>
            </a:r>
          </a:p>
        </p:txBody>
      </p:sp>
      <p:sp>
        <p:nvSpPr>
          <p:cNvPr id="3" name="Content Placeholder 2"/>
          <p:cNvSpPr>
            <a:spLocks noGrp="1"/>
          </p:cNvSpPr>
          <p:nvPr>
            <p:ph idx="1"/>
          </p:nvPr>
        </p:nvSpPr>
        <p:spPr>
          <a:xfrm>
            <a:off x="1043492" y="1441682"/>
            <a:ext cx="7187512" cy="4390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5C2AB496-F0C8-4C9F-B30F-5DD5910FB232}" type="slidenum">
              <a:rPr lang="en-US" smtClean="0"/>
              <a:pPr/>
              <a:t>‹#›</a:t>
            </a:fld>
            <a:endParaRPr lang="en-US" dirty="0"/>
          </a:p>
        </p:txBody>
      </p:sp>
    </p:spTree>
    <p:extLst>
      <p:ext uri="{BB962C8B-B14F-4D97-AF65-F5344CB8AC3E}">
        <p14:creationId xmlns:p14="http://schemas.microsoft.com/office/powerpoint/2010/main" val="18132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a:t>Click to edit Master title style</a:t>
            </a:r>
            <a:endParaRPr lang="en-US" dirty="0"/>
          </a:p>
        </p:txBody>
      </p:sp>
      <p:sp>
        <p:nvSpPr>
          <p:cNvPr id="6" name="Footer Placeholder 5"/>
          <p:cNvSpPr>
            <a:spLocks noGrp="1"/>
          </p:cNvSpPr>
          <p:nvPr>
            <p:ph type="ftr" sz="quarter" idx="11"/>
          </p:nvPr>
        </p:nvSpPr>
        <p:spPr>
          <a:xfrm>
            <a:off x="4782222" y="5852160"/>
            <a:ext cx="3458136" cy="365125"/>
          </a:xfrm>
          <a:prstGeom prst="rect">
            <a:avLst/>
          </a:prstGeom>
        </p:spPr>
        <p:txBody>
          <a:bodyPr/>
          <a:lstStyle>
            <a:lvl1pPr>
              <a:defRPr lang="en-US" sz="1200" kern="1200" dirty="0">
                <a:solidFill>
                  <a:schemeClr val="accent1"/>
                </a:solidFill>
                <a:latin typeface="+mn-lt"/>
                <a:ea typeface="+mn-ea"/>
                <a:cs typeface="+mn-cs"/>
              </a:defRPr>
            </a:lvl1pPr>
          </a:lstStyle>
          <a:p>
            <a:fld id="{9A38D290-D56B-479F-87FA-0F61F0C2D177}" type="slidenum">
              <a:rPr lang="en-US" smtClean="0"/>
              <a:pPr/>
              <a:t>‹#›</a:t>
            </a:fld>
            <a:endParaRPr lang="en-US" dirty="0"/>
          </a:p>
        </p:txBody>
      </p:sp>
      <p:sp>
        <p:nvSpPr>
          <p:cNvPr id="9" name="Content Placeholder 8"/>
          <p:cNvSpPr>
            <a:spLocks noGrp="1"/>
          </p:cNvSpPr>
          <p:nvPr>
            <p:ph sz="quarter" idx="13"/>
          </p:nvPr>
        </p:nvSpPr>
        <p:spPr>
          <a:xfrm>
            <a:off x="1042415" y="1453124"/>
            <a:ext cx="3510993" cy="4353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782222" y="1453124"/>
            <a:ext cx="3458135" cy="43533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581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4" y="2900829"/>
            <a:ext cx="6981713"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981712"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41BA1150-2180-4560-9232-27896A037995}" type="slidenum">
              <a:rPr lang="en-US" smtClean="0"/>
              <a:pPr/>
              <a:t>‹#›</a:t>
            </a:fld>
            <a:endParaRPr lang="en-US" dirty="0"/>
          </a:p>
        </p:txBody>
      </p:sp>
    </p:spTree>
    <p:extLst>
      <p:ext uri="{BB962C8B-B14F-4D97-AF65-F5344CB8AC3E}">
        <p14:creationId xmlns:p14="http://schemas.microsoft.com/office/powerpoint/2010/main" val="214880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CE600603-9A37-43AE-B5DC-5AE3756C061F}" type="slidenum">
              <a:rPr lang="en-US" smtClean="0"/>
              <a:pPr/>
              <a:t>‹#›</a:t>
            </a:fld>
            <a:endParaRPr lang="en-US" dirty="0"/>
          </a:p>
        </p:txBody>
      </p:sp>
    </p:spTree>
    <p:extLst>
      <p:ext uri="{BB962C8B-B14F-4D97-AF65-F5344CB8AC3E}">
        <p14:creationId xmlns:p14="http://schemas.microsoft.com/office/powerpoint/2010/main" val="116855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5E59DDF1-711A-444D-BB21-9BBCAAD464FB}" type="slidenum">
              <a:rPr lang="en-US" smtClean="0"/>
              <a:pPr/>
              <a:t>‹#›</a:t>
            </a:fld>
            <a:endParaRPr lang="en-US" dirty="0"/>
          </a:p>
        </p:txBody>
      </p:sp>
    </p:spTree>
    <p:extLst>
      <p:ext uri="{BB962C8B-B14F-4D97-AF65-F5344CB8AC3E}">
        <p14:creationId xmlns:p14="http://schemas.microsoft.com/office/powerpoint/2010/main" val="189821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95" name="Group 94"/>
          <p:cNvGrpSpPr/>
          <p:nvPr userDrawn="1"/>
        </p:nvGrpSpPr>
        <p:grpSpPr>
          <a:xfrm>
            <a:off x="-382404" y="0"/>
            <a:ext cx="9932332" cy="6858000"/>
            <a:chOff x="-382404" y="0"/>
            <a:chExt cx="9932332" cy="6858000"/>
          </a:xfrm>
        </p:grpSpPr>
        <p:grpSp>
          <p:nvGrpSpPr>
            <p:cNvPr id="96" name="Group 44"/>
            <p:cNvGrpSpPr/>
            <p:nvPr/>
          </p:nvGrpSpPr>
          <p:grpSpPr>
            <a:xfrm>
              <a:off x="0" y="0"/>
              <a:ext cx="9144000" cy="6858000"/>
              <a:chOff x="0" y="0"/>
              <a:chExt cx="9144000" cy="6858000"/>
            </a:xfrm>
          </p:grpSpPr>
          <p:grpSp>
            <p:nvGrpSpPr>
              <p:cNvPr id="122" name="Group 4"/>
              <p:cNvGrpSpPr/>
              <p:nvPr/>
            </p:nvGrpSpPr>
            <p:grpSpPr>
              <a:xfrm>
                <a:off x="0" y="0"/>
                <a:ext cx="2514600" cy="6858000"/>
                <a:chOff x="0" y="0"/>
                <a:chExt cx="2514600" cy="6858000"/>
              </a:xfrm>
            </p:grpSpPr>
            <p:sp>
              <p:nvSpPr>
                <p:cNvPr id="134" name="Rectangle 13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5"/>
              <p:cNvGrpSpPr/>
              <p:nvPr/>
            </p:nvGrpSpPr>
            <p:grpSpPr>
              <a:xfrm>
                <a:off x="422910" y="0"/>
                <a:ext cx="2514600" cy="6858000"/>
                <a:chOff x="0" y="0"/>
                <a:chExt cx="2514600" cy="6858000"/>
              </a:xfrm>
            </p:grpSpPr>
            <p:sp>
              <p:nvSpPr>
                <p:cNvPr id="131" name="Rectangle 13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9"/>
              <p:cNvGrpSpPr/>
              <p:nvPr/>
            </p:nvGrpSpPr>
            <p:grpSpPr>
              <a:xfrm rot="10800000">
                <a:off x="6629400" y="0"/>
                <a:ext cx="2514600" cy="6858000"/>
                <a:chOff x="0" y="0"/>
                <a:chExt cx="2514600" cy="6858000"/>
              </a:xfrm>
            </p:grpSpPr>
            <p:sp>
              <p:nvSpPr>
                <p:cNvPr id="128" name="Rectangle 12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Hexagon 103"/>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Hexagon 105"/>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Hexagon 106"/>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Hexagon 108"/>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exagon 110"/>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exagon 11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exagon 11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exagon 11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exagon 11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exagon 11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ectangle 136"/>
          <p:cNvSpPr/>
          <p:nvPr userDrawn="1"/>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userDrawn="1"/>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139"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Thank you</a:t>
            </a:r>
          </a:p>
        </p:txBody>
      </p:sp>
      <p:sp>
        <p:nvSpPr>
          <p:cNvPr id="143" name="Rectangle 142"/>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147" name="Rectangle 146"/>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50" name="Picture 49"/>
          <p:cNvPicPr>
            <a:picLocks noChangeAspect="1"/>
          </p:cNvPicPr>
          <p:nvPr userDrawn="1"/>
        </p:nvPicPr>
        <p:blipFill>
          <a:blip r:embed="rId2"/>
          <a:stretch>
            <a:fillRect/>
          </a:stretch>
        </p:blipFill>
        <p:spPr>
          <a:xfrm>
            <a:off x="1052233" y="740228"/>
            <a:ext cx="3302482" cy="5385297"/>
          </a:xfrm>
          <a:prstGeom prst="rect">
            <a:avLst/>
          </a:prstGeom>
        </p:spPr>
      </p:pic>
      <p:pic>
        <p:nvPicPr>
          <p:cNvPr id="52" name="Picture 51"/>
          <p:cNvPicPr>
            <a:picLocks noChangeAspect="1"/>
          </p:cNvPicPr>
          <p:nvPr userDrawn="1"/>
        </p:nvPicPr>
        <p:blipFill>
          <a:blip r:embed="rId3"/>
          <a:stretch>
            <a:fillRect/>
          </a:stretch>
        </p:blipFill>
        <p:spPr>
          <a:xfrm>
            <a:off x="4881059" y="615882"/>
            <a:ext cx="2759869" cy="1148932"/>
          </a:xfrm>
          <a:prstGeom prst="rect">
            <a:avLst/>
          </a:prstGeom>
        </p:spPr>
      </p:pic>
    </p:spTree>
    <p:extLst>
      <p:ext uri="{BB962C8B-B14F-4D97-AF65-F5344CB8AC3E}">
        <p14:creationId xmlns:p14="http://schemas.microsoft.com/office/powerpoint/2010/main" val="4949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4733365" y="4421080"/>
            <a:ext cx="3313355" cy="1260629"/>
          </a:xfrm>
        </p:spPr>
        <p:txBody>
          <a:bodyPr anchor="ctr">
            <a:normAutofit/>
          </a:bodyPr>
          <a:lstStyle>
            <a:lvl1pPr marL="0" indent="0" algn="ctr">
              <a:buNone/>
              <a:defRPr sz="1800" baseline="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Enter topic of the class</a:t>
            </a:r>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17ACAEB-095B-644F-835A-67158E7E0658}" type="datetime4">
              <a:rPr lang="en-US" smtClean="0"/>
              <a:t>October 26, 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1" y="6085091"/>
            <a:ext cx="2222500" cy="660400"/>
          </a:xfrm>
          <a:prstGeom prst="rect">
            <a:avLst/>
          </a:prstGeom>
        </p:spPr>
      </p:pic>
      <p:pic>
        <p:nvPicPr>
          <p:cNvPr id="72" name="Picture 71" descr="CB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51" y="6085091"/>
            <a:ext cx="2222500" cy="660400"/>
          </a:xfrm>
          <a:prstGeom prst="rect">
            <a:avLst/>
          </a:prstGeom>
        </p:spPr>
      </p:pic>
      <p:sp>
        <p:nvSpPr>
          <p:cNvPr id="6" name="TextBox 5"/>
          <p:cNvSpPr txBox="1"/>
          <p:nvPr userDrawn="1"/>
        </p:nvSpPr>
        <p:spPr>
          <a:xfrm>
            <a:off x="4733365" y="5743958"/>
            <a:ext cx="3313355" cy="338554"/>
          </a:xfrm>
          <a:prstGeom prst="rect">
            <a:avLst/>
          </a:prstGeom>
          <a:noFill/>
        </p:spPr>
        <p:txBody>
          <a:bodyPr wrap="square" rtlCol="0">
            <a:spAutoFit/>
          </a:bodyPr>
          <a:lstStyle/>
          <a:p>
            <a:r>
              <a:rPr lang="en-US" sz="1600" dirty="0">
                <a:solidFill>
                  <a:schemeClr val="accent1"/>
                </a:solidFill>
              </a:rPr>
              <a:t>Anushray Gupta</a:t>
            </a:r>
          </a:p>
        </p:txBody>
      </p:sp>
      <p:sp>
        <p:nvSpPr>
          <p:cNvPr id="11" name="Text Placeholder 10"/>
          <p:cNvSpPr>
            <a:spLocks noGrp="1"/>
          </p:cNvSpPr>
          <p:nvPr>
            <p:ph type="body" sz="quarter" idx="11" hasCustomPrompt="1"/>
          </p:nvPr>
        </p:nvSpPr>
        <p:spPr>
          <a:xfrm>
            <a:off x="4738744" y="2966220"/>
            <a:ext cx="3313113" cy="512763"/>
          </a:xfrm>
        </p:spPr>
        <p:txBody>
          <a:bodyPr>
            <a:noAutofit/>
          </a:bodyPr>
          <a:lstStyle>
            <a:lvl1pPr marL="68580" indent="0" algn="ctr">
              <a:buNone/>
              <a:defRPr sz="2800" baseline="0">
                <a:solidFill>
                  <a:schemeClr val="accent1"/>
                </a:solidFill>
              </a:defRPr>
            </a:lvl1pPr>
          </a:lstStyle>
          <a:p>
            <a:pPr lvl="0"/>
            <a:r>
              <a:rPr lang="en-US" dirty="0"/>
              <a:t>Course Name</a:t>
            </a:r>
          </a:p>
        </p:txBody>
      </p:sp>
      <p:sp>
        <p:nvSpPr>
          <p:cNvPr id="74" name="Text Placeholder 10"/>
          <p:cNvSpPr>
            <a:spLocks noGrp="1"/>
          </p:cNvSpPr>
          <p:nvPr>
            <p:ph type="body" sz="quarter" idx="12" hasCustomPrompt="1"/>
          </p:nvPr>
        </p:nvSpPr>
        <p:spPr>
          <a:xfrm>
            <a:off x="4738744" y="3478983"/>
            <a:ext cx="3313113" cy="512763"/>
          </a:xfrm>
        </p:spPr>
        <p:txBody>
          <a:bodyPr anchor="ctr">
            <a:noAutofit/>
          </a:bodyPr>
          <a:lstStyle>
            <a:lvl1pPr marL="68580" indent="0" algn="ctr">
              <a:buNone/>
              <a:defRPr sz="1800" baseline="0">
                <a:solidFill>
                  <a:schemeClr val="accent1"/>
                </a:solidFill>
              </a:defRPr>
            </a:lvl1pPr>
          </a:lstStyle>
          <a:p>
            <a:pPr lvl="0"/>
            <a:r>
              <a:rPr lang="en-US" dirty="0"/>
              <a:t>Lecture - #</a:t>
            </a:r>
          </a:p>
        </p:txBody>
      </p:sp>
    </p:spTree>
    <p:extLst>
      <p:ext uri="{BB962C8B-B14F-4D97-AF65-F5344CB8AC3E}">
        <p14:creationId xmlns:p14="http://schemas.microsoft.com/office/powerpoint/2010/main" val="230214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08829" y="-27231"/>
            <a:ext cx="2133600" cy="251724"/>
          </a:xfrm>
          <a:prstGeom prst="rect">
            <a:avLst/>
          </a:prstGeom>
        </p:spPr>
        <p:txBody>
          <a:bodyPr/>
          <a:lstStyle/>
          <a:p>
            <a:fld id="{C876AC4D-4ED3-9644-8C84-E54A9DEA34A2}" type="datetime4">
              <a:rPr lang="en-US" smtClean="0"/>
              <a:t>October 26, 2016</a:t>
            </a:fld>
            <a:endParaRPr lang="en-US"/>
          </a:p>
        </p:txBody>
      </p:sp>
      <p:sp>
        <p:nvSpPr>
          <p:cNvPr id="4" name="Footer Placeholder 3"/>
          <p:cNvSpPr>
            <a:spLocks noGrp="1"/>
          </p:cNvSpPr>
          <p:nvPr>
            <p:ph type="ftr" sz="quarter" idx="11"/>
          </p:nvPr>
        </p:nvSpPr>
        <p:spPr>
          <a:xfrm>
            <a:off x="4653790" y="5852160"/>
            <a:ext cx="3586568"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4653791" y="-20425"/>
            <a:ext cx="1332156" cy="244917"/>
          </a:xfrm>
          <a:prstGeom prst="rect">
            <a:avLst/>
          </a:prstGeom>
        </p:spPr>
        <p:txBody>
          <a:bodyPr/>
          <a:lstStyle/>
          <a:p>
            <a:fld id="{7D8DC1C1-2E7A-244A-9034-57DC828FCC64}"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4492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53628" y="722589"/>
            <a:ext cx="7177376" cy="5715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1043492" y="1441682"/>
            <a:ext cx="7187512" cy="4390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1" name="Picture 60" descr="CB_logo.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987999" y="5852160"/>
            <a:ext cx="1243005" cy="369350"/>
          </a:xfrm>
          <a:prstGeom prst="rect">
            <a:avLst/>
          </a:prstGeom>
        </p:spPr>
      </p:pic>
    </p:spTree>
    <p:extLst>
      <p:ext uri="{BB962C8B-B14F-4D97-AF65-F5344CB8AC3E}">
        <p14:creationId xmlns:p14="http://schemas.microsoft.com/office/powerpoint/2010/main" val="848509305"/>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62" r:id="rId9"/>
  </p:sldLayoutIdLst>
  <p:hf sldNum="0" hdr="0" dt="0"/>
  <p:txStyles>
    <p:titleStyle>
      <a:lvl1pPr algn="l" defTabSz="914400" rtl="0" eaLnBrk="1" latinLnBrk="0" hangingPunct="1">
        <a:spcBef>
          <a:spcPct val="0"/>
        </a:spcBef>
        <a:buNone/>
        <a:defRPr sz="3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hackerrank.com/" TargetMode="External"/><Relationship Id="rId2" Type="http://schemas.openxmlformats.org/officeDocument/2006/relationships/hyperlink" Target="http://www.piazza.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a:t>FUNDAMENTALS</a:t>
            </a:r>
          </a:p>
        </p:txBody>
      </p:sp>
      <p:sp>
        <p:nvSpPr>
          <p:cNvPr id="6" name="Subtitle 5"/>
          <p:cNvSpPr>
            <a:spLocks noGrp="1"/>
          </p:cNvSpPr>
          <p:nvPr>
            <p:ph type="subTitle" idx="1"/>
          </p:nvPr>
        </p:nvSpPr>
        <p:spPr/>
        <p:txBody>
          <a:bodyPr/>
          <a:lstStyle/>
          <a:p>
            <a:r>
              <a:rPr lang="en-IN" dirty="0"/>
              <a:t>Basics of Problem Solving</a:t>
            </a:r>
          </a:p>
          <a:p>
            <a:r>
              <a:rPr lang="en-IN" dirty="0"/>
              <a:t>Flowcharts, </a:t>
            </a:r>
            <a:r>
              <a:rPr lang="en-IN" dirty="0" err="1"/>
              <a:t>PseudoCode</a:t>
            </a:r>
            <a:endParaRPr lang="en-IN" dirty="0"/>
          </a:p>
        </p:txBody>
      </p:sp>
      <p:sp>
        <p:nvSpPr>
          <p:cNvPr id="7" name="Text Placeholder 6"/>
          <p:cNvSpPr>
            <a:spLocks noGrp="1"/>
          </p:cNvSpPr>
          <p:nvPr>
            <p:ph type="body" sz="quarter" idx="12"/>
          </p:nvPr>
        </p:nvSpPr>
        <p:spPr/>
        <p:txBody>
          <a:bodyPr/>
          <a:lstStyle/>
          <a:p>
            <a:r>
              <a:rPr lang="en-IN" dirty="0"/>
              <a:t>Lecture-1</a:t>
            </a:r>
          </a:p>
        </p:txBody>
      </p:sp>
      <p:sp>
        <p:nvSpPr>
          <p:cNvPr id="8" name="Text Placeholder 7"/>
          <p:cNvSpPr>
            <a:spLocks noGrp="1"/>
          </p:cNvSpPr>
          <p:nvPr>
            <p:ph type="body" sz="quarter" idx="13"/>
          </p:nvPr>
        </p:nvSpPr>
        <p:spPr/>
        <p:txBody>
          <a:bodyPr/>
          <a:lstStyle/>
          <a:p>
            <a:r>
              <a:rPr lang="en-IN" dirty="0"/>
              <a:t>Prateek Narang</a:t>
            </a:r>
          </a:p>
        </p:txBody>
      </p:sp>
      <p:sp>
        <p:nvSpPr>
          <p:cNvPr id="4" name="Footer Placeholder 3"/>
          <p:cNvSpPr>
            <a:spLocks noGrp="1"/>
          </p:cNvSpPr>
          <p:nvPr>
            <p:ph type="ftr" sz="quarter" idx="4294967295"/>
          </p:nvPr>
        </p:nvSpPr>
        <p:spPr>
          <a:xfrm>
            <a:off x="5557838" y="5851525"/>
            <a:ext cx="3586162" cy="365125"/>
          </a:xfrm>
          <a:prstGeom prst="rect">
            <a:avLst/>
          </a:prstGeom>
        </p:spPr>
        <p:txBody>
          <a:bodyPr/>
          <a:lstStyle/>
          <a:p>
            <a:fld id="{5C2AB496-F0C8-4C9F-B30F-5DD5910FB232}" type="slidenum">
              <a:rPr lang="en-US" smtClean="0"/>
              <a:pPr/>
              <a:t>1</a:t>
            </a:fld>
            <a:endParaRPr lang="en-US" dirty="0"/>
          </a:p>
        </p:txBody>
      </p:sp>
    </p:spTree>
    <p:extLst>
      <p:ext uri="{BB962C8B-B14F-4D97-AF65-F5344CB8AC3E}">
        <p14:creationId xmlns:p14="http://schemas.microsoft.com/office/powerpoint/2010/main" val="3457635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628" y="3373774"/>
            <a:ext cx="7177376" cy="571500"/>
          </a:xfrm>
        </p:spPr>
        <p:txBody>
          <a:bodyPr/>
          <a:lstStyle/>
          <a:p>
            <a:r>
              <a:rPr lang="en-US" dirty="0"/>
              <a:t>So we use programming language with Flowcharts &amp; Algorithms for solving a Problem</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E04F7223-A6A9-6748-A3DA-581A4D664C2D}"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10</a:t>
            </a:fld>
            <a:endParaRPr lang="en-US"/>
          </a:p>
        </p:txBody>
      </p:sp>
    </p:spTree>
    <p:extLst>
      <p:ext uri="{BB962C8B-B14F-4D97-AF65-F5344CB8AC3E}">
        <p14:creationId xmlns:p14="http://schemas.microsoft.com/office/powerpoint/2010/main" val="406202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rogramming.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1939307"/>
            <a:ext cx="7188200" cy="3395311"/>
          </a:xfrm>
        </p:spPr>
      </p:pic>
      <p:sp>
        <p:nvSpPr>
          <p:cNvPr id="3" name="Date Placeholder 2"/>
          <p:cNvSpPr>
            <a:spLocks noGrp="1"/>
          </p:cNvSpPr>
          <p:nvPr>
            <p:ph type="dt" sz="half" idx="4294967295"/>
          </p:nvPr>
        </p:nvSpPr>
        <p:spPr>
          <a:xfrm>
            <a:off x="7010400" y="-26988"/>
            <a:ext cx="2133600" cy="250826"/>
          </a:xfrm>
          <a:prstGeom prst="rect">
            <a:avLst/>
          </a:prstGeom>
        </p:spPr>
        <p:txBody>
          <a:bodyPr/>
          <a:lstStyle/>
          <a:p>
            <a:fld id="{A473728F-0C44-8840-B28B-875AE8311393}"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11</a:t>
            </a:fld>
            <a:endParaRPr lang="en-US"/>
          </a:p>
        </p:txBody>
      </p:sp>
    </p:spTree>
    <p:extLst>
      <p:ext uri="{BB962C8B-B14F-4D97-AF65-F5344CB8AC3E}">
        <p14:creationId xmlns:p14="http://schemas.microsoft.com/office/powerpoint/2010/main" val="80732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programming language?</a:t>
            </a:r>
          </a:p>
        </p:txBody>
      </p:sp>
      <p:sp>
        <p:nvSpPr>
          <p:cNvPr id="7" name="Content Placeholder 6"/>
          <p:cNvSpPr>
            <a:spLocks noGrp="1"/>
          </p:cNvSpPr>
          <p:nvPr>
            <p:ph idx="1"/>
          </p:nvPr>
        </p:nvSpPr>
        <p:spPr/>
        <p:txBody>
          <a:bodyPr/>
          <a:lstStyle/>
          <a:p>
            <a:r>
              <a:rPr lang="en-US" dirty="0"/>
              <a:t>A programming language is a set of rules that provides a way of telling a computer what operations to perform</a:t>
            </a:r>
          </a:p>
          <a:p>
            <a:r>
              <a:rPr lang="da-DK" dirty="0"/>
              <a:t>It provides a </a:t>
            </a:r>
            <a:r>
              <a:rPr lang="da-DK" dirty="0" err="1"/>
              <a:t>linguistic</a:t>
            </a:r>
            <a:r>
              <a:rPr lang="da-DK" dirty="0"/>
              <a:t> </a:t>
            </a:r>
            <a:r>
              <a:rPr lang="da-DK" dirty="0" err="1"/>
              <a:t>framework</a:t>
            </a:r>
            <a:r>
              <a:rPr lang="da-DK" dirty="0"/>
              <a:t> for </a:t>
            </a:r>
            <a:r>
              <a:rPr lang="da-DK" dirty="0" err="1"/>
              <a:t>describing</a:t>
            </a:r>
            <a:r>
              <a:rPr lang="da-DK" dirty="0"/>
              <a:t> </a:t>
            </a:r>
            <a:r>
              <a:rPr lang="da-DK" dirty="0" err="1"/>
              <a:t>computations</a:t>
            </a:r>
            <a:r>
              <a:rPr lang="da-DK" dirty="0"/>
              <a:t>.</a:t>
            </a:r>
          </a:p>
          <a:p>
            <a:r>
              <a:rPr lang="en-US" dirty="0"/>
              <a:t>A programming language also has words, symbols and rules of grammar.</a:t>
            </a:r>
          </a:p>
          <a:p>
            <a:r>
              <a:rPr lang="en-US" dirty="0"/>
              <a:t>The grammatical rules are called </a:t>
            </a:r>
            <a:r>
              <a:rPr lang="en-US" dirty="0">
                <a:solidFill>
                  <a:schemeClr val="accent1"/>
                </a:solidFill>
              </a:rPr>
              <a:t>syntax</a:t>
            </a:r>
            <a:endParaRPr lang="en-US" dirty="0"/>
          </a:p>
          <a:p>
            <a:endParaRPr lang="en-US" dirty="0"/>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9B061759-6186-ED4E-BA72-5E051B7F1A5E}" type="datetime4">
              <a:rPr lang="en-US" smtClean="0"/>
              <a:t>October 26, 2016</a:t>
            </a:fld>
            <a:endParaRPr lang="en-US"/>
          </a:p>
        </p:txBody>
      </p:sp>
      <p:sp>
        <p:nvSpPr>
          <p:cNvPr id="8" name="Slide Number Placeholder 7"/>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12</a:t>
            </a:fld>
            <a:endParaRPr lang="en-US" dirty="0"/>
          </a:p>
        </p:txBody>
      </p:sp>
    </p:spTree>
    <p:extLst>
      <p:ext uri="{BB962C8B-B14F-4D97-AF65-F5344CB8AC3E}">
        <p14:creationId xmlns:p14="http://schemas.microsoft.com/office/powerpoint/2010/main" val="35512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High/Low Level Languages!</a:t>
            </a:r>
          </a:p>
        </p:txBody>
      </p:sp>
      <p:sp>
        <p:nvSpPr>
          <p:cNvPr id="2" name="Date Placeholder 1"/>
          <p:cNvSpPr>
            <a:spLocks noGrp="1"/>
          </p:cNvSpPr>
          <p:nvPr>
            <p:ph type="dt" sz="half" idx="4294967295"/>
          </p:nvPr>
        </p:nvSpPr>
        <p:spPr>
          <a:xfrm>
            <a:off x="7010400" y="-26988"/>
            <a:ext cx="2133600" cy="250826"/>
          </a:xfrm>
          <a:prstGeom prst="rect">
            <a:avLst/>
          </a:prstGeom>
        </p:spPr>
        <p:txBody>
          <a:bodyPr/>
          <a:lstStyle/>
          <a:p>
            <a:fld id="{29F3781D-C324-1442-BB57-109AC0D3D5B1}" type="datetime4">
              <a:rPr lang="en-US" smtClean="0"/>
              <a:t>October 26, 2016</a:t>
            </a:fld>
            <a:endParaRPr lang="en-US"/>
          </a:p>
        </p:txBody>
      </p:sp>
      <p:sp>
        <p:nvSpPr>
          <p:cNvPr id="3" name="Slide Number Placeholder 2"/>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13</a:t>
            </a:fld>
            <a:endParaRPr lang="en-US"/>
          </a:p>
        </p:txBody>
      </p:sp>
      <p:sp>
        <p:nvSpPr>
          <p:cNvPr id="5" name="Rectangle 4"/>
          <p:cNvSpPr/>
          <p:nvPr/>
        </p:nvSpPr>
        <p:spPr>
          <a:xfrm>
            <a:off x="3099696" y="1642533"/>
            <a:ext cx="3098800" cy="812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Java/ Python</a:t>
            </a:r>
          </a:p>
        </p:txBody>
      </p:sp>
      <p:sp>
        <p:nvSpPr>
          <p:cNvPr id="6" name="Rectangle 5"/>
          <p:cNvSpPr/>
          <p:nvPr/>
        </p:nvSpPr>
        <p:spPr>
          <a:xfrm>
            <a:off x="2413896" y="2661355"/>
            <a:ext cx="4470400" cy="863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Assembly language</a:t>
            </a:r>
          </a:p>
        </p:txBody>
      </p:sp>
      <p:sp>
        <p:nvSpPr>
          <p:cNvPr id="7" name="Rectangle 6"/>
          <p:cNvSpPr/>
          <p:nvPr/>
        </p:nvSpPr>
        <p:spPr>
          <a:xfrm>
            <a:off x="1682575" y="3730977"/>
            <a:ext cx="5933042" cy="863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Machine Code</a:t>
            </a:r>
          </a:p>
        </p:txBody>
      </p:sp>
      <p:sp>
        <p:nvSpPr>
          <p:cNvPr id="8" name="Rectangle 7"/>
          <p:cNvSpPr/>
          <p:nvPr/>
        </p:nvSpPr>
        <p:spPr>
          <a:xfrm>
            <a:off x="949162" y="4800600"/>
            <a:ext cx="7399868" cy="8636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ARM/MIPS/IBM</a:t>
            </a:r>
          </a:p>
        </p:txBody>
      </p:sp>
    </p:spTree>
    <p:extLst>
      <p:ext uri="{BB962C8B-B14F-4D97-AF65-F5344CB8AC3E}">
        <p14:creationId xmlns:p14="http://schemas.microsoft.com/office/powerpoint/2010/main" val="127988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How do we work with High Level?</a:t>
            </a:r>
          </a:p>
        </p:txBody>
      </p:sp>
      <p:sp>
        <p:nvSpPr>
          <p:cNvPr id="4" name="Date Placeholder 3"/>
          <p:cNvSpPr>
            <a:spLocks noGrp="1"/>
          </p:cNvSpPr>
          <p:nvPr>
            <p:ph type="dt" sz="half" idx="4294967295"/>
          </p:nvPr>
        </p:nvSpPr>
        <p:spPr>
          <a:xfrm>
            <a:off x="7010400" y="-26988"/>
            <a:ext cx="2133600" cy="250826"/>
          </a:xfrm>
          <a:prstGeom prst="rect">
            <a:avLst/>
          </a:prstGeom>
        </p:spPr>
        <p:txBody>
          <a:bodyPr/>
          <a:lstStyle/>
          <a:p>
            <a:fld id="{733FB394-CF5C-5A4C-8908-5B281ED62113}" type="datetime4">
              <a:rPr lang="en-US" smtClean="0"/>
              <a:t>October 26, 2016</a:t>
            </a:fld>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14</a:t>
            </a:fld>
            <a:endParaRPr lang="en-US" dirty="0"/>
          </a:p>
        </p:txBody>
      </p:sp>
      <p:sp>
        <p:nvSpPr>
          <p:cNvPr id="6" name="Rectangle 5"/>
          <p:cNvSpPr/>
          <p:nvPr/>
        </p:nvSpPr>
        <p:spPr>
          <a:xfrm>
            <a:off x="1053628" y="2836324"/>
            <a:ext cx="1845733" cy="1523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sum = I + j;</a:t>
            </a:r>
          </a:p>
        </p:txBody>
      </p:sp>
      <p:sp>
        <p:nvSpPr>
          <p:cNvPr id="8" name="Rectangle 7"/>
          <p:cNvSpPr/>
          <p:nvPr/>
        </p:nvSpPr>
        <p:spPr>
          <a:xfrm>
            <a:off x="6394625" y="2836324"/>
            <a:ext cx="1845733" cy="1523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000000 00001 00010 00110 00000 100000</a:t>
            </a:r>
          </a:p>
          <a:p>
            <a:pPr algn="ctr"/>
            <a:endParaRPr lang="en-US" dirty="0">
              <a:solidFill>
                <a:srgbClr val="FFFFFF"/>
              </a:solidFill>
            </a:endParaRPr>
          </a:p>
        </p:txBody>
      </p:sp>
      <p:cxnSp>
        <p:nvCxnSpPr>
          <p:cNvPr id="9" name="Straight Arrow Connector 8"/>
          <p:cNvCxnSpPr>
            <a:stCxn id="6" idx="3"/>
          </p:cNvCxnSpPr>
          <p:nvPr/>
        </p:nvCxnSpPr>
        <p:spPr>
          <a:xfrm>
            <a:off x="2899361" y="3598324"/>
            <a:ext cx="690506"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706533" y="3598324"/>
            <a:ext cx="690506"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3589867" y="2133752"/>
            <a:ext cx="2155929" cy="3093170"/>
            <a:chOff x="2777963" y="1764247"/>
            <a:chExt cx="2928570" cy="3874553"/>
          </a:xfrm>
        </p:grpSpPr>
        <p:grpSp>
          <p:nvGrpSpPr>
            <p:cNvPr id="13" name="Group 12"/>
            <p:cNvGrpSpPr/>
            <p:nvPr/>
          </p:nvGrpSpPr>
          <p:grpSpPr>
            <a:xfrm>
              <a:off x="2777963" y="1764247"/>
              <a:ext cx="2928570" cy="3874553"/>
              <a:chOff x="3589867" y="2116657"/>
              <a:chExt cx="2116666" cy="2963333"/>
            </a:xfrm>
          </p:grpSpPr>
          <p:sp>
            <p:nvSpPr>
              <p:cNvPr id="16" name="Rectangle 15"/>
              <p:cNvSpPr/>
              <p:nvPr/>
            </p:nvSpPr>
            <p:spPr>
              <a:xfrm>
                <a:off x="3589867" y="2116657"/>
                <a:ext cx="2116666" cy="29633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3692363" y="2372267"/>
                <a:ext cx="1913466" cy="282472"/>
              </a:xfrm>
              <a:prstGeom prst="rect">
                <a:avLst/>
              </a:prstGeom>
              <a:noFill/>
            </p:spPr>
            <p:txBody>
              <a:bodyPr wrap="square" rtlCol="0">
                <a:spAutoFit/>
              </a:bodyPr>
              <a:lstStyle/>
              <a:p>
                <a:pPr algn="ctr"/>
                <a:r>
                  <a:rPr lang="en-US" dirty="0">
                    <a:solidFill>
                      <a:srgbClr val="FFFFFF"/>
                    </a:solidFill>
                  </a:rPr>
                  <a:t>Magic Box</a:t>
                </a:r>
              </a:p>
            </p:txBody>
          </p:sp>
        </p:grpSp>
        <p:sp>
          <p:nvSpPr>
            <p:cNvPr id="14" name="Rectangle 13"/>
            <p:cNvSpPr/>
            <p:nvPr/>
          </p:nvSpPr>
          <p:spPr>
            <a:xfrm>
              <a:off x="3277048" y="2760134"/>
              <a:ext cx="1930400" cy="948266"/>
            </a:xfrm>
            <a:prstGeom prst="rect">
              <a:avLst/>
            </a:prstGeom>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15" name="Rectangle 14"/>
            <p:cNvSpPr/>
            <p:nvPr/>
          </p:nvSpPr>
          <p:spPr>
            <a:xfrm>
              <a:off x="3277048" y="4284134"/>
              <a:ext cx="1930400" cy="948266"/>
            </a:xfrm>
            <a:prstGeom prst="rect">
              <a:avLst/>
            </a:prstGeom>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a:t>
              </a:r>
            </a:p>
          </p:txBody>
        </p:sp>
      </p:grpSp>
      <p:sp>
        <p:nvSpPr>
          <p:cNvPr id="18" name="TextBox 17"/>
          <p:cNvSpPr txBox="1"/>
          <p:nvPr/>
        </p:nvSpPr>
        <p:spPr>
          <a:xfrm>
            <a:off x="1053628" y="4588723"/>
            <a:ext cx="1572027" cy="369332"/>
          </a:xfrm>
          <a:prstGeom prst="rect">
            <a:avLst/>
          </a:prstGeom>
          <a:noFill/>
        </p:spPr>
        <p:txBody>
          <a:bodyPr wrap="none" rtlCol="0">
            <a:spAutoFit/>
          </a:bodyPr>
          <a:lstStyle/>
          <a:p>
            <a:r>
              <a:rPr lang="en-US" dirty="0">
                <a:solidFill>
                  <a:schemeClr val="tx2"/>
                </a:solidFill>
              </a:rPr>
              <a:t>In High level </a:t>
            </a:r>
          </a:p>
        </p:txBody>
      </p:sp>
      <p:sp>
        <p:nvSpPr>
          <p:cNvPr id="20" name="TextBox 19"/>
          <p:cNvSpPr txBox="1"/>
          <p:nvPr/>
        </p:nvSpPr>
        <p:spPr>
          <a:xfrm>
            <a:off x="6091024" y="4588723"/>
            <a:ext cx="2149334" cy="369332"/>
          </a:xfrm>
          <a:prstGeom prst="rect">
            <a:avLst/>
          </a:prstGeom>
          <a:noFill/>
        </p:spPr>
        <p:txBody>
          <a:bodyPr wrap="none" rtlCol="0">
            <a:spAutoFit/>
          </a:bodyPr>
          <a:lstStyle/>
          <a:p>
            <a:r>
              <a:rPr lang="en-US" dirty="0">
                <a:solidFill>
                  <a:schemeClr val="tx2"/>
                </a:solidFill>
              </a:rPr>
              <a:t>In Machine Code </a:t>
            </a:r>
          </a:p>
        </p:txBody>
      </p:sp>
    </p:spTree>
    <p:extLst>
      <p:ext uri="{BB962C8B-B14F-4D97-AF65-F5344CB8AC3E}">
        <p14:creationId xmlns:p14="http://schemas.microsoft.com/office/powerpoint/2010/main" val="213780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8"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Before we write a program for a solution we need an </a:t>
            </a:r>
            <a:r>
              <a:rPr lang="en-US" b="1" dirty="0"/>
              <a:t>Algorithm.</a:t>
            </a:r>
          </a:p>
        </p:txBody>
      </p:sp>
      <p:sp>
        <p:nvSpPr>
          <p:cNvPr id="2" name="Date Placeholder 1"/>
          <p:cNvSpPr>
            <a:spLocks noGrp="1"/>
          </p:cNvSpPr>
          <p:nvPr>
            <p:ph type="dt" sz="half" idx="4294967295"/>
          </p:nvPr>
        </p:nvSpPr>
        <p:spPr>
          <a:xfrm>
            <a:off x="7010400" y="-26988"/>
            <a:ext cx="2133600" cy="250826"/>
          </a:xfrm>
          <a:prstGeom prst="rect">
            <a:avLst/>
          </a:prstGeom>
        </p:spPr>
        <p:txBody>
          <a:bodyPr/>
          <a:lstStyle/>
          <a:p>
            <a:fld id="{4ED06022-613D-0C4D-8659-6187F9C9A862}" type="datetime4">
              <a:rPr lang="en-US" smtClean="0"/>
              <a:t>October 26, 2016</a:t>
            </a:fld>
            <a:endParaRPr lang="en-US"/>
          </a:p>
        </p:txBody>
      </p:sp>
      <p:sp>
        <p:nvSpPr>
          <p:cNvPr id="3" name="Slide Number Placeholder 2"/>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15</a:t>
            </a:fld>
            <a:endParaRPr lang="en-US"/>
          </a:p>
        </p:txBody>
      </p:sp>
    </p:spTree>
    <p:extLst>
      <p:ext uri="{BB962C8B-B14F-4D97-AF65-F5344CB8AC3E}">
        <p14:creationId xmlns:p14="http://schemas.microsoft.com/office/powerpoint/2010/main" val="51797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what is an algorithm?</a:t>
            </a:r>
          </a:p>
        </p:txBody>
      </p:sp>
      <p:sp>
        <p:nvSpPr>
          <p:cNvPr id="6" name="Content Placeholder 5"/>
          <p:cNvSpPr>
            <a:spLocks noGrp="1"/>
          </p:cNvSpPr>
          <p:nvPr>
            <p:ph idx="1"/>
          </p:nvPr>
        </p:nvSpPr>
        <p:spPr/>
        <p:txBody>
          <a:bodyPr/>
          <a:lstStyle/>
          <a:p>
            <a:r>
              <a:rPr lang="en-US" dirty="0"/>
              <a:t>An algorithm is a self-contained </a:t>
            </a:r>
            <a:r>
              <a:rPr lang="en-US" dirty="0">
                <a:solidFill>
                  <a:srgbClr val="BD5C45"/>
                </a:solidFill>
              </a:rPr>
              <a:t>step by step</a:t>
            </a:r>
            <a:r>
              <a:rPr lang="en-US" dirty="0"/>
              <a:t> set of operations to be performed in order to solve a problem.</a:t>
            </a:r>
          </a:p>
          <a:p>
            <a:r>
              <a:rPr lang="en-US" dirty="0"/>
              <a:t>Its an effective method that can be expressed within </a:t>
            </a:r>
            <a:r>
              <a:rPr lang="en-US" dirty="0">
                <a:solidFill>
                  <a:srgbClr val="BD5C45"/>
                </a:solidFill>
              </a:rPr>
              <a:t>a finite amount of space </a:t>
            </a:r>
            <a:r>
              <a:rPr lang="en-US" dirty="0"/>
              <a:t>and </a:t>
            </a:r>
            <a:r>
              <a:rPr lang="en-US" dirty="0">
                <a:solidFill>
                  <a:srgbClr val="BD5C45"/>
                </a:solidFill>
              </a:rPr>
              <a:t>time </a:t>
            </a:r>
            <a:r>
              <a:rPr lang="en-US" dirty="0"/>
              <a:t>and in well-defined formal language for solving a problem.</a:t>
            </a:r>
          </a:p>
          <a:p>
            <a:r>
              <a:rPr lang="en-US" dirty="0"/>
              <a:t>Another way to describe an algorithm is a sequence of </a:t>
            </a:r>
            <a:r>
              <a:rPr lang="en-US" dirty="0">
                <a:solidFill>
                  <a:srgbClr val="BD5C45"/>
                </a:solidFill>
              </a:rPr>
              <a:t>unambiguous</a:t>
            </a:r>
            <a:r>
              <a:rPr lang="en-US" dirty="0"/>
              <a:t> instructions.</a:t>
            </a:r>
          </a:p>
          <a:p>
            <a:endParaRPr lang="en-US" dirty="0"/>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C30E6555-8ED1-A746-8245-864A458AA8AD}"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16</a:t>
            </a:fld>
            <a:endParaRPr lang="en-US"/>
          </a:p>
        </p:txBody>
      </p:sp>
    </p:spTree>
    <p:extLst>
      <p:ext uri="{BB962C8B-B14F-4D97-AF65-F5344CB8AC3E}">
        <p14:creationId xmlns:p14="http://schemas.microsoft.com/office/powerpoint/2010/main" val="23998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Expressing Algorithms?</a:t>
            </a:r>
          </a:p>
        </p:txBody>
      </p:sp>
      <p:sp>
        <p:nvSpPr>
          <p:cNvPr id="7" name="Content Placeholder 6"/>
          <p:cNvSpPr>
            <a:spLocks noGrp="1"/>
          </p:cNvSpPr>
          <p:nvPr>
            <p:ph idx="1"/>
          </p:nvPr>
        </p:nvSpPr>
        <p:spPr/>
        <p:txBody>
          <a:bodyPr/>
          <a:lstStyle/>
          <a:p>
            <a:r>
              <a:rPr lang="en-US" dirty="0"/>
              <a:t>Algorithms can be expressed in many kind of notations, including </a:t>
            </a:r>
            <a:r>
              <a:rPr lang="en-US" dirty="0">
                <a:solidFill>
                  <a:srgbClr val="BD5C45"/>
                </a:solidFill>
              </a:rPr>
              <a:t>natural languages</a:t>
            </a:r>
            <a:r>
              <a:rPr lang="en-US" dirty="0"/>
              <a:t>, </a:t>
            </a:r>
            <a:r>
              <a:rPr lang="en-US" dirty="0" err="1">
                <a:solidFill>
                  <a:schemeClr val="accent1"/>
                </a:solidFill>
              </a:rPr>
              <a:t>pseudocode</a:t>
            </a:r>
            <a:r>
              <a:rPr lang="en-US" dirty="0"/>
              <a:t>, </a:t>
            </a:r>
            <a:r>
              <a:rPr lang="en-US" dirty="0">
                <a:solidFill>
                  <a:schemeClr val="accent1"/>
                </a:solidFill>
              </a:rPr>
              <a:t>flowcharts</a:t>
            </a:r>
            <a:r>
              <a:rPr lang="en-US" dirty="0"/>
              <a:t>, etc.</a:t>
            </a:r>
            <a:r>
              <a:rPr lang="en-US" dirty="0">
                <a:solidFill>
                  <a:srgbClr val="BD5C45"/>
                </a:solidFill>
              </a:rPr>
              <a:t> </a:t>
            </a:r>
          </a:p>
          <a:p>
            <a:r>
              <a:rPr lang="en-US" dirty="0"/>
              <a:t>Natural Language expressions of algorithms tend to be verbose and ambiguous, and are rarely used for complex or technical algorithms.</a:t>
            </a:r>
          </a:p>
          <a:p>
            <a:r>
              <a:rPr lang="en-US" dirty="0"/>
              <a:t>Programming languages are primarily intended for expressing algorithms in a form that can be executed by a computer.</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4873792E-D78F-2349-8EE5-B83A10A722E8}" type="datetime4">
              <a:rPr lang="en-US" smtClean="0"/>
              <a:t>October 26, 2016</a:t>
            </a:fld>
            <a:endParaRPr lang="en-US"/>
          </a:p>
        </p:txBody>
      </p:sp>
      <p:sp>
        <p:nvSpPr>
          <p:cNvPr id="10" name="Slide Number Placeholder 9"/>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17</a:t>
            </a:fld>
            <a:endParaRPr lang="en-US" dirty="0"/>
          </a:p>
        </p:txBody>
      </p:sp>
    </p:spTree>
    <p:extLst>
      <p:ext uri="{BB962C8B-B14F-4D97-AF65-F5344CB8AC3E}">
        <p14:creationId xmlns:p14="http://schemas.microsoft.com/office/powerpoint/2010/main" val="1573149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basic aspects of programming</a:t>
            </a:r>
          </a:p>
        </p:txBody>
      </p:sp>
      <p:sp>
        <p:nvSpPr>
          <p:cNvPr id="7" name="Content Placeholder 6"/>
          <p:cNvSpPr>
            <a:spLocks noGrp="1"/>
          </p:cNvSpPr>
          <p:nvPr>
            <p:ph idx="1"/>
          </p:nvPr>
        </p:nvSpPr>
        <p:spPr/>
        <p:txBody>
          <a:bodyPr/>
          <a:lstStyle/>
          <a:p>
            <a:r>
              <a:rPr lang="en-US" dirty="0"/>
              <a:t>Data</a:t>
            </a:r>
          </a:p>
          <a:p>
            <a:r>
              <a:rPr lang="en-US" dirty="0"/>
              <a:t>Instructions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176451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 understand data we need to understand </a:t>
            </a:r>
            <a:r>
              <a:rPr lang="en-US" b="1" dirty="0"/>
              <a:t>Variables</a:t>
            </a:r>
            <a:r>
              <a:rPr lang="en-US" dirty="0"/>
              <a:t>!</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D85CCF1-2A54-9D45-9AF1-F6126235DB5D}"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19</a:t>
            </a:fld>
            <a:endParaRPr lang="en-US"/>
          </a:p>
        </p:txBody>
      </p:sp>
    </p:spTree>
    <p:extLst>
      <p:ext uri="{BB962C8B-B14F-4D97-AF65-F5344CB8AC3E}">
        <p14:creationId xmlns:p14="http://schemas.microsoft.com/office/powerpoint/2010/main" val="111704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Course Structure</a:t>
            </a:r>
          </a:p>
        </p:txBody>
      </p:sp>
      <p:sp>
        <p:nvSpPr>
          <p:cNvPr id="7" name="Content Placeholder 6"/>
          <p:cNvSpPr>
            <a:spLocks noGrp="1"/>
          </p:cNvSpPr>
          <p:nvPr>
            <p:ph idx="1"/>
          </p:nvPr>
        </p:nvSpPr>
        <p:spPr/>
        <p:txBody>
          <a:bodyPr/>
          <a:lstStyle/>
          <a:p>
            <a:r>
              <a:rPr lang="en-US" dirty="0"/>
              <a:t>Basics of Problem Solving</a:t>
            </a:r>
          </a:p>
          <a:p>
            <a:r>
              <a:rPr lang="en-US" dirty="0"/>
              <a:t>Programming Fundamentals</a:t>
            </a:r>
          </a:p>
          <a:p>
            <a:r>
              <a:rPr lang="en-US" dirty="0"/>
              <a:t>Object Oriented Programming</a:t>
            </a:r>
          </a:p>
          <a:p>
            <a:r>
              <a:rPr lang="en-US" dirty="0"/>
              <a:t>Data Structures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4C1B8FD6-5791-BE47-B733-DEDD89ED92A2}" type="datetime4">
              <a:rPr lang="en-US" smtClean="0"/>
              <a:t>October 26, 2016</a:t>
            </a:fld>
            <a:endParaRPr lang="en-US"/>
          </a:p>
        </p:txBody>
      </p:sp>
      <p:sp>
        <p:nvSpPr>
          <p:cNvPr id="8" name="Slide Number Placeholder 7"/>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a:t>
            </a:fld>
            <a:endParaRPr lang="en-US" dirty="0"/>
          </a:p>
        </p:txBody>
      </p:sp>
    </p:spTree>
    <p:extLst>
      <p:ext uri="{BB962C8B-B14F-4D97-AF65-F5344CB8AC3E}">
        <p14:creationId xmlns:p14="http://schemas.microsoft.com/office/powerpoint/2010/main" val="338323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Variables?</a:t>
            </a:r>
          </a:p>
        </p:txBody>
      </p:sp>
      <p:sp>
        <p:nvSpPr>
          <p:cNvPr id="6" name="Content Placeholder 5"/>
          <p:cNvSpPr>
            <a:spLocks noGrp="1"/>
          </p:cNvSpPr>
          <p:nvPr>
            <p:ph idx="1"/>
          </p:nvPr>
        </p:nvSpPr>
        <p:spPr/>
        <p:txBody>
          <a:bodyPr/>
          <a:lstStyle/>
          <a:p>
            <a:r>
              <a:rPr lang="en-US" dirty="0"/>
              <a:t>Variables in a computer program are analogous to </a:t>
            </a:r>
            <a:r>
              <a:rPr lang="en-US" dirty="0">
                <a:solidFill>
                  <a:schemeClr val="accent1"/>
                </a:solidFill>
              </a:rPr>
              <a:t>Buckets </a:t>
            </a:r>
            <a:r>
              <a:rPr lang="en-US" dirty="0"/>
              <a:t>or </a:t>
            </a:r>
            <a:r>
              <a:rPr lang="en-US" dirty="0">
                <a:solidFill>
                  <a:srgbClr val="BD5C45"/>
                </a:solidFill>
              </a:rPr>
              <a:t>Envelopes</a:t>
            </a:r>
            <a:r>
              <a:rPr lang="en-US" dirty="0"/>
              <a:t> where information can be maintained and referenced. </a:t>
            </a:r>
          </a:p>
          <a:p>
            <a:r>
              <a:rPr lang="en-US" dirty="0"/>
              <a:t>On the outside of the bucket is a name. </a:t>
            </a:r>
          </a:p>
          <a:p>
            <a:r>
              <a:rPr lang="en-US" dirty="0"/>
              <a:t>When referring to the bucket, we use the name of the bucket, not the data stored in the bucket.</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D85CCF1-2A54-9D45-9AF1-F6126235DB5D}"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20</a:t>
            </a:fld>
            <a:endParaRPr lang="en-US"/>
          </a:p>
        </p:txBody>
      </p:sp>
    </p:spTree>
    <p:extLst>
      <p:ext uri="{BB962C8B-B14F-4D97-AF65-F5344CB8AC3E}">
        <p14:creationId xmlns:p14="http://schemas.microsoft.com/office/powerpoint/2010/main" val="324605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Variable Actions!</a:t>
            </a:r>
          </a:p>
        </p:txBody>
      </p:sp>
      <p:sp>
        <p:nvSpPr>
          <p:cNvPr id="7" name="Content Placeholder 6"/>
          <p:cNvSpPr>
            <a:spLocks noGrp="1"/>
          </p:cNvSpPr>
          <p:nvPr>
            <p:ph idx="1"/>
          </p:nvPr>
        </p:nvSpPr>
        <p:spPr/>
        <p:txBody>
          <a:bodyPr numCol="1">
            <a:normAutofit fontScale="92500" lnSpcReduction="20000"/>
          </a:bodyPr>
          <a:lstStyle/>
          <a:p>
            <a:pPr marL="68580" indent="0">
              <a:buNone/>
            </a:pPr>
            <a:endParaRPr lang="en-US" dirty="0"/>
          </a:p>
          <a:p>
            <a:r>
              <a:rPr lang="en-US" dirty="0">
                <a:solidFill>
                  <a:schemeClr val="accent1"/>
                </a:solidFill>
              </a:rPr>
              <a:t>Create </a:t>
            </a:r>
            <a:r>
              <a:rPr lang="en-US" dirty="0"/>
              <a:t>one (with a nice name). A variable should be named to represent all possible values that it might contain. Some examples are: </a:t>
            </a:r>
            <a:r>
              <a:rPr lang="en-US" dirty="0" err="1"/>
              <a:t>midterm_score</a:t>
            </a:r>
            <a:r>
              <a:rPr lang="en-US" dirty="0"/>
              <a:t>, </a:t>
            </a:r>
            <a:r>
              <a:rPr lang="en-US" dirty="0" err="1"/>
              <a:t>midterm_scores</a:t>
            </a:r>
            <a:r>
              <a:rPr lang="en-US" dirty="0"/>
              <a:t>, </a:t>
            </a:r>
            <a:r>
              <a:rPr lang="en-US" dirty="0" err="1"/>
              <a:t>data_points</a:t>
            </a:r>
            <a:r>
              <a:rPr lang="en-US" dirty="0"/>
              <a:t>, </a:t>
            </a:r>
            <a:r>
              <a:rPr lang="en-US" dirty="0" err="1"/>
              <a:t>course_name</a:t>
            </a:r>
            <a:r>
              <a:rPr lang="en-US" dirty="0"/>
              <a:t>, etc.</a:t>
            </a:r>
          </a:p>
          <a:p>
            <a:r>
              <a:rPr lang="en-US" dirty="0">
                <a:solidFill>
                  <a:schemeClr val="accent1"/>
                </a:solidFill>
              </a:rPr>
              <a:t>Put </a:t>
            </a:r>
            <a:r>
              <a:rPr lang="en-US" dirty="0"/>
              <a:t>some information into it (destroying whatever was there before). We "put" information into a variable using the assignment operator, e.g., </a:t>
            </a:r>
            <a:r>
              <a:rPr lang="en-US" dirty="0" err="1"/>
              <a:t>midterm_score</a:t>
            </a:r>
            <a:r>
              <a:rPr lang="en-US" dirty="0"/>
              <a:t> = 93;</a:t>
            </a:r>
          </a:p>
          <a:p>
            <a:r>
              <a:rPr lang="en-US" dirty="0">
                <a:solidFill>
                  <a:schemeClr val="accent1"/>
                </a:solidFill>
              </a:rPr>
              <a:t>Get </a:t>
            </a:r>
            <a:r>
              <a:rPr lang="en-US" dirty="0"/>
              <a:t>a copy of the information out of it (leaving a copy inside). We "get" the information out by simply writing the name of the variable, the computer does the rest for us, e.g., average = (grade_1 + grade_2) / 2.</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330763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Now lets talk about Instructions!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3406605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instructions?</a:t>
            </a:r>
          </a:p>
        </p:txBody>
      </p:sp>
      <p:sp>
        <p:nvSpPr>
          <p:cNvPr id="6" name="Content Placeholder 5"/>
          <p:cNvSpPr>
            <a:spLocks noGrp="1"/>
          </p:cNvSpPr>
          <p:nvPr>
            <p:ph idx="1"/>
          </p:nvPr>
        </p:nvSpPr>
        <p:spPr/>
        <p:txBody>
          <a:bodyPr/>
          <a:lstStyle/>
          <a:p>
            <a:r>
              <a:rPr lang="en-US" dirty="0"/>
              <a:t>Its an order given to computer.</a:t>
            </a:r>
          </a:p>
          <a:p>
            <a:r>
              <a:rPr lang="en-US" dirty="0"/>
              <a:t>At lowest level each of these is a sequence of 0s and 1s.</a:t>
            </a:r>
          </a:p>
          <a:p>
            <a:r>
              <a:rPr lang="en-US" dirty="0"/>
              <a:t>In assembly language, each statement is one instruction but in high level each statement can be further broken into multiple steps.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D85CCF1-2A54-9D45-9AF1-F6126235DB5D}"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23</a:t>
            </a:fld>
            <a:endParaRPr lang="en-US"/>
          </a:p>
        </p:txBody>
      </p:sp>
    </p:spTree>
    <p:extLst>
      <p:ext uri="{BB962C8B-B14F-4D97-AF65-F5344CB8AC3E}">
        <p14:creationId xmlns:p14="http://schemas.microsoft.com/office/powerpoint/2010/main" val="413634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Six basic computer instructions</a:t>
            </a:r>
          </a:p>
        </p:txBody>
      </p:sp>
      <p:sp>
        <p:nvSpPr>
          <p:cNvPr id="7" name="Content Placeholder 6"/>
          <p:cNvSpPr>
            <a:spLocks noGrp="1"/>
          </p:cNvSpPr>
          <p:nvPr>
            <p:ph idx="1"/>
          </p:nvPr>
        </p:nvSpPr>
        <p:spPr/>
        <p:txBody>
          <a:bodyPr/>
          <a:lstStyle/>
          <a:p>
            <a:r>
              <a:rPr lang="en-US" dirty="0"/>
              <a:t>Reading/Receiving some information</a:t>
            </a:r>
          </a:p>
          <a:p>
            <a:r>
              <a:rPr lang="en-US" dirty="0"/>
              <a:t>Outputting/Printing some information</a:t>
            </a:r>
          </a:p>
          <a:p>
            <a:r>
              <a:rPr lang="en-US" dirty="0"/>
              <a:t>Performing arithmetic operation</a:t>
            </a:r>
          </a:p>
          <a:p>
            <a:r>
              <a:rPr lang="en-US" dirty="0"/>
              <a:t>Assigning a value to a variable or memory location </a:t>
            </a:r>
          </a:p>
          <a:p>
            <a:r>
              <a:rPr lang="en-US" dirty="0"/>
              <a:t>Conditional Execution</a:t>
            </a:r>
          </a:p>
          <a:p>
            <a:r>
              <a:rPr lang="en-US" dirty="0"/>
              <a:t>Repeat a group of actions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426141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for Flowcharts!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17B6AF80-2996-AB46-A0D4-F8A92D5CF4A7}" type="datetime4">
              <a:rPr lang="en-US" smtClean="0"/>
              <a:t>October 26, 2016</a:t>
            </a:fld>
            <a:endParaRPr lang="en-US"/>
          </a:p>
        </p:txBody>
      </p:sp>
      <p:sp>
        <p:nvSpPr>
          <p:cNvPr id="7" name="Slide Number Placeholder 6"/>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25</a:t>
            </a:fld>
            <a:endParaRPr lang="en-US"/>
          </a:p>
        </p:txBody>
      </p:sp>
    </p:spTree>
    <p:extLst>
      <p:ext uri="{BB962C8B-B14F-4D97-AF65-F5344CB8AC3E}">
        <p14:creationId xmlns:p14="http://schemas.microsoft.com/office/powerpoint/2010/main" val="2068895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 flowchart?</a:t>
            </a:r>
          </a:p>
        </p:txBody>
      </p:sp>
      <p:sp>
        <p:nvSpPr>
          <p:cNvPr id="6" name="Content Placeholder 5"/>
          <p:cNvSpPr>
            <a:spLocks noGrp="1"/>
          </p:cNvSpPr>
          <p:nvPr>
            <p:ph idx="1"/>
          </p:nvPr>
        </p:nvSpPr>
        <p:spPr/>
        <p:txBody>
          <a:bodyPr/>
          <a:lstStyle/>
          <a:p>
            <a:r>
              <a:rPr lang="en-US" dirty="0">
                <a:solidFill>
                  <a:srgbClr val="BD5C45"/>
                </a:solidFill>
              </a:rPr>
              <a:t>Diagrammatic representation</a:t>
            </a:r>
            <a:r>
              <a:rPr lang="en-US" dirty="0"/>
              <a:t> illustrating a solution to a given problem.</a:t>
            </a:r>
          </a:p>
          <a:p>
            <a:r>
              <a:rPr lang="en-US" dirty="0"/>
              <a:t>Allows you to break down </a:t>
            </a:r>
            <a:r>
              <a:rPr lang="en-US" dirty="0">
                <a:solidFill>
                  <a:srgbClr val="BD5C45"/>
                </a:solidFill>
              </a:rPr>
              <a:t>any process into smaller steps</a:t>
            </a:r>
            <a:r>
              <a:rPr lang="en-US" dirty="0"/>
              <a:t> and display them in a visually pleasing way</a:t>
            </a:r>
          </a:p>
          <a:p>
            <a:r>
              <a:rPr lang="en-US" dirty="0"/>
              <a:t>It shows steps as </a:t>
            </a:r>
            <a:r>
              <a:rPr lang="en-US" dirty="0">
                <a:solidFill>
                  <a:srgbClr val="BD5C45"/>
                </a:solidFill>
              </a:rPr>
              <a:t>boxes</a:t>
            </a:r>
            <a:r>
              <a:rPr lang="en-US" dirty="0"/>
              <a:t> of various kinds, and their order by connecting them with </a:t>
            </a:r>
            <a:r>
              <a:rPr lang="en-US" dirty="0">
                <a:solidFill>
                  <a:srgbClr val="BD5C45"/>
                </a:solidFill>
              </a:rPr>
              <a:t>arrows</a:t>
            </a:r>
            <a:r>
              <a:rPr lang="en-US" dirty="0"/>
              <a:t>. </a:t>
            </a:r>
          </a:p>
          <a:p>
            <a:r>
              <a:rPr lang="en-US" dirty="0"/>
              <a:t>It helps your audience to see the </a:t>
            </a:r>
            <a:r>
              <a:rPr lang="en-US" dirty="0">
                <a:solidFill>
                  <a:srgbClr val="BD5C45"/>
                </a:solidFill>
              </a:rPr>
              <a:t>logical flow and relationship between steps.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6D7559B5-C3A8-C046-BA32-501B63613F14}"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26</a:t>
            </a:fld>
            <a:endParaRPr lang="en-US"/>
          </a:p>
        </p:txBody>
      </p:sp>
    </p:spTree>
    <p:extLst>
      <p:ext uri="{BB962C8B-B14F-4D97-AF65-F5344CB8AC3E}">
        <p14:creationId xmlns:p14="http://schemas.microsoft.com/office/powerpoint/2010/main" val="353536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Flowchart components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72931D39-BFF8-0C4B-B6BA-0421FBEA6EA3}" type="datetime4">
              <a:rPr lang="en-US" smtClean="0"/>
              <a:t>October 26, 2016</a:t>
            </a:fld>
            <a:endParaRPr lang="en-US"/>
          </a:p>
        </p:txBody>
      </p:sp>
      <p:sp>
        <p:nvSpPr>
          <p:cNvPr id="23" name="Slide Number Placeholder 22"/>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27</a:t>
            </a:fld>
            <a:endParaRPr lang="en-US"/>
          </a:p>
        </p:txBody>
      </p:sp>
      <p:sp>
        <p:nvSpPr>
          <p:cNvPr id="9" name="TextBox 8"/>
          <p:cNvSpPr txBox="1"/>
          <p:nvPr/>
        </p:nvSpPr>
        <p:spPr>
          <a:xfrm>
            <a:off x="5624167" y="1452543"/>
            <a:ext cx="2525008" cy="646331"/>
          </a:xfrm>
          <a:prstGeom prst="rect">
            <a:avLst/>
          </a:prstGeom>
          <a:noFill/>
        </p:spPr>
        <p:txBody>
          <a:bodyPr wrap="square" rtlCol="0">
            <a:spAutoFit/>
          </a:bodyPr>
          <a:lstStyle/>
          <a:p>
            <a:r>
              <a:rPr lang="en-US" dirty="0">
                <a:solidFill>
                  <a:srgbClr val="555555"/>
                </a:solidFill>
              </a:rPr>
              <a:t>Initializer / Terminator	</a:t>
            </a:r>
          </a:p>
        </p:txBody>
      </p:sp>
      <p:sp>
        <p:nvSpPr>
          <p:cNvPr id="10" name="Terminator 9"/>
          <p:cNvSpPr/>
          <p:nvPr/>
        </p:nvSpPr>
        <p:spPr>
          <a:xfrm>
            <a:off x="1409539" y="1414959"/>
            <a:ext cx="1593273"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11" name="TextBox 10"/>
          <p:cNvSpPr txBox="1"/>
          <p:nvPr/>
        </p:nvSpPr>
        <p:spPr>
          <a:xfrm>
            <a:off x="5624167" y="3788712"/>
            <a:ext cx="2260600" cy="369332"/>
          </a:xfrm>
          <a:prstGeom prst="rect">
            <a:avLst/>
          </a:prstGeom>
          <a:noFill/>
        </p:spPr>
        <p:txBody>
          <a:bodyPr wrap="square" rtlCol="0">
            <a:spAutoFit/>
          </a:bodyPr>
          <a:lstStyle/>
          <a:p>
            <a:r>
              <a:rPr lang="en-US" dirty="0">
                <a:solidFill>
                  <a:srgbClr val="555555"/>
                </a:solidFill>
              </a:rPr>
              <a:t>Decision	</a:t>
            </a:r>
          </a:p>
        </p:txBody>
      </p:sp>
      <p:sp>
        <p:nvSpPr>
          <p:cNvPr id="12" name="Decision 11"/>
          <p:cNvSpPr/>
          <p:nvPr/>
        </p:nvSpPr>
        <p:spPr>
          <a:xfrm>
            <a:off x="1267147" y="3484687"/>
            <a:ext cx="1878056"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greater than N ?</a:t>
            </a:r>
          </a:p>
        </p:txBody>
      </p:sp>
      <p:sp>
        <p:nvSpPr>
          <p:cNvPr id="13" name="TextBox 12"/>
          <p:cNvSpPr txBox="1"/>
          <p:nvPr/>
        </p:nvSpPr>
        <p:spPr>
          <a:xfrm>
            <a:off x="5624167" y="2150665"/>
            <a:ext cx="2260600" cy="369332"/>
          </a:xfrm>
          <a:prstGeom prst="rect">
            <a:avLst/>
          </a:prstGeom>
          <a:noFill/>
        </p:spPr>
        <p:txBody>
          <a:bodyPr wrap="square" rtlCol="0">
            <a:spAutoFit/>
          </a:bodyPr>
          <a:lstStyle/>
          <a:p>
            <a:r>
              <a:rPr lang="en-US" dirty="0">
                <a:solidFill>
                  <a:srgbClr val="555555"/>
                </a:solidFill>
              </a:rPr>
              <a:t>Input / Output</a:t>
            </a:r>
          </a:p>
        </p:txBody>
      </p:sp>
      <p:sp>
        <p:nvSpPr>
          <p:cNvPr id="14" name="Data 13"/>
          <p:cNvSpPr/>
          <p:nvPr/>
        </p:nvSpPr>
        <p:spPr>
          <a:xfrm>
            <a:off x="1259234" y="2106731"/>
            <a:ext cx="1893882"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N</a:t>
            </a:r>
          </a:p>
        </p:txBody>
      </p:sp>
      <p:sp>
        <p:nvSpPr>
          <p:cNvPr id="15" name="TextBox 14"/>
          <p:cNvSpPr txBox="1"/>
          <p:nvPr/>
        </p:nvSpPr>
        <p:spPr>
          <a:xfrm>
            <a:off x="5624167" y="2839643"/>
            <a:ext cx="2260600" cy="369332"/>
          </a:xfrm>
          <a:prstGeom prst="rect">
            <a:avLst/>
          </a:prstGeom>
          <a:noFill/>
        </p:spPr>
        <p:txBody>
          <a:bodyPr wrap="square" rtlCol="0">
            <a:spAutoFit/>
          </a:bodyPr>
          <a:lstStyle/>
          <a:p>
            <a:r>
              <a:rPr lang="en-US" dirty="0">
                <a:solidFill>
                  <a:srgbClr val="555555"/>
                </a:solidFill>
              </a:rPr>
              <a:t>Process	</a:t>
            </a:r>
          </a:p>
        </p:txBody>
      </p:sp>
      <p:sp>
        <p:nvSpPr>
          <p:cNvPr id="16" name="Process 15"/>
          <p:cNvSpPr/>
          <p:nvPr/>
        </p:nvSpPr>
        <p:spPr>
          <a:xfrm>
            <a:off x="1296219" y="2811203"/>
            <a:ext cx="181991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Let Sum =0, I = 1</a:t>
            </a:r>
          </a:p>
        </p:txBody>
      </p:sp>
      <p:sp>
        <p:nvSpPr>
          <p:cNvPr id="17" name="TextBox 16"/>
          <p:cNvSpPr txBox="1"/>
          <p:nvPr/>
        </p:nvSpPr>
        <p:spPr>
          <a:xfrm>
            <a:off x="5624167" y="4729818"/>
            <a:ext cx="2260600" cy="369332"/>
          </a:xfrm>
          <a:prstGeom prst="rect">
            <a:avLst/>
          </a:prstGeom>
          <a:noFill/>
        </p:spPr>
        <p:txBody>
          <a:bodyPr wrap="square" rtlCol="0">
            <a:spAutoFit/>
          </a:bodyPr>
          <a:lstStyle/>
          <a:p>
            <a:r>
              <a:rPr lang="en-US" dirty="0">
                <a:solidFill>
                  <a:srgbClr val="555555"/>
                </a:solidFill>
              </a:rPr>
              <a:t>Arrow</a:t>
            </a:r>
          </a:p>
        </p:txBody>
      </p:sp>
      <p:grpSp>
        <p:nvGrpSpPr>
          <p:cNvPr id="18" name="Group 17"/>
          <p:cNvGrpSpPr/>
          <p:nvPr/>
        </p:nvGrpSpPr>
        <p:grpSpPr>
          <a:xfrm>
            <a:off x="2129975" y="4709341"/>
            <a:ext cx="152400" cy="410287"/>
            <a:chOff x="1673286" y="4782105"/>
            <a:chExt cx="152400" cy="410287"/>
          </a:xfrm>
        </p:grpSpPr>
        <p:cxnSp>
          <p:nvCxnSpPr>
            <p:cNvPr id="19" name="Straight Arrow Connector 18"/>
            <p:cNvCxnSpPr/>
            <p:nvPr/>
          </p:nvCxnSpPr>
          <p:spPr>
            <a:xfrm>
              <a:off x="1673286" y="4782796"/>
              <a:ext cx="0" cy="40959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825686" y="4782105"/>
              <a:ext cx="0" cy="410287"/>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5624167" y="5438051"/>
            <a:ext cx="2260600" cy="369332"/>
          </a:xfrm>
          <a:prstGeom prst="rect">
            <a:avLst/>
          </a:prstGeom>
          <a:noFill/>
        </p:spPr>
        <p:txBody>
          <a:bodyPr wrap="square" rtlCol="0">
            <a:spAutoFit/>
          </a:bodyPr>
          <a:lstStyle/>
          <a:p>
            <a:r>
              <a:rPr lang="en-US" dirty="0">
                <a:solidFill>
                  <a:srgbClr val="555555"/>
                </a:solidFill>
              </a:rPr>
              <a:t>Connector</a:t>
            </a:r>
          </a:p>
        </p:txBody>
      </p:sp>
      <p:sp>
        <p:nvSpPr>
          <p:cNvPr id="22" name="Connector 21"/>
          <p:cNvSpPr/>
          <p:nvPr/>
        </p:nvSpPr>
        <p:spPr>
          <a:xfrm>
            <a:off x="1964040" y="5366898"/>
            <a:ext cx="484270" cy="511638"/>
          </a:xfrm>
          <a:prstGeom prst="flowChartConnec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a:t>
            </a:r>
          </a:p>
        </p:txBody>
      </p:sp>
    </p:spTree>
    <p:extLst>
      <p:ext uri="{BB962C8B-B14F-4D97-AF65-F5344CB8AC3E}">
        <p14:creationId xmlns:p14="http://schemas.microsoft.com/office/powerpoint/2010/main" val="171222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1+#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1+#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0-#ppt_w/2"/>
                                          </p:val>
                                        </p:tav>
                                        <p:tav tm="100000">
                                          <p:val>
                                            <p:strVal val="#ppt_x"/>
                                          </p:val>
                                        </p:tav>
                                      </p:tavLst>
                                    </p:anim>
                                    <p:anim calcmode="lin" valueType="num">
                                      <p:cBhvr additive="base">
                                        <p:cTn id="5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1+#ppt_w/2"/>
                                          </p:val>
                                        </p:tav>
                                        <p:tav tm="100000">
                                          <p:val>
                                            <p:strVal val="#ppt_x"/>
                                          </p:val>
                                        </p:tav>
                                      </p:tavLst>
                                    </p:anim>
                                    <p:anim calcmode="lin" valueType="num">
                                      <p:cBhvr additive="base">
                                        <p:cTn id="6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0-#ppt_w/2"/>
                                          </p:val>
                                        </p:tav>
                                        <p:tav tm="100000">
                                          <p:val>
                                            <p:strVal val="#ppt_x"/>
                                          </p:val>
                                        </p:tav>
                                      </p:tavLst>
                                    </p:anim>
                                    <p:anim calcmode="lin" valueType="num">
                                      <p:cBhvr additive="base">
                                        <p:cTn id="6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1+#ppt_w/2"/>
                                          </p:val>
                                        </p:tav>
                                        <p:tav tm="100000">
                                          <p:val>
                                            <p:strVal val="#ppt_x"/>
                                          </p:val>
                                        </p:tav>
                                      </p:tavLst>
                                    </p:anim>
                                    <p:anim calcmode="lin" valueType="num">
                                      <p:cBhvr additive="base">
                                        <p:cTn id="7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animBg="1"/>
      <p:bldP spid="13" grpId="0"/>
      <p:bldP spid="14" grpId="0" animBg="1"/>
      <p:bldP spid="15" grpId="0"/>
      <p:bldP spid="16" grpId="0" animBg="1"/>
      <p:bldP spid="17" grpId="0"/>
      <p:bldP spid="21" grpId="0"/>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Lets look at few problems and their flowcharts!</a:t>
            </a:r>
          </a:p>
        </p:txBody>
      </p:sp>
      <p:sp>
        <p:nvSpPr>
          <p:cNvPr id="2" name="Date Placeholder 1"/>
          <p:cNvSpPr>
            <a:spLocks noGrp="1"/>
          </p:cNvSpPr>
          <p:nvPr>
            <p:ph type="dt" sz="half" idx="4294967295"/>
          </p:nvPr>
        </p:nvSpPr>
        <p:spPr>
          <a:xfrm>
            <a:off x="7010400" y="-26988"/>
            <a:ext cx="2133600" cy="250826"/>
          </a:xfrm>
          <a:prstGeom prst="rect">
            <a:avLst/>
          </a:prstGeom>
        </p:spPr>
        <p:txBody>
          <a:bodyPr/>
          <a:lstStyle/>
          <a:p>
            <a:fld id="{C876AC4D-4ED3-9644-8C84-E54A9DEA34A2}" type="datetime4">
              <a:rPr lang="en-US" smtClean="0"/>
              <a:t>October 26, 2016</a:t>
            </a:fld>
            <a:endParaRPr lang="en-US"/>
          </a:p>
        </p:txBody>
      </p:sp>
      <p:sp>
        <p:nvSpPr>
          <p:cNvPr id="3" name="Slide Number Placeholder 2"/>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28</a:t>
            </a:fld>
            <a:endParaRPr lang="en-US"/>
          </a:p>
        </p:txBody>
      </p:sp>
    </p:spTree>
    <p:extLst>
      <p:ext uri="{BB962C8B-B14F-4D97-AF65-F5344CB8AC3E}">
        <p14:creationId xmlns:p14="http://schemas.microsoft.com/office/powerpoint/2010/main" val="1060921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Read Principal, Rate &amp; Time and Print SI</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D85CCF1-2A54-9D45-9AF1-F6126235DB5D}"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29</a:t>
            </a:fld>
            <a:endParaRPr lang="en-US"/>
          </a:p>
        </p:txBody>
      </p:sp>
      <p:sp>
        <p:nvSpPr>
          <p:cNvPr id="7" name="Terminator 6"/>
          <p:cNvSpPr/>
          <p:nvPr/>
        </p:nvSpPr>
        <p:spPr>
          <a:xfrm>
            <a:off x="2444224"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9" name="Data 8"/>
          <p:cNvSpPr/>
          <p:nvPr/>
        </p:nvSpPr>
        <p:spPr>
          <a:xfrm>
            <a:off x="2278889" y="2139679"/>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P, R, T</a:t>
            </a:r>
          </a:p>
        </p:txBody>
      </p:sp>
      <p:sp>
        <p:nvSpPr>
          <p:cNvPr id="10" name="Process 9"/>
          <p:cNvSpPr/>
          <p:nvPr/>
        </p:nvSpPr>
        <p:spPr>
          <a:xfrm>
            <a:off x="2319573" y="2885055"/>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SI = (P*R*T)/100</a:t>
            </a:r>
          </a:p>
        </p:txBody>
      </p:sp>
      <p:sp>
        <p:nvSpPr>
          <p:cNvPr id="13" name="Data 12"/>
          <p:cNvSpPr/>
          <p:nvPr/>
        </p:nvSpPr>
        <p:spPr>
          <a:xfrm>
            <a:off x="2278889" y="3599443"/>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Output SI</a:t>
            </a:r>
          </a:p>
        </p:txBody>
      </p:sp>
      <p:sp>
        <p:nvSpPr>
          <p:cNvPr id="14" name="Terminator 13"/>
          <p:cNvSpPr/>
          <p:nvPr/>
        </p:nvSpPr>
        <p:spPr>
          <a:xfrm>
            <a:off x="2444225" y="4323358"/>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5" name="Straight Arrow Connector 14"/>
          <p:cNvCxnSpPr/>
          <p:nvPr/>
        </p:nvCxnSpPr>
        <p:spPr>
          <a:xfrm>
            <a:off x="3320525" y="1851503"/>
            <a:ext cx="0" cy="31624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320525" y="2606469"/>
            <a:ext cx="0" cy="28548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320524" y="3310077"/>
            <a:ext cx="1" cy="28936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0"/>
          </p:cNvCxnSpPr>
          <p:nvPr/>
        </p:nvCxnSpPr>
        <p:spPr>
          <a:xfrm flipH="1">
            <a:off x="3320525" y="4032571"/>
            <a:ext cx="1" cy="318419"/>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043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Course Administration</a:t>
            </a:r>
          </a:p>
        </p:txBody>
      </p:sp>
      <p:sp>
        <p:nvSpPr>
          <p:cNvPr id="7" name="Content Placeholder 6"/>
          <p:cNvSpPr>
            <a:spLocks noGrp="1"/>
          </p:cNvSpPr>
          <p:nvPr>
            <p:ph idx="1"/>
          </p:nvPr>
        </p:nvSpPr>
        <p:spPr>
          <a:xfrm>
            <a:off x="966158" y="2012830"/>
            <a:ext cx="7395713" cy="3399980"/>
          </a:xfrm>
        </p:spPr>
        <p:txBody>
          <a:bodyPr/>
          <a:lstStyle/>
          <a:p>
            <a:r>
              <a:rPr lang="en-US" dirty="0"/>
              <a:t>Piazza Online Class ( </a:t>
            </a:r>
            <a:r>
              <a:rPr lang="en-US" dirty="0">
                <a:hlinkClick r:id="rId2"/>
              </a:rPr>
              <a:t>www.piazza.com</a:t>
            </a:r>
            <a:r>
              <a:rPr lang="en-US" dirty="0"/>
              <a:t> )</a:t>
            </a:r>
          </a:p>
          <a:p>
            <a:r>
              <a:rPr lang="en-US" dirty="0"/>
              <a:t>Regular Assignments (</a:t>
            </a:r>
            <a:r>
              <a:rPr lang="en-US" dirty="0">
                <a:hlinkClick r:id="rId3"/>
              </a:rPr>
              <a:t>www.hackerrank.com</a:t>
            </a:r>
            <a:r>
              <a:rPr lang="en-US" dirty="0"/>
              <a:t>) </a:t>
            </a:r>
          </a:p>
          <a:p>
            <a:r>
              <a:rPr lang="en-US" dirty="0"/>
              <a:t>Laptops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F2ABBBC2-6B65-BD40-9FF3-589B6055DDF4}" type="datetime4">
              <a:rPr lang="en-US" smtClean="0"/>
              <a:t>October 26, 2016</a:t>
            </a:fld>
            <a:endParaRPr lang="en-US"/>
          </a:p>
        </p:txBody>
      </p:sp>
      <p:sp>
        <p:nvSpPr>
          <p:cNvPr id="2" name="Slide Number Placeholder 1"/>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3</a:t>
            </a:fld>
            <a:endParaRPr lang="en-US" dirty="0"/>
          </a:p>
        </p:txBody>
      </p:sp>
    </p:spTree>
    <p:extLst>
      <p:ext uri="{BB962C8B-B14F-4D97-AF65-F5344CB8AC3E}">
        <p14:creationId xmlns:p14="http://schemas.microsoft.com/office/powerpoint/2010/main" val="1434304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Find largest of three numbers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
        <p:nvSpPr>
          <p:cNvPr id="5" name="Terminator 4"/>
          <p:cNvSpPr/>
          <p:nvPr/>
        </p:nvSpPr>
        <p:spPr>
          <a:xfrm>
            <a:off x="2444224"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9" name="Data 8"/>
          <p:cNvSpPr/>
          <p:nvPr/>
        </p:nvSpPr>
        <p:spPr>
          <a:xfrm>
            <a:off x="2278889" y="2139679"/>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A,B,C</a:t>
            </a:r>
          </a:p>
        </p:txBody>
      </p:sp>
      <p:sp>
        <p:nvSpPr>
          <p:cNvPr id="13" name="Data 12"/>
          <p:cNvSpPr/>
          <p:nvPr/>
        </p:nvSpPr>
        <p:spPr>
          <a:xfrm>
            <a:off x="4771501" y="3094927"/>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 A</a:t>
            </a:r>
          </a:p>
        </p:txBody>
      </p:sp>
      <p:sp>
        <p:nvSpPr>
          <p:cNvPr id="14" name="Terminator 13"/>
          <p:cNvSpPr/>
          <p:nvPr/>
        </p:nvSpPr>
        <p:spPr>
          <a:xfrm>
            <a:off x="4936836" y="5181600"/>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5" name="Straight Arrow Connector 14"/>
          <p:cNvCxnSpPr/>
          <p:nvPr/>
        </p:nvCxnSpPr>
        <p:spPr>
          <a:xfrm>
            <a:off x="3320525" y="1851503"/>
            <a:ext cx="0" cy="31624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320525" y="2606469"/>
            <a:ext cx="0" cy="28548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25" idx="3"/>
            <a:endCxn id="13" idx="2"/>
          </p:cNvCxnSpPr>
          <p:nvPr/>
        </p:nvCxnSpPr>
        <p:spPr>
          <a:xfrm>
            <a:off x="4145228" y="3323527"/>
            <a:ext cx="834600" cy="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38" idx="2"/>
          </p:cNvCxnSpPr>
          <p:nvPr/>
        </p:nvCxnSpPr>
        <p:spPr>
          <a:xfrm>
            <a:off x="3320525" y="4814060"/>
            <a:ext cx="0" cy="36119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3" idx="5"/>
            <a:endCxn id="14" idx="1"/>
          </p:cNvCxnSpPr>
          <p:nvPr/>
        </p:nvCxnSpPr>
        <p:spPr>
          <a:xfrm>
            <a:off x="4153832" y="5403850"/>
            <a:ext cx="783004" cy="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320524" y="4841267"/>
            <a:ext cx="475132" cy="276999"/>
          </a:xfrm>
          <a:prstGeom prst="rect">
            <a:avLst/>
          </a:prstGeom>
          <a:noFill/>
        </p:spPr>
        <p:txBody>
          <a:bodyPr wrap="square" rtlCol="0">
            <a:spAutoFit/>
          </a:bodyPr>
          <a:lstStyle/>
          <a:p>
            <a:r>
              <a:rPr lang="en-US" sz="1200" dirty="0">
                <a:solidFill>
                  <a:srgbClr val="555555"/>
                </a:solidFill>
              </a:rPr>
              <a:t>No</a:t>
            </a:r>
          </a:p>
        </p:txBody>
      </p:sp>
      <p:sp>
        <p:nvSpPr>
          <p:cNvPr id="24" name="TextBox 23"/>
          <p:cNvSpPr txBox="1"/>
          <p:nvPr/>
        </p:nvSpPr>
        <p:spPr>
          <a:xfrm>
            <a:off x="4145228" y="3046528"/>
            <a:ext cx="475132" cy="276999"/>
          </a:xfrm>
          <a:prstGeom prst="rect">
            <a:avLst/>
          </a:prstGeom>
          <a:noFill/>
        </p:spPr>
        <p:txBody>
          <a:bodyPr wrap="square" rtlCol="0">
            <a:spAutoFit/>
          </a:bodyPr>
          <a:lstStyle/>
          <a:p>
            <a:r>
              <a:rPr lang="en-US" sz="1200" dirty="0">
                <a:solidFill>
                  <a:srgbClr val="555555"/>
                </a:solidFill>
              </a:rPr>
              <a:t>Yes</a:t>
            </a:r>
          </a:p>
        </p:txBody>
      </p:sp>
      <p:sp>
        <p:nvSpPr>
          <p:cNvPr id="25" name="Decision 24"/>
          <p:cNvSpPr/>
          <p:nvPr/>
        </p:nvSpPr>
        <p:spPr>
          <a:xfrm>
            <a:off x="2495822" y="2891955"/>
            <a:ext cx="1649406" cy="863144"/>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A &gt; B and </a:t>
            </a:r>
          </a:p>
          <a:p>
            <a:pPr algn="ctr"/>
            <a:r>
              <a:rPr lang="en-US" sz="1400" dirty="0"/>
              <a:t>A &gt; C</a:t>
            </a:r>
          </a:p>
        </p:txBody>
      </p:sp>
      <p:cxnSp>
        <p:nvCxnSpPr>
          <p:cNvPr id="30" name="Straight Arrow Connector 29"/>
          <p:cNvCxnSpPr>
            <a:stCxn id="25" idx="2"/>
            <a:endCxn id="38" idx="0"/>
          </p:cNvCxnSpPr>
          <p:nvPr/>
        </p:nvCxnSpPr>
        <p:spPr>
          <a:xfrm>
            <a:off x="3320525" y="3755099"/>
            <a:ext cx="0" cy="195817"/>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38" name="Decision 37"/>
          <p:cNvSpPr/>
          <p:nvPr/>
        </p:nvSpPr>
        <p:spPr>
          <a:xfrm>
            <a:off x="2495822" y="3950916"/>
            <a:ext cx="1649406" cy="863144"/>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B &gt; A and B &gt; C</a:t>
            </a:r>
          </a:p>
        </p:txBody>
      </p:sp>
      <p:sp>
        <p:nvSpPr>
          <p:cNvPr id="45" name="Data 44"/>
          <p:cNvSpPr/>
          <p:nvPr/>
        </p:nvSpPr>
        <p:spPr>
          <a:xfrm>
            <a:off x="4771501" y="4153888"/>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 B</a:t>
            </a:r>
          </a:p>
        </p:txBody>
      </p:sp>
      <p:cxnSp>
        <p:nvCxnSpPr>
          <p:cNvPr id="46" name="Straight Arrow Connector 45"/>
          <p:cNvCxnSpPr>
            <a:stCxn id="38" idx="3"/>
            <a:endCxn id="45" idx="2"/>
          </p:cNvCxnSpPr>
          <p:nvPr/>
        </p:nvCxnSpPr>
        <p:spPr>
          <a:xfrm>
            <a:off x="4145228" y="4382488"/>
            <a:ext cx="834600" cy="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196824" y="4105489"/>
            <a:ext cx="475132" cy="276999"/>
          </a:xfrm>
          <a:prstGeom prst="rect">
            <a:avLst/>
          </a:prstGeom>
          <a:noFill/>
        </p:spPr>
        <p:txBody>
          <a:bodyPr wrap="square" rtlCol="0">
            <a:spAutoFit/>
          </a:bodyPr>
          <a:lstStyle/>
          <a:p>
            <a:r>
              <a:rPr lang="en-US" sz="1200" dirty="0">
                <a:solidFill>
                  <a:srgbClr val="555555"/>
                </a:solidFill>
              </a:rPr>
              <a:t>Yes</a:t>
            </a:r>
          </a:p>
        </p:txBody>
      </p:sp>
      <p:sp>
        <p:nvSpPr>
          <p:cNvPr id="52" name="TextBox 51"/>
          <p:cNvSpPr txBox="1"/>
          <p:nvPr/>
        </p:nvSpPr>
        <p:spPr>
          <a:xfrm>
            <a:off x="3320524" y="3693417"/>
            <a:ext cx="475132" cy="276999"/>
          </a:xfrm>
          <a:prstGeom prst="rect">
            <a:avLst/>
          </a:prstGeom>
          <a:noFill/>
        </p:spPr>
        <p:txBody>
          <a:bodyPr wrap="square" rtlCol="0">
            <a:spAutoFit/>
          </a:bodyPr>
          <a:lstStyle/>
          <a:p>
            <a:r>
              <a:rPr lang="en-US" sz="1200" dirty="0">
                <a:solidFill>
                  <a:srgbClr val="555555"/>
                </a:solidFill>
              </a:rPr>
              <a:t>No</a:t>
            </a:r>
          </a:p>
        </p:txBody>
      </p:sp>
      <p:sp>
        <p:nvSpPr>
          <p:cNvPr id="53" name="Data 52"/>
          <p:cNvSpPr/>
          <p:nvPr/>
        </p:nvSpPr>
        <p:spPr>
          <a:xfrm>
            <a:off x="2278889" y="5175250"/>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 C</a:t>
            </a:r>
          </a:p>
        </p:txBody>
      </p:sp>
      <p:cxnSp>
        <p:nvCxnSpPr>
          <p:cNvPr id="58" name="Straight Arrow Connector 57"/>
          <p:cNvCxnSpPr>
            <a:stCxn id="45" idx="4"/>
            <a:endCxn id="14" idx="0"/>
          </p:cNvCxnSpPr>
          <p:nvPr/>
        </p:nvCxnSpPr>
        <p:spPr>
          <a:xfrm>
            <a:off x="5813136" y="4611088"/>
            <a:ext cx="0" cy="57051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13" idx="5"/>
            <a:endCxn id="14" idx="3"/>
          </p:cNvCxnSpPr>
          <p:nvPr/>
        </p:nvCxnSpPr>
        <p:spPr>
          <a:xfrm>
            <a:off x="6646444" y="3323527"/>
            <a:ext cx="42992" cy="2080323"/>
          </a:xfrm>
          <a:prstGeom prst="bentConnector3">
            <a:avLst>
              <a:gd name="adj1" fmla="val 1016298"/>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528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500" fill="hold"/>
                                        <p:tgtEl>
                                          <p:spTgt spid="62"/>
                                        </p:tgtEl>
                                        <p:attrNameLst>
                                          <p:attrName>ppt_x</p:attrName>
                                        </p:attrNameLst>
                                      </p:cBhvr>
                                      <p:tavLst>
                                        <p:tav tm="0">
                                          <p:val>
                                            <p:strVal val="#ppt_x"/>
                                          </p:val>
                                        </p:tav>
                                        <p:tav tm="100000">
                                          <p:val>
                                            <p:strVal val="#ppt_x"/>
                                          </p:val>
                                        </p:tav>
                                      </p:tavLst>
                                    </p:anim>
                                    <p:anim calcmode="lin" valueType="num">
                                      <p:cBhvr additive="base">
                                        <p:cTn id="56"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ppt_x"/>
                                          </p:val>
                                        </p:tav>
                                        <p:tav tm="100000">
                                          <p:val>
                                            <p:strVal val="#ppt_x"/>
                                          </p:val>
                                        </p:tav>
                                      </p:tavLst>
                                    </p:anim>
                                    <p:anim calcmode="lin" valueType="num">
                                      <p:cBhvr additive="base">
                                        <p:cTn id="6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ppt_x"/>
                                          </p:val>
                                        </p:tav>
                                        <p:tav tm="100000">
                                          <p:val>
                                            <p:strVal val="#ppt_x"/>
                                          </p:val>
                                        </p:tav>
                                      </p:tavLst>
                                    </p:anim>
                                    <p:anim calcmode="lin" valueType="num">
                                      <p:cBhvr additive="base">
                                        <p:cTn id="74"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ppt_x"/>
                                          </p:val>
                                        </p:tav>
                                        <p:tav tm="100000">
                                          <p:val>
                                            <p:strVal val="#ppt_x"/>
                                          </p:val>
                                        </p:tav>
                                      </p:tavLst>
                                    </p:anim>
                                    <p:anim calcmode="lin" valueType="num">
                                      <p:cBhvr additive="base">
                                        <p:cTn id="8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nodeType="click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anim calcmode="lin" valueType="num">
                                      <p:cBhvr additive="base">
                                        <p:cTn id="91" dur="500" fill="hold"/>
                                        <p:tgtEl>
                                          <p:spTgt spid="51"/>
                                        </p:tgtEl>
                                        <p:attrNameLst>
                                          <p:attrName>ppt_x</p:attrName>
                                        </p:attrNameLst>
                                      </p:cBhvr>
                                      <p:tavLst>
                                        <p:tav tm="0">
                                          <p:val>
                                            <p:strVal val="#ppt_x"/>
                                          </p:val>
                                        </p:tav>
                                        <p:tav tm="100000">
                                          <p:val>
                                            <p:strVal val="#ppt_x"/>
                                          </p:val>
                                        </p:tav>
                                      </p:tavLst>
                                    </p:anim>
                                    <p:anim calcmode="lin" valueType="num">
                                      <p:cBhvr additive="base">
                                        <p:cTn id="92"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ppt_x"/>
                                          </p:val>
                                        </p:tav>
                                        <p:tav tm="100000">
                                          <p:val>
                                            <p:strVal val="#ppt_x"/>
                                          </p:val>
                                        </p:tav>
                                      </p:tavLst>
                                    </p:anim>
                                    <p:anim calcmode="lin" valueType="num">
                                      <p:cBhvr additive="base">
                                        <p:cTn id="98"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nodeType="clickEffect">
                                  <p:stCondLst>
                                    <p:cond delay="0"/>
                                  </p:stCondLst>
                                  <p:childTnLst>
                                    <p:set>
                                      <p:cBhvr>
                                        <p:cTn id="102" dur="1" fill="hold">
                                          <p:stCondLst>
                                            <p:cond delay="0"/>
                                          </p:stCondLst>
                                        </p:cTn>
                                        <p:tgtEl>
                                          <p:spTgt spid="58"/>
                                        </p:tgtEl>
                                        <p:attrNameLst>
                                          <p:attrName>style.visibility</p:attrName>
                                        </p:attrNameLst>
                                      </p:cBhvr>
                                      <p:to>
                                        <p:strVal val="visible"/>
                                      </p:to>
                                    </p:set>
                                    <p:anim calcmode="lin" valueType="num">
                                      <p:cBhvr additive="base">
                                        <p:cTn id="103" dur="500" fill="hold"/>
                                        <p:tgtEl>
                                          <p:spTgt spid="58"/>
                                        </p:tgtEl>
                                        <p:attrNameLst>
                                          <p:attrName>ppt_x</p:attrName>
                                        </p:attrNameLst>
                                      </p:cBhvr>
                                      <p:tavLst>
                                        <p:tav tm="0">
                                          <p:val>
                                            <p:strVal val="#ppt_x"/>
                                          </p:val>
                                        </p:tav>
                                        <p:tav tm="100000">
                                          <p:val>
                                            <p:strVal val="#ppt_x"/>
                                          </p:val>
                                        </p:tav>
                                      </p:tavLst>
                                    </p:anim>
                                    <p:anim calcmode="lin" valueType="num">
                                      <p:cBhvr additive="base">
                                        <p:cTn id="104" dur="500" fill="hold"/>
                                        <p:tgtEl>
                                          <p:spTgt spid="58"/>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nodeType="clickEffect">
                                  <p:stCondLst>
                                    <p:cond delay="0"/>
                                  </p:stCondLst>
                                  <p:childTnLst>
                                    <p:set>
                                      <p:cBhvr>
                                        <p:cTn id="108" dur="1" fill="hold">
                                          <p:stCondLst>
                                            <p:cond delay="0"/>
                                          </p:stCondLst>
                                        </p:cTn>
                                        <p:tgtEl>
                                          <p:spTgt spid="18"/>
                                        </p:tgtEl>
                                        <p:attrNameLst>
                                          <p:attrName>style.visibility</p:attrName>
                                        </p:attrNameLst>
                                      </p:cBhvr>
                                      <p:to>
                                        <p:strVal val="visible"/>
                                      </p:to>
                                    </p:set>
                                    <p:anim calcmode="lin" valueType="num">
                                      <p:cBhvr additive="base">
                                        <p:cTn id="109" dur="500" fill="hold"/>
                                        <p:tgtEl>
                                          <p:spTgt spid="18"/>
                                        </p:tgtEl>
                                        <p:attrNameLst>
                                          <p:attrName>ppt_x</p:attrName>
                                        </p:attrNameLst>
                                      </p:cBhvr>
                                      <p:tavLst>
                                        <p:tav tm="0">
                                          <p:val>
                                            <p:strVal val="#ppt_x"/>
                                          </p:val>
                                        </p:tav>
                                        <p:tav tm="100000">
                                          <p:val>
                                            <p:strVal val="#ppt_x"/>
                                          </p:val>
                                        </p:tav>
                                      </p:tavLst>
                                    </p:anim>
                                    <p:anim calcmode="lin" valueType="num">
                                      <p:cBhvr additive="base">
                                        <p:cTn id="11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1" fill="hold" grpId="0" nodeType="click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additive="base">
                                        <p:cTn id="115" dur="500" fill="hold"/>
                                        <p:tgtEl>
                                          <p:spTgt spid="23"/>
                                        </p:tgtEl>
                                        <p:attrNameLst>
                                          <p:attrName>ppt_x</p:attrName>
                                        </p:attrNameLst>
                                      </p:cBhvr>
                                      <p:tavLst>
                                        <p:tav tm="0">
                                          <p:val>
                                            <p:strVal val="#ppt_x"/>
                                          </p:val>
                                        </p:tav>
                                        <p:tav tm="100000">
                                          <p:val>
                                            <p:strVal val="#ppt_x"/>
                                          </p:val>
                                        </p:tav>
                                      </p:tavLst>
                                    </p:anim>
                                    <p:anim calcmode="lin" valueType="num">
                                      <p:cBhvr additive="base">
                                        <p:cTn id="116"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500" fill="hold"/>
                                        <p:tgtEl>
                                          <p:spTgt spid="53"/>
                                        </p:tgtEl>
                                        <p:attrNameLst>
                                          <p:attrName>ppt_x</p:attrName>
                                        </p:attrNameLst>
                                      </p:cBhvr>
                                      <p:tavLst>
                                        <p:tav tm="0">
                                          <p:val>
                                            <p:strVal val="#ppt_x"/>
                                          </p:val>
                                        </p:tav>
                                        <p:tav tm="100000">
                                          <p:val>
                                            <p:strVal val="#ppt_x"/>
                                          </p:val>
                                        </p:tav>
                                      </p:tavLst>
                                    </p:anim>
                                    <p:anim calcmode="lin" valueType="num">
                                      <p:cBhvr additive="base">
                                        <p:cTn id="122"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nodeType="clickEffect">
                                  <p:stCondLst>
                                    <p:cond delay="0"/>
                                  </p:stCondLst>
                                  <p:childTnLst>
                                    <p:set>
                                      <p:cBhvr>
                                        <p:cTn id="126" dur="1" fill="hold">
                                          <p:stCondLst>
                                            <p:cond delay="0"/>
                                          </p:stCondLst>
                                        </p:cTn>
                                        <p:tgtEl>
                                          <p:spTgt spid="19"/>
                                        </p:tgtEl>
                                        <p:attrNameLst>
                                          <p:attrName>style.visibility</p:attrName>
                                        </p:attrNameLst>
                                      </p:cBhvr>
                                      <p:to>
                                        <p:strVal val="visible"/>
                                      </p:to>
                                    </p:set>
                                    <p:anim calcmode="lin" valueType="num">
                                      <p:cBhvr additive="base">
                                        <p:cTn id="127" dur="500" fill="hold"/>
                                        <p:tgtEl>
                                          <p:spTgt spid="19"/>
                                        </p:tgtEl>
                                        <p:attrNameLst>
                                          <p:attrName>ppt_x</p:attrName>
                                        </p:attrNameLst>
                                      </p:cBhvr>
                                      <p:tavLst>
                                        <p:tav tm="0">
                                          <p:val>
                                            <p:strVal val="#ppt_x"/>
                                          </p:val>
                                        </p:tav>
                                        <p:tav tm="100000">
                                          <p:val>
                                            <p:strVal val="#ppt_x"/>
                                          </p:val>
                                        </p:tav>
                                      </p:tavLst>
                                    </p:anim>
                                    <p:anim calcmode="lin" valueType="num">
                                      <p:cBhvr additive="base">
                                        <p:cTn id="128"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animBg="1"/>
      <p:bldP spid="14" grpId="0" animBg="1"/>
      <p:bldP spid="23" grpId="0"/>
      <p:bldP spid="24" grpId="0"/>
      <p:bldP spid="25" grpId="0" animBg="1"/>
      <p:bldP spid="38" grpId="0" animBg="1"/>
      <p:bldP spid="45" grpId="0" animBg="1"/>
      <p:bldP spid="51" grpId="0"/>
      <p:bldP spid="52" grpId="0"/>
      <p:bldP spid="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Read a &amp; d, print 10 numbers of form </a:t>
            </a:r>
            <a:br>
              <a:rPr lang="en-US" sz="2800" dirty="0"/>
            </a:br>
            <a:r>
              <a:rPr lang="en-US" sz="2800" dirty="0" err="1"/>
              <a:t>a+d</a:t>
            </a:r>
            <a:r>
              <a:rPr lang="en-US" sz="2800" dirty="0"/>
              <a:t>, a+2d, a+3d…</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
        <p:nvSpPr>
          <p:cNvPr id="8" name="Terminator 7"/>
          <p:cNvSpPr/>
          <p:nvPr/>
        </p:nvSpPr>
        <p:spPr>
          <a:xfrm>
            <a:off x="2444224"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9" name="Decision 8"/>
          <p:cNvSpPr/>
          <p:nvPr/>
        </p:nvSpPr>
        <p:spPr>
          <a:xfrm>
            <a:off x="2287593" y="3599443"/>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&lt;= 10</a:t>
            </a:r>
          </a:p>
        </p:txBody>
      </p:sp>
      <p:sp>
        <p:nvSpPr>
          <p:cNvPr id="10" name="Data 9"/>
          <p:cNvSpPr/>
          <p:nvPr/>
        </p:nvSpPr>
        <p:spPr>
          <a:xfrm>
            <a:off x="2278889" y="2139679"/>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a, d</a:t>
            </a:r>
          </a:p>
        </p:txBody>
      </p:sp>
      <p:sp>
        <p:nvSpPr>
          <p:cNvPr id="11" name="Process 10"/>
          <p:cNvSpPr/>
          <p:nvPr/>
        </p:nvSpPr>
        <p:spPr>
          <a:xfrm>
            <a:off x="2319573" y="2885055"/>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Let I = 1</a:t>
            </a:r>
          </a:p>
        </p:txBody>
      </p:sp>
      <p:sp>
        <p:nvSpPr>
          <p:cNvPr id="12" name="Process 11"/>
          <p:cNvSpPr/>
          <p:nvPr/>
        </p:nvSpPr>
        <p:spPr>
          <a:xfrm>
            <a:off x="4863211" y="4906085"/>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term = a + I * d</a:t>
            </a:r>
          </a:p>
        </p:txBody>
      </p:sp>
      <p:sp>
        <p:nvSpPr>
          <p:cNvPr id="15" name="Terminator 14"/>
          <p:cNvSpPr/>
          <p:nvPr/>
        </p:nvSpPr>
        <p:spPr>
          <a:xfrm>
            <a:off x="2444224" y="4887797"/>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6" name="Straight Arrow Connector 15"/>
          <p:cNvCxnSpPr/>
          <p:nvPr/>
        </p:nvCxnSpPr>
        <p:spPr>
          <a:xfrm>
            <a:off x="3320525" y="1851503"/>
            <a:ext cx="0" cy="31624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320525" y="2606469"/>
            <a:ext cx="0" cy="28548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9" idx="0"/>
          </p:cNvCxnSpPr>
          <p:nvPr/>
        </p:nvCxnSpPr>
        <p:spPr>
          <a:xfrm flipH="1">
            <a:off x="3320524" y="3310077"/>
            <a:ext cx="1" cy="28936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3320524" y="4563797"/>
            <a:ext cx="1" cy="32400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0"/>
          </p:cNvCxnSpPr>
          <p:nvPr/>
        </p:nvCxnSpPr>
        <p:spPr>
          <a:xfrm flipV="1">
            <a:off x="5864162" y="4672799"/>
            <a:ext cx="0" cy="23328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9" idx="3"/>
            <a:endCxn id="12" idx="1"/>
          </p:cNvCxnSpPr>
          <p:nvPr/>
        </p:nvCxnSpPr>
        <p:spPr>
          <a:xfrm>
            <a:off x="4353455" y="4088134"/>
            <a:ext cx="509756" cy="1031057"/>
          </a:xfrm>
          <a:prstGeom prst="bentConnector3">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28" idx="0"/>
          </p:cNvCxnSpPr>
          <p:nvPr/>
        </p:nvCxnSpPr>
        <p:spPr>
          <a:xfrm rot="16200000" flipV="1">
            <a:off x="4486973" y="2222254"/>
            <a:ext cx="200706" cy="2553672"/>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218017" y="3795448"/>
            <a:ext cx="475132" cy="276999"/>
          </a:xfrm>
          <a:prstGeom prst="rect">
            <a:avLst/>
          </a:prstGeom>
          <a:noFill/>
        </p:spPr>
        <p:txBody>
          <a:bodyPr wrap="square" rtlCol="0">
            <a:spAutoFit/>
          </a:bodyPr>
          <a:lstStyle/>
          <a:p>
            <a:r>
              <a:rPr lang="en-US" sz="1200" dirty="0">
                <a:solidFill>
                  <a:srgbClr val="555555"/>
                </a:solidFill>
              </a:rPr>
              <a:t>Yes</a:t>
            </a:r>
          </a:p>
        </p:txBody>
      </p:sp>
      <p:sp>
        <p:nvSpPr>
          <p:cNvPr id="25" name="TextBox 24"/>
          <p:cNvSpPr txBox="1"/>
          <p:nvPr/>
        </p:nvSpPr>
        <p:spPr>
          <a:xfrm>
            <a:off x="3289316" y="4537061"/>
            <a:ext cx="475132" cy="276999"/>
          </a:xfrm>
          <a:prstGeom prst="rect">
            <a:avLst/>
          </a:prstGeom>
          <a:noFill/>
        </p:spPr>
        <p:txBody>
          <a:bodyPr wrap="square" rtlCol="0">
            <a:spAutoFit/>
          </a:bodyPr>
          <a:lstStyle/>
          <a:p>
            <a:r>
              <a:rPr lang="en-US" sz="1200" dirty="0">
                <a:solidFill>
                  <a:srgbClr val="555555"/>
                </a:solidFill>
              </a:rPr>
              <a:t>No</a:t>
            </a:r>
          </a:p>
        </p:txBody>
      </p:sp>
      <p:sp>
        <p:nvSpPr>
          <p:cNvPr id="26" name="Data 25"/>
          <p:cNvSpPr/>
          <p:nvPr/>
        </p:nvSpPr>
        <p:spPr>
          <a:xfrm>
            <a:off x="4822527" y="4215599"/>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Output term</a:t>
            </a:r>
          </a:p>
        </p:txBody>
      </p:sp>
      <p:sp>
        <p:nvSpPr>
          <p:cNvPr id="28" name="Process 27"/>
          <p:cNvSpPr/>
          <p:nvPr/>
        </p:nvSpPr>
        <p:spPr>
          <a:xfrm>
            <a:off x="4863211" y="3599443"/>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 = I + 1</a:t>
            </a:r>
          </a:p>
        </p:txBody>
      </p:sp>
      <p:cxnSp>
        <p:nvCxnSpPr>
          <p:cNvPr id="30" name="Straight Arrow Connector 29"/>
          <p:cNvCxnSpPr>
            <a:stCxn id="26" idx="1"/>
            <a:endCxn id="28" idx="2"/>
          </p:cNvCxnSpPr>
          <p:nvPr/>
        </p:nvCxnSpPr>
        <p:spPr>
          <a:xfrm flipV="1">
            <a:off x="5864162" y="4025655"/>
            <a:ext cx="0" cy="189944"/>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211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ppt_x"/>
                                          </p:val>
                                        </p:tav>
                                        <p:tav tm="100000">
                                          <p:val>
                                            <p:strVal val="#ppt_x"/>
                                          </p:val>
                                        </p:tav>
                                      </p:tavLst>
                                    </p:anim>
                                    <p:anim calcmode="lin" valueType="num">
                                      <p:cBhvr additive="base">
                                        <p:cTn id="8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nodeType="click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ppt_x"/>
                                          </p:val>
                                        </p:tav>
                                        <p:tav tm="100000">
                                          <p:val>
                                            <p:strVal val="#ppt_x"/>
                                          </p:val>
                                        </p:tav>
                                      </p:tavLst>
                                    </p:anim>
                                    <p:anim calcmode="lin" valueType="num">
                                      <p:cBhvr additive="base">
                                        <p:cTn id="9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nodeType="click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additive="base">
                                        <p:cTn id="109" dur="500" fill="hold"/>
                                        <p:tgtEl>
                                          <p:spTgt spid="23"/>
                                        </p:tgtEl>
                                        <p:attrNameLst>
                                          <p:attrName>ppt_x</p:attrName>
                                        </p:attrNameLst>
                                      </p:cBhvr>
                                      <p:tavLst>
                                        <p:tav tm="0">
                                          <p:val>
                                            <p:strVal val="#ppt_x"/>
                                          </p:val>
                                        </p:tav>
                                        <p:tav tm="100000">
                                          <p:val>
                                            <p:strVal val="#ppt_x"/>
                                          </p:val>
                                        </p:tav>
                                      </p:tavLst>
                                    </p:anim>
                                    <p:anim calcmode="lin" valueType="num">
                                      <p:cBhvr additive="base">
                                        <p:cTn id="110"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5" grpId="0" animBg="1"/>
      <p:bldP spid="24" grpId="0"/>
      <p:bldP spid="25" grpId="0"/>
      <p:bldP spid="26"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Given N, print all numbers from 1 to N</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
        <p:nvSpPr>
          <p:cNvPr id="25" name="Terminator 24"/>
          <p:cNvSpPr/>
          <p:nvPr/>
        </p:nvSpPr>
        <p:spPr>
          <a:xfrm>
            <a:off x="2444224"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26" name="Decision 25"/>
          <p:cNvSpPr/>
          <p:nvPr/>
        </p:nvSpPr>
        <p:spPr>
          <a:xfrm>
            <a:off x="2287593" y="3599443"/>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&lt;= N ?</a:t>
            </a:r>
          </a:p>
        </p:txBody>
      </p:sp>
      <p:sp>
        <p:nvSpPr>
          <p:cNvPr id="27" name="Data 26"/>
          <p:cNvSpPr/>
          <p:nvPr/>
        </p:nvSpPr>
        <p:spPr>
          <a:xfrm>
            <a:off x="2278889" y="2139679"/>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N</a:t>
            </a:r>
          </a:p>
        </p:txBody>
      </p:sp>
      <p:sp>
        <p:nvSpPr>
          <p:cNvPr id="28" name="Process 27"/>
          <p:cNvSpPr/>
          <p:nvPr/>
        </p:nvSpPr>
        <p:spPr>
          <a:xfrm>
            <a:off x="2319573" y="2885055"/>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Let I = 1</a:t>
            </a:r>
          </a:p>
        </p:txBody>
      </p:sp>
      <p:sp>
        <p:nvSpPr>
          <p:cNvPr id="30" name="Process 29"/>
          <p:cNvSpPr/>
          <p:nvPr/>
        </p:nvSpPr>
        <p:spPr>
          <a:xfrm>
            <a:off x="4863210" y="3523183"/>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Add 1 to I</a:t>
            </a:r>
          </a:p>
        </p:txBody>
      </p:sp>
      <p:sp>
        <p:nvSpPr>
          <p:cNvPr id="32" name="Terminator 31"/>
          <p:cNvSpPr/>
          <p:nvPr/>
        </p:nvSpPr>
        <p:spPr>
          <a:xfrm>
            <a:off x="2444225" y="4887797"/>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33" name="Straight Arrow Connector 32"/>
          <p:cNvCxnSpPr/>
          <p:nvPr/>
        </p:nvCxnSpPr>
        <p:spPr>
          <a:xfrm>
            <a:off x="3320525" y="1851503"/>
            <a:ext cx="0" cy="31624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3320525" y="2606469"/>
            <a:ext cx="0" cy="28548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6" idx="0"/>
          </p:cNvCxnSpPr>
          <p:nvPr/>
        </p:nvCxnSpPr>
        <p:spPr>
          <a:xfrm flipH="1">
            <a:off x="3320524" y="3310077"/>
            <a:ext cx="1" cy="28936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3320524" y="4563797"/>
            <a:ext cx="1" cy="32400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30" idx="2"/>
          </p:cNvCxnSpPr>
          <p:nvPr/>
        </p:nvCxnSpPr>
        <p:spPr>
          <a:xfrm flipV="1">
            <a:off x="5864161" y="3949395"/>
            <a:ext cx="0" cy="23328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26" idx="3"/>
            <a:endCxn id="43" idx="2"/>
          </p:cNvCxnSpPr>
          <p:nvPr/>
        </p:nvCxnSpPr>
        <p:spPr>
          <a:xfrm>
            <a:off x="4353455" y="4088134"/>
            <a:ext cx="636473" cy="323147"/>
          </a:xfrm>
          <a:prstGeom prst="bentConnector3">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30" idx="0"/>
          </p:cNvCxnSpPr>
          <p:nvPr/>
        </p:nvCxnSpPr>
        <p:spPr>
          <a:xfrm rot="16200000" flipV="1">
            <a:off x="4525102" y="2184124"/>
            <a:ext cx="124447" cy="2553672"/>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306469" y="3755099"/>
            <a:ext cx="475132" cy="276999"/>
          </a:xfrm>
          <a:prstGeom prst="rect">
            <a:avLst/>
          </a:prstGeom>
          <a:noFill/>
        </p:spPr>
        <p:txBody>
          <a:bodyPr wrap="square" rtlCol="0">
            <a:spAutoFit/>
          </a:bodyPr>
          <a:lstStyle/>
          <a:p>
            <a:r>
              <a:rPr lang="en-US" sz="1200" dirty="0">
                <a:solidFill>
                  <a:srgbClr val="555555"/>
                </a:solidFill>
              </a:rPr>
              <a:t>Yes</a:t>
            </a:r>
          </a:p>
        </p:txBody>
      </p:sp>
      <p:sp>
        <p:nvSpPr>
          <p:cNvPr id="42" name="TextBox 41"/>
          <p:cNvSpPr txBox="1"/>
          <p:nvPr/>
        </p:nvSpPr>
        <p:spPr>
          <a:xfrm>
            <a:off x="3289316" y="4537061"/>
            <a:ext cx="475132" cy="276999"/>
          </a:xfrm>
          <a:prstGeom prst="rect">
            <a:avLst/>
          </a:prstGeom>
          <a:noFill/>
        </p:spPr>
        <p:txBody>
          <a:bodyPr wrap="square" rtlCol="0">
            <a:spAutoFit/>
          </a:bodyPr>
          <a:lstStyle/>
          <a:p>
            <a:r>
              <a:rPr lang="en-US" sz="1200" dirty="0">
                <a:solidFill>
                  <a:srgbClr val="555555"/>
                </a:solidFill>
              </a:rPr>
              <a:t>No</a:t>
            </a:r>
          </a:p>
        </p:txBody>
      </p:sp>
      <p:sp>
        <p:nvSpPr>
          <p:cNvPr id="43" name="Data 42"/>
          <p:cNvSpPr/>
          <p:nvPr/>
        </p:nvSpPr>
        <p:spPr>
          <a:xfrm>
            <a:off x="4781601" y="4182681"/>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Output I</a:t>
            </a:r>
          </a:p>
        </p:txBody>
      </p:sp>
    </p:spTree>
    <p:extLst>
      <p:ext uri="{BB962C8B-B14F-4D97-AF65-F5344CB8AC3E}">
        <p14:creationId xmlns:p14="http://schemas.microsoft.com/office/powerpoint/2010/main" val="246329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ppt_x"/>
                                          </p:val>
                                        </p:tav>
                                        <p:tav tm="100000">
                                          <p:val>
                                            <p:strVal val="#ppt_x"/>
                                          </p:val>
                                        </p:tav>
                                      </p:tavLst>
                                    </p:anim>
                                    <p:anim calcmode="lin" valueType="num">
                                      <p:cBhvr additive="base">
                                        <p:cTn id="50"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ppt_x"/>
                                          </p:val>
                                        </p:tav>
                                        <p:tav tm="100000">
                                          <p:val>
                                            <p:strVal val="#ppt_x"/>
                                          </p:val>
                                        </p:tav>
                                      </p:tavLst>
                                    </p:anim>
                                    <p:anim calcmode="lin" valueType="num">
                                      <p:cBhvr additive="base">
                                        <p:cTn id="62"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500" fill="hold"/>
                                        <p:tgtEl>
                                          <p:spTgt spid="42"/>
                                        </p:tgtEl>
                                        <p:attrNameLst>
                                          <p:attrName>ppt_x</p:attrName>
                                        </p:attrNameLst>
                                      </p:cBhvr>
                                      <p:tavLst>
                                        <p:tav tm="0">
                                          <p:val>
                                            <p:strVal val="#ppt_x"/>
                                          </p:val>
                                        </p:tav>
                                        <p:tav tm="100000">
                                          <p:val>
                                            <p:strVal val="#ppt_x"/>
                                          </p:val>
                                        </p:tav>
                                      </p:tavLst>
                                    </p:anim>
                                    <p:anim calcmode="lin" valueType="num">
                                      <p:cBhvr additive="base">
                                        <p:cTn id="68"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additive="base">
                                        <p:cTn id="79" dur="500" fill="hold"/>
                                        <p:tgtEl>
                                          <p:spTgt spid="43"/>
                                        </p:tgtEl>
                                        <p:attrNameLst>
                                          <p:attrName>ppt_x</p:attrName>
                                        </p:attrNameLst>
                                      </p:cBhvr>
                                      <p:tavLst>
                                        <p:tav tm="0">
                                          <p:val>
                                            <p:strVal val="#ppt_x"/>
                                          </p:val>
                                        </p:tav>
                                        <p:tav tm="100000">
                                          <p:val>
                                            <p:strVal val="#ppt_x"/>
                                          </p:val>
                                        </p:tav>
                                      </p:tavLst>
                                    </p:anim>
                                    <p:anim calcmode="lin" valueType="num">
                                      <p:cBhvr additive="base">
                                        <p:cTn id="80"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nodeType="click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additive="base">
                                        <p:cTn id="85" dur="500" fill="hold"/>
                                        <p:tgtEl>
                                          <p:spTgt spid="38"/>
                                        </p:tgtEl>
                                        <p:attrNameLst>
                                          <p:attrName>ppt_x</p:attrName>
                                        </p:attrNameLst>
                                      </p:cBhvr>
                                      <p:tavLst>
                                        <p:tav tm="0">
                                          <p:val>
                                            <p:strVal val="#ppt_x"/>
                                          </p:val>
                                        </p:tav>
                                        <p:tav tm="100000">
                                          <p:val>
                                            <p:strVal val="#ppt_x"/>
                                          </p:val>
                                        </p:tav>
                                      </p:tavLst>
                                    </p:anim>
                                    <p:anim calcmode="lin" valueType="num">
                                      <p:cBhvr additive="base">
                                        <p:cTn id="86"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 calcmode="lin" valueType="num">
                                      <p:cBhvr additive="base">
                                        <p:cTn id="91" dur="500" fill="hold"/>
                                        <p:tgtEl>
                                          <p:spTgt spid="30"/>
                                        </p:tgtEl>
                                        <p:attrNameLst>
                                          <p:attrName>ppt_x</p:attrName>
                                        </p:attrNameLst>
                                      </p:cBhvr>
                                      <p:tavLst>
                                        <p:tav tm="0">
                                          <p:val>
                                            <p:strVal val="#ppt_x"/>
                                          </p:val>
                                        </p:tav>
                                        <p:tav tm="100000">
                                          <p:val>
                                            <p:strVal val="#ppt_x"/>
                                          </p:val>
                                        </p:tav>
                                      </p:tavLst>
                                    </p:anim>
                                    <p:anim calcmode="lin" valueType="num">
                                      <p:cBhvr additive="base">
                                        <p:cTn id="92"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nodeType="click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additive="base">
                                        <p:cTn id="97" dur="500" fill="hold"/>
                                        <p:tgtEl>
                                          <p:spTgt spid="40"/>
                                        </p:tgtEl>
                                        <p:attrNameLst>
                                          <p:attrName>ppt_x</p:attrName>
                                        </p:attrNameLst>
                                      </p:cBhvr>
                                      <p:tavLst>
                                        <p:tav tm="0">
                                          <p:val>
                                            <p:strVal val="#ppt_x"/>
                                          </p:val>
                                        </p:tav>
                                        <p:tav tm="100000">
                                          <p:val>
                                            <p:strVal val="#ppt_x"/>
                                          </p:val>
                                        </p:tav>
                                      </p:tavLst>
                                    </p:anim>
                                    <p:anim calcmode="lin" valueType="num">
                                      <p:cBhvr additive="base">
                                        <p:cTn id="98"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30" grpId="0" animBg="1"/>
      <p:bldP spid="32" grpId="0" animBg="1"/>
      <p:bldP spid="41" grpId="0"/>
      <p:bldP spid="42" grpId="0"/>
      <p:bldP spid="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to try?</a:t>
            </a:r>
          </a:p>
        </p:txBody>
      </p:sp>
      <p:sp>
        <p:nvSpPr>
          <p:cNvPr id="7" name="Content Placeholder 6"/>
          <p:cNvSpPr>
            <a:spLocks noGrp="1"/>
          </p:cNvSpPr>
          <p:nvPr>
            <p:ph idx="1"/>
          </p:nvPr>
        </p:nvSpPr>
        <p:spPr/>
        <p:txBody>
          <a:bodyPr/>
          <a:lstStyle/>
          <a:p>
            <a:r>
              <a:rPr lang="en-US" dirty="0"/>
              <a:t>Read five numbers and print their average</a:t>
            </a:r>
          </a:p>
          <a:p>
            <a:r>
              <a:rPr lang="en-US" dirty="0"/>
              <a:t>Given N, find sum of even numbers from 1 to N</a:t>
            </a:r>
          </a:p>
          <a:p>
            <a:r>
              <a:rPr lang="en-US" dirty="0"/>
              <a:t>Given N, check if its prime or not</a:t>
            </a:r>
          </a:p>
        </p:txBody>
      </p:sp>
      <p:sp>
        <p:nvSpPr>
          <p:cNvPr id="4" name="Date Placeholder 3"/>
          <p:cNvSpPr>
            <a:spLocks noGrp="1"/>
          </p:cNvSpPr>
          <p:nvPr>
            <p:ph type="dt" sz="half" idx="4294967295"/>
          </p:nvPr>
        </p:nvSpPr>
        <p:spPr>
          <a:xfrm>
            <a:off x="7010400" y="-26988"/>
            <a:ext cx="2133600" cy="250826"/>
          </a:xfrm>
          <a:prstGeom prst="rect">
            <a:avLst/>
          </a:prstGeom>
        </p:spPr>
        <p:txBody>
          <a:bodyPr/>
          <a:lstStyle/>
          <a:p>
            <a:fld id="{CD6EC311-68D3-8941-8EB2-74C6E2F326C6}" type="datetime4">
              <a:rPr lang="en-US" smtClean="0"/>
              <a:t>October 26, 2016</a:t>
            </a:fld>
            <a:endParaRPr lang="en-US" dirty="0"/>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33</a:t>
            </a:fld>
            <a:endParaRPr lang="en-US" dirty="0"/>
          </a:p>
        </p:txBody>
      </p:sp>
    </p:spTree>
    <p:extLst>
      <p:ext uri="{BB962C8B-B14F-4D97-AF65-F5344CB8AC3E}">
        <p14:creationId xmlns:p14="http://schemas.microsoft.com/office/powerpoint/2010/main" val="816425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Check if a number is prime or not?</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
        <p:nvSpPr>
          <p:cNvPr id="8" name="Terminator 7"/>
          <p:cNvSpPr/>
          <p:nvPr/>
        </p:nvSpPr>
        <p:spPr>
          <a:xfrm>
            <a:off x="3568767"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9" name="Data 8"/>
          <p:cNvSpPr/>
          <p:nvPr/>
        </p:nvSpPr>
        <p:spPr>
          <a:xfrm>
            <a:off x="3403432" y="1981375"/>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N</a:t>
            </a:r>
          </a:p>
        </p:txBody>
      </p:sp>
      <p:sp>
        <p:nvSpPr>
          <p:cNvPr id="10" name="Decision 9"/>
          <p:cNvSpPr/>
          <p:nvPr/>
        </p:nvSpPr>
        <p:spPr>
          <a:xfrm>
            <a:off x="3412136" y="3124531"/>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&lt;   N ?</a:t>
            </a:r>
          </a:p>
        </p:txBody>
      </p:sp>
      <p:sp>
        <p:nvSpPr>
          <p:cNvPr id="11" name="Data 10"/>
          <p:cNvSpPr/>
          <p:nvPr/>
        </p:nvSpPr>
        <p:spPr>
          <a:xfrm>
            <a:off x="5894696" y="3384622"/>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a:t>
            </a:r>
          </a:p>
          <a:p>
            <a:pPr algn="ctr"/>
            <a:r>
              <a:rPr lang="en-US" sz="1400" dirty="0"/>
              <a:t> “IS PRIME”</a:t>
            </a:r>
          </a:p>
        </p:txBody>
      </p:sp>
      <p:sp>
        <p:nvSpPr>
          <p:cNvPr id="12" name="Process 11"/>
          <p:cNvSpPr/>
          <p:nvPr/>
        </p:nvSpPr>
        <p:spPr>
          <a:xfrm>
            <a:off x="3444116" y="2568447"/>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 = 2</a:t>
            </a:r>
          </a:p>
        </p:txBody>
      </p:sp>
      <p:sp>
        <p:nvSpPr>
          <p:cNvPr id="13" name="Terminator 12"/>
          <p:cNvSpPr/>
          <p:nvPr/>
        </p:nvSpPr>
        <p:spPr>
          <a:xfrm>
            <a:off x="5734638" y="5339039"/>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4" name="Straight Arrow Connector 13"/>
          <p:cNvCxnSpPr>
            <a:endCxn id="11" idx="2"/>
          </p:cNvCxnSpPr>
          <p:nvPr/>
        </p:nvCxnSpPr>
        <p:spPr>
          <a:xfrm>
            <a:off x="5486702" y="3607207"/>
            <a:ext cx="616321" cy="6015"/>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2" idx="0"/>
          </p:cNvCxnSpPr>
          <p:nvPr/>
        </p:nvCxnSpPr>
        <p:spPr>
          <a:xfrm>
            <a:off x="4445067" y="2438575"/>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23" idx="2"/>
          </p:cNvCxnSpPr>
          <p:nvPr/>
        </p:nvCxnSpPr>
        <p:spPr>
          <a:xfrm>
            <a:off x="5486704" y="4719273"/>
            <a:ext cx="450503" cy="120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23" idx="3"/>
            <a:endCxn id="13" idx="0"/>
          </p:cNvCxnSpPr>
          <p:nvPr/>
        </p:nvCxnSpPr>
        <p:spPr>
          <a:xfrm>
            <a:off x="6606611" y="4949076"/>
            <a:ext cx="4327" cy="38996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1" idx="5"/>
            <a:endCxn id="13" idx="0"/>
          </p:cNvCxnSpPr>
          <p:nvPr/>
        </p:nvCxnSpPr>
        <p:spPr>
          <a:xfrm flipH="1">
            <a:off x="6610938" y="3613222"/>
            <a:ext cx="1158701" cy="1725817"/>
          </a:xfrm>
          <a:prstGeom prst="bentConnector4">
            <a:avLst>
              <a:gd name="adj1" fmla="val -19729"/>
              <a:gd name="adj2" fmla="val 90765"/>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445067" y="4020197"/>
            <a:ext cx="475132" cy="276999"/>
          </a:xfrm>
          <a:prstGeom prst="rect">
            <a:avLst/>
          </a:prstGeom>
          <a:noFill/>
        </p:spPr>
        <p:txBody>
          <a:bodyPr wrap="square" rtlCol="0">
            <a:spAutoFit/>
          </a:bodyPr>
          <a:lstStyle/>
          <a:p>
            <a:r>
              <a:rPr lang="en-US" sz="1200" dirty="0">
                <a:solidFill>
                  <a:srgbClr val="555555"/>
                </a:solidFill>
              </a:rPr>
              <a:t>Yes</a:t>
            </a:r>
          </a:p>
        </p:txBody>
      </p:sp>
      <p:sp>
        <p:nvSpPr>
          <p:cNvPr id="20" name="TextBox 19"/>
          <p:cNvSpPr txBox="1"/>
          <p:nvPr/>
        </p:nvSpPr>
        <p:spPr>
          <a:xfrm>
            <a:off x="5404469" y="3365531"/>
            <a:ext cx="475132" cy="276999"/>
          </a:xfrm>
          <a:prstGeom prst="rect">
            <a:avLst/>
          </a:prstGeom>
          <a:noFill/>
        </p:spPr>
        <p:txBody>
          <a:bodyPr wrap="square" rtlCol="0">
            <a:spAutoFit/>
          </a:bodyPr>
          <a:lstStyle/>
          <a:p>
            <a:r>
              <a:rPr lang="en-US" sz="1200" dirty="0">
                <a:solidFill>
                  <a:srgbClr val="555555"/>
                </a:solidFill>
              </a:rPr>
              <a:t>No</a:t>
            </a:r>
          </a:p>
        </p:txBody>
      </p:sp>
      <p:cxnSp>
        <p:nvCxnSpPr>
          <p:cNvPr id="21" name="Straight Arrow Connector 20"/>
          <p:cNvCxnSpPr>
            <a:stCxn id="8" idx="2"/>
            <a:endCxn id="9" idx="1"/>
          </p:cNvCxnSpPr>
          <p:nvPr/>
        </p:nvCxnSpPr>
        <p:spPr>
          <a:xfrm>
            <a:off x="4445067" y="1851503"/>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2" name="Decision 21"/>
          <p:cNvSpPr/>
          <p:nvPr/>
        </p:nvSpPr>
        <p:spPr>
          <a:xfrm>
            <a:off x="3412136" y="4231785"/>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N divisible by I?</a:t>
            </a:r>
          </a:p>
        </p:txBody>
      </p:sp>
      <p:sp>
        <p:nvSpPr>
          <p:cNvPr id="23" name="Data 22"/>
          <p:cNvSpPr/>
          <p:nvPr/>
        </p:nvSpPr>
        <p:spPr>
          <a:xfrm>
            <a:off x="5714073" y="4491876"/>
            <a:ext cx="2231344"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a:t>
            </a:r>
          </a:p>
          <a:p>
            <a:pPr algn="ctr"/>
            <a:r>
              <a:rPr lang="en-US" sz="1400" dirty="0"/>
              <a:t> “NOT PRIME”</a:t>
            </a:r>
          </a:p>
        </p:txBody>
      </p:sp>
      <p:sp>
        <p:nvSpPr>
          <p:cNvPr id="24" name="TextBox 23"/>
          <p:cNvSpPr txBox="1"/>
          <p:nvPr/>
        </p:nvSpPr>
        <p:spPr>
          <a:xfrm>
            <a:off x="5419564" y="4478786"/>
            <a:ext cx="475132" cy="276999"/>
          </a:xfrm>
          <a:prstGeom prst="rect">
            <a:avLst/>
          </a:prstGeom>
          <a:noFill/>
        </p:spPr>
        <p:txBody>
          <a:bodyPr wrap="square" rtlCol="0">
            <a:spAutoFit/>
          </a:bodyPr>
          <a:lstStyle/>
          <a:p>
            <a:r>
              <a:rPr lang="en-US" sz="1200" dirty="0">
                <a:solidFill>
                  <a:srgbClr val="555555"/>
                </a:solidFill>
              </a:rPr>
              <a:t>Yes</a:t>
            </a:r>
          </a:p>
        </p:txBody>
      </p:sp>
      <p:cxnSp>
        <p:nvCxnSpPr>
          <p:cNvPr id="25" name="Straight Arrow Connector 24"/>
          <p:cNvCxnSpPr/>
          <p:nvPr/>
        </p:nvCxnSpPr>
        <p:spPr>
          <a:xfrm>
            <a:off x="4437598" y="2994659"/>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445067" y="4101913"/>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7" name="Process 26"/>
          <p:cNvSpPr/>
          <p:nvPr/>
        </p:nvSpPr>
        <p:spPr>
          <a:xfrm>
            <a:off x="1166035" y="3870984"/>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Add 1 to I</a:t>
            </a:r>
          </a:p>
        </p:txBody>
      </p:sp>
      <p:cxnSp>
        <p:nvCxnSpPr>
          <p:cNvPr id="28" name="Elbow Connector 27"/>
          <p:cNvCxnSpPr>
            <a:stCxn id="22" idx="1"/>
            <a:endCxn id="27" idx="2"/>
          </p:cNvCxnSpPr>
          <p:nvPr/>
        </p:nvCxnSpPr>
        <p:spPr>
          <a:xfrm rot="10800000">
            <a:off x="2166986" y="4297196"/>
            <a:ext cx="1245150" cy="423280"/>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27" idx="0"/>
          </p:cNvCxnSpPr>
          <p:nvPr/>
        </p:nvCxnSpPr>
        <p:spPr>
          <a:xfrm rot="5400000" flipH="1" flipV="1">
            <a:off x="2932800" y="2358718"/>
            <a:ext cx="746453" cy="2278081"/>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118719" y="4480021"/>
            <a:ext cx="475132" cy="276999"/>
          </a:xfrm>
          <a:prstGeom prst="rect">
            <a:avLst/>
          </a:prstGeom>
          <a:noFill/>
        </p:spPr>
        <p:txBody>
          <a:bodyPr wrap="square" rtlCol="0">
            <a:spAutoFit/>
          </a:bodyPr>
          <a:lstStyle/>
          <a:p>
            <a:r>
              <a:rPr lang="en-US" sz="1200" dirty="0">
                <a:solidFill>
                  <a:srgbClr val="555555"/>
                </a:solidFill>
              </a:rPr>
              <a:t>No</a:t>
            </a:r>
          </a:p>
        </p:txBody>
      </p:sp>
    </p:spTree>
    <p:extLst>
      <p:ext uri="{BB962C8B-B14F-4D97-AF65-F5344CB8AC3E}">
        <p14:creationId xmlns:p14="http://schemas.microsoft.com/office/powerpoint/2010/main" val="49336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ppt_x"/>
                                          </p:val>
                                        </p:tav>
                                        <p:tav tm="100000">
                                          <p:val>
                                            <p:strVal val="#ppt_x"/>
                                          </p:val>
                                        </p:tav>
                                      </p:tavLst>
                                    </p:anim>
                                    <p:anim calcmode="lin" valueType="num">
                                      <p:cBhvr additive="base">
                                        <p:cTn id="50"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fill="hold"/>
                                        <p:tgtEl>
                                          <p:spTgt spid="13"/>
                                        </p:tgtEl>
                                        <p:attrNameLst>
                                          <p:attrName>ppt_x</p:attrName>
                                        </p:attrNameLst>
                                      </p:cBhvr>
                                      <p:tavLst>
                                        <p:tav tm="0">
                                          <p:val>
                                            <p:strVal val="#ppt_x"/>
                                          </p:val>
                                        </p:tav>
                                        <p:tav tm="100000">
                                          <p:val>
                                            <p:strVal val="#ppt_x"/>
                                          </p:val>
                                        </p:tav>
                                      </p:tavLst>
                                    </p:anim>
                                    <p:anim calcmode="lin" valueType="num">
                                      <p:cBhvr additive="base">
                                        <p:cTn id="8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ppt_x"/>
                                          </p:val>
                                        </p:tav>
                                        <p:tav tm="100000">
                                          <p:val>
                                            <p:strVal val="#ppt_x"/>
                                          </p:val>
                                        </p:tav>
                                      </p:tavLst>
                                    </p:anim>
                                    <p:anim calcmode="lin" valueType="num">
                                      <p:cBhvr additive="base">
                                        <p:cTn id="9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additive="base">
                                        <p:cTn id="109" dur="500" fill="hold"/>
                                        <p:tgtEl>
                                          <p:spTgt spid="23"/>
                                        </p:tgtEl>
                                        <p:attrNameLst>
                                          <p:attrName>ppt_x</p:attrName>
                                        </p:attrNameLst>
                                      </p:cBhvr>
                                      <p:tavLst>
                                        <p:tav tm="0">
                                          <p:val>
                                            <p:strVal val="#ppt_x"/>
                                          </p:val>
                                        </p:tav>
                                        <p:tav tm="100000">
                                          <p:val>
                                            <p:strVal val="#ppt_x"/>
                                          </p:val>
                                        </p:tav>
                                      </p:tavLst>
                                    </p:anim>
                                    <p:anim calcmode="lin" valueType="num">
                                      <p:cBhvr additive="base">
                                        <p:cTn id="110"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1"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additive="base">
                                        <p:cTn id="115" dur="500" fill="hold"/>
                                        <p:tgtEl>
                                          <p:spTgt spid="17"/>
                                        </p:tgtEl>
                                        <p:attrNameLst>
                                          <p:attrName>ppt_x</p:attrName>
                                        </p:attrNameLst>
                                      </p:cBhvr>
                                      <p:tavLst>
                                        <p:tav tm="0">
                                          <p:val>
                                            <p:strVal val="#ppt_x"/>
                                          </p:val>
                                        </p:tav>
                                        <p:tav tm="100000">
                                          <p:val>
                                            <p:strVal val="#ppt_x"/>
                                          </p:val>
                                        </p:tav>
                                      </p:tavLst>
                                    </p:anim>
                                    <p:anim calcmode="lin" valueType="num">
                                      <p:cBhvr additive="base">
                                        <p:cTn id="116"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500" fill="hold"/>
                                        <p:tgtEl>
                                          <p:spTgt spid="30"/>
                                        </p:tgtEl>
                                        <p:attrNameLst>
                                          <p:attrName>ppt_x</p:attrName>
                                        </p:attrNameLst>
                                      </p:cBhvr>
                                      <p:tavLst>
                                        <p:tav tm="0">
                                          <p:val>
                                            <p:strVal val="#ppt_x"/>
                                          </p:val>
                                        </p:tav>
                                        <p:tav tm="100000">
                                          <p:val>
                                            <p:strVal val="#ppt_x"/>
                                          </p:val>
                                        </p:tav>
                                      </p:tavLst>
                                    </p:anim>
                                    <p:anim calcmode="lin" valueType="num">
                                      <p:cBhvr additive="base">
                                        <p:cTn id="122"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nodeType="click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additive="base">
                                        <p:cTn id="127" dur="500" fill="hold"/>
                                        <p:tgtEl>
                                          <p:spTgt spid="28"/>
                                        </p:tgtEl>
                                        <p:attrNameLst>
                                          <p:attrName>ppt_x</p:attrName>
                                        </p:attrNameLst>
                                      </p:cBhvr>
                                      <p:tavLst>
                                        <p:tav tm="0">
                                          <p:val>
                                            <p:strVal val="#ppt_x"/>
                                          </p:val>
                                        </p:tav>
                                        <p:tav tm="100000">
                                          <p:val>
                                            <p:strVal val="#ppt_x"/>
                                          </p:val>
                                        </p:tav>
                                      </p:tavLst>
                                    </p:anim>
                                    <p:anim calcmode="lin" valueType="num">
                                      <p:cBhvr additive="base">
                                        <p:cTn id="12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additive="base">
                                        <p:cTn id="133" dur="500" fill="hold"/>
                                        <p:tgtEl>
                                          <p:spTgt spid="27"/>
                                        </p:tgtEl>
                                        <p:attrNameLst>
                                          <p:attrName>ppt_x</p:attrName>
                                        </p:attrNameLst>
                                      </p:cBhvr>
                                      <p:tavLst>
                                        <p:tav tm="0">
                                          <p:val>
                                            <p:strVal val="#ppt_x"/>
                                          </p:val>
                                        </p:tav>
                                        <p:tav tm="100000">
                                          <p:val>
                                            <p:strVal val="#ppt_x"/>
                                          </p:val>
                                        </p:tav>
                                      </p:tavLst>
                                    </p:anim>
                                    <p:anim calcmode="lin" valueType="num">
                                      <p:cBhvr additive="base">
                                        <p:cTn id="134"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1" fill="hold" nodeType="clickEffect">
                                  <p:stCondLst>
                                    <p:cond delay="0"/>
                                  </p:stCondLst>
                                  <p:childTnLst>
                                    <p:set>
                                      <p:cBhvr>
                                        <p:cTn id="138" dur="1" fill="hold">
                                          <p:stCondLst>
                                            <p:cond delay="0"/>
                                          </p:stCondLst>
                                        </p:cTn>
                                        <p:tgtEl>
                                          <p:spTgt spid="29"/>
                                        </p:tgtEl>
                                        <p:attrNameLst>
                                          <p:attrName>style.visibility</p:attrName>
                                        </p:attrNameLst>
                                      </p:cBhvr>
                                      <p:to>
                                        <p:strVal val="visible"/>
                                      </p:to>
                                    </p:set>
                                    <p:anim calcmode="lin" valueType="num">
                                      <p:cBhvr additive="base">
                                        <p:cTn id="139" dur="500" fill="hold"/>
                                        <p:tgtEl>
                                          <p:spTgt spid="29"/>
                                        </p:tgtEl>
                                        <p:attrNameLst>
                                          <p:attrName>ppt_x</p:attrName>
                                        </p:attrNameLst>
                                      </p:cBhvr>
                                      <p:tavLst>
                                        <p:tav tm="0">
                                          <p:val>
                                            <p:strVal val="#ppt_x"/>
                                          </p:val>
                                        </p:tav>
                                        <p:tav tm="100000">
                                          <p:val>
                                            <p:strVal val="#ppt_x"/>
                                          </p:val>
                                        </p:tav>
                                      </p:tavLst>
                                    </p:anim>
                                    <p:anim calcmode="lin" valueType="num">
                                      <p:cBhvr additive="base">
                                        <p:cTn id="140"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9" grpId="0"/>
      <p:bldP spid="20" grpId="0"/>
      <p:bldP spid="22" grpId="0" animBg="1"/>
      <p:bldP spid="23" grpId="0" animBg="1"/>
      <p:bldP spid="24" grpId="0"/>
      <p:bldP spid="27" grpId="0" animBg="1"/>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Some more examples!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4043000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Find largest of N numbers</a:t>
            </a:r>
          </a:p>
        </p:txBody>
      </p:sp>
      <p:sp>
        <p:nvSpPr>
          <p:cNvPr id="2" name="Date Placeholder 1"/>
          <p:cNvSpPr>
            <a:spLocks noGrp="1"/>
          </p:cNvSpPr>
          <p:nvPr>
            <p:ph type="dt" sz="half" idx="4294967295"/>
          </p:nvPr>
        </p:nvSpPr>
        <p:spPr>
          <a:xfrm>
            <a:off x="7010400" y="-26988"/>
            <a:ext cx="2133600" cy="250826"/>
          </a:xfrm>
          <a:prstGeom prst="rect">
            <a:avLst/>
          </a:prstGeom>
        </p:spPr>
        <p:txBody>
          <a:bodyPr/>
          <a:lstStyle/>
          <a:p>
            <a:fld id="{C876AC4D-4ED3-9644-8C84-E54A9DEA34A2}" type="datetime4">
              <a:rPr lang="en-US" smtClean="0"/>
              <a:t>October 26, 2016</a:t>
            </a:fld>
            <a:endParaRPr lang="en-US"/>
          </a:p>
        </p:txBody>
      </p:sp>
      <p:sp>
        <p:nvSpPr>
          <p:cNvPr id="3" name="Slide Number Placeholder 2"/>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36</a:t>
            </a:fld>
            <a:endParaRPr lang="en-US"/>
          </a:p>
        </p:txBody>
      </p:sp>
      <p:sp>
        <p:nvSpPr>
          <p:cNvPr id="5" name="Terminator 4"/>
          <p:cNvSpPr/>
          <p:nvPr/>
        </p:nvSpPr>
        <p:spPr>
          <a:xfrm>
            <a:off x="3568767"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6" name="Data 5"/>
          <p:cNvSpPr/>
          <p:nvPr/>
        </p:nvSpPr>
        <p:spPr>
          <a:xfrm>
            <a:off x="3403432" y="1981375"/>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N</a:t>
            </a:r>
          </a:p>
        </p:txBody>
      </p:sp>
      <p:sp>
        <p:nvSpPr>
          <p:cNvPr id="7" name="Decision 6"/>
          <p:cNvSpPr/>
          <p:nvPr/>
        </p:nvSpPr>
        <p:spPr>
          <a:xfrm>
            <a:off x="3412136" y="3124531"/>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&lt;= N ?</a:t>
            </a:r>
          </a:p>
        </p:txBody>
      </p:sp>
      <p:sp>
        <p:nvSpPr>
          <p:cNvPr id="8" name="Data 7"/>
          <p:cNvSpPr/>
          <p:nvPr/>
        </p:nvSpPr>
        <p:spPr>
          <a:xfrm>
            <a:off x="5894696" y="3384622"/>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Output L</a:t>
            </a:r>
          </a:p>
        </p:txBody>
      </p:sp>
      <p:sp>
        <p:nvSpPr>
          <p:cNvPr id="9" name="Process 8"/>
          <p:cNvSpPr/>
          <p:nvPr/>
        </p:nvSpPr>
        <p:spPr>
          <a:xfrm>
            <a:off x="3444116" y="2568447"/>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Let I = 1, L = -1000000</a:t>
            </a:r>
          </a:p>
        </p:txBody>
      </p:sp>
      <p:sp>
        <p:nvSpPr>
          <p:cNvPr id="10" name="Terminator 9"/>
          <p:cNvSpPr/>
          <p:nvPr/>
        </p:nvSpPr>
        <p:spPr>
          <a:xfrm>
            <a:off x="6060031" y="4297196"/>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1" name="Straight Arrow Connector 10"/>
          <p:cNvCxnSpPr>
            <a:endCxn id="37" idx="3"/>
          </p:cNvCxnSpPr>
          <p:nvPr/>
        </p:nvCxnSpPr>
        <p:spPr>
          <a:xfrm rot="10800000" flipV="1">
            <a:off x="3167936" y="5969118"/>
            <a:ext cx="1277132" cy="91390"/>
          </a:xfrm>
          <a:prstGeom prst="bentConnector3">
            <a:avLst>
              <a:gd name="adj1" fmla="val -2207"/>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9" idx="0"/>
          </p:cNvCxnSpPr>
          <p:nvPr/>
        </p:nvCxnSpPr>
        <p:spPr>
          <a:xfrm>
            <a:off x="4445067" y="2438575"/>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2166985" y="5460970"/>
            <a:ext cx="1" cy="38643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4"/>
            <a:endCxn id="10" idx="0"/>
          </p:cNvCxnSpPr>
          <p:nvPr/>
        </p:nvCxnSpPr>
        <p:spPr>
          <a:xfrm>
            <a:off x="6936331" y="3841822"/>
            <a:ext cx="0" cy="455374"/>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445067" y="4020197"/>
            <a:ext cx="475132" cy="276999"/>
          </a:xfrm>
          <a:prstGeom prst="rect">
            <a:avLst/>
          </a:prstGeom>
          <a:noFill/>
        </p:spPr>
        <p:txBody>
          <a:bodyPr wrap="square" rtlCol="0">
            <a:spAutoFit/>
          </a:bodyPr>
          <a:lstStyle/>
          <a:p>
            <a:r>
              <a:rPr lang="en-US" sz="1200" dirty="0">
                <a:solidFill>
                  <a:srgbClr val="555555"/>
                </a:solidFill>
              </a:rPr>
              <a:t>Yes</a:t>
            </a:r>
          </a:p>
        </p:txBody>
      </p:sp>
      <p:sp>
        <p:nvSpPr>
          <p:cNvPr id="17" name="TextBox 16"/>
          <p:cNvSpPr txBox="1"/>
          <p:nvPr/>
        </p:nvSpPr>
        <p:spPr>
          <a:xfrm>
            <a:off x="3206550" y="5783539"/>
            <a:ext cx="475132" cy="276999"/>
          </a:xfrm>
          <a:prstGeom prst="rect">
            <a:avLst/>
          </a:prstGeom>
          <a:noFill/>
        </p:spPr>
        <p:txBody>
          <a:bodyPr wrap="square" rtlCol="0">
            <a:spAutoFit/>
          </a:bodyPr>
          <a:lstStyle/>
          <a:p>
            <a:r>
              <a:rPr lang="en-US" sz="1200" dirty="0">
                <a:solidFill>
                  <a:srgbClr val="555555"/>
                </a:solidFill>
              </a:rPr>
              <a:t>Yes</a:t>
            </a:r>
          </a:p>
        </p:txBody>
      </p:sp>
      <p:cxnSp>
        <p:nvCxnSpPr>
          <p:cNvPr id="18" name="Straight Arrow Connector 17"/>
          <p:cNvCxnSpPr>
            <a:stCxn id="5" idx="2"/>
            <a:endCxn id="6" idx="1"/>
          </p:cNvCxnSpPr>
          <p:nvPr/>
        </p:nvCxnSpPr>
        <p:spPr>
          <a:xfrm>
            <a:off x="4445067" y="1851503"/>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19" name="Decision 18"/>
          <p:cNvSpPr/>
          <p:nvPr/>
        </p:nvSpPr>
        <p:spPr>
          <a:xfrm>
            <a:off x="3429544" y="4972279"/>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a:t>
            </a:r>
            <a:r>
              <a:rPr lang="en-US" sz="1400" dirty="0" err="1"/>
              <a:t>Num</a:t>
            </a:r>
            <a:r>
              <a:rPr lang="en-US" sz="1400" dirty="0"/>
              <a:t> &gt; L ?</a:t>
            </a:r>
          </a:p>
        </p:txBody>
      </p:sp>
      <p:sp>
        <p:nvSpPr>
          <p:cNvPr id="21" name="TextBox 20"/>
          <p:cNvSpPr txBox="1"/>
          <p:nvPr/>
        </p:nvSpPr>
        <p:spPr>
          <a:xfrm>
            <a:off x="5446018" y="3336223"/>
            <a:ext cx="475132" cy="276999"/>
          </a:xfrm>
          <a:prstGeom prst="rect">
            <a:avLst/>
          </a:prstGeom>
          <a:noFill/>
        </p:spPr>
        <p:txBody>
          <a:bodyPr wrap="square" rtlCol="0">
            <a:spAutoFit/>
          </a:bodyPr>
          <a:lstStyle/>
          <a:p>
            <a:r>
              <a:rPr lang="en-US" sz="1200" dirty="0">
                <a:solidFill>
                  <a:srgbClr val="555555"/>
                </a:solidFill>
              </a:rPr>
              <a:t>No</a:t>
            </a:r>
          </a:p>
        </p:txBody>
      </p:sp>
      <p:cxnSp>
        <p:nvCxnSpPr>
          <p:cNvPr id="22" name="Straight Arrow Connector 21"/>
          <p:cNvCxnSpPr/>
          <p:nvPr/>
        </p:nvCxnSpPr>
        <p:spPr>
          <a:xfrm>
            <a:off x="4437598" y="2994659"/>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45067" y="4101913"/>
            <a:ext cx="0" cy="19528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4" name="Process 23"/>
          <p:cNvSpPr/>
          <p:nvPr/>
        </p:nvSpPr>
        <p:spPr>
          <a:xfrm>
            <a:off x="1166035" y="3870984"/>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Add 1 to I</a:t>
            </a:r>
          </a:p>
        </p:txBody>
      </p:sp>
      <p:cxnSp>
        <p:nvCxnSpPr>
          <p:cNvPr id="25" name="Elbow Connector 24"/>
          <p:cNvCxnSpPr>
            <a:stCxn id="19" idx="1"/>
            <a:endCxn id="24" idx="2"/>
          </p:cNvCxnSpPr>
          <p:nvPr/>
        </p:nvCxnSpPr>
        <p:spPr>
          <a:xfrm rot="10800000">
            <a:off x="2166986" y="4297196"/>
            <a:ext cx="1262558" cy="1163774"/>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24" idx="0"/>
          </p:cNvCxnSpPr>
          <p:nvPr/>
        </p:nvCxnSpPr>
        <p:spPr>
          <a:xfrm rot="5400000" flipH="1" flipV="1">
            <a:off x="2932800" y="2358718"/>
            <a:ext cx="746453" cy="2278081"/>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968984" y="5183971"/>
            <a:ext cx="475132" cy="276999"/>
          </a:xfrm>
          <a:prstGeom prst="rect">
            <a:avLst/>
          </a:prstGeom>
          <a:noFill/>
        </p:spPr>
        <p:txBody>
          <a:bodyPr wrap="square" rtlCol="0">
            <a:spAutoFit/>
          </a:bodyPr>
          <a:lstStyle/>
          <a:p>
            <a:r>
              <a:rPr lang="en-US" sz="1200" dirty="0">
                <a:solidFill>
                  <a:srgbClr val="555555"/>
                </a:solidFill>
              </a:rPr>
              <a:t>No</a:t>
            </a:r>
          </a:p>
        </p:txBody>
      </p:sp>
      <p:sp>
        <p:nvSpPr>
          <p:cNvPr id="29" name="Data 28"/>
          <p:cNvSpPr/>
          <p:nvPr/>
        </p:nvSpPr>
        <p:spPr>
          <a:xfrm>
            <a:off x="3394728" y="4298585"/>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a:t>
            </a:r>
            <a:r>
              <a:rPr lang="en-US" sz="1400" dirty="0" err="1"/>
              <a:t>Num</a:t>
            </a:r>
            <a:endParaRPr lang="en-US" sz="1400" dirty="0"/>
          </a:p>
        </p:txBody>
      </p:sp>
      <p:cxnSp>
        <p:nvCxnSpPr>
          <p:cNvPr id="35" name="Straight Arrow Connector 34"/>
          <p:cNvCxnSpPr/>
          <p:nvPr/>
        </p:nvCxnSpPr>
        <p:spPr>
          <a:xfrm>
            <a:off x="4437598" y="4776996"/>
            <a:ext cx="0" cy="19528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37" name="Process 36"/>
          <p:cNvSpPr/>
          <p:nvPr/>
        </p:nvSpPr>
        <p:spPr>
          <a:xfrm>
            <a:off x="1166034" y="5847402"/>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 = </a:t>
            </a:r>
            <a:r>
              <a:rPr lang="en-US" sz="1400" dirty="0" err="1"/>
              <a:t>Num</a:t>
            </a:r>
            <a:endParaRPr lang="en-US" sz="1400" dirty="0"/>
          </a:p>
        </p:txBody>
      </p:sp>
      <p:cxnSp>
        <p:nvCxnSpPr>
          <p:cNvPr id="46" name="Straight Arrow Connector 45"/>
          <p:cNvCxnSpPr>
            <a:stCxn id="7" idx="3"/>
            <a:endCxn id="8" idx="2"/>
          </p:cNvCxnSpPr>
          <p:nvPr/>
        </p:nvCxnSpPr>
        <p:spPr>
          <a:xfrm>
            <a:off x="5477998" y="3613222"/>
            <a:ext cx="625025" cy="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014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additive="base">
                                        <p:cTn id="49" dur="500" fill="hold"/>
                                        <p:tgtEl>
                                          <p:spTgt spid="46"/>
                                        </p:tgtEl>
                                        <p:attrNameLst>
                                          <p:attrName>ppt_x</p:attrName>
                                        </p:attrNameLst>
                                      </p:cBhvr>
                                      <p:tavLst>
                                        <p:tav tm="0">
                                          <p:val>
                                            <p:strVal val="#ppt_x"/>
                                          </p:val>
                                        </p:tav>
                                        <p:tav tm="100000">
                                          <p:val>
                                            <p:strVal val="#ppt_x"/>
                                          </p:val>
                                        </p:tav>
                                      </p:tavLst>
                                    </p:anim>
                                    <p:anim calcmode="lin" valueType="num">
                                      <p:cBhvr additive="base">
                                        <p:cTn id="50"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ppt_x"/>
                                          </p:val>
                                        </p:tav>
                                        <p:tav tm="100000">
                                          <p:val>
                                            <p:strVal val="#ppt_x"/>
                                          </p:val>
                                        </p:tav>
                                      </p:tavLst>
                                    </p:anim>
                                    <p:anim calcmode="lin" valueType="num">
                                      <p:cBhvr additive="base">
                                        <p:cTn id="7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ppt_x"/>
                                          </p:val>
                                        </p:tav>
                                        <p:tav tm="100000">
                                          <p:val>
                                            <p:strVal val="#ppt_x"/>
                                          </p:val>
                                        </p:tav>
                                      </p:tavLst>
                                    </p:anim>
                                    <p:anim calcmode="lin" valueType="num">
                                      <p:cBhvr additive="base">
                                        <p:cTn id="98"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additive="base">
                                        <p:cTn id="103" dur="500" fill="hold"/>
                                        <p:tgtEl>
                                          <p:spTgt spid="19"/>
                                        </p:tgtEl>
                                        <p:attrNameLst>
                                          <p:attrName>ppt_x</p:attrName>
                                        </p:attrNameLst>
                                      </p:cBhvr>
                                      <p:tavLst>
                                        <p:tav tm="0">
                                          <p:val>
                                            <p:strVal val="#ppt_x"/>
                                          </p:val>
                                        </p:tav>
                                        <p:tav tm="100000">
                                          <p:val>
                                            <p:strVal val="#ppt_x"/>
                                          </p:val>
                                        </p:tav>
                                      </p:tavLst>
                                    </p:anim>
                                    <p:anim calcmode="lin" valueType="num">
                                      <p:cBhvr additive="base">
                                        <p:cTn id="10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nodeType="clickEffect">
                                  <p:stCondLst>
                                    <p:cond delay="0"/>
                                  </p:stCondLst>
                                  <p:childTnLst>
                                    <p:set>
                                      <p:cBhvr>
                                        <p:cTn id="108" dur="1" fill="hold">
                                          <p:stCondLst>
                                            <p:cond delay="0"/>
                                          </p:stCondLst>
                                        </p:cTn>
                                        <p:tgtEl>
                                          <p:spTgt spid="25"/>
                                        </p:tgtEl>
                                        <p:attrNameLst>
                                          <p:attrName>style.visibility</p:attrName>
                                        </p:attrNameLst>
                                      </p:cBhvr>
                                      <p:to>
                                        <p:strVal val="visible"/>
                                      </p:to>
                                    </p:set>
                                    <p:anim calcmode="lin" valueType="num">
                                      <p:cBhvr additive="base">
                                        <p:cTn id="109" dur="500" fill="hold"/>
                                        <p:tgtEl>
                                          <p:spTgt spid="25"/>
                                        </p:tgtEl>
                                        <p:attrNameLst>
                                          <p:attrName>ppt_x</p:attrName>
                                        </p:attrNameLst>
                                      </p:cBhvr>
                                      <p:tavLst>
                                        <p:tav tm="0">
                                          <p:val>
                                            <p:strVal val="#ppt_x"/>
                                          </p:val>
                                        </p:tav>
                                        <p:tav tm="100000">
                                          <p:val>
                                            <p:strVal val="#ppt_x"/>
                                          </p:val>
                                        </p:tav>
                                      </p:tavLst>
                                    </p:anim>
                                    <p:anim calcmode="lin" valueType="num">
                                      <p:cBhvr additive="base">
                                        <p:cTn id="110"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1"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anim calcmode="lin" valueType="num">
                                      <p:cBhvr additive="base">
                                        <p:cTn id="115" dur="500" fill="hold"/>
                                        <p:tgtEl>
                                          <p:spTgt spid="27"/>
                                        </p:tgtEl>
                                        <p:attrNameLst>
                                          <p:attrName>ppt_x</p:attrName>
                                        </p:attrNameLst>
                                      </p:cBhvr>
                                      <p:tavLst>
                                        <p:tav tm="0">
                                          <p:val>
                                            <p:strVal val="#ppt_x"/>
                                          </p:val>
                                        </p:tav>
                                        <p:tav tm="100000">
                                          <p:val>
                                            <p:strVal val="#ppt_x"/>
                                          </p:val>
                                        </p:tav>
                                      </p:tavLst>
                                    </p:anim>
                                    <p:anim calcmode="lin" valueType="num">
                                      <p:cBhvr additive="base">
                                        <p:cTn id="116"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24"/>
                                        </p:tgtEl>
                                        <p:attrNameLst>
                                          <p:attrName>style.visibility</p:attrName>
                                        </p:attrNameLst>
                                      </p:cBhvr>
                                      <p:to>
                                        <p:strVal val="visible"/>
                                      </p:to>
                                    </p:set>
                                    <p:anim calcmode="lin" valueType="num">
                                      <p:cBhvr additive="base">
                                        <p:cTn id="121" dur="500" fill="hold"/>
                                        <p:tgtEl>
                                          <p:spTgt spid="24"/>
                                        </p:tgtEl>
                                        <p:attrNameLst>
                                          <p:attrName>ppt_x</p:attrName>
                                        </p:attrNameLst>
                                      </p:cBhvr>
                                      <p:tavLst>
                                        <p:tav tm="0">
                                          <p:val>
                                            <p:strVal val="#ppt_x"/>
                                          </p:val>
                                        </p:tav>
                                        <p:tav tm="100000">
                                          <p:val>
                                            <p:strVal val="#ppt_x"/>
                                          </p:val>
                                        </p:tav>
                                      </p:tavLst>
                                    </p:anim>
                                    <p:anim calcmode="lin" valueType="num">
                                      <p:cBhvr additive="base">
                                        <p:cTn id="12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nodeType="clickEffect">
                                  <p:stCondLst>
                                    <p:cond delay="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500" fill="hold"/>
                                        <p:tgtEl>
                                          <p:spTgt spid="26"/>
                                        </p:tgtEl>
                                        <p:attrNameLst>
                                          <p:attrName>ppt_x</p:attrName>
                                        </p:attrNameLst>
                                      </p:cBhvr>
                                      <p:tavLst>
                                        <p:tav tm="0">
                                          <p:val>
                                            <p:strVal val="#ppt_x"/>
                                          </p:val>
                                        </p:tav>
                                        <p:tav tm="100000">
                                          <p:val>
                                            <p:strVal val="#ppt_x"/>
                                          </p:val>
                                        </p:tav>
                                      </p:tavLst>
                                    </p:anim>
                                    <p:anim calcmode="lin" valueType="num">
                                      <p:cBhvr additive="base">
                                        <p:cTn id="12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1" fill="hold" nodeType="clickEffect">
                                  <p:stCondLst>
                                    <p:cond delay="0"/>
                                  </p:stCondLst>
                                  <p:childTnLst>
                                    <p:set>
                                      <p:cBhvr>
                                        <p:cTn id="132" dur="1" fill="hold">
                                          <p:stCondLst>
                                            <p:cond delay="0"/>
                                          </p:stCondLst>
                                        </p:cTn>
                                        <p:tgtEl>
                                          <p:spTgt spid="11"/>
                                        </p:tgtEl>
                                        <p:attrNameLst>
                                          <p:attrName>style.visibility</p:attrName>
                                        </p:attrNameLst>
                                      </p:cBhvr>
                                      <p:to>
                                        <p:strVal val="visible"/>
                                      </p:to>
                                    </p:set>
                                    <p:anim calcmode="lin" valueType="num">
                                      <p:cBhvr additive="base">
                                        <p:cTn id="133" dur="500" fill="hold"/>
                                        <p:tgtEl>
                                          <p:spTgt spid="11"/>
                                        </p:tgtEl>
                                        <p:attrNameLst>
                                          <p:attrName>ppt_x</p:attrName>
                                        </p:attrNameLst>
                                      </p:cBhvr>
                                      <p:tavLst>
                                        <p:tav tm="0">
                                          <p:val>
                                            <p:strVal val="#ppt_x"/>
                                          </p:val>
                                        </p:tav>
                                        <p:tav tm="100000">
                                          <p:val>
                                            <p:strVal val="#ppt_x"/>
                                          </p:val>
                                        </p:tav>
                                      </p:tavLst>
                                    </p:anim>
                                    <p:anim calcmode="lin" valueType="num">
                                      <p:cBhvr additive="base">
                                        <p:cTn id="1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17"/>
                                        </p:tgtEl>
                                        <p:attrNameLst>
                                          <p:attrName>style.visibility</p:attrName>
                                        </p:attrNameLst>
                                      </p:cBhvr>
                                      <p:to>
                                        <p:strVal val="visible"/>
                                      </p:to>
                                    </p:set>
                                    <p:anim calcmode="lin" valueType="num">
                                      <p:cBhvr additive="base">
                                        <p:cTn id="139" dur="500" fill="hold"/>
                                        <p:tgtEl>
                                          <p:spTgt spid="17"/>
                                        </p:tgtEl>
                                        <p:attrNameLst>
                                          <p:attrName>ppt_x</p:attrName>
                                        </p:attrNameLst>
                                      </p:cBhvr>
                                      <p:tavLst>
                                        <p:tav tm="0">
                                          <p:val>
                                            <p:strVal val="#ppt_x"/>
                                          </p:val>
                                        </p:tav>
                                        <p:tav tm="100000">
                                          <p:val>
                                            <p:strVal val="#ppt_x"/>
                                          </p:val>
                                        </p:tav>
                                      </p:tavLst>
                                    </p:anim>
                                    <p:anim calcmode="lin" valueType="num">
                                      <p:cBhvr additive="base">
                                        <p:cTn id="140"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1" fill="hold" grpId="0" nodeType="clickEffect">
                                  <p:stCondLst>
                                    <p:cond delay="0"/>
                                  </p:stCondLst>
                                  <p:childTnLst>
                                    <p:set>
                                      <p:cBhvr>
                                        <p:cTn id="144" dur="1" fill="hold">
                                          <p:stCondLst>
                                            <p:cond delay="0"/>
                                          </p:stCondLst>
                                        </p:cTn>
                                        <p:tgtEl>
                                          <p:spTgt spid="37"/>
                                        </p:tgtEl>
                                        <p:attrNameLst>
                                          <p:attrName>style.visibility</p:attrName>
                                        </p:attrNameLst>
                                      </p:cBhvr>
                                      <p:to>
                                        <p:strVal val="visible"/>
                                      </p:to>
                                    </p:set>
                                    <p:anim calcmode="lin" valueType="num">
                                      <p:cBhvr additive="base">
                                        <p:cTn id="145" dur="500" fill="hold"/>
                                        <p:tgtEl>
                                          <p:spTgt spid="37"/>
                                        </p:tgtEl>
                                        <p:attrNameLst>
                                          <p:attrName>ppt_x</p:attrName>
                                        </p:attrNameLst>
                                      </p:cBhvr>
                                      <p:tavLst>
                                        <p:tav tm="0">
                                          <p:val>
                                            <p:strVal val="#ppt_x"/>
                                          </p:val>
                                        </p:tav>
                                        <p:tav tm="100000">
                                          <p:val>
                                            <p:strVal val="#ppt_x"/>
                                          </p:val>
                                        </p:tav>
                                      </p:tavLst>
                                    </p:anim>
                                    <p:anim calcmode="lin" valueType="num">
                                      <p:cBhvr additive="base">
                                        <p:cTn id="146"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1" fill="hold" nodeType="clickEffect">
                                  <p:stCondLst>
                                    <p:cond delay="0"/>
                                  </p:stCondLst>
                                  <p:childTnLst>
                                    <p:set>
                                      <p:cBhvr>
                                        <p:cTn id="150" dur="1" fill="hold">
                                          <p:stCondLst>
                                            <p:cond delay="0"/>
                                          </p:stCondLst>
                                        </p:cTn>
                                        <p:tgtEl>
                                          <p:spTgt spid="13"/>
                                        </p:tgtEl>
                                        <p:attrNameLst>
                                          <p:attrName>style.visibility</p:attrName>
                                        </p:attrNameLst>
                                      </p:cBhvr>
                                      <p:to>
                                        <p:strVal val="visible"/>
                                      </p:to>
                                    </p:set>
                                    <p:anim calcmode="lin" valueType="num">
                                      <p:cBhvr additive="base">
                                        <p:cTn id="151" dur="500" fill="hold"/>
                                        <p:tgtEl>
                                          <p:spTgt spid="13"/>
                                        </p:tgtEl>
                                        <p:attrNameLst>
                                          <p:attrName>ppt_x</p:attrName>
                                        </p:attrNameLst>
                                      </p:cBhvr>
                                      <p:tavLst>
                                        <p:tav tm="0">
                                          <p:val>
                                            <p:strVal val="#ppt_x"/>
                                          </p:val>
                                        </p:tav>
                                        <p:tav tm="100000">
                                          <p:val>
                                            <p:strVal val="#ppt_x"/>
                                          </p:val>
                                        </p:tav>
                                      </p:tavLst>
                                    </p:anim>
                                    <p:anim calcmode="lin" valueType="num">
                                      <p:cBhvr additive="base">
                                        <p:cTn id="15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6" grpId="0"/>
      <p:bldP spid="17" grpId="0"/>
      <p:bldP spid="19" grpId="0" animBg="1"/>
      <p:bldP spid="21" grpId="0"/>
      <p:bldP spid="24" grpId="0" animBg="1"/>
      <p:bldP spid="27" grpId="0"/>
      <p:bldP spid="29" grpId="0" animBg="1"/>
      <p:bldP spid="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Print the below pattern</a:t>
            </a:r>
          </a:p>
        </p:txBody>
      </p:sp>
      <p:sp>
        <p:nvSpPr>
          <p:cNvPr id="7" name="Content Placeholder 6"/>
          <p:cNvSpPr>
            <a:spLocks noGrp="1"/>
          </p:cNvSpPr>
          <p:nvPr>
            <p:ph sz="quarter" idx="13"/>
          </p:nvPr>
        </p:nvSpPr>
        <p:spPr>
          <a:xfrm>
            <a:off x="1042415" y="1453124"/>
            <a:ext cx="1084835" cy="4353316"/>
          </a:xfrm>
        </p:spPr>
        <p:txBody>
          <a:bodyPr anchor="t"/>
          <a:lstStyle/>
          <a:p>
            <a:pPr marL="68580" indent="0">
              <a:buNone/>
            </a:pPr>
            <a:r>
              <a:rPr lang="en-US" dirty="0"/>
              <a:t>*</a:t>
            </a:r>
          </a:p>
          <a:p>
            <a:pPr marL="68580" indent="0">
              <a:buNone/>
            </a:pPr>
            <a:r>
              <a:rPr lang="en-US" dirty="0"/>
              <a:t>**</a:t>
            </a:r>
          </a:p>
          <a:p>
            <a:pPr marL="68580" indent="0">
              <a:buNone/>
            </a:pPr>
            <a:r>
              <a:rPr lang="en-US" dirty="0"/>
              <a:t>***</a:t>
            </a:r>
          </a:p>
          <a:p>
            <a:pPr marL="68580" indent="0">
              <a:buNone/>
            </a:pPr>
            <a:r>
              <a:rPr lang="en-US" dirty="0"/>
              <a:t>****</a:t>
            </a:r>
          </a:p>
          <a:p>
            <a:pPr marL="68580" indent="0">
              <a:buNone/>
            </a:pPr>
            <a:r>
              <a:rPr lang="en-US" dirty="0"/>
              <a:t>*****</a:t>
            </a:r>
          </a:p>
          <a:p>
            <a:endParaRPr lang="en-US" dirty="0"/>
          </a:p>
        </p:txBody>
      </p:sp>
      <p:sp>
        <p:nvSpPr>
          <p:cNvPr id="2" name="Date Placeholder 1"/>
          <p:cNvSpPr>
            <a:spLocks noGrp="1"/>
          </p:cNvSpPr>
          <p:nvPr>
            <p:ph type="dt" sz="half" idx="4294967295"/>
          </p:nvPr>
        </p:nvSpPr>
        <p:spPr>
          <a:xfrm>
            <a:off x="7010400" y="-26988"/>
            <a:ext cx="2133600" cy="250826"/>
          </a:xfrm>
          <a:prstGeom prst="rect">
            <a:avLst/>
          </a:prstGeom>
        </p:spPr>
        <p:txBody>
          <a:bodyPr/>
          <a:lstStyle/>
          <a:p>
            <a:fld id="{C876AC4D-4ED3-9644-8C84-E54A9DEA34A2}" type="datetime4">
              <a:rPr lang="en-US" smtClean="0"/>
              <a:t>October 26, 2016</a:t>
            </a:fld>
            <a:endParaRPr lang="en-US"/>
          </a:p>
        </p:txBody>
      </p:sp>
      <p:sp>
        <p:nvSpPr>
          <p:cNvPr id="3" name="Slide Number Placeholder 2"/>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37</a:t>
            </a:fld>
            <a:endParaRPr lang="en-US"/>
          </a:p>
        </p:txBody>
      </p:sp>
      <p:sp>
        <p:nvSpPr>
          <p:cNvPr id="11" name="Decision 10"/>
          <p:cNvSpPr/>
          <p:nvPr/>
        </p:nvSpPr>
        <p:spPr>
          <a:xfrm>
            <a:off x="2355700" y="3601113"/>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&lt;= N ?</a:t>
            </a:r>
          </a:p>
        </p:txBody>
      </p:sp>
      <p:sp>
        <p:nvSpPr>
          <p:cNvPr id="12" name="Data 11"/>
          <p:cNvSpPr/>
          <p:nvPr/>
        </p:nvSpPr>
        <p:spPr>
          <a:xfrm>
            <a:off x="2346996" y="2135649"/>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N</a:t>
            </a:r>
          </a:p>
        </p:txBody>
      </p:sp>
      <p:sp>
        <p:nvSpPr>
          <p:cNvPr id="13" name="Process 12"/>
          <p:cNvSpPr/>
          <p:nvPr/>
        </p:nvSpPr>
        <p:spPr>
          <a:xfrm>
            <a:off x="2387680" y="2883875"/>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Let I = 1</a:t>
            </a:r>
          </a:p>
        </p:txBody>
      </p:sp>
      <p:sp>
        <p:nvSpPr>
          <p:cNvPr id="14" name="Process 13"/>
          <p:cNvSpPr/>
          <p:nvPr/>
        </p:nvSpPr>
        <p:spPr>
          <a:xfrm>
            <a:off x="2383293" y="4921939"/>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Let J = 1</a:t>
            </a:r>
          </a:p>
        </p:txBody>
      </p:sp>
      <p:sp>
        <p:nvSpPr>
          <p:cNvPr id="15" name="Terminator 14"/>
          <p:cNvSpPr/>
          <p:nvPr/>
        </p:nvSpPr>
        <p:spPr>
          <a:xfrm>
            <a:off x="2512331" y="5768049"/>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7" name="Straight Arrow Connector 16"/>
          <p:cNvCxnSpPr>
            <a:stCxn id="12" idx="4"/>
          </p:cNvCxnSpPr>
          <p:nvPr/>
        </p:nvCxnSpPr>
        <p:spPr>
          <a:xfrm>
            <a:off x="3388631" y="2592849"/>
            <a:ext cx="0" cy="33116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3394341" y="3311747"/>
            <a:ext cx="1" cy="28936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1" idx="1"/>
            <a:endCxn id="15" idx="0"/>
          </p:cNvCxnSpPr>
          <p:nvPr/>
        </p:nvCxnSpPr>
        <p:spPr>
          <a:xfrm rot="10800000" flipH="1" flipV="1">
            <a:off x="2355699" y="4089803"/>
            <a:ext cx="1032931" cy="1678245"/>
          </a:xfrm>
          <a:prstGeom prst="bentConnector4">
            <a:avLst>
              <a:gd name="adj1" fmla="val -22131"/>
              <a:gd name="adj2" fmla="val 92307"/>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412633" y="4608187"/>
            <a:ext cx="475132" cy="276999"/>
          </a:xfrm>
          <a:prstGeom prst="rect">
            <a:avLst/>
          </a:prstGeom>
          <a:noFill/>
        </p:spPr>
        <p:txBody>
          <a:bodyPr wrap="square" rtlCol="0">
            <a:spAutoFit/>
          </a:bodyPr>
          <a:lstStyle/>
          <a:p>
            <a:r>
              <a:rPr lang="en-US" sz="1200" dirty="0">
                <a:solidFill>
                  <a:srgbClr val="555555"/>
                </a:solidFill>
              </a:rPr>
              <a:t>Yes</a:t>
            </a:r>
          </a:p>
        </p:txBody>
      </p:sp>
      <p:sp>
        <p:nvSpPr>
          <p:cNvPr id="24" name="TextBox 23"/>
          <p:cNvSpPr txBox="1"/>
          <p:nvPr/>
        </p:nvSpPr>
        <p:spPr>
          <a:xfrm>
            <a:off x="2109430" y="3807942"/>
            <a:ext cx="475132" cy="276999"/>
          </a:xfrm>
          <a:prstGeom prst="rect">
            <a:avLst/>
          </a:prstGeom>
          <a:noFill/>
        </p:spPr>
        <p:txBody>
          <a:bodyPr wrap="square" rtlCol="0">
            <a:spAutoFit/>
          </a:bodyPr>
          <a:lstStyle/>
          <a:p>
            <a:r>
              <a:rPr lang="en-US" sz="1200" dirty="0">
                <a:solidFill>
                  <a:srgbClr val="555555"/>
                </a:solidFill>
              </a:rPr>
              <a:t>No</a:t>
            </a:r>
          </a:p>
        </p:txBody>
      </p:sp>
      <p:sp>
        <p:nvSpPr>
          <p:cNvPr id="26" name="Terminator 25"/>
          <p:cNvSpPr/>
          <p:nvPr/>
        </p:nvSpPr>
        <p:spPr>
          <a:xfrm>
            <a:off x="2512331" y="140012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cxnSp>
        <p:nvCxnSpPr>
          <p:cNvPr id="27" name="Straight Arrow Connector 26"/>
          <p:cNvCxnSpPr>
            <a:stCxn id="26" idx="2"/>
          </p:cNvCxnSpPr>
          <p:nvPr/>
        </p:nvCxnSpPr>
        <p:spPr>
          <a:xfrm>
            <a:off x="3388631" y="1844623"/>
            <a:ext cx="4198" cy="285486"/>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31" name="Decision 30"/>
          <p:cNvSpPr/>
          <p:nvPr/>
        </p:nvSpPr>
        <p:spPr>
          <a:xfrm>
            <a:off x="5511420" y="4660600"/>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J  &lt;= I ?</a:t>
            </a:r>
          </a:p>
        </p:txBody>
      </p:sp>
      <p:cxnSp>
        <p:nvCxnSpPr>
          <p:cNvPr id="32" name="Straight Arrow Connector 31"/>
          <p:cNvCxnSpPr>
            <a:stCxn id="14" idx="3"/>
            <a:endCxn id="31" idx="2"/>
          </p:cNvCxnSpPr>
          <p:nvPr/>
        </p:nvCxnSpPr>
        <p:spPr>
          <a:xfrm>
            <a:off x="4385195" y="5135045"/>
            <a:ext cx="2159156" cy="502937"/>
          </a:xfrm>
          <a:prstGeom prst="bentConnector4">
            <a:avLst>
              <a:gd name="adj1" fmla="val 26080"/>
              <a:gd name="adj2" fmla="val 145453"/>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42" name="Data 41"/>
          <p:cNvSpPr/>
          <p:nvPr/>
        </p:nvSpPr>
        <p:spPr>
          <a:xfrm>
            <a:off x="5502716" y="3969850"/>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 ‘*’</a:t>
            </a:r>
          </a:p>
        </p:txBody>
      </p:sp>
      <p:sp>
        <p:nvSpPr>
          <p:cNvPr id="45" name="TextBox 44"/>
          <p:cNvSpPr txBox="1"/>
          <p:nvPr/>
        </p:nvSpPr>
        <p:spPr>
          <a:xfrm>
            <a:off x="6616135" y="4424397"/>
            <a:ext cx="475132" cy="276999"/>
          </a:xfrm>
          <a:prstGeom prst="rect">
            <a:avLst/>
          </a:prstGeom>
          <a:noFill/>
        </p:spPr>
        <p:txBody>
          <a:bodyPr wrap="square" rtlCol="0">
            <a:spAutoFit/>
          </a:bodyPr>
          <a:lstStyle/>
          <a:p>
            <a:r>
              <a:rPr lang="en-US" sz="1200" dirty="0">
                <a:solidFill>
                  <a:srgbClr val="555555"/>
                </a:solidFill>
              </a:rPr>
              <a:t>Yes</a:t>
            </a:r>
          </a:p>
        </p:txBody>
      </p:sp>
      <p:sp>
        <p:nvSpPr>
          <p:cNvPr id="46" name="TextBox 45"/>
          <p:cNvSpPr txBox="1"/>
          <p:nvPr/>
        </p:nvSpPr>
        <p:spPr>
          <a:xfrm>
            <a:off x="7628884" y="4835815"/>
            <a:ext cx="475132" cy="276999"/>
          </a:xfrm>
          <a:prstGeom prst="rect">
            <a:avLst/>
          </a:prstGeom>
          <a:noFill/>
        </p:spPr>
        <p:txBody>
          <a:bodyPr wrap="square" rtlCol="0">
            <a:spAutoFit/>
          </a:bodyPr>
          <a:lstStyle/>
          <a:p>
            <a:r>
              <a:rPr lang="en-US" sz="1200" dirty="0">
                <a:solidFill>
                  <a:srgbClr val="555555"/>
                </a:solidFill>
              </a:rPr>
              <a:t>No</a:t>
            </a:r>
          </a:p>
        </p:txBody>
      </p:sp>
      <p:sp>
        <p:nvSpPr>
          <p:cNvPr id="52" name="Process 51"/>
          <p:cNvSpPr/>
          <p:nvPr/>
        </p:nvSpPr>
        <p:spPr>
          <a:xfrm>
            <a:off x="6559901" y="1844623"/>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 = I + 1</a:t>
            </a:r>
          </a:p>
        </p:txBody>
      </p:sp>
      <p:sp>
        <p:nvSpPr>
          <p:cNvPr id="83" name="Data 82"/>
          <p:cNvSpPr/>
          <p:nvPr/>
        </p:nvSpPr>
        <p:spPr>
          <a:xfrm>
            <a:off x="6519217" y="2518492"/>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 ‘\n’</a:t>
            </a:r>
          </a:p>
        </p:txBody>
      </p:sp>
      <p:cxnSp>
        <p:nvCxnSpPr>
          <p:cNvPr id="86" name="Elbow Connector 85"/>
          <p:cNvCxnSpPr>
            <a:stCxn id="52" idx="0"/>
          </p:cNvCxnSpPr>
          <p:nvPr/>
        </p:nvCxnSpPr>
        <p:spPr>
          <a:xfrm rot="16200000" flipH="1" flipV="1">
            <a:off x="4673388" y="583869"/>
            <a:ext cx="1626710" cy="4148218"/>
          </a:xfrm>
          <a:prstGeom prst="bentConnector4">
            <a:avLst>
              <a:gd name="adj1" fmla="val -14053"/>
              <a:gd name="adj2" fmla="val 70484"/>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122" name="Process 121"/>
          <p:cNvSpPr/>
          <p:nvPr/>
        </p:nvSpPr>
        <p:spPr>
          <a:xfrm>
            <a:off x="5543400" y="3310087"/>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J = J + 1</a:t>
            </a:r>
          </a:p>
        </p:txBody>
      </p:sp>
      <p:cxnSp>
        <p:nvCxnSpPr>
          <p:cNvPr id="141" name="Straight Arrow Connector 140"/>
          <p:cNvCxnSpPr>
            <a:stCxn id="11" idx="2"/>
            <a:endCxn id="14" idx="0"/>
          </p:cNvCxnSpPr>
          <p:nvPr/>
        </p:nvCxnSpPr>
        <p:spPr>
          <a:xfrm flipH="1">
            <a:off x="3384244" y="4578495"/>
            <a:ext cx="4387" cy="343444"/>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a:stCxn id="42" idx="1"/>
            <a:endCxn id="122" idx="2"/>
          </p:cNvCxnSpPr>
          <p:nvPr/>
        </p:nvCxnSpPr>
        <p:spPr>
          <a:xfrm flipV="1">
            <a:off x="6544351" y="3736299"/>
            <a:ext cx="0" cy="233551"/>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31"/>
          <p:cNvCxnSpPr>
            <a:stCxn id="122" idx="0"/>
          </p:cNvCxnSpPr>
          <p:nvPr/>
        </p:nvCxnSpPr>
        <p:spPr>
          <a:xfrm rot="16200000" flipH="1" flipV="1">
            <a:off x="4768252" y="3336715"/>
            <a:ext cx="1802728" cy="1749471"/>
          </a:xfrm>
          <a:prstGeom prst="bentConnector3">
            <a:avLst>
              <a:gd name="adj1" fmla="val -1268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31"/>
          <p:cNvCxnSpPr>
            <a:endCxn id="83" idx="5"/>
          </p:cNvCxnSpPr>
          <p:nvPr/>
        </p:nvCxnSpPr>
        <p:spPr>
          <a:xfrm rot="5400000" flipH="1" flipV="1">
            <a:off x="6791744" y="3532633"/>
            <a:ext cx="2387956" cy="816875"/>
          </a:xfrm>
          <a:prstGeom prst="bentConnector4">
            <a:avLst>
              <a:gd name="adj1" fmla="val 45213"/>
              <a:gd name="adj2" fmla="val 127985"/>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a:stCxn id="31" idx="0"/>
            <a:endCxn id="42" idx="4"/>
          </p:cNvCxnSpPr>
          <p:nvPr/>
        </p:nvCxnSpPr>
        <p:spPr>
          <a:xfrm flipV="1">
            <a:off x="6544351" y="4427050"/>
            <a:ext cx="0" cy="23355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a:stCxn id="83" idx="1"/>
            <a:endCxn id="52" idx="2"/>
          </p:cNvCxnSpPr>
          <p:nvPr/>
        </p:nvCxnSpPr>
        <p:spPr>
          <a:xfrm flipV="1">
            <a:off x="7560852" y="2270835"/>
            <a:ext cx="0" cy="247657"/>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81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141"/>
                                        </p:tgtEl>
                                        <p:attrNameLst>
                                          <p:attrName>style.visibility</p:attrName>
                                        </p:attrNameLst>
                                      </p:cBhvr>
                                      <p:to>
                                        <p:strVal val="visible"/>
                                      </p:to>
                                    </p:set>
                                    <p:anim calcmode="lin" valueType="num">
                                      <p:cBhvr additive="base">
                                        <p:cTn id="67" dur="500" fill="hold"/>
                                        <p:tgtEl>
                                          <p:spTgt spid="141"/>
                                        </p:tgtEl>
                                        <p:attrNameLst>
                                          <p:attrName>ppt_x</p:attrName>
                                        </p:attrNameLst>
                                      </p:cBhvr>
                                      <p:tavLst>
                                        <p:tav tm="0">
                                          <p:val>
                                            <p:strVal val="#ppt_x"/>
                                          </p:val>
                                        </p:tav>
                                        <p:tav tm="100000">
                                          <p:val>
                                            <p:strVal val="#ppt_x"/>
                                          </p:val>
                                        </p:tav>
                                      </p:tavLst>
                                    </p:anim>
                                    <p:anim calcmode="lin" valueType="num">
                                      <p:cBhvr additive="base">
                                        <p:cTn id="68" dur="500" fill="hold"/>
                                        <p:tgtEl>
                                          <p:spTgt spid="141"/>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ppt_x"/>
                                          </p:val>
                                        </p:tav>
                                        <p:tav tm="100000">
                                          <p:val>
                                            <p:strVal val="#ppt_x"/>
                                          </p:val>
                                        </p:tav>
                                      </p:tavLst>
                                    </p:anim>
                                    <p:anim calcmode="lin" valueType="num">
                                      <p:cBhvr additive="base">
                                        <p:cTn id="8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nodeType="clickEffect">
                                  <p:stCondLst>
                                    <p:cond delay="0"/>
                                  </p:stCondLst>
                                  <p:childTnLst>
                                    <p:set>
                                      <p:cBhvr>
                                        <p:cTn id="96" dur="1" fill="hold">
                                          <p:stCondLst>
                                            <p:cond delay="0"/>
                                          </p:stCondLst>
                                        </p:cTn>
                                        <p:tgtEl>
                                          <p:spTgt spid="178"/>
                                        </p:tgtEl>
                                        <p:attrNameLst>
                                          <p:attrName>style.visibility</p:attrName>
                                        </p:attrNameLst>
                                      </p:cBhvr>
                                      <p:to>
                                        <p:strVal val="visible"/>
                                      </p:to>
                                    </p:set>
                                    <p:anim calcmode="lin" valueType="num">
                                      <p:cBhvr additive="base">
                                        <p:cTn id="97" dur="500" fill="hold"/>
                                        <p:tgtEl>
                                          <p:spTgt spid="178"/>
                                        </p:tgtEl>
                                        <p:attrNameLst>
                                          <p:attrName>ppt_x</p:attrName>
                                        </p:attrNameLst>
                                      </p:cBhvr>
                                      <p:tavLst>
                                        <p:tav tm="0">
                                          <p:val>
                                            <p:strVal val="#ppt_x"/>
                                          </p:val>
                                        </p:tav>
                                        <p:tav tm="100000">
                                          <p:val>
                                            <p:strVal val="#ppt_x"/>
                                          </p:val>
                                        </p:tav>
                                      </p:tavLst>
                                    </p:anim>
                                    <p:anim calcmode="lin" valueType="num">
                                      <p:cBhvr additive="base">
                                        <p:cTn id="98" dur="500" fill="hold"/>
                                        <p:tgtEl>
                                          <p:spTgt spid="178"/>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ppt_x"/>
                                          </p:val>
                                        </p:tav>
                                        <p:tav tm="100000">
                                          <p:val>
                                            <p:strVal val="#ppt_x"/>
                                          </p:val>
                                        </p:tav>
                                      </p:tavLst>
                                    </p:anim>
                                    <p:anim calcmode="lin" valueType="num">
                                      <p:cBhvr additive="base">
                                        <p:cTn id="104"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additive="base">
                                        <p:cTn id="109" dur="500" fill="hold"/>
                                        <p:tgtEl>
                                          <p:spTgt spid="42"/>
                                        </p:tgtEl>
                                        <p:attrNameLst>
                                          <p:attrName>ppt_x</p:attrName>
                                        </p:attrNameLst>
                                      </p:cBhvr>
                                      <p:tavLst>
                                        <p:tav tm="0">
                                          <p:val>
                                            <p:strVal val="#ppt_x"/>
                                          </p:val>
                                        </p:tav>
                                        <p:tav tm="100000">
                                          <p:val>
                                            <p:strVal val="#ppt_x"/>
                                          </p:val>
                                        </p:tav>
                                      </p:tavLst>
                                    </p:anim>
                                    <p:anim calcmode="lin" valueType="num">
                                      <p:cBhvr additive="base">
                                        <p:cTn id="110"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1" fill="hold" nodeType="clickEffect">
                                  <p:stCondLst>
                                    <p:cond delay="0"/>
                                  </p:stCondLst>
                                  <p:childTnLst>
                                    <p:set>
                                      <p:cBhvr>
                                        <p:cTn id="114" dur="1" fill="hold">
                                          <p:stCondLst>
                                            <p:cond delay="0"/>
                                          </p:stCondLst>
                                        </p:cTn>
                                        <p:tgtEl>
                                          <p:spTgt spid="156"/>
                                        </p:tgtEl>
                                        <p:attrNameLst>
                                          <p:attrName>style.visibility</p:attrName>
                                        </p:attrNameLst>
                                      </p:cBhvr>
                                      <p:to>
                                        <p:strVal val="visible"/>
                                      </p:to>
                                    </p:set>
                                    <p:anim calcmode="lin" valueType="num">
                                      <p:cBhvr additive="base">
                                        <p:cTn id="115" dur="500" fill="hold"/>
                                        <p:tgtEl>
                                          <p:spTgt spid="156"/>
                                        </p:tgtEl>
                                        <p:attrNameLst>
                                          <p:attrName>ppt_x</p:attrName>
                                        </p:attrNameLst>
                                      </p:cBhvr>
                                      <p:tavLst>
                                        <p:tav tm="0">
                                          <p:val>
                                            <p:strVal val="#ppt_x"/>
                                          </p:val>
                                        </p:tav>
                                        <p:tav tm="100000">
                                          <p:val>
                                            <p:strVal val="#ppt_x"/>
                                          </p:val>
                                        </p:tav>
                                      </p:tavLst>
                                    </p:anim>
                                    <p:anim calcmode="lin" valueType="num">
                                      <p:cBhvr additive="base">
                                        <p:cTn id="116" dur="500" fill="hold"/>
                                        <p:tgtEl>
                                          <p:spTgt spid="156"/>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122"/>
                                        </p:tgtEl>
                                        <p:attrNameLst>
                                          <p:attrName>style.visibility</p:attrName>
                                        </p:attrNameLst>
                                      </p:cBhvr>
                                      <p:to>
                                        <p:strVal val="visible"/>
                                      </p:to>
                                    </p:set>
                                    <p:anim calcmode="lin" valueType="num">
                                      <p:cBhvr additive="base">
                                        <p:cTn id="121" dur="500" fill="hold"/>
                                        <p:tgtEl>
                                          <p:spTgt spid="122"/>
                                        </p:tgtEl>
                                        <p:attrNameLst>
                                          <p:attrName>ppt_x</p:attrName>
                                        </p:attrNameLst>
                                      </p:cBhvr>
                                      <p:tavLst>
                                        <p:tav tm="0">
                                          <p:val>
                                            <p:strVal val="#ppt_x"/>
                                          </p:val>
                                        </p:tav>
                                        <p:tav tm="100000">
                                          <p:val>
                                            <p:strVal val="#ppt_x"/>
                                          </p:val>
                                        </p:tav>
                                      </p:tavLst>
                                    </p:anim>
                                    <p:anim calcmode="lin" valueType="num">
                                      <p:cBhvr additive="base">
                                        <p:cTn id="122" dur="500" fill="hold"/>
                                        <p:tgtEl>
                                          <p:spTgt spid="122"/>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nodeType="clickEffect">
                                  <p:stCondLst>
                                    <p:cond delay="0"/>
                                  </p:stCondLst>
                                  <p:childTnLst>
                                    <p:set>
                                      <p:cBhvr>
                                        <p:cTn id="126" dur="1" fill="hold">
                                          <p:stCondLst>
                                            <p:cond delay="0"/>
                                          </p:stCondLst>
                                        </p:cTn>
                                        <p:tgtEl>
                                          <p:spTgt spid="163"/>
                                        </p:tgtEl>
                                        <p:attrNameLst>
                                          <p:attrName>style.visibility</p:attrName>
                                        </p:attrNameLst>
                                      </p:cBhvr>
                                      <p:to>
                                        <p:strVal val="visible"/>
                                      </p:to>
                                    </p:set>
                                    <p:anim calcmode="lin" valueType="num">
                                      <p:cBhvr additive="base">
                                        <p:cTn id="127" dur="500" fill="hold"/>
                                        <p:tgtEl>
                                          <p:spTgt spid="163"/>
                                        </p:tgtEl>
                                        <p:attrNameLst>
                                          <p:attrName>ppt_x</p:attrName>
                                        </p:attrNameLst>
                                      </p:cBhvr>
                                      <p:tavLst>
                                        <p:tav tm="0">
                                          <p:val>
                                            <p:strVal val="#ppt_x"/>
                                          </p:val>
                                        </p:tav>
                                        <p:tav tm="100000">
                                          <p:val>
                                            <p:strVal val="#ppt_x"/>
                                          </p:val>
                                        </p:tav>
                                      </p:tavLst>
                                    </p:anim>
                                    <p:anim calcmode="lin" valueType="num">
                                      <p:cBhvr additive="base">
                                        <p:cTn id="128" dur="500" fill="hold"/>
                                        <p:tgtEl>
                                          <p:spTgt spid="163"/>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1" fill="hold" nodeType="clickEffect">
                                  <p:stCondLst>
                                    <p:cond delay="0"/>
                                  </p:stCondLst>
                                  <p:childTnLst>
                                    <p:set>
                                      <p:cBhvr>
                                        <p:cTn id="132" dur="1" fill="hold">
                                          <p:stCondLst>
                                            <p:cond delay="0"/>
                                          </p:stCondLst>
                                        </p:cTn>
                                        <p:tgtEl>
                                          <p:spTgt spid="166"/>
                                        </p:tgtEl>
                                        <p:attrNameLst>
                                          <p:attrName>style.visibility</p:attrName>
                                        </p:attrNameLst>
                                      </p:cBhvr>
                                      <p:to>
                                        <p:strVal val="visible"/>
                                      </p:to>
                                    </p:set>
                                    <p:anim calcmode="lin" valueType="num">
                                      <p:cBhvr additive="base">
                                        <p:cTn id="133" dur="500" fill="hold"/>
                                        <p:tgtEl>
                                          <p:spTgt spid="166"/>
                                        </p:tgtEl>
                                        <p:attrNameLst>
                                          <p:attrName>ppt_x</p:attrName>
                                        </p:attrNameLst>
                                      </p:cBhvr>
                                      <p:tavLst>
                                        <p:tav tm="0">
                                          <p:val>
                                            <p:strVal val="#ppt_x"/>
                                          </p:val>
                                        </p:tav>
                                        <p:tav tm="100000">
                                          <p:val>
                                            <p:strVal val="#ppt_x"/>
                                          </p:val>
                                        </p:tav>
                                      </p:tavLst>
                                    </p:anim>
                                    <p:anim calcmode="lin" valueType="num">
                                      <p:cBhvr additive="base">
                                        <p:cTn id="134" dur="500" fill="hold"/>
                                        <p:tgtEl>
                                          <p:spTgt spid="166"/>
                                        </p:tgtEl>
                                        <p:attrNameLst>
                                          <p:attrName>ppt_y</p:attrName>
                                        </p:attrNameLst>
                                      </p:cBhvr>
                                      <p:tavLst>
                                        <p:tav tm="0">
                                          <p:val>
                                            <p:strVal val="0-#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46"/>
                                        </p:tgtEl>
                                        <p:attrNameLst>
                                          <p:attrName>style.visibility</p:attrName>
                                        </p:attrNameLst>
                                      </p:cBhvr>
                                      <p:to>
                                        <p:strVal val="visible"/>
                                      </p:to>
                                    </p:set>
                                    <p:anim calcmode="lin" valueType="num">
                                      <p:cBhvr additive="base">
                                        <p:cTn id="139" dur="500" fill="hold"/>
                                        <p:tgtEl>
                                          <p:spTgt spid="46"/>
                                        </p:tgtEl>
                                        <p:attrNameLst>
                                          <p:attrName>ppt_x</p:attrName>
                                        </p:attrNameLst>
                                      </p:cBhvr>
                                      <p:tavLst>
                                        <p:tav tm="0">
                                          <p:val>
                                            <p:strVal val="#ppt_x"/>
                                          </p:val>
                                        </p:tav>
                                        <p:tav tm="100000">
                                          <p:val>
                                            <p:strVal val="#ppt_x"/>
                                          </p:val>
                                        </p:tav>
                                      </p:tavLst>
                                    </p:anim>
                                    <p:anim calcmode="lin" valueType="num">
                                      <p:cBhvr additive="base">
                                        <p:cTn id="140"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1"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 calcmode="lin" valueType="num">
                                      <p:cBhvr additive="base">
                                        <p:cTn id="145" dur="500" fill="hold"/>
                                        <p:tgtEl>
                                          <p:spTgt spid="83"/>
                                        </p:tgtEl>
                                        <p:attrNameLst>
                                          <p:attrName>ppt_x</p:attrName>
                                        </p:attrNameLst>
                                      </p:cBhvr>
                                      <p:tavLst>
                                        <p:tav tm="0">
                                          <p:val>
                                            <p:strVal val="#ppt_x"/>
                                          </p:val>
                                        </p:tav>
                                        <p:tav tm="100000">
                                          <p:val>
                                            <p:strVal val="#ppt_x"/>
                                          </p:val>
                                        </p:tav>
                                      </p:tavLst>
                                    </p:anim>
                                    <p:anim calcmode="lin" valueType="num">
                                      <p:cBhvr additive="base">
                                        <p:cTn id="146" dur="500" fill="hold"/>
                                        <p:tgtEl>
                                          <p:spTgt spid="83"/>
                                        </p:tgtEl>
                                        <p:attrNameLst>
                                          <p:attrName>ppt_y</p:attrName>
                                        </p:attrNameLst>
                                      </p:cBhvr>
                                      <p:tavLst>
                                        <p:tav tm="0">
                                          <p:val>
                                            <p:strVal val="0-#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1" fill="hold" nodeType="clickEffect">
                                  <p:stCondLst>
                                    <p:cond delay="0"/>
                                  </p:stCondLst>
                                  <p:childTnLst>
                                    <p:set>
                                      <p:cBhvr>
                                        <p:cTn id="150" dur="1" fill="hold">
                                          <p:stCondLst>
                                            <p:cond delay="0"/>
                                          </p:stCondLst>
                                        </p:cTn>
                                        <p:tgtEl>
                                          <p:spTgt spid="189"/>
                                        </p:tgtEl>
                                        <p:attrNameLst>
                                          <p:attrName>style.visibility</p:attrName>
                                        </p:attrNameLst>
                                      </p:cBhvr>
                                      <p:to>
                                        <p:strVal val="visible"/>
                                      </p:to>
                                    </p:set>
                                    <p:anim calcmode="lin" valueType="num">
                                      <p:cBhvr additive="base">
                                        <p:cTn id="151" dur="500" fill="hold"/>
                                        <p:tgtEl>
                                          <p:spTgt spid="189"/>
                                        </p:tgtEl>
                                        <p:attrNameLst>
                                          <p:attrName>ppt_x</p:attrName>
                                        </p:attrNameLst>
                                      </p:cBhvr>
                                      <p:tavLst>
                                        <p:tav tm="0">
                                          <p:val>
                                            <p:strVal val="#ppt_x"/>
                                          </p:val>
                                        </p:tav>
                                        <p:tav tm="100000">
                                          <p:val>
                                            <p:strVal val="#ppt_x"/>
                                          </p:val>
                                        </p:tav>
                                      </p:tavLst>
                                    </p:anim>
                                    <p:anim calcmode="lin" valueType="num">
                                      <p:cBhvr additive="base">
                                        <p:cTn id="152" dur="500" fill="hold"/>
                                        <p:tgtEl>
                                          <p:spTgt spid="189"/>
                                        </p:tgtEl>
                                        <p:attrNameLst>
                                          <p:attrName>ppt_y</p:attrName>
                                        </p:attrNameLst>
                                      </p:cBhvr>
                                      <p:tavLst>
                                        <p:tav tm="0">
                                          <p:val>
                                            <p:strVal val="0-#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1" fill="hold" grpId="0" nodeType="clickEffect">
                                  <p:stCondLst>
                                    <p:cond delay="0"/>
                                  </p:stCondLst>
                                  <p:childTnLst>
                                    <p:set>
                                      <p:cBhvr>
                                        <p:cTn id="156" dur="1" fill="hold">
                                          <p:stCondLst>
                                            <p:cond delay="0"/>
                                          </p:stCondLst>
                                        </p:cTn>
                                        <p:tgtEl>
                                          <p:spTgt spid="52"/>
                                        </p:tgtEl>
                                        <p:attrNameLst>
                                          <p:attrName>style.visibility</p:attrName>
                                        </p:attrNameLst>
                                      </p:cBhvr>
                                      <p:to>
                                        <p:strVal val="visible"/>
                                      </p:to>
                                    </p:set>
                                    <p:anim calcmode="lin" valueType="num">
                                      <p:cBhvr additive="base">
                                        <p:cTn id="157" dur="500" fill="hold"/>
                                        <p:tgtEl>
                                          <p:spTgt spid="52"/>
                                        </p:tgtEl>
                                        <p:attrNameLst>
                                          <p:attrName>ppt_x</p:attrName>
                                        </p:attrNameLst>
                                      </p:cBhvr>
                                      <p:tavLst>
                                        <p:tav tm="0">
                                          <p:val>
                                            <p:strVal val="#ppt_x"/>
                                          </p:val>
                                        </p:tav>
                                        <p:tav tm="100000">
                                          <p:val>
                                            <p:strVal val="#ppt_x"/>
                                          </p:val>
                                        </p:tav>
                                      </p:tavLst>
                                    </p:anim>
                                    <p:anim calcmode="lin" valueType="num">
                                      <p:cBhvr additive="base">
                                        <p:cTn id="158"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1" fill="hold" nodeType="clickEffect">
                                  <p:stCondLst>
                                    <p:cond delay="0"/>
                                  </p:stCondLst>
                                  <p:childTnLst>
                                    <p:set>
                                      <p:cBhvr>
                                        <p:cTn id="162" dur="1" fill="hold">
                                          <p:stCondLst>
                                            <p:cond delay="0"/>
                                          </p:stCondLst>
                                        </p:cTn>
                                        <p:tgtEl>
                                          <p:spTgt spid="86"/>
                                        </p:tgtEl>
                                        <p:attrNameLst>
                                          <p:attrName>style.visibility</p:attrName>
                                        </p:attrNameLst>
                                      </p:cBhvr>
                                      <p:to>
                                        <p:strVal val="visible"/>
                                      </p:to>
                                    </p:set>
                                    <p:anim calcmode="lin" valueType="num">
                                      <p:cBhvr additive="base">
                                        <p:cTn id="163" dur="500" fill="hold"/>
                                        <p:tgtEl>
                                          <p:spTgt spid="86"/>
                                        </p:tgtEl>
                                        <p:attrNameLst>
                                          <p:attrName>ppt_x</p:attrName>
                                        </p:attrNameLst>
                                      </p:cBhvr>
                                      <p:tavLst>
                                        <p:tav tm="0">
                                          <p:val>
                                            <p:strVal val="#ppt_x"/>
                                          </p:val>
                                        </p:tav>
                                        <p:tav tm="100000">
                                          <p:val>
                                            <p:strVal val="#ppt_x"/>
                                          </p:val>
                                        </p:tav>
                                      </p:tavLst>
                                    </p:anim>
                                    <p:anim calcmode="lin" valueType="num">
                                      <p:cBhvr additive="base">
                                        <p:cTn id="164"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23" grpId="0"/>
      <p:bldP spid="24" grpId="0"/>
      <p:bldP spid="26" grpId="0" animBg="1"/>
      <p:bldP spid="31" grpId="0" animBg="1"/>
      <p:bldP spid="42" grpId="0" animBg="1"/>
      <p:bldP spid="45" grpId="0"/>
      <p:bldP spid="46" grpId="0"/>
      <p:bldP spid="52" grpId="0" animBg="1"/>
      <p:bldP spid="83" grpId="0" animBg="1"/>
      <p:bldP spid="1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Time to try?</a:t>
            </a:r>
          </a:p>
        </p:txBody>
      </p:sp>
      <p:sp>
        <p:nvSpPr>
          <p:cNvPr id="5" name="Content Placeholder 4"/>
          <p:cNvSpPr>
            <a:spLocks noGrp="1"/>
          </p:cNvSpPr>
          <p:nvPr>
            <p:ph idx="1"/>
          </p:nvPr>
        </p:nvSpPr>
        <p:spPr/>
        <p:txBody>
          <a:bodyPr>
            <a:normAutofit lnSpcReduction="10000"/>
          </a:bodyPr>
          <a:lstStyle/>
          <a:p>
            <a:r>
              <a:rPr lang="en-US" dirty="0"/>
              <a:t>Given a list of N integers, find mean, maximum and minimum value. You would be given first N, and then N integers of the list.</a:t>
            </a:r>
          </a:p>
          <a:p>
            <a:r>
              <a:rPr lang="en-US" dirty="0"/>
              <a:t>Given a number check if it is a member of Fibonacci sequence or not</a:t>
            </a:r>
          </a:p>
          <a:p>
            <a:r>
              <a:rPr lang="en-US" dirty="0"/>
              <a:t>Read N, and print the following pattern</a:t>
            </a:r>
          </a:p>
          <a:p>
            <a:pPr marL="685800" lvl="2" indent="0">
              <a:buNone/>
            </a:pPr>
            <a:r>
              <a:rPr lang="en-US" dirty="0"/>
              <a:t>1</a:t>
            </a:r>
          </a:p>
          <a:p>
            <a:pPr marL="685800" lvl="2" indent="0">
              <a:buNone/>
            </a:pPr>
            <a:r>
              <a:rPr lang="en-US" dirty="0"/>
              <a:t>2 3</a:t>
            </a:r>
          </a:p>
          <a:p>
            <a:pPr marL="685800" lvl="2" indent="0">
              <a:buNone/>
            </a:pPr>
            <a:r>
              <a:rPr lang="en-US" dirty="0"/>
              <a:t>4 5 6</a:t>
            </a:r>
          </a:p>
          <a:p>
            <a:pPr marL="685800" lvl="2" indent="0">
              <a:buNone/>
            </a:pPr>
            <a:r>
              <a:rPr lang="en-US" dirty="0"/>
              <a:t>7 8 9 10</a:t>
            </a:r>
          </a:p>
          <a:p>
            <a:pPr marL="685800" lvl="2" indent="0">
              <a:buNone/>
            </a:pPr>
            <a:r>
              <a:rPr lang="en-US" dirty="0"/>
              <a:t>11 12 13 14 15</a:t>
            </a:r>
          </a:p>
        </p:txBody>
      </p:sp>
      <p:sp>
        <p:nvSpPr>
          <p:cNvPr id="2" name="Date Placeholder 1"/>
          <p:cNvSpPr>
            <a:spLocks noGrp="1"/>
          </p:cNvSpPr>
          <p:nvPr>
            <p:ph type="dt" sz="half" idx="4294967295"/>
          </p:nvPr>
        </p:nvSpPr>
        <p:spPr>
          <a:xfrm>
            <a:off x="7010400" y="-26988"/>
            <a:ext cx="2133600" cy="250826"/>
          </a:xfrm>
          <a:prstGeom prst="rect">
            <a:avLst/>
          </a:prstGeom>
        </p:spPr>
        <p:txBody>
          <a:bodyPr/>
          <a:lstStyle/>
          <a:p>
            <a:fld id="{C876AC4D-4ED3-9644-8C84-E54A9DEA34A2}" type="datetime4">
              <a:rPr lang="en-US" smtClean="0"/>
              <a:t>October 26, 2016</a:t>
            </a:fld>
            <a:endParaRPr lang="en-US"/>
          </a:p>
        </p:txBody>
      </p:sp>
      <p:sp>
        <p:nvSpPr>
          <p:cNvPr id="3" name="Slide Number Placeholder 2"/>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38</a:t>
            </a:fld>
            <a:endParaRPr lang="en-US"/>
          </a:p>
        </p:txBody>
      </p:sp>
    </p:spTree>
    <p:extLst>
      <p:ext uri="{BB962C8B-B14F-4D97-AF65-F5344CB8AC3E}">
        <p14:creationId xmlns:p14="http://schemas.microsoft.com/office/powerpoint/2010/main" val="3537398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Pseudocode</a:t>
            </a:r>
            <a:r>
              <a:rPr lang="en-US" dirty="0"/>
              <a:t>!</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EAA3B064-C410-4149-8583-D24D2FE15305}"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39</a:t>
            </a:fld>
            <a:endParaRPr lang="en-US"/>
          </a:p>
        </p:txBody>
      </p:sp>
    </p:spTree>
    <p:extLst>
      <p:ext uri="{BB962C8B-B14F-4D97-AF65-F5344CB8AC3E}">
        <p14:creationId xmlns:p14="http://schemas.microsoft.com/office/powerpoint/2010/main" val="145008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does a computer do? </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3B391D88-F4FB-1A41-BAB1-68D736DC9A2C}"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4</a:t>
            </a:fld>
            <a:endParaRPr lang="en-US"/>
          </a:p>
        </p:txBody>
      </p:sp>
      <p:sp>
        <p:nvSpPr>
          <p:cNvPr id="5" name="Rectangle 4"/>
          <p:cNvSpPr/>
          <p:nvPr/>
        </p:nvSpPr>
        <p:spPr>
          <a:xfrm>
            <a:off x="3293534" y="2455333"/>
            <a:ext cx="2556933" cy="270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Computer</a:t>
            </a:r>
          </a:p>
        </p:txBody>
      </p:sp>
      <p:cxnSp>
        <p:nvCxnSpPr>
          <p:cNvPr id="8" name="Straight Arrow Connector 7"/>
          <p:cNvCxnSpPr/>
          <p:nvPr/>
        </p:nvCxnSpPr>
        <p:spPr>
          <a:xfrm>
            <a:off x="1811867" y="3810000"/>
            <a:ext cx="148166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850467" y="3810000"/>
            <a:ext cx="148166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993851" y="3378369"/>
            <a:ext cx="753632" cy="406265"/>
          </a:xfrm>
          <a:prstGeom prst="rect">
            <a:avLst/>
          </a:prstGeom>
          <a:noFill/>
        </p:spPr>
        <p:txBody>
          <a:bodyPr wrap="none" rtlCol="0">
            <a:spAutoFit/>
          </a:bodyPr>
          <a:lstStyle/>
          <a:p>
            <a:r>
              <a:rPr lang="en-US" dirty="0"/>
              <a:t>Input</a:t>
            </a:r>
          </a:p>
        </p:txBody>
      </p:sp>
      <p:sp>
        <p:nvSpPr>
          <p:cNvPr id="11" name="TextBox 10"/>
          <p:cNvSpPr txBox="1"/>
          <p:nvPr/>
        </p:nvSpPr>
        <p:spPr>
          <a:xfrm>
            <a:off x="6159451" y="3396835"/>
            <a:ext cx="979843"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88107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t>
            </a:r>
            <a:r>
              <a:rPr lang="en-US" dirty="0" err="1"/>
              <a:t>pseudocode</a:t>
            </a:r>
            <a:r>
              <a:rPr lang="en-US" dirty="0"/>
              <a:t>?</a:t>
            </a:r>
          </a:p>
        </p:txBody>
      </p:sp>
      <p:sp>
        <p:nvSpPr>
          <p:cNvPr id="6" name="Content Placeholder 5"/>
          <p:cNvSpPr>
            <a:spLocks noGrp="1"/>
          </p:cNvSpPr>
          <p:nvPr>
            <p:ph idx="1"/>
          </p:nvPr>
        </p:nvSpPr>
        <p:spPr/>
        <p:txBody>
          <a:bodyPr/>
          <a:lstStyle/>
          <a:p>
            <a:r>
              <a:rPr lang="en-US" dirty="0"/>
              <a:t>A notation resembling a simplified programming language, used in program design</a:t>
            </a:r>
          </a:p>
          <a:p>
            <a:r>
              <a:rPr lang="en-US" dirty="0"/>
              <a:t>It allows designers or lead programmers to express the design in great detail and provides programmers a detailed template for the next step of writing code in a specific programming language</a:t>
            </a:r>
          </a:p>
          <a:p>
            <a:pPr marL="68580" indent="0">
              <a:buNone/>
            </a:pPr>
            <a:endParaRPr lang="en-US" dirty="0"/>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D85CCF1-2A54-9D45-9AF1-F6126235DB5D}"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40</a:t>
            </a:fld>
            <a:endParaRPr lang="en-US"/>
          </a:p>
        </p:txBody>
      </p:sp>
    </p:spTree>
    <p:extLst>
      <p:ext uri="{BB962C8B-B14F-4D97-AF65-F5344CB8AC3E}">
        <p14:creationId xmlns:p14="http://schemas.microsoft.com/office/powerpoint/2010/main" val="280679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Notation for those basic six!</a:t>
            </a:r>
          </a:p>
        </p:txBody>
      </p:sp>
      <p:sp>
        <p:nvSpPr>
          <p:cNvPr id="7" name="Content Placeholder 6"/>
          <p:cNvSpPr>
            <a:spLocks noGrp="1"/>
          </p:cNvSpPr>
          <p:nvPr>
            <p:ph idx="1"/>
          </p:nvPr>
        </p:nvSpPr>
        <p:spPr/>
        <p:txBody>
          <a:bodyPr>
            <a:normAutofit/>
          </a:bodyPr>
          <a:lstStyle/>
          <a:p>
            <a:r>
              <a:rPr lang="en-US" dirty="0"/>
              <a:t>Reading/Receiving [ read N ]</a:t>
            </a:r>
          </a:p>
          <a:p>
            <a:r>
              <a:rPr lang="en-US" dirty="0"/>
              <a:t>Outputting/Printing [ print Sum, print “Coding Blocks”, print 1, print ‘\n’ ]</a:t>
            </a:r>
          </a:p>
          <a:p>
            <a:pPr>
              <a:buFont typeface="+mj-lt"/>
              <a:buAutoNum type="romanUcPeriod"/>
            </a:pPr>
            <a:r>
              <a:rPr lang="en-US" dirty="0"/>
              <a:t>Assignment [Sum </a:t>
            </a:r>
            <a:r>
              <a:rPr lang="en-US" dirty="0">
                <a:sym typeface="Wingdings"/>
              </a:rPr>
              <a:t> </a:t>
            </a:r>
            <a:r>
              <a:rPr lang="en-US" dirty="0"/>
              <a:t>5]</a:t>
            </a:r>
          </a:p>
          <a:p>
            <a:pPr>
              <a:buFont typeface="+mj-lt"/>
              <a:buAutoNum type="romanUcPeriod"/>
            </a:pPr>
            <a:r>
              <a:rPr lang="en-US" dirty="0"/>
              <a:t>Arithmetic operators [ </a:t>
            </a:r>
            <a:r>
              <a:rPr lang="en-US" dirty="0" err="1"/>
              <a:t>a+b</a:t>
            </a:r>
            <a:r>
              <a:rPr lang="en-US" dirty="0"/>
              <a:t>, a * 5, sum + </a:t>
            </a:r>
            <a:r>
              <a:rPr lang="en-US" dirty="0" err="1"/>
              <a:t>i</a:t>
            </a:r>
            <a:r>
              <a:rPr lang="en-US" dirty="0"/>
              <a:t> ]</a:t>
            </a:r>
          </a:p>
          <a:p>
            <a:r>
              <a:rPr lang="en-US" dirty="0"/>
              <a:t>If Else [ if I &lt; N then … else then … </a:t>
            </a:r>
            <a:r>
              <a:rPr lang="en-US" dirty="0" err="1"/>
              <a:t>endif</a:t>
            </a:r>
            <a:r>
              <a:rPr lang="en-US" dirty="0"/>
              <a:t> ]</a:t>
            </a:r>
          </a:p>
          <a:p>
            <a:r>
              <a:rPr lang="en-US" dirty="0"/>
              <a:t>While Loop [ while I &lt; N do … </a:t>
            </a:r>
            <a:r>
              <a:rPr lang="en-US" dirty="0" err="1"/>
              <a:t>endwhile</a:t>
            </a:r>
            <a:r>
              <a:rPr lang="en-US" dirty="0"/>
              <a:t> ]</a:t>
            </a:r>
          </a:p>
          <a:p>
            <a:pPr>
              <a:buFont typeface="+mj-lt"/>
              <a:buAutoNum type="romanUcPeriod"/>
            </a:pPr>
            <a:endParaRPr lang="en-US" dirty="0"/>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389919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Lets convert some flowcharts into </a:t>
            </a:r>
            <a:r>
              <a:rPr lang="en-US" dirty="0" err="1"/>
              <a:t>pseudocode</a:t>
            </a:r>
            <a:r>
              <a:rPr lang="en-US" dirty="0"/>
              <a:t>!</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3698827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Check if a number is prime or not?</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
        <p:nvSpPr>
          <p:cNvPr id="8" name="Terminator 7"/>
          <p:cNvSpPr/>
          <p:nvPr/>
        </p:nvSpPr>
        <p:spPr>
          <a:xfrm>
            <a:off x="3568767"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9" name="Data 8"/>
          <p:cNvSpPr/>
          <p:nvPr/>
        </p:nvSpPr>
        <p:spPr>
          <a:xfrm>
            <a:off x="3403432" y="1981375"/>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N</a:t>
            </a:r>
          </a:p>
        </p:txBody>
      </p:sp>
      <p:sp>
        <p:nvSpPr>
          <p:cNvPr id="10" name="Decision 9"/>
          <p:cNvSpPr/>
          <p:nvPr/>
        </p:nvSpPr>
        <p:spPr>
          <a:xfrm>
            <a:off x="3412136" y="3124531"/>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&lt;   N ?</a:t>
            </a:r>
          </a:p>
        </p:txBody>
      </p:sp>
      <p:sp>
        <p:nvSpPr>
          <p:cNvPr id="11" name="Data 10"/>
          <p:cNvSpPr/>
          <p:nvPr/>
        </p:nvSpPr>
        <p:spPr>
          <a:xfrm>
            <a:off x="5894696" y="3384622"/>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a:t>
            </a:r>
          </a:p>
          <a:p>
            <a:pPr algn="ctr"/>
            <a:r>
              <a:rPr lang="en-US" sz="1400" dirty="0"/>
              <a:t> “IS PRIME”</a:t>
            </a:r>
          </a:p>
        </p:txBody>
      </p:sp>
      <p:sp>
        <p:nvSpPr>
          <p:cNvPr id="12" name="Process 11"/>
          <p:cNvSpPr/>
          <p:nvPr/>
        </p:nvSpPr>
        <p:spPr>
          <a:xfrm>
            <a:off x="3444116" y="2568447"/>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 = 2</a:t>
            </a:r>
          </a:p>
        </p:txBody>
      </p:sp>
      <p:sp>
        <p:nvSpPr>
          <p:cNvPr id="13" name="Terminator 12"/>
          <p:cNvSpPr/>
          <p:nvPr/>
        </p:nvSpPr>
        <p:spPr>
          <a:xfrm>
            <a:off x="5734638" y="5339039"/>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4" name="Straight Arrow Connector 13"/>
          <p:cNvCxnSpPr>
            <a:endCxn id="11" idx="2"/>
          </p:cNvCxnSpPr>
          <p:nvPr/>
        </p:nvCxnSpPr>
        <p:spPr>
          <a:xfrm>
            <a:off x="5486702" y="3607207"/>
            <a:ext cx="616321" cy="6015"/>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2" idx="0"/>
          </p:cNvCxnSpPr>
          <p:nvPr/>
        </p:nvCxnSpPr>
        <p:spPr>
          <a:xfrm>
            <a:off x="4445067" y="2438575"/>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23" idx="2"/>
          </p:cNvCxnSpPr>
          <p:nvPr/>
        </p:nvCxnSpPr>
        <p:spPr>
          <a:xfrm>
            <a:off x="5486704" y="4719273"/>
            <a:ext cx="450503" cy="120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23" idx="3"/>
            <a:endCxn id="13" idx="0"/>
          </p:cNvCxnSpPr>
          <p:nvPr/>
        </p:nvCxnSpPr>
        <p:spPr>
          <a:xfrm>
            <a:off x="6606611" y="4949076"/>
            <a:ext cx="4327" cy="38996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1" idx="5"/>
            <a:endCxn id="13" idx="0"/>
          </p:cNvCxnSpPr>
          <p:nvPr/>
        </p:nvCxnSpPr>
        <p:spPr>
          <a:xfrm flipH="1">
            <a:off x="6610938" y="3613222"/>
            <a:ext cx="1158701" cy="1725817"/>
          </a:xfrm>
          <a:prstGeom prst="bentConnector4">
            <a:avLst>
              <a:gd name="adj1" fmla="val -19729"/>
              <a:gd name="adj2" fmla="val 90765"/>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445067" y="4020197"/>
            <a:ext cx="475132" cy="276999"/>
          </a:xfrm>
          <a:prstGeom prst="rect">
            <a:avLst/>
          </a:prstGeom>
          <a:noFill/>
        </p:spPr>
        <p:txBody>
          <a:bodyPr wrap="square" rtlCol="0">
            <a:spAutoFit/>
          </a:bodyPr>
          <a:lstStyle/>
          <a:p>
            <a:r>
              <a:rPr lang="en-US" sz="1200" dirty="0">
                <a:solidFill>
                  <a:srgbClr val="555555"/>
                </a:solidFill>
              </a:rPr>
              <a:t>Yes</a:t>
            </a:r>
          </a:p>
        </p:txBody>
      </p:sp>
      <p:sp>
        <p:nvSpPr>
          <p:cNvPr id="20" name="TextBox 19"/>
          <p:cNvSpPr txBox="1"/>
          <p:nvPr/>
        </p:nvSpPr>
        <p:spPr>
          <a:xfrm>
            <a:off x="5404469" y="3365531"/>
            <a:ext cx="475132" cy="276999"/>
          </a:xfrm>
          <a:prstGeom prst="rect">
            <a:avLst/>
          </a:prstGeom>
          <a:noFill/>
        </p:spPr>
        <p:txBody>
          <a:bodyPr wrap="square" rtlCol="0">
            <a:spAutoFit/>
          </a:bodyPr>
          <a:lstStyle/>
          <a:p>
            <a:r>
              <a:rPr lang="en-US" sz="1200" dirty="0">
                <a:solidFill>
                  <a:srgbClr val="555555"/>
                </a:solidFill>
              </a:rPr>
              <a:t>No</a:t>
            </a:r>
          </a:p>
        </p:txBody>
      </p:sp>
      <p:cxnSp>
        <p:nvCxnSpPr>
          <p:cNvPr id="21" name="Straight Arrow Connector 20"/>
          <p:cNvCxnSpPr>
            <a:stCxn id="8" idx="2"/>
            <a:endCxn id="9" idx="1"/>
          </p:cNvCxnSpPr>
          <p:nvPr/>
        </p:nvCxnSpPr>
        <p:spPr>
          <a:xfrm>
            <a:off x="4445067" y="1851503"/>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2" name="Decision 21"/>
          <p:cNvSpPr/>
          <p:nvPr/>
        </p:nvSpPr>
        <p:spPr>
          <a:xfrm>
            <a:off x="3412136" y="4231785"/>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N is divisible by I ?</a:t>
            </a:r>
          </a:p>
        </p:txBody>
      </p:sp>
      <p:sp>
        <p:nvSpPr>
          <p:cNvPr id="23" name="Data 22"/>
          <p:cNvSpPr/>
          <p:nvPr/>
        </p:nvSpPr>
        <p:spPr>
          <a:xfrm>
            <a:off x="5714073" y="4491876"/>
            <a:ext cx="2231344"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Print</a:t>
            </a:r>
          </a:p>
          <a:p>
            <a:pPr algn="ctr"/>
            <a:r>
              <a:rPr lang="en-US" sz="1400" dirty="0"/>
              <a:t> “NOT PRIME”</a:t>
            </a:r>
          </a:p>
        </p:txBody>
      </p:sp>
      <p:sp>
        <p:nvSpPr>
          <p:cNvPr id="24" name="TextBox 23"/>
          <p:cNvSpPr txBox="1"/>
          <p:nvPr/>
        </p:nvSpPr>
        <p:spPr>
          <a:xfrm>
            <a:off x="5419564" y="4478786"/>
            <a:ext cx="475132" cy="276999"/>
          </a:xfrm>
          <a:prstGeom prst="rect">
            <a:avLst/>
          </a:prstGeom>
          <a:noFill/>
        </p:spPr>
        <p:txBody>
          <a:bodyPr wrap="square" rtlCol="0">
            <a:spAutoFit/>
          </a:bodyPr>
          <a:lstStyle/>
          <a:p>
            <a:r>
              <a:rPr lang="en-US" sz="1200" dirty="0">
                <a:solidFill>
                  <a:srgbClr val="555555"/>
                </a:solidFill>
              </a:rPr>
              <a:t>Yes</a:t>
            </a:r>
          </a:p>
        </p:txBody>
      </p:sp>
      <p:cxnSp>
        <p:nvCxnSpPr>
          <p:cNvPr id="25" name="Straight Arrow Connector 24"/>
          <p:cNvCxnSpPr/>
          <p:nvPr/>
        </p:nvCxnSpPr>
        <p:spPr>
          <a:xfrm>
            <a:off x="4437598" y="2994659"/>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445067" y="4101913"/>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7" name="Process 26"/>
          <p:cNvSpPr/>
          <p:nvPr/>
        </p:nvSpPr>
        <p:spPr>
          <a:xfrm>
            <a:off x="1166035" y="3870984"/>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Add 1 to I</a:t>
            </a:r>
          </a:p>
        </p:txBody>
      </p:sp>
      <p:cxnSp>
        <p:nvCxnSpPr>
          <p:cNvPr id="28" name="Elbow Connector 27"/>
          <p:cNvCxnSpPr>
            <a:stCxn id="22" idx="1"/>
            <a:endCxn id="27" idx="2"/>
          </p:cNvCxnSpPr>
          <p:nvPr/>
        </p:nvCxnSpPr>
        <p:spPr>
          <a:xfrm rot="10800000">
            <a:off x="2166986" y="4297196"/>
            <a:ext cx="1245150" cy="423280"/>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27" idx="0"/>
          </p:cNvCxnSpPr>
          <p:nvPr/>
        </p:nvCxnSpPr>
        <p:spPr>
          <a:xfrm rot="5400000" flipH="1" flipV="1">
            <a:off x="2932800" y="2358718"/>
            <a:ext cx="746453" cy="2278081"/>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118719" y="4480021"/>
            <a:ext cx="475132" cy="276999"/>
          </a:xfrm>
          <a:prstGeom prst="rect">
            <a:avLst/>
          </a:prstGeom>
          <a:noFill/>
        </p:spPr>
        <p:txBody>
          <a:bodyPr wrap="square" rtlCol="0">
            <a:spAutoFit/>
          </a:bodyPr>
          <a:lstStyle/>
          <a:p>
            <a:r>
              <a:rPr lang="en-US" sz="1200" dirty="0">
                <a:solidFill>
                  <a:srgbClr val="555555"/>
                </a:solidFill>
              </a:rPr>
              <a:t>No</a:t>
            </a:r>
          </a:p>
        </p:txBody>
      </p:sp>
    </p:spTree>
    <p:extLst>
      <p:ext uri="{BB962C8B-B14F-4D97-AF65-F5344CB8AC3E}">
        <p14:creationId xmlns:p14="http://schemas.microsoft.com/office/powerpoint/2010/main" val="541971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Pseudocode</a:t>
            </a:r>
            <a:r>
              <a:rPr lang="en-US" dirty="0"/>
              <a:t>- Check if N is prime?</a:t>
            </a:r>
          </a:p>
        </p:txBody>
      </p:sp>
      <p:sp>
        <p:nvSpPr>
          <p:cNvPr id="7" name="Content Placeholder 6"/>
          <p:cNvSpPr>
            <a:spLocks noGrp="1"/>
          </p:cNvSpPr>
          <p:nvPr>
            <p:ph idx="1"/>
          </p:nvPr>
        </p:nvSpPr>
        <p:spPr/>
        <p:txBody>
          <a:bodyPr>
            <a:normAutofit fontScale="92500" lnSpcReduction="10000"/>
          </a:bodyPr>
          <a:lstStyle/>
          <a:p>
            <a:pPr marL="68580" indent="0">
              <a:buNone/>
            </a:pPr>
            <a:r>
              <a:rPr lang="en-US" dirty="0"/>
              <a:t>read N </a:t>
            </a:r>
          </a:p>
          <a:p>
            <a:pPr marL="68580" indent="0">
              <a:buNone/>
            </a:pPr>
            <a:r>
              <a:rPr lang="en-US" dirty="0">
                <a:sym typeface="Wingdings"/>
              </a:rPr>
              <a:t>I  </a:t>
            </a:r>
            <a:r>
              <a:rPr lang="en-US" dirty="0"/>
              <a:t>2</a:t>
            </a:r>
          </a:p>
          <a:p>
            <a:pPr marL="68580" indent="0">
              <a:buNone/>
            </a:pPr>
            <a:r>
              <a:rPr lang="en-US" dirty="0"/>
              <a:t>While I &lt; N do</a:t>
            </a:r>
          </a:p>
          <a:p>
            <a:pPr marL="68580" indent="0">
              <a:buNone/>
            </a:pPr>
            <a:r>
              <a:rPr lang="en-US" dirty="0"/>
              <a:t>	if N is divisible by I then </a:t>
            </a:r>
          </a:p>
          <a:p>
            <a:pPr marL="68580" indent="0">
              <a:buNone/>
            </a:pPr>
            <a:r>
              <a:rPr lang="en-US" dirty="0"/>
              <a:t>      		print “NOT PRIME”</a:t>
            </a:r>
          </a:p>
          <a:p>
            <a:pPr marL="68580" indent="0">
              <a:buNone/>
            </a:pPr>
            <a:r>
              <a:rPr lang="en-US" dirty="0"/>
              <a:t>      		exit</a:t>
            </a:r>
          </a:p>
          <a:p>
            <a:pPr marL="68580" indent="0">
              <a:buNone/>
            </a:pPr>
            <a:r>
              <a:rPr lang="en-US" dirty="0"/>
              <a:t>   	</a:t>
            </a:r>
            <a:r>
              <a:rPr lang="en-US" dirty="0" err="1"/>
              <a:t>endif</a:t>
            </a:r>
            <a:endParaRPr lang="en-US" dirty="0"/>
          </a:p>
          <a:p>
            <a:pPr marL="68580" indent="0">
              <a:buNone/>
            </a:pPr>
            <a:r>
              <a:rPr lang="en-US" dirty="0">
                <a:sym typeface="Wingdings"/>
              </a:rPr>
              <a:t>I  I + 1</a:t>
            </a:r>
            <a:endParaRPr lang="en-US" dirty="0"/>
          </a:p>
          <a:p>
            <a:pPr marL="68580" indent="0">
              <a:buNone/>
            </a:pPr>
            <a:r>
              <a:rPr lang="en-US" dirty="0" err="1"/>
              <a:t>endwhile</a:t>
            </a:r>
            <a:endParaRPr lang="en-US" dirty="0"/>
          </a:p>
          <a:p>
            <a:pPr marL="68580" indent="0">
              <a:buNone/>
            </a:pPr>
            <a:r>
              <a:rPr lang="en-US" dirty="0"/>
              <a:t>print “IS PRIME”</a:t>
            </a:r>
          </a:p>
          <a:p>
            <a:pPr marL="68580" indent="0">
              <a:buNone/>
            </a:pPr>
            <a:r>
              <a:rPr lang="en-US" dirty="0"/>
              <a:t>exit</a:t>
            </a:r>
          </a:p>
          <a:p>
            <a:endParaRPr lang="en-US" dirty="0"/>
          </a:p>
        </p:txBody>
      </p:sp>
      <p:sp>
        <p:nvSpPr>
          <p:cNvPr id="2" name="Date Placeholder 1"/>
          <p:cNvSpPr>
            <a:spLocks noGrp="1"/>
          </p:cNvSpPr>
          <p:nvPr>
            <p:ph type="dt" sz="half" idx="4294967295"/>
          </p:nvPr>
        </p:nvSpPr>
        <p:spPr>
          <a:xfrm>
            <a:off x="7010400" y="-26988"/>
            <a:ext cx="2133600" cy="250826"/>
          </a:xfrm>
          <a:prstGeom prst="rect">
            <a:avLst/>
          </a:prstGeom>
        </p:spPr>
        <p:txBody>
          <a:bodyPr/>
          <a:lstStyle/>
          <a:p>
            <a:fld id="{C876AC4D-4ED3-9644-8C84-E54A9DEA34A2}" type="datetime4">
              <a:rPr lang="en-US" smtClean="0"/>
              <a:t>October 26, 2016</a:t>
            </a:fld>
            <a:endParaRPr lang="en-US"/>
          </a:p>
        </p:txBody>
      </p:sp>
      <p:sp>
        <p:nvSpPr>
          <p:cNvPr id="3" name="Slide Number Placeholder 2"/>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44</a:t>
            </a:fld>
            <a:endParaRPr lang="en-US"/>
          </a:p>
        </p:txBody>
      </p:sp>
    </p:spTree>
    <p:extLst>
      <p:ext uri="{BB962C8B-B14F-4D97-AF65-F5344CB8AC3E}">
        <p14:creationId xmlns:p14="http://schemas.microsoft.com/office/powerpoint/2010/main" val="217500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Find largest of N numbers</a:t>
            </a:r>
          </a:p>
        </p:txBody>
      </p:sp>
      <p:sp>
        <p:nvSpPr>
          <p:cNvPr id="2" name="Date Placeholder 1"/>
          <p:cNvSpPr>
            <a:spLocks noGrp="1"/>
          </p:cNvSpPr>
          <p:nvPr>
            <p:ph type="dt" sz="half" idx="4294967295"/>
          </p:nvPr>
        </p:nvSpPr>
        <p:spPr>
          <a:xfrm>
            <a:off x="7010400" y="-26988"/>
            <a:ext cx="2133600" cy="250826"/>
          </a:xfrm>
          <a:prstGeom prst="rect">
            <a:avLst/>
          </a:prstGeom>
        </p:spPr>
        <p:txBody>
          <a:bodyPr/>
          <a:lstStyle/>
          <a:p>
            <a:fld id="{C876AC4D-4ED3-9644-8C84-E54A9DEA34A2}" type="datetime4">
              <a:rPr lang="en-US" smtClean="0"/>
              <a:t>October 26, 2016</a:t>
            </a:fld>
            <a:endParaRPr lang="en-US"/>
          </a:p>
        </p:txBody>
      </p:sp>
      <p:sp>
        <p:nvSpPr>
          <p:cNvPr id="3" name="Slide Number Placeholder 2"/>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45</a:t>
            </a:fld>
            <a:endParaRPr lang="en-US"/>
          </a:p>
        </p:txBody>
      </p:sp>
      <p:sp>
        <p:nvSpPr>
          <p:cNvPr id="5" name="Terminator 4"/>
          <p:cNvSpPr/>
          <p:nvPr/>
        </p:nvSpPr>
        <p:spPr>
          <a:xfrm>
            <a:off x="3568767" y="1407003"/>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a:t>
            </a:r>
          </a:p>
        </p:txBody>
      </p:sp>
      <p:sp>
        <p:nvSpPr>
          <p:cNvPr id="6" name="Data 5"/>
          <p:cNvSpPr/>
          <p:nvPr/>
        </p:nvSpPr>
        <p:spPr>
          <a:xfrm>
            <a:off x="3403432" y="1981375"/>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N</a:t>
            </a:r>
          </a:p>
        </p:txBody>
      </p:sp>
      <p:sp>
        <p:nvSpPr>
          <p:cNvPr id="7" name="Decision 6"/>
          <p:cNvSpPr/>
          <p:nvPr/>
        </p:nvSpPr>
        <p:spPr>
          <a:xfrm>
            <a:off x="3412136" y="3124531"/>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I  &lt; N ?</a:t>
            </a:r>
          </a:p>
        </p:txBody>
      </p:sp>
      <p:sp>
        <p:nvSpPr>
          <p:cNvPr id="8" name="Data 7"/>
          <p:cNvSpPr/>
          <p:nvPr/>
        </p:nvSpPr>
        <p:spPr>
          <a:xfrm>
            <a:off x="5894696" y="3384622"/>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Output L</a:t>
            </a:r>
          </a:p>
        </p:txBody>
      </p:sp>
      <p:sp>
        <p:nvSpPr>
          <p:cNvPr id="9" name="Process 8"/>
          <p:cNvSpPr/>
          <p:nvPr/>
        </p:nvSpPr>
        <p:spPr>
          <a:xfrm>
            <a:off x="3444116" y="2568447"/>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Let I = 1, L = -1000000</a:t>
            </a:r>
          </a:p>
        </p:txBody>
      </p:sp>
      <p:sp>
        <p:nvSpPr>
          <p:cNvPr id="10" name="Terminator 9"/>
          <p:cNvSpPr/>
          <p:nvPr/>
        </p:nvSpPr>
        <p:spPr>
          <a:xfrm>
            <a:off x="6060031" y="4297196"/>
            <a:ext cx="1752600" cy="444500"/>
          </a:xfrm>
          <a:prstGeom prst="flowChartTerminator">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End</a:t>
            </a:r>
          </a:p>
        </p:txBody>
      </p:sp>
      <p:cxnSp>
        <p:nvCxnSpPr>
          <p:cNvPr id="11" name="Straight Arrow Connector 10"/>
          <p:cNvCxnSpPr>
            <a:endCxn id="37" idx="3"/>
          </p:cNvCxnSpPr>
          <p:nvPr/>
        </p:nvCxnSpPr>
        <p:spPr>
          <a:xfrm rot="10800000" flipV="1">
            <a:off x="3167936" y="5969118"/>
            <a:ext cx="1277132" cy="91390"/>
          </a:xfrm>
          <a:prstGeom prst="bentConnector3">
            <a:avLst>
              <a:gd name="adj1" fmla="val -2207"/>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9" idx="0"/>
          </p:cNvCxnSpPr>
          <p:nvPr/>
        </p:nvCxnSpPr>
        <p:spPr>
          <a:xfrm>
            <a:off x="4445067" y="2438575"/>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2166985" y="5460970"/>
            <a:ext cx="1" cy="38643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4"/>
            <a:endCxn id="10" idx="0"/>
          </p:cNvCxnSpPr>
          <p:nvPr/>
        </p:nvCxnSpPr>
        <p:spPr>
          <a:xfrm>
            <a:off x="6936331" y="3841822"/>
            <a:ext cx="0" cy="455374"/>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445067" y="4020197"/>
            <a:ext cx="475132" cy="276999"/>
          </a:xfrm>
          <a:prstGeom prst="rect">
            <a:avLst/>
          </a:prstGeom>
          <a:noFill/>
        </p:spPr>
        <p:txBody>
          <a:bodyPr wrap="square" rtlCol="0">
            <a:spAutoFit/>
          </a:bodyPr>
          <a:lstStyle/>
          <a:p>
            <a:r>
              <a:rPr lang="en-US" sz="1200" dirty="0">
                <a:solidFill>
                  <a:srgbClr val="555555"/>
                </a:solidFill>
              </a:rPr>
              <a:t>Yes</a:t>
            </a:r>
          </a:p>
        </p:txBody>
      </p:sp>
      <p:sp>
        <p:nvSpPr>
          <p:cNvPr id="17" name="TextBox 16"/>
          <p:cNvSpPr txBox="1"/>
          <p:nvPr/>
        </p:nvSpPr>
        <p:spPr>
          <a:xfrm>
            <a:off x="3206550" y="5783539"/>
            <a:ext cx="475132" cy="276999"/>
          </a:xfrm>
          <a:prstGeom prst="rect">
            <a:avLst/>
          </a:prstGeom>
          <a:noFill/>
        </p:spPr>
        <p:txBody>
          <a:bodyPr wrap="square" rtlCol="0">
            <a:spAutoFit/>
          </a:bodyPr>
          <a:lstStyle/>
          <a:p>
            <a:r>
              <a:rPr lang="en-US" sz="1200" dirty="0">
                <a:solidFill>
                  <a:srgbClr val="555555"/>
                </a:solidFill>
              </a:rPr>
              <a:t>Yes</a:t>
            </a:r>
          </a:p>
        </p:txBody>
      </p:sp>
      <p:cxnSp>
        <p:nvCxnSpPr>
          <p:cNvPr id="18" name="Straight Arrow Connector 17"/>
          <p:cNvCxnSpPr>
            <a:stCxn id="5" idx="2"/>
            <a:endCxn id="6" idx="1"/>
          </p:cNvCxnSpPr>
          <p:nvPr/>
        </p:nvCxnSpPr>
        <p:spPr>
          <a:xfrm>
            <a:off x="4445067" y="1851503"/>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19" name="Decision 18"/>
          <p:cNvSpPr/>
          <p:nvPr/>
        </p:nvSpPr>
        <p:spPr>
          <a:xfrm>
            <a:off x="3429544" y="4972279"/>
            <a:ext cx="2065862" cy="977382"/>
          </a:xfrm>
          <a:prstGeom prst="flowChartDecision">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Is </a:t>
            </a:r>
            <a:r>
              <a:rPr lang="en-US" sz="1400" dirty="0" err="1"/>
              <a:t>Num</a:t>
            </a:r>
            <a:r>
              <a:rPr lang="en-US" sz="1400" dirty="0"/>
              <a:t> &gt; L ?</a:t>
            </a:r>
          </a:p>
        </p:txBody>
      </p:sp>
      <p:sp>
        <p:nvSpPr>
          <p:cNvPr id="21" name="TextBox 20"/>
          <p:cNvSpPr txBox="1"/>
          <p:nvPr/>
        </p:nvSpPr>
        <p:spPr>
          <a:xfrm>
            <a:off x="5446018" y="3336223"/>
            <a:ext cx="475132" cy="276999"/>
          </a:xfrm>
          <a:prstGeom prst="rect">
            <a:avLst/>
          </a:prstGeom>
          <a:noFill/>
        </p:spPr>
        <p:txBody>
          <a:bodyPr wrap="square" rtlCol="0">
            <a:spAutoFit/>
          </a:bodyPr>
          <a:lstStyle/>
          <a:p>
            <a:r>
              <a:rPr lang="en-US" sz="1200" dirty="0">
                <a:solidFill>
                  <a:srgbClr val="555555"/>
                </a:solidFill>
              </a:rPr>
              <a:t>No</a:t>
            </a:r>
          </a:p>
        </p:txBody>
      </p:sp>
      <p:cxnSp>
        <p:nvCxnSpPr>
          <p:cNvPr id="22" name="Straight Arrow Connector 21"/>
          <p:cNvCxnSpPr/>
          <p:nvPr/>
        </p:nvCxnSpPr>
        <p:spPr>
          <a:xfrm>
            <a:off x="4437598" y="2994659"/>
            <a:ext cx="0" cy="129872"/>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45067" y="4101913"/>
            <a:ext cx="0" cy="19528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4" name="Process 23"/>
          <p:cNvSpPr/>
          <p:nvPr/>
        </p:nvSpPr>
        <p:spPr>
          <a:xfrm>
            <a:off x="1166035" y="3870984"/>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Add 1 to I</a:t>
            </a:r>
          </a:p>
        </p:txBody>
      </p:sp>
      <p:cxnSp>
        <p:nvCxnSpPr>
          <p:cNvPr id="25" name="Elbow Connector 24"/>
          <p:cNvCxnSpPr>
            <a:stCxn id="19" idx="1"/>
            <a:endCxn id="24" idx="2"/>
          </p:cNvCxnSpPr>
          <p:nvPr/>
        </p:nvCxnSpPr>
        <p:spPr>
          <a:xfrm rot="10800000">
            <a:off x="2166986" y="4297196"/>
            <a:ext cx="1262558" cy="1163774"/>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24" idx="0"/>
          </p:cNvCxnSpPr>
          <p:nvPr/>
        </p:nvCxnSpPr>
        <p:spPr>
          <a:xfrm rot="5400000" flipH="1" flipV="1">
            <a:off x="2932800" y="2358718"/>
            <a:ext cx="746453" cy="2278081"/>
          </a:xfrm>
          <a:prstGeom prst="bentConnector2">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968984" y="5183971"/>
            <a:ext cx="475132" cy="276999"/>
          </a:xfrm>
          <a:prstGeom prst="rect">
            <a:avLst/>
          </a:prstGeom>
          <a:noFill/>
        </p:spPr>
        <p:txBody>
          <a:bodyPr wrap="square" rtlCol="0">
            <a:spAutoFit/>
          </a:bodyPr>
          <a:lstStyle/>
          <a:p>
            <a:r>
              <a:rPr lang="en-US" sz="1200" dirty="0">
                <a:solidFill>
                  <a:srgbClr val="555555"/>
                </a:solidFill>
              </a:rPr>
              <a:t>No</a:t>
            </a:r>
          </a:p>
        </p:txBody>
      </p:sp>
      <p:sp>
        <p:nvSpPr>
          <p:cNvPr id="29" name="Data 28"/>
          <p:cNvSpPr/>
          <p:nvPr/>
        </p:nvSpPr>
        <p:spPr>
          <a:xfrm>
            <a:off x="3394728" y="4298585"/>
            <a:ext cx="2083270" cy="457200"/>
          </a:xfrm>
          <a:prstGeom prst="flowChartInputOutput">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Read </a:t>
            </a:r>
            <a:r>
              <a:rPr lang="en-US" sz="1400" dirty="0" err="1"/>
              <a:t>Num</a:t>
            </a:r>
            <a:endParaRPr lang="en-US" sz="1400" dirty="0"/>
          </a:p>
        </p:txBody>
      </p:sp>
      <p:cxnSp>
        <p:nvCxnSpPr>
          <p:cNvPr id="35" name="Straight Arrow Connector 34"/>
          <p:cNvCxnSpPr/>
          <p:nvPr/>
        </p:nvCxnSpPr>
        <p:spPr>
          <a:xfrm>
            <a:off x="4437598" y="4776996"/>
            <a:ext cx="0" cy="195283"/>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
        <p:nvSpPr>
          <p:cNvPr id="37" name="Process 36"/>
          <p:cNvSpPr/>
          <p:nvPr/>
        </p:nvSpPr>
        <p:spPr>
          <a:xfrm>
            <a:off x="1166034" y="5847402"/>
            <a:ext cx="2001902" cy="426212"/>
          </a:xfrm>
          <a:prstGeom prst="flowChartProcess">
            <a:avLst/>
          </a:prstGeom>
          <a:solidFill>
            <a:schemeClr val="accent1"/>
          </a:solidFill>
          <a:ln w="0"/>
          <a:effectLst/>
          <a:scene3d>
            <a:camera prst="orthographicFront">
              <a:rot lat="0" lon="0" rev="0"/>
            </a:camera>
            <a:lightRig rig="threePt" dir="tl">
              <a:rot lat="0" lon="0" rev="20400000"/>
            </a:lightRig>
          </a:scene3d>
          <a:sp3d>
            <a:bevelT w="0" h="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 = </a:t>
            </a:r>
            <a:r>
              <a:rPr lang="en-US" sz="1400" dirty="0" err="1"/>
              <a:t>Num</a:t>
            </a:r>
            <a:endParaRPr lang="en-US" sz="1400" dirty="0"/>
          </a:p>
        </p:txBody>
      </p:sp>
      <p:cxnSp>
        <p:nvCxnSpPr>
          <p:cNvPr id="46" name="Straight Arrow Connector 45"/>
          <p:cNvCxnSpPr>
            <a:stCxn id="7" idx="3"/>
            <a:endCxn id="8" idx="2"/>
          </p:cNvCxnSpPr>
          <p:nvPr/>
        </p:nvCxnSpPr>
        <p:spPr>
          <a:xfrm>
            <a:off x="5477998" y="3613222"/>
            <a:ext cx="625025" cy="0"/>
          </a:xfrm>
          <a:prstGeom prst="straightConnector1">
            <a:avLst/>
          </a:prstGeom>
          <a:ln>
            <a:solidFill>
              <a:srgbClr val="555555"/>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0981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Pseudocode</a:t>
            </a:r>
            <a:r>
              <a:rPr lang="en-US" dirty="0"/>
              <a:t> –Largest of N numbers</a:t>
            </a:r>
          </a:p>
        </p:txBody>
      </p:sp>
      <p:sp>
        <p:nvSpPr>
          <p:cNvPr id="7" name="Content Placeholder 6"/>
          <p:cNvSpPr>
            <a:spLocks noGrp="1"/>
          </p:cNvSpPr>
          <p:nvPr>
            <p:ph idx="1"/>
          </p:nvPr>
        </p:nvSpPr>
        <p:spPr/>
        <p:txBody>
          <a:bodyPr>
            <a:normAutofit fontScale="92500" lnSpcReduction="10000"/>
          </a:bodyPr>
          <a:lstStyle/>
          <a:p>
            <a:pPr marL="68580" indent="0">
              <a:buNone/>
            </a:pPr>
            <a:r>
              <a:rPr lang="en-US" dirty="0"/>
              <a:t>read N</a:t>
            </a:r>
          </a:p>
          <a:p>
            <a:pPr marL="68580" indent="0">
              <a:buNone/>
            </a:pPr>
            <a:r>
              <a:rPr lang="en-US" dirty="0"/>
              <a:t>I </a:t>
            </a:r>
            <a:r>
              <a:rPr lang="en-US" dirty="0">
                <a:sym typeface="Wingdings"/>
              </a:rPr>
              <a:t> 1, L  -100000</a:t>
            </a:r>
          </a:p>
          <a:p>
            <a:pPr marL="68580" indent="0">
              <a:buNone/>
            </a:pPr>
            <a:r>
              <a:rPr lang="en-US" dirty="0">
                <a:sym typeface="Wingdings"/>
              </a:rPr>
              <a:t>while I &lt; N do</a:t>
            </a:r>
          </a:p>
          <a:p>
            <a:pPr marL="68580" indent="0">
              <a:buNone/>
            </a:pPr>
            <a:r>
              <a:rPr lang="en-US" dirty="0">
                <a:sym typeface="Wingdings"/>
              </a:rPr>
              <a:t>	read </a:t>
            </a:r>
            <a:r>
              <a:rPr lang="en-US" dirty="0" err="1">
                <a:sym typeface="Wingdings"/>
              </a:rPr>
              <a:t>num</a:t>
            </a:r>
            <a:endParaRPr lang="en-US" dirty="0">
              <a:sym typeface="Wingdings"/>
            </a:endParaRPr>
          </a:p>
          <a:p>
            <a:pPr marL="68580" indent="0">
              <a:buNone/>
            </a:pPr>
            <a:r>
              <a:rPr lang="en-US" dirty="0">
                <a:sym typeface="Wingdings"/>
              </a:rPr>
              <a:t>	if </a:t>
            </a:r>
            <a:r>
              <a:rPr lang="en-US" dirty="0" err="1">
                <a:sym typeface="Wingdings"/>
              </a:rPr>
              <a:t>num</a:t>
            </a:r>
            <a:r>
              <a:rPr lang="en-US" dirty="0">
                <a:sym typeface="Wingdings"/>
              </a:rPr>
              <a:t> &gt; L then</a:t>
            </a:r>
          </a:p>
          <a:p>
            <a:pPr marL="68580" indent="0">
              <a:buNone/>
            </a:pPr>
            <a:r>
              <a:rPr lang="en-US" dirty="0">
                <a:sym typeface="Wingdings"/>
              </a:rPr>
              <a:t>		L  </a:t>
            </a:r>
            <a:r>
              <a:rPr lang="en-US" dirty="0" err="1">
                <a:sym typeface="Wingdings"/>
              </a:rPr>
              <a:t>num</a:t>
            </a:r>
            <a:endParaRPr lang="en-US" dirty="0">
              <a:sym typeface="Wingdings"/>
            </a:endParaRPr>
          </a:p>
          <a:p>
            <a:pPr marL="68580" indent="0">
              <a:buNone/>
            </a:pPr>
            <a:r>
              <a:rPr lang="en-US" dirty="0">
                <a:sym typeface="Wingdings"/>
              </a:rPr>
              <a:t>	</a:t>
            </a:r>
            <a:r>
              <a:rPr lang="en-US" dirty="0" err="1">
                <a:sym typeface="Wingdings"/>
              </a:rPr>
              <a:t>endif</a:t>
            </a:r>
            <a:endParaRPr lang="en-US" dirty="0">
              <a:sym typeface="Wingdings"/>
            </a:endParaRPr>
          </a:p>
          <a:p>
            <a:pPr marL="68580" indent="0">
              <a:buNone/>
            </a:pPr>
            <a:r>
              <a:rPr lang="en-US" dirty="0">
                <a:sym typeface="Wingdings"/>
              </a:rPr>
              <a:t>	I  I + 1</a:t>
            </a:r>
          </a:p>
          <a:p>
            <a:pPr marL="68580" indent="0">
              <a:buNone/>
            </a:pPr>
            <a:r>
              <a:rPr lang="en-US" dirty="0" err="1">
                <a:sym typeface="Wingdings"/>
              </a:rPr>
              <a:t>endwhile</a:t>
            </a:r>
            <a:endParaRPr lang="en-US" dirty="0">
              <a:sym typeface="Wingdings"/>
            </a:endParaRPr>
          </a:p>
          <a:p>
            <a:pPr marL="68580" indent="0">
              <a:buNone/>
            </a:pPr>
            <a:r>
              <a:rPr lang="en-US" dirty="0">
                <a:sym typeface="Wingdings"/>
              </a:rPr>
              <a:t>print L</a:t>
            </a:r>
          </a:p>
          <a:p>
            <a:pPr marL="68580" indent="0">
              <a:buNone/>
            </a:pPr>
            <a:r>
              <a:rPr lang="en-US" dirty="0">
                <a:sym typeface="Wingdings"/>
              </a:rPr>
              <a:t>exit</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125632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try one more pattern!</a:t>
            </a:r>
          </a:p>
        </p:txBody>
      </p:sp>
      <p:sp>
        <p:nvSpPr>
          <p:cNvPr id="7" name="Content Placeholder 6"/>
          <p:cNvSpPr>
            <a:spLocks noGrp="1"/>
          </p:cNvSpPr>
          <p:nvPr>
            <p:ph idx="1"/>
          </p:nvPr>
        </p:nvSpPr>
        <p:spPr>
          <a:xfrm>
            <a:off x="3164416" y="1417718"/>
            <a:ext cx="5075941" cy="4390947"/>
          </a:xfrm>
        </p:spPr>
        <p:txBody>
          <a:bodyPr>
            <a:normAutofit fontScale="62500" lnSpcReduction="20000"/>
          </a:bodyPr>
          <a:lstStyle/>
          <a:p>
            <a:pPr marL="68580" indent="0">
              <a:buNone/>
            </a:pPr>
            <a:r>
              <a:rPr lang="en-US" dirty="0"/>
              <a:t>read N</a:t>
            </a:r>
          </a:p>
          <a:p>
            <a:pPr marL="68580" indent="0">
              <a:buNone/>
            </a:pPr>
            <a:r>
              <a:rPr lang="en-US" dirty="0"/>
              <a:t>i </a:t>
            </a:r>
            <a:r>
              <a:rPr lang="en-US" dirty="0">
                <a:sym typeface="Wingdings"/>
              </a:rPr>
              <a:t> 1</a:t>
            </a:r>
          </a:p>
          <a:p>
            <a:pPr marL="68580" indent="0">
              <a:buNone/>
            </a:pPr>
            <a:r>
              <a:rPr lang="en-US" dirty="0">
                <a:sym typeface="Wingdings"/>
              </a:rPr>
              <a:t>while </a:t>
            </a:r>
            <a:r>
              <a:rPr lang="en-US" dirty="0" err="1">
                <a:sym typeface="Wingdings"/>
              </a:rPr>
              <a:t>i</a:t>
            </a:r>
            <a:r>
              <a:rPr lang="en-US" dirty="0">
                <a:sym typeface="Wingdings"/>
              </a:rPr>
              <a:t> &lt;= N do</a:t>
            </a:r>
          </a:p>
          <a:p>
            <a:pPr marL="68580" indent="0">
              <a:buNone/>
            </a:pPr>
            <a:r>
              <a:rPr lang="en-US" dirty="0">
                <a:sym typeface="Wingdings"/>
              </a:rPr>
              <a:t>	j  1</a:t>
            </a:r>
          </a:p>
          <a:p>
            <a:pPr marL="68580" indent="0">
              <a:buNone/>
            </a:pPr>
            <a:r>
              <a:rPr lang="en-US" dirty="0">
                <a:sym typeface="Wingdings"/>
              </a:rPr>
              <a:t>	while j &lt;= n-</a:t>
            </a:r>
            <a:r>
              <a:rPr lang="en-US" dirty="0" err="1">
                <a:sym typeface="Wingdings"/>
              </a:rPr>
              <a:t>i</a:t>
            </a:r>
            <a:r>
              <a:rPr lang="en-US" dirty="0">
                <a:sym typeface="Wingdings"/>
              </a:rPr>
              <a:t> do</a:t>
            </a:r>
          </a:p>
          <a:p>
            <a:pPr marL="68580" indent="0">
              <a:buNone/>
            </a:pPr>
            <a:r>
              <a:rPr lang="en-US" dirty="0">
                <a:sym typeface="Wingdings"/>
              </a:rPr>
              <a:t>		print ‘ ‘</a:t>
            </a:r>
          </a:p>
          <a:p>
            <a:pPr marL="68580" indent="0">
              <a:buNone/>
            </a:pPr>
            <a:r>
              <a:rPr lang="en-US" dirty="0">
                <a:sym typeface="Wingdings"/>
              </a:rPr>
              <a:t>		j  j + 1</a:t>
            </a:r>
          </a:p>
          <a:p>
            <a:pPr marL="68580" indent="0">
              <a:buNone/>
            </a:pPr>
            <a:r>
              <a:rPr lang="en-US" dirty="0">
                <a:sym typeface="Wingdings"/>
              </a:rPr>
              <a:t>	</a:t>
            </a:r>
            <a:r>
              <a:rPr lang="en-US" dirty="0" err="1">
                <a:sym typeface="Wingdings"/>
              </a:rPr>
              <a:t>endwhile</a:t>
            </a:r>
            <a:endParaRPr lang="en-US" dirty="0">
              <a:sym typeface="Wingdings"/>
            </a:endParaRPr>
          </a:p>
          <a:p>
            <a:pPr marL="68580" indent="0">
              <a:buNone/>
            </a:pPr>
            <a:r>
              <a:rPr lang="en-US" dirty="0">
                <a:sym typeface="Wingdings"/>
              </a:rPr>
              <a:t>	j  1, value  1	</a:t>
            </a:r>
          </a:p>
          <a:p>
            <a:pPr marL="68580" indent="0">
              <a:buNone/>
            </a:pPr>
            <a:r>
              <a:rPr lang="en-US" dirty="0">
                <a:sym typeface="Wingdings"/>
              </a:rPr>
              <a:t>	while j &lt;= 2*</a:t>
            </a:r>
            <a:r>
              <a:rPr lang="en-US" dirty="0" err="1">
                <a:sym typeface="Wingdings"/>
              </a:rPr>
              <a:t>i</a:t>
            </a:r>
            <a:r>
              <a:rPr lang="en-US" dirty="0">
                <a:sym typeface="Wingdings"/>
              </a:rPr>
              <a:t> - 1 do</a:t>
            </a:r>
          </a:p>
          <a:p>
            <a:pPr marL="68580" indent="0">
              <a:buNone/>
            </a:pPr>
            <a:r>
              <a:rPr lang="en-US" dirty="0">
                <a:sym typeface="Wingdings"/>
              </a:rPr>
              <a:t>		print value</a:t>
            </a:r>
          </a:p>
          <a:p>
            <a:pPr marL="68580" indent="0">
              <a:buNone/>
            </a:pPr>
            <a:r>
              <a:rPr lang="en-US" dirty="0">
                <a:sym typeface="Wingdings"/>
              </a:rPr>
              <a:t>		j  j + 1</a:t>
            </a:r>
          </a:p>
          <a:p>
            <a:pPr marL="68580" indent="0">
              <a:buNone/>
            </a:pPr>
            <a:r>
              <a:rPr lang="en-US" dirty="0">
                <a:sym typeface="Wingdings"/>
              </a:rPr>
              <a:t>		value   value + 1</a:t>
            </a:r>
          </a:p>
          <a:p>
            <a:pPr marL="68580" indent="0">
              <a:buNone/>
            </a:pPr>
            <a:r>
              <a:rPr lang="en-US" dirty="0">
                <a:sym typeface="Wingdings"/>
              </a:rPr>
              <a:t>	</a:t>
            </a:r>
            <a:r>
              <a:rPr lang="en-US" dirty="0" err="1">
                <a:sym typeface="Wingdings"/>
              </a:rPr>
              <a:t>endwhile</a:t>
            </a:r>
            <a:endParaRPr lang="en-US" dirty="0">
              <a:sym typeface="Wingdings"/>
            </a:endParaRPr>
          </a:p>
          <a:p>
            <a:pPr marL="68580" indent="0">
              <a:buNone/>
            </a:pPr>
            <a:r>
              <a:rPr lang="en-US" dirty="0">
                <a:sym typeface="Wingdings"/>
              </a:rPr>
              <a:t>	print ‘\n’</a:t>
            </a:r>
          </a:p>
          <a:p>
            <a:pPr marL="68580" indent="0">
              <a:buNone/>
            </a:pPr>
            <a:r>
              <a:rPr lang="en-US" dirty="0">
                <a:sym typeface="Wingdings"/>
              </a:rPr>
              <a:t>	</a:t>
            </a:r>
            <a:r>
              <a:rPr lang="en-US" dirty="0" err="1">
                <a:sym typeface="Wingdings"/>
              </a:rPr>
              <a:t>i</a:t>
            </a:r>
            <a:r>
              <a:rPr lang="en-US" dirty="0">
                <a:sym typeface="Wingdings"/>
              </a:rPr>
              <a:t>  </a:t>
            </a:r>
            <a:r>
              <a:rPr lang="en-US" dirty="0" err="1">
                <a:sym typeface="Wingdings"/>
              </a:rPr>
              <a:t>i</a:t>
            </a:r>
            <a:r>
              <a:rPr lang="en-US" dirty="0">
                <a:sym typeface="Wingdings"/>
              </a:rPr>
              <a:t> + 1</a:t>
            </a:r>
          </a:p>
          <a:p>
            <a:pPr marL="68580" indent="0">
              <a:buNone/>
            </a:pPr>
            <a:r>
              <a:rPr lang="en-US" dirty="0" err="1">
                <a:sym typeface="Wingdings"/>
              </a:rPr>
              <a:t>endwhile</a:t>
            </a:r>
            <a:endParaRPr lang="en-US" dirty="0">
              <a:sym typeface="Wingdings"/>
            </a:endParaRPr>
          </a:p>
          <a:p>
            <a:pPr marL="68580" indent="0">
              <a:buNone/>
            </a:pPr>
            <a:r>
              <a:rPr lang="en-US" dirty="0">
                <a:sym typeface="Wingdings"/>
              </a:rPr>
              <a:t>exit </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
        <p:nvSpPr>
          <p:cNvPr id="9" name="Content Placeholder 7"/>
          <p:cNvSpPr txBox="1">
            <a:spLocks/>
          </p:cNvSpPr>
          <p:nvPr/>
        </p:nvSpPr>
        <p:spPr>
          <a:xfrm>
            <a:off x="1053629" y="1417718"/>
            <a:ext cx="2004954" cy="4388722"/>
          </a:xfrm>
          <a:prstGeom prst="rect">
            <a:avLst/>
          </a:prstGeom>
        </p:spPr>
        <p:txBody>
          <a:bodyPr/>
          <a:lstStyle>
            <a:lvl1pPr marL="582930" indent="-514350" algn="l" defTabSz="914400" rtl="0" eaLnBrk="1" latinLnBrk="0" hangingPunct="1">
              <a:spcBef>
                <a:spcPct val="20000"/>
              </a:spcBef>
              <a:buClr>
                <a:schemeClr val="accent1"/>
              </a:buClr>
              <a:buSzPct val="76000"/>
              <a:buFont typeface="+mj-lt"/>
              <a:buAutoNum type="romanUcPeriod"/>
              <a:defRPr sz="2400" kern="1200">
                <a:solidFill>
                  <a:schemeClr val="tx2"/>
                </a:solidFill>
                <a:latin typeface="+mn-lt"/>
                <a:ea typeface="+mn-ea"/>
                <a:cs typeface="+mn-cs"/>
              </a:defRPr>
            </a:lvl1pPr>
            <a:lvl2pPr marL="880110" indent="-514350" algn="l" defTabSz="914400" rtl="0" eaLnBrk="1" latinLnBrk="0" hangingPunct="1">
              <a:spcBef>
                <a:spcPct val="20000"/>
              </a:spcBef>
              <a:buClr>
                <a:schemeClr val="accent1"/>
              </a:buClr>
              <a:buSzPct val="76000"/>
              <a:buFont typeface="+mj-lt"/>
              <a:buAutoNum type="romanUcPeriod"/>
              <a:defRPr sz="2200" kern="1200">
                <a:solidFill>
                  <a:schemeClr val="tx2"/>
                </a:solidFill>
                <a:latin typeface="+mn-lt"/>
                <a:ea typeface="+mn-ea"/>
                <a:cs typeface="+mn-cs"/>
              </a:defRPr>
            </a:lvl2pPr>
            <a:lvl3pPr marL="1200150" indent="-514350" algn="l" defTabSz="914400" rtl="0" eaLnBrk="1" latinLnBrk="0" hangingPunct="1">
              <a:spcBef>
                <a:spcPct val="20000"/>
              </a:spcBef>
              <a:buClr>
                <a:schemeClr val="accent1"/>
              </a:buClr>
              <a:buSzPct val="76000"/>
              <a:buFont typeface="+mj-lt"/>
              <a:buAutoNum type="romanUcPeriod"/>
              <a:defRPr sz="2000" kern="1200">
                <a:solidFill>
                  <a:schemeClr val="tx2"/>
                </a:solidFill>
                <a:latin typeface="+mn-lt"/>
                <a:ea typeface="+mn-ea"/>
                <a:cs typeface="+mn-cs"/>
              </a:defRPr>
            </a:lvl3pPr>
            <a:lvl4pPr marL="1296162" indent="-400050" algn="l" defTabSz="914400" rtl="0" eaLnBrk="1" latinLnBrk="0" hangingPunct="1">
              <a:spcBef>
                <a:spcPct val="20000"/>
              </a:spcBef>
              <a:buClr>
                <a:schemeClr val="accent1"/>
              </a:buClr>
              <a:buSzPct val="76000"/>
              <a:buFont typeface="+mj-lt"/>
              <a:buAutoNum type="romanUcPeriod"/>
              <a:defRPr sz="1800" kern="1200">
                <a:solidFill>
                  <a:schemeClr val="tx2"/>
                </a:solidFill>
                <a:latin typeface="+mn-lt"/>
                <a:ea typeface="+mn-ea"/>
                <a:cs typeface="+mn-cs"/>
              </a:defRPr>
            </a:lvl4pPr>
            <a:lvl5pPr marL="1497330" indent="-400050" algn="l" defTabSz="914400" rtl="0" eaLnBrk="1" latinLnBrk="0" hangingPunct="1">
              <a:spcBef>
                <a:spcPct val="20000"/>
              </a:spcBef>
              <a:buClr>
                <a:schemeClr val="accent1"/>
              </a:buClr>
              <a:buSzPct val="76000"/>
              <a:buFont typeface="+mj-lt"/>
              <a:buAutoNum type="romanUcPeriod"/>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mj-lt"/>
              <a:buNone/>
            </a:pPr>
            <a:r>
              <a:rPr lang="en-US" dirty="0">
                <a:latin typeface="Courier"/>
                <a:cs typeface="Courier"/>
              </a:rPr>
              <a:t>    1</a:t>
            </a:r>
          </a:p>
          <a:p>
            <a:pPr marL="68580" indent="0">
              <a:buFont typeface="+mj-lt"/>
              <a:buNone/>
            </a:pPr>
            <a:r>
              <a:rPr lang="en-US" dirty="0">
                <a:latin typeface="Courier"/>
                <a:cs typeface="Courier"/>
              </a:rPr>
              <a:t>   123</a:t>
            </a:r>
          </a:p>
          <a:p>
            <a:pPr marL="68580" indent="0">
              <a:buFont typeface="+mj-lt"/>
              <a:buNone/>
            </a:pPr>
            <a:r>
              <a:rPr lang="en-US" dirty="0">
                <a:latin typeface="Courier"/>
                <a:cs typeface="Courier"/>
              </a:rPr>
              <a:t>  12345</a:t>
            </a:r>
          </a:p>
          <a:p>
            <a:pPr marL="68580" indent="0">
              <a:buFont typeface="+mj-lt"/>
              <a:buNone/>
            </a:pPr>
            <a:r>
              <a:rPr lang="en-US" dirty="0">
                <a:latin typeface="Courier"/>
                <a:cs typeface="Courier"/>
              </a:rPr>
              <a:t> 1234567</a:t>
            </a:r>
          </a:p>
          <a:p>
            <a:pPr marL="68580" indent="0">
              <a:buFont typeface="+mj-lt"/>
              <a:buNone/>
            </a:pPr>
            <a:r>
              <a:rPr lang="en-US" dirty="0">
                <a:latin typeface="Courier"/>
                <a:cs typeface="Courier"/>
              </a:rPr>
              <a:t>123456789</a:t>
            </a:r>
          </a:p>
        </p:txBody>
      </p:sp>
    </p:spTree>
    <p:extLst>
      <p:ext uri="{BB962C8B-B14F-4D97-AF65-F5344CB8AC3E}">
        <p14:creationId xmlns:p14="http://schemas.microsoft.com/office/powerpoint/2010/main" val="2233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7">
                                            <p:txEl>
                                              <p:pRg st="13" end="13"/>
                                            </p:txEl>
                                          </p:spTgt>
                                        </p:tgtEl>
                                        <p:attrNameLst>
                                          <p:attrName>style.visibility</p:attrName>
                                        </p:attrNameLst>
                                      </p:cBhvr>
                                      <p:to>
                                        <p:strVal val="visible"/>
                                      </p:to>
                                    </p:set>
                                    <p:anim calcmode="lin" valueType="num">
                                      <p:cBhvr additive="base">
                                        <p:cTn id="85" dur="500" fill="hold"/>
                                        <p:tgtEl>
                                          <p:spTgt spid="7">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7">
                                            <p:txEl>
                                              <p:pRg st="14" end="14"/>
                                            </p:txEl>
                                          </p:spTgt>
                                        </p:tgtEl>
                                        <p:attrNameLst>
                                          <p:attrName>style.visibility</p:attrName>
                                        </p:attrNameLst>
                                      </p:cBhvr>
                                      <p:to>
                                        <p:strVal val="visible"/>
                                      </p:to>
                                    </p:set>
                                    <p:anim calcmode="lin" valueType="num">
                                      <p:cBhvr additive="base">
                                        <p:cTn id="91" dur="500" fill="hold"/>
                                        <p:tgtEl>
                                          <p:spTgt spid="7">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7">
                                            <p:txEl>
                                              <p:pRg st="15" end="15"/>
                                            </p:txEl>
                                          </p:spTgt>
                                        </p:tgtEl>
                                        <p:attrNameLst>
                                          <p:attrName>style.visibility</p:attrName>
                                        </p:attrNameLst>
                                      </p:cBhvr>
                                      <p:to>
                                        <p:strVal val="visible"/>
                                      </p:to>
                                    </p:set>
                                    <p:anim calcmode="lin" valueType="num">
                                      <p:cBhvr additive="base">
                                        <p:cTn id="97" dur="500" fill="hold"/>
                                        <p:tgtEl>
                                          <p:spTgt spid="7">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7">
                                            <p:txEl>
                                              <p:pRg st="16" end="16"/>
                                            </p:txEl>
                                          </p:spTgt>
                                        </p:tgtEl>
                                        <p:attrNameLst>
                                          <p:attrName>style.visibility</p:attrName>
                                        </p:attrNameLst>
                                      </p:cBhvr>
                                      <p:to>
                                        <p:strVal val="visible"/>
                                      </p:to>
                                    </p:set>
                                    <p:anim calcmode="lin" valueType="num">
                                      <p:cBhvr additive="base">
                                        <p:cTn id="103" dur="500" fill="hold"/>
                                        <p:tgtEl>
                                          <p:spTgt spid="7">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7">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7">
                                            <p:txEl>
                                              <p:pRg st="17" end="17"/>
                                            </p:txEl>
                                          </p:spTgt>
                                        </p:tgtEl>
                                        <p:attrNameLst>
                                          <p:attrName>style.visibility</p:attrName>
                                        </p:attrNameLst>
                                      </p:cBhvr>
                                      <p:to>
                                        <p:strVal val="visible"/>
                                      </p:to>
                                    </p:set>
                                    <p:anim calcmode="lin" valueType="num">
                                      <p:cBhvr additive="base">
                                        <p:cTn id="109" dur="500" fill="hold"/>
                                        <p:tgtEl>
                                          <p:spTgt spid="7">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Time to try?</a:t>
            </a:r>
          </a:p>
        </p:txBody>
      </p:sp>
      <p:sp>
        <p:nvSpPr>
          <p:cNvPr id="6" name="Content Placeholder 5"/>
          <p:cNvSpPr>
            <a:spLocks noGrp="1"/>
          </p:cNvSpPr>
          <p:nvPr>
            <p:ph idx="1"/>
          </p:nvPr>
        </p:nvSpPr>
        <p:spPr/>
        <p:txBody>
          <a:bodyPr/>
          <a:lstStyle/>
          <a:p>
            <a:r>
              <a:rPr lang="en-US" dirty="0"/>
              <a:t>Convert your flowcharts into </a:t>
            </a:r>
            <a:r>
              <a:rPr lang="en-US" dirty="0" err="1"/>
              <a:t>pseudocode</a:t>
            </a:r>
            <a:endParaRPr lang="en-US" dirty="0"/>
          </a:p>
          <a:p>
            <a:r>
              <a:rPr lang="en-US" dirty="0"/>
              <a:t>Read N and print the below pattern</a:t>
            </a:r>
          </a:p>
          <a:p>
            <a:pPr marL="68580" indent="0">
              <a:buNone/>
            </a:pPr>
            <a:r>
              <a:rPr lang="en-US" dirty="0">
                <a:latin typeface="Courier"/>
                <a:cs typeface="Courier"/>
              </a:rPr>
              <a:t>	1</a:t>
            </a:r>
          </a:p>
          <a:p>
            <a:pPr marL="68580" indent="0">
              <a:buNone/>
            </a:pPr>
            <a:r>
              <a:rPr lang="en-US" dirty="0">
                <a:latin typeface="Courier"/>
                <a:cs typeface="Courier"/>
              </a:rPr>
              <a:t>    232</a:t>
            </a:r>
          </a:p>
          <a:p>
            <a:pPr marL="68580" indent="0">
              <a:buNone/>
            </a:pPr>
            <a:r>
              <a:rPr lang="en-US" dirty="0">
                <a:latin typeface="Courier"/>
                <a:cs typeface="Courier"/>
              </a:rPr>
              <a:t>   34543</a:t>
            </a:r>
          </a:p>
          <a:p>
            <a:pPr marL="68580" indent="0">
              <a:buNone/>
            </a:pPr>
            <a:r>
              <a:rPr lang="en-US" dirty="0">
                <a:latin typeface="Courier"/>
                <a:cs typeface="Courier"/>
              </a:rPr>
              <a:t>  4567654</a:t>
            </a:r>
          </a:p>
          <a:p>
            <a:pPr marL="68580" indent="0">
              <a:buNone/>
            </a:pPr>
            <a:r>
              <a:rPr lang="en-US" dirty="0">
                <a:latin typeface="Courier"/>
                <a:cs typeface="Courier"/>
              </a:rPr>
              <a:t> 567898765 </a:t>
            </a:r>
            <a:endParaRPr lang="en-US" dirty="0"/>
          </a:p>
          <a:p>
            <a:pPr>
              <a:buFont typeface="+mj-lt"/>
              <a:buAutoNum type="romanUcPeriod" startAt="3"/>
            </a:pPr>
            <a:r>
              <a:rPr lang="en-US" dirty="0"/>
              <a:t>Given a number N, find sum of its digits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D85CCF1-2A54-9D45-9AF1-F6126235DB5D}"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48</a:t>
            </a:fld>
            <a:endParaRPr lang="en-US"/>
          </a:p>
        </p:txBody>
      </p:sp>
    </p:spTree>
    <p:extLst>
      <p:ext uri="{BB962C8B-B14F-4D97-AF65-F5344CB8AC3E}">
        <p14:creationId xmlns:p14="http://schemas.microsoft.com/office/powerpoint/2010/main" val="2513447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Time for Brain Teasers!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D85CCF1-2A54-9D45-9AF1-F6126235DB5D}"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49</a:t>
            </a:fld>
            <a:endParaRPr lang="en-US"/>
          </a:p>
        </p:txBody>
      </p:sp>
    </p:spTree>
    <p:extLst>
      <p:ext uri="{BB962C8B-B14F-4D97-AF65-F5344CB8AC3E}">
        <p14:creationId xmlns:p14="http://schemas.microsoft.com/office/powerpoint/2010/main" val="292072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Tool for solving problems with data</a:t>
            </a:r>
          </a:p>
        </p:txBody>
      </p:sp>
      <p:sp>
        <p:nvSpPr>
          <p:cNvPr id="6" name="Content Placeholder 5"/>
          <p:cNvSpPr>
            <a:spLocks noGrp="1"/>
          </p:cNvSpPr>
          <p:nvPr>
            <p:ph idx="1"/>
          </p:nvPr>
        </p:nvSpPr>
        <p:spPr/>
        <p:txBody>
          <a:bodyPr/>
          <a:lstStyle/>
          <a:p>
            <a:r>
              <a:rPr lang="en-US" dirty="0"/>
              <a:t>To communicate the solution we create </a:t>
            </a:r>
            <a:r>
              <a:rPr lang="en-US" dirty="0">
                <a:solidFill>
                  <a:schemeClr val="accent1"/>
                </a:solidFill>
              </a:rPr>
              <a:t>Programs</a:t>
            </a:r>
            <a:r>
              <a:rPr lang="en-US" dirty="0"/>
              <a:t>. </a:t>
            </a:r>
          </a:p>
          <a:p>
            <a:r>
              <a:rPr lang="en-US" dirty="0"/>
              <a:t>So  a program is a </a:t>
            </a:r>
            <a:r>
              <a:rPr lang="en-US" dirty="0">
                <a:solidFill>
                  <a:schemeClr val="accent1"/>
                </a:solidFill>
              </a:rPr>
              <a:t>sequence of instructions </a:t>
            </a:r>
            <a:r>
              <a:rPr lang="en-US" dirty="0"/>
              <a:t>that tells a computer how to perform a task.</a:t>
            </a:r>
          </a:p>
          <a:p>
            <a:r>
              <a:rPr lang="en-US" dirty="0"/>
              <a:t>When computer follows the instructions we say it </a:t>
            </a:r>
            <a:r>
              <a:rPr lang="en-US" dirty="0">
                <a:solidFill>
                  <a:schemeClr val="accent1"/>
                </a:solidFill>
              </a:rPr>
              <a:t>executes</a:t>
            </a:r>
            <a:r>
              <a:rPr lang="en-US" b="1" dirty="0"/>
              <a:t> </a:t>
            </a:r>
            <a:r>
              <a:rPr lang="en-US" dirty="0"/>
              <a:t>the program.</a:t>
            </a:r>
          </a:p>
        </p:txBody>
      </p:sp>
      <p:sp>
        <p:nvSpPr>
          <p:cNvPr id="2" name="Date Placeholder 1"/>
          <p:cNvSpPr>
            <a:spLocks noGrp="1"/>
          </p:cNvSpPr>
          <p:nvPr>
            <p:ph type="dt" sz="half" idx="4294967295"/>
          </p:nvPr>
        </p:nvSpPr>
        <p:spPr>
          <a:xfrm>
            <a:off x="7010400" y="-26988"/>
            <a:ext cx="2133600" cy="250826"/>
          </a:xfrm>
          <a:prstGeom prst="rect">
            <a:avLst/>
          </a:prstGeom>
        </p:spPr>
        <p:txBody>
          <a:bodyPr/>
          <a:lstStyle/>
          <a:p>
            <a:fld id="{4838834D-DEF0-CF4F-B2A2-A3DA4A70E3CA}" type="datetime4">
              <a:rPr lang="en-US" smtClean="0"/>
              <a:t>October 26, 2016</a:t>
            </a:fld>
            <a:endParaRPr lang="en-US"/>
          </a:p>
        </p:txBody>
      </p:sp>
      <p:sp>
        <p:nvSpPr>
          <p:cNvPr id="3" name="Slide Number Placeholder 2"/>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5</a:t>
            </a:fld>
            <a:endParaRPr lang="en-US"/>
          </a:p>
        </p:txBody>
      </p:sp>
    </p:spTree>
    <p:extLst>
      <p:ext uri="{BB962C8B-B14F-4D97-AF65-F5344CB8AC3E}">
        <p14:creationId xmlns:p14="http://schemas.microsoft.com/office/powerpoint/2010/main" val="254968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BT - 1: Hour Glasses</a:t>
            </a:r>
          </a:p>
        </p:txBody>
      </p:sp>
      <p:sp>
        <p:nvSpPr>
          <p:cNvPr id="6" name="Content Placeholder 5"/>
          <p:cNvSpPr>
            <a:spLocks noGrp="1"/>
          </p:cNvSpPr>
          <p:nvPr>
            <p:ph idx="1"/>
          </p:nvPr>
        </p:nvSpPr>
        <p:spPr/>
        <p:txBody>
          <a:bodyPr/>
          <a:lstStyle/>
          <a:p>
            <a:pPr marL="68580" indent="0">
              <a:buNone/>
            </a:pPr>
            <a:r>
              <a:rPr lang="en-US" dirty="0"/>
              <a:t>You have two hourglasses: a 7 minute one and a 11 minute one. Using just two hourglass, </a:t>
            </a:r>
            <a:r>
              <a:rPr lang="en-US" b="1" dirty="0"/>
              <a:t>accurately time 15 minutes</a:t>
            </a:r>
            <a:r>
              <a:rPr lang="en-US" dirty="0"/>
              <a:t>.</a:t>
            </a:r>
          </a:p>
          <a:p>
            <a:endParaRPr lang="en-US" dirty="0"/>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D85CCF1-2A54-9D45-9AF1-F6126235DB5D}"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50</a:t>
            </a:fld>
            <a:endParaRPr lang="en-US"/>
          </a:p>
        </p:txBody>
      </p:sp>
    </p:spTree>
    <p:extLst>
      <p:ext uri="{BB962C8B-B14F-4D97-AF65-F5344CB8AC3E}">
        <p14:creationId xmlns:p14="http://schemas.microsoft.com/office/powerpoint/2010/main" val="1931342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 – 2: Apples and Oranges</a:t>
            </a:r>
          </a:p>
        </p:txBody>
      </p:sp>
      <p:sp>
        <p:nvSpPr>
          <p:cNvPr id="7" name="Content Placeholder 6"/>
          <p:cNvSpPr>
            <a:spLocks noGrp="1"/>
          </p:cNvSpPr>
          <p:nvPr>
            <p:ph idx="1"/>
          </p:nvPr>
        </p:nvSpPr>
        <p:spPr/>
        <p:txBody>
          <a:bodyPr/>
          <a:lstStyle/>
          <a:p>
            <a:pPr marL="68580" indent="0">
              <a:buNone/>
            </a:pPr>
            <a:r>
              <a:rPr lang="en-US" dirty="0"/>
              <a:t>There are three closed and opaque cardboard boxes. One is labeled "APPLES", another is labeled "ORANGES", and the last is labeled "APPLES AND ORANGES". You know that the labels are currently misarranged, such that no box is correctly labeled. You would like to correctly rearrange these labels. To accomplish this, you may draw only one fruit from one of the boxes. </a:t>
            </a:r>
            <a:r>
              <a:rPr lang="en-US" b="1" dirty="0"/>
              <a:t>Which box do you choose, and how do you then proceed to rearrange the labels?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2178816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 – 3:  Average Salary</a:t>
            </a:r>
          </a:p>
        </p:txBody>
      </p:sp>
      <p:sp>
        <p:nvSpPr>
          <p:cNvPr id="7" name="Content Placeholder 6"/>
          <p:cNvSpPr>
            <a:spLocks noGrp="1"/>
          </p:cNvSpPr>
          <p:nvPr>
            <p:ph idx="1"/>
          </p:nvPr>
        </p:nvSpPr>
        <p:spPr/>
        <p:txBody>
          <a:bodyPr/>
          <a:lstStyle/>
          <a:p>
            <a:pPr marL="68580" indent="0">
              <a:buNone/>
            </a:pPr>
            <a:r>
              <a:rPr lang="en-US" dirty="0"/>
              <a:t>Three coworkers would like to know their average salary. However, they are self-conscious and don't want to tell each other their own salaries, for fear of either being ridiculed or getting their houses robbed</a:t>
            </a:r>
            <a:r>
              <a:rPr lang="en-US" b="1" dirty="0"/>
              <a:t>. How can they find their average salary, without disclosing their own salaries?</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800675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 – 4:  Criminal Cupbearers</a:t>
            </a:r>
          </a:p>
        </p:txBody>
      </p:sp>
      <p:sp>
        <p:nvSpPr>
          <p:cNvPr id="7" name="Content Placeholder 6"/>
          <p:cNvSpPr>
            <a:spLocks noGrp="1"/>
          </p:cNvSpPr>
          <p:nvPr>
            <p:ph idx="1"/>
          </p:nvPr>
        </p:nvSpPr>
        <p:spPr/>
        <p:txBody>
          <a:bodyPr>
            <a:normAutofit fontScale="92500" lnSpcReduction="20000"/>
          </a:bodyPr>
          <a:lstStyle/>
          <a:p>
            <a:pPr marL="68580" indent="0">
              <a:buNone/>
            </a:pPr>
            <a:r>
              <a:rPr lang="en-US" dirty="0"/>
              <a:t>An evil king has 1000 bottles of wine. A neighboring queen plots to kill the bad king, and sends a servant to poison the wine. The king's guards catch the servant after he has only poisoned one bottle. The guards don't know which bottle was poisoned, but they do know that the poison is so potent that even if it was diluted 1,000,000 times, it would still be fatal. Furthermore, the effects of the poison take one month to surface. The king decides he will get some of his prisoners in his vast dungeons to drink the wine. </a:t>
            </a:r>
            <a:r>
              <a:rPr lang="en-US" b="1" dirty="0"/>
              <a:t>Rather than using 1000 prisoners each assigned to a particular bottle, this king knows that he needs to murder no more than 10 prisoners to figure out what bottle is poisoned, and will still be able to drink the rest of the wine in 5 weeks time. How does he pull this off</a:t>
            </a:r>
            <a:r>
              <a:rPr lang="en-US" dirty="0"/>
              <a:t>?</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7484493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next class about?</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D85CCF1-2A54-9D45-9AF1-F6126235DB5D}" type="datetime4">
              <a:rPr lang="en-US" smtClean="0"/>
              <a:t>October 26, 2016</a:t>
            </a:fld>
            <a:endParaRPr lang="en-US"/>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54</a:t>
            </a:fld>
            <a:endParaRPr lang="en-US"/>
          </a:p>
        </p:txBody>
      </p:sp>
    </p:spTree>
    <p:extLst>
      <p:ext uri="{BB962C8B-B14F-4D97-AF65-F5344CB8AC3E}">
        <p14:creationId xmlns:p14="http://schemas.microsoft.com/office/powerpoint/2010/main" val="2557651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Programming Fundamentals - 1</a:t>
            </a:r>
          </a:p>
        </p:txBody>
      </p:sp>
      <p:sp>
        <p:nvSpPr>
          <p:cNvPr id="7" name="Content Placeholder 6"/>
          <p:cNvSpPr>
            <a:spLocks noGrp="1"/>
          </p:cNvSpPr>
          <p:nvPr>
            <p:ph idx="1"/>
          </p:nvPr>
        </p:nvSpPr>
        <p:spPr/>
        <p:txBody>
          <a:bodyPr/>
          <a:lstStyle/>
          <a:p>
            <a:r>
              <a:rPr lang="en-US" dirty="0"/>
              <a:t>Basic syntax of C++</a:t>
            </a:r>
          </a:p>
          <a:p>
            <a:r>
              <a:rPr lang="en-US" dirty="0" err="1"/>
              <a:t>Datatypes</a:t>
            </a:r>
            <a:r>
              <a:rPr lang="en-US" dirty="0"/>
              <a:t>/Variables</a:t>
            </a:r>
          </a:p>
          <a:p>
            <a:r>
              <a:rPr lang="en-US" dirty="0"/>
              <a:t>Constants</a:t>
            </a:r>
          </a:p>
          <a:p>
            <a:r>
              <a:rPr lang="en-US" dirty="0"/>
              <a:t>If else</a:t>
            </a:r>
          </a:p>
          <a:p>
            <a:r>
              <a:rPr lang="en-US" dirty="0"/>
              <a:t>while</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A17ACAEB-095B-644F-835A-67158E7E0658}" type="datetime4">
              <a:rPr lang="en-US" smtClean="0"/>
              <a:t>October 26, 2016</a:t>
            </a:fld>
            <a:endParaRPr lang="en-US"/>
          </a:p>
        </p:txBody>
      </p:sp>
    </p:spTree>
    <p:extLst>
      <p:ext uri="{BB962C8B-B14F-4D97-AF65-F5344CB8AC3E}">
        <p14:creationId xmlns:p14="http://schemas.microsoft.com/office/powerpoint/2010/main" val="670685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p>
        </p:txBody>
      </p:sp>
      <p:sp>
        <p:nvSpPr>
          <p:cNvPr id="3" name="Text Placeholder 2"/>
          <p:cNvSpPr>
            <a:spLocks noGrp="1"/>
          </p:cNvSpPr>
          <p:nvPr>
            <p:ph type="body" sz="quarter" idx="13"/>
          </p:nvPr>
        </p:nvSpPr>
        <p:spPr/>
        <p:txBody>
          <a:bodyPr/>
          <a:lstStyle/>
          <a:p>
            <a:r>
              <a:rPr lang="en-IN" dirty="0"/>
              <a:t>Prateek Narang</a:t>
            </a:r>
          </a:p>
        </p:txBody>
      </p:sp>
    </p:spTree>
    <p:extLst>
      <p:ext uri="{BB962C8B-B14F-4D97-AF65-F5344CB8AC3E}">
        <p14:creationId xmlns:p14="http://schemas.microsoft.com/office/powerpoint/2010/main" val="414883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It</a:t>
            </a:r>
            <a:r>
              <a:rPr lang="fr-FR" dirty="0"/>
              <a:t>’</a:t>
            </a:r>
            <a:r>
              <a:rPr lang="en-US" dirty="0"/>
              <a:t>s a machine!</a:t>
            </a:r>
          </a:p>
        </p:txBody>
      </p:sp>
      <p:sp>
        <p:nvSpPr>
          <p:cNvPr id="10" name="Content Placeholder 9"/>
          <p:cNvSpPr>
            <a:spLocks noGrp="1"/>
          </p:cNvSpPr>
          <p:nvPr>
            <p:ph idx="1"/>
          </p:nvPr>
        </p:nvSpPr>
        <p:spPr/>
        <p:txBody>
          <a:bodyPr/>
          <a:lstStyle/>
          <a:p>
            <a:endParaRPr lang="en-US" dirty="0"/>
          </a:p>
          <a:p>
            <a:r>
              <a:rPr lang="en-US" dirty="0"/>
              <a:t>Computers are a machine, and at the most basic level, they are collection of switches – where </a:t>
            </a:r>
            <a:r>
              <a:rPr lang="en-US" b="1" dirty="0">
                <a:solidFill>
                  <a:schemeClr val="accent1"/>
                </a:solidFill>
              </a:rPr>
              <a:t>1</a:t>
            </a:r>
            <a:r>
              <a:rPr lang="en-US" dirty="0"/>
              <a:t> represents “</a:t>
            </a:r>
            <a:r>
              <a:rPr lang="en-US" dirty="0">
                <a:solidFill>
                  <a:schemeClr val="accent1"/>
                </a:solidFill>
              </a:rPr>
              <a:t>on</a:t>
            </a:r>
            <a:r>
              <a:rPr lang="en-US" dirty="0"/>
              <a:t>” and </a:t>
            </a:r>
            <a:r>
              <a:rPr lang="en-US" dirty="0">
                <a:solidFill>
                  <a:srgbClr val="BD5C45"/>
                </a:solidFill>
              </a:rPr>
              <a:t>0</a:t>
            </a:r>
            <a:r>
              <a:rPr lang="en-US" dirty="0"/>
              <a:t> represents “</a:t>
            </a:r>
            <a:r>
              <a:rPr lang="en-US" dirty="0">
                <a:solidFill>
                  <a:srgbClr val="BD5C45"/>
                </a:solidFill>
              </a:rPr>
              <a:t>off</a:t>
            </a:r>
            <a:r>
              <a:rPr lang="en-US" dirty="0"/>
              <a:t>”. </a:t>
            </a:r>
          </a:p>
          <a:p>
            <a:r>
              <a:rPr lang="en-US" dirty="0"/>
              <a:t>Everything that a computer does is implemented in this most basic of all numbering systems – </a:t>
            </a:r>
            <a:r>
              <a:rPr lang="en-US" dirty="0">
                <a:solidFill>
                  <a:srgbClr val="BD5C45"/>
                </a:solidFill>
              </a:rPr>
              <a:t>binary</a:t>
            </a:r>
          </a:p>
          <a:p>
            <a:r>
              <a:rPr lang="en-US" dirty="0"/>
              <a:t>So if you want to communicate directly we need to talk to in binary</a:t>
            </a:r>
          </a:p>
        </p:txBody>
      </p:sp>
      <p:sp>
        <p:nvSpPr>
          <p:cNvPr id="2" name="Date Placeholder 1"/>
          <p:cNvSpPr>
            <a:spLocks noGrp="1"/>
          </p:cNvSpPr>
          <p:nvPr>
            <p:ph type="dt" sz="half" idx="4294967295"/>
          </p:nvPr>
        </p:nvSpPr>
        <p:spPr>
          <a:xfrm>
            <a:off x="7010400" y="-26988"/>
            <a:ext cx="2133600" cy="250826"/>
          </a:xfrm>
          <a:prstGeom prst="rect">
            <a:avLst/>
          </a:prstGeom>
        </p:spPr>
        <p:txBody>
          <a:bodyPr/>
          <a:lstStyle/>
          <a:p>
            <a:fld id="{22AEF37A-709A-114B-B16A-37A5A424E427}" type="datetime4">
              <a:rPr lang="en-US" smtClean="0"/>
              <a:t>October 26, 2016</a:t>
            </a:fld>
            <a:endParaRPr lang="en-US"/>
          </a:p>
        </p:txBody>
      </p:sp>
      <p:sp>
        <p:nvSpPr>
          <p:cNvPr id="3" name="Slide Number Placeholder 2"/>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6</a:t>
            </a:fld>
            <a:endParaRPr lang="en-US"/>
          </a:p>
        </p:txBody>
      </p:sp>
    </p:spTree>
    <p:extLst>
      <p:ext uri="{BB962C8B-B14F-4D97-AF65-F5344CB8AC3E}">
        <p14:creationId xmlns:p14="http://schemas.microsoft.com/office/powerpoint/2010/main" val="333914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does machine understands?</a:t>
            </a:r>
          </a:p>
        </p:txBody>
      </p:sp>
      <p:sp>
        <p:nvSpPr>
          <p:cNvPr id="7" name="Content Placeholder 6"/>
          <p:cNvSpPr>
            <a:spLocks noGrp="1"/>
          </p:cNvSpPr>
          <p:nvPr>
            <p:ph idx="1"/>
          </p:nvPr>
        </p:nvSpPr>
        <p:spPr/>
        <p:txBody>
          <a:bodyPr/>
          <a:lstStyle/>
          <a:p>
            <a:pPr marL="68580" indent="0">
              <a:buNone/>
            </a:pPr>
            <a:r>
              <a:rPr lang="en-US" b="1" dirty="0"/>
              <a:t>Binary Instructions</a:t>
            </a:r>
          </a:p>
          <a:p>
            <a:r>
              <a:rPr lang="en-US" dirty="0"/>
              <a:t>R Type</a:t>
            </a:r>
          </a:p>
          <a:p>
            <a:pPr marL="365760" lvl="1" indent="0">
              <a:buNone/>
            </a:pPr>
            <a:r>
              <a:rPr lang="en-US" dirty="0"/>
              <a:t>[op | </a:t>
            </a:r>
            <a:r>
              <a:rPr lang="en-US" dirty="0" err="1"/>
              <a:t>rs</a:t>
            </a:r>
            <a:r>
              <a:rPr lang="en-US" dirty="0"/>
              <a:t> | </a:t>
            </a:r>
            <a:r>
              <a:rPr lang="en-US" dirty="0" err="1"/>
              <a:t>rt</a:t>
            </a:r>
            <a:r>
              <a:rPr lang="en-US" dirty="0"/>
              <a:t> | </a:t>
            </a:r>
            <a:r>
              <a:rPr lang="en-US" dirty="0" err="1"/>
              <a:t>rd</a:t>
            </a:r>
            <a:r>
              <a:rPr lang="en-US" dirty="0"/>
              <a:t> | </a:t>
            </a:r>
            <a:r>
              <a:rPr lang="en-US" dirty="0" err="1"/>
              <a:t>shamt</a:t>
            </a:r>
            <a:r>
              <a:rPr lang="en-US" dirty="0"/>
              <a:t> | </a:t>
            </a:r>
            <a:r>
              <a:rPr lang="en-US" dirty="0" err="1"/>
              <a:t>funct</a:t>
            </a:r>
            <a:r>
              <a:rPr lang="en-US" dirty="0"/>
              <a:t>]</a:t>
            </a:r>
          </a:p>
          <a:p>
            <a:r>
              <a:rPr lang="en-US" dirty="0"/>
              <a:t>I Type</a:t>
            </a:r>
          </a:p>
          <a:p>
            <a:pPr marL="365760" lvl="1" indent="0">
              <a:buNone/>
            </a:pPr>
            <a:r>
              <a:rPr lang="en-US" dirty="0"/>
              <a:t>[op | </a:t>
            </a:r>
            <a:r>
              <a:rPr lang="en-US" dirty="0" err="1"/>
              <a:t>rs</a:t>
            </a:r>
            <a:r>
              <a:rPr lang="en-US" dirty="0"/>
              <a:t> | </a:t>
            </a:r>
            <a:r>
              <a:rPr lang="en-US" dirty="0" err="1"/>
              <a:t>rt</a:t>
            </a:r>
            <a:r>
              <a:rPr lang="en-US" dirty="0"/>
              <a:t> | address/immediate]</a:t>
            </a:r>
          </a:p>
          <a:p>
            <a:r>
              <a:rPr lang="en-US" dirty="0"/>
              <a:t>J Type</a:t>
            </a:r>
          </a:p>
          <a:p>
            <a:pPr marL="68580" indent="0">
              <a:buNone/>
            </a:pPr>
            <a:r>
              <a:rPr lang="en-US" dirty="0"/>
              <a:t>    [op |    target address   ]</a:t>
            </a:r>
            <a:endParaRPr lang="en-US" b="1" dirty="0"/>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4572BBCF-4472-464E-812C-B69C3827393B}" type="datetime4">
              <a:rPr lang="en-US" smtClean="0"/>
              <a:t>October 26, 2016</a:t>
            </a:fld>
            <a:endParaRPr lang="en-US"/>
          </a:p>
        </p:txBody>
      </p:sp>
      <p:sp>
        <p:nvSpPr>
          <p:cNvPr id="8" name="Slide Number Placeholder 7"/>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7</a:t>
            </a:fld>
            <a:endParaRPr lang="en-US" dirty="0"/>
          </a:p>
        </p:txBody>
      </p:sp>
    </p:spTree>
    <p:extLst>
      <p:ext uri="{BB962C8B-B14F-4D97-AF65-F5344CB8AC3E}">
        <p14:creationId xmlns:p14="http://schemas.microsoft.com/office/powerpoint/2010/main" val="366282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Programming_language.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1593850"/>
            <a:ext cx="7134225" cy="4086225"/>
          </a:xfrm>
        </p:spPr>
      </p:pic>
      <p:sp>
        <p:nvSpPr>
          <p:cNvPr id="3" name="Date Placeholder 2"/>
          <p:cNvSpPr>
            <a:spLocks noGrp="1"/>
          </p:cNvSpPr>
          <p:nvPr>
            <p:ph type="dt" sz="half" idx="4294967295"/>
          </p:nvPr>
        </p:nvSpPr>
        <p:spPr>
          <a:xfrm>
            <a:off x="7010400" y="-26988"/>
            <a:ext cx="2133600" cy="250826"/>
          </a:xfrm>
          <a:prstGeom prst="rect">
            <a:avLst/>
          </a:prstGeom>
        </p:spPr>
        <p:txBody>
          <a:bodyPr/>
          <a:lstStyle/>
          <a:p>
            <a:fld id="{DF74927C-AA20-2D41-ABAB-722B4590F937}" type="datetime4">
              <a:rPr lang="en-US" smtClean="0"/>
              <a:t>October 26, 2016</a:t>
            </a:fld>
            <a:endParaRPr lang="en-US"/>
          </a:p>
        </p:txBody>
      </p:sp>
      <p:sp>
        <p:nvSpPr>
          <p:cNvPr id="11" name="Slide Number Placeholder 10"/>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8</a:t>
            </a:fld>
            <a:endParaRPr lang="en-US" dirty="0"/>
          </a:p>
        </p:txBody>
      </p:sp>
    </p:spTree>
    <p:extLst>
      <p:ext uri="{BB962C8B-B14F-4D97-AF65-F5344CB8AC3E}">
        <p14:creationId xmlns:p14="http://schemas.microsoft.com/office/powerpoint/2010/main" val="102803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00668" y="3005714"/>
            <a:ext cx="7177376" cy="571500"/>
          </a:xfrm>
        </p:spPr>
        <p:txBody>
          <a:bodyPr/>
          <a:lstStyle/>
          <a:p>
            <a:r>
              <a:rPr lang="en-US" dirty="0"/>
              <a:t>Its nearly impossible to write in Binary! </a:t>
            </a:r>
          </a:p>
        </p:txBody>
      </p:sp>
      <p:sp>
        <p:nvSpPr>
          <p:cNvPr id="3" name="Date Placeholder 2"/>
          <p:cNvSpPr>
            <a:spLocks noGrp="1"/>
          </p:cNvSpPr>
          <p:nvPr>
            <p:ph type="dt" sz="half" idx="4294967295"/>
          </p:nvPr>
        </p:nvSpPr>
        <p:spPr>
          <a:xfrm>
            <a:off x="7010400" y="-26988"/>
            <a:ext cx="2133600" cy="250826"/>
          </a:xfrm>
          <a:prstGeom prst="rect">
            <a:avLst/>
          </a:prstGeom>
        </p:spPr>
        <p:txBody>
          <a:bodyPr/>
          <a:lstStyle/>
          <a:p>
            <a:fld id="{BA215140-6C85-6546-8CDE-3BE491471021}" type="datetime4">
              <a:rPr lang="en-US" smtClean="0"/>
              <a:t>October 26, 2016</a:t>
            </a:fld>
            <a:endParaRPr lang="en-US"/>
          </a:p>
        </p:txBody>
      </p:sp>
      <p:sp>
        <p:nvSpPr>
          <p:cNvPr id="8" name="Slide Number Placeholder 7"/>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9</a:t>
            </a:fld>
            <a:endParaRPr lang="en-US"/>
          </a:p>
        </p:txBody>
      </p:sp>
    </p:spTree>
    <p:extLst>
      <p:ext uri="{BB962C8B-B14F-4D97-AF65-F5344CB8AC3E}">
        <p14:creationId xmlns:p14="http://schemas.microsoft.com/office/powerpoint/2010/main" val="2772256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B FINAL">
  <a:themeElements>
    <a:clrScheme name="Custom 2">
      <a:dk1>
        <a:srgbClr val="EF5946"/>
      </a:dk1>
      <a:lt1>
        <a:sysClr val="window" lastClr="FFFFFF"/>
      </a:lt1>
      <a:dk2>
        <a:srgbClr val="000000"/>
      </a:dk2>
      <a:lt2>
        <a:srgbClr val="F5F5F5"/>
      </a:lt2>
      <a:accent1>
        <a:srgbClr val="BD5C45"/>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14729</TotalTime>
  <Words>2138</Words>
  <Application>Microsoft Office PowerPoint</Application>
  <PresentationFormat>On-screen Show (4:3)</PresentationFormat>
  <Paragraphs>458</Paragraphs>
  <Slides>56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Century Gothic</vt:lpstr>
      <vt:lpstr>Courier</vt:lpstr>
      <vt:lpstr>Lucida Sans Unicode</vt:lpstr>
      <vt:lpstr>Wingdings</vt:lpstr>
      <vt:lpstr>Wingdings 2</vt:lpstr>
      <vt:lpstr>1_CB FINAL</vt:lpstr>
      <vt:lpstr>FUNDAMENTALS</vt:lpstr>
      <vt:lpstr>Course Structure</vt:lpstr>
      <vt:lpstr>Course Administration</vt:lpstr>
      <vt:lpstr>What does a computer do? </vt:lpstr>
      <vt:lpstr>Tool for solving problems with data</vt:lpstr>
      <vt:lpstr>It’s a machine!</vt:lpstr>
      <vt:lpstr>What does machine understands?</vt:lpstr>
      <vt:lpstr>PowerPoint Presentation</vt:lpstr>
      <vt:lpstr>Its nearly impossible to write in Binary! </vt:lpstr>
      <vt:lpstr>So we use programming language with Flowcharts &amp; Algorithms for solving a Problem</vt:lpstr>
      <vt:lpstr>PowerPoint Presentation</vt:lpstr>
      <vt:lpstr>What is programming language?</vt:lpstr>
      <vt:lpstr>High/Low Level Languages!</vt:lpstr>
      <vt:lpstr>How do we work with High Level?</vt:lpstr>
      <vt:lpstr>Before we write a program for a solution we need an Algorithm.</vt:lpstr>
      <vt:lpstr>So what is an algorithm?</vt:lpstr>
      <vt:lpstr>Expressing Algorithms?</vt:lpstr>
      <vt:lpstr>Two basic aspects of programming</vt:lpstr>
      <vt:lpstr>To understand data we need to understand Variables!</vt:lpstr>
      <vt:lpstr>What are Variables?</vt:lpstr>
      <vt:lpstr>Variable Actions!</vt:lpstr>
      <vt:lpstr>Now lets talk about Instructions!</vt:lpstr>
      <vt:lpstr>What are instructions?</vt:lpstr>
      <vt:lpstr>Six basic computer instructions</vt:lpstr>
      <vt:lpstr>Time for Flowcharts!</vt:lpstr>
      <vt:lpstr>What is a flowchart?</vt:lpstr>
      <vt:lpstr>Flowchart components</vt:lpstr>
      <vt:lpstr>Lets look at few problems and their flowcharts!</vt:lpstr>
      <vt:lpstr>Read Principal, Rate &amp; Time and Print SI</vt:lpstr>
      <vt:lpstr>Find largest of three numbers</vt:lpstr>
      <vt:lpstr>Read a &amp; d, print 10 numbers of form  a+d, a+2d, a+3d…</vt:lpstr>
      <vt:lpstr>Given N, print all numbers from 1 to N</vt:lpstr>
      <vt:lpstr>Time to try?</vt:lpstr>
      <vt:lpstr>Check if a number is prime or not?</vt:lpstr>
      <vt:lpstr>Some more examples!</vt:lpstr>
      <vt:lpstr>Find largest of N numbers</vt:lpstr>
      <vt:lpstr>Print the below pattern</vt:lpstr>
      <vt:lpstr>Time to try?</vt:lpstr>
      <vt:lpstr>Pseudocode!</vt:lpstr>
      <vt:lpstr>What is pseudocode?</vt:lpstr>
      <vt:lpstr>Notation for those basic six!</vt:lpstr>
      <vt:lpstr>Lets convert some flowcharts into pseudocode!</vt:lpstr>
      <vt:lpstr>Check if a number is prime or not?</vt:lpstr>
      <vt:lpstr>Pseudocode- Check if N is prime?</vt:lpstr>
      <vt:lpstr>Find largest of N numbers</vt:lpstr>
      <vt:lpstr>Pseudocode –Largest of N numbers</vt:lpstr>
      <vt:lpstr>Lets try one more pattern!</vt:lpstr>
      <vt:lpstr>Time to try?</vt:lpstr>
      <vt:lpstr>Time for Brain Teasers!</vt:lpstr>
      <vt:lpstr>BT - 1: Hour Glasses</vt:lpstr>
      <vt:lpstr>BT – 2: Apples and Oranges</vt:lpstr>
      <vt:lpstr>BT – 3:  Average Salary</vt:lpstr>
      <vt:lpstr>BT – 4:  Criminal Cupbearers</vt:lpstr>
      <vt:lpstr>What is next class about?</vt:lpstr>
      <vt:lpstr>Programming Fundamentals - 1</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Prateek Narang</cp:lastModifiedBy>
  <cp:revision>66</cp:revision>
  <dcterms:created xsi:type="dcterms:W3CDTF">2015-05-01T09:25:45Z</dcterms:created>
  <dcterms:modified xsi:type="dcterms:W3CDTF">2016-10-26T04:24:32Z</dcterms:modified>
</cp:coreProperties>
</file>