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2" r:id="rId1"/>
  </p:sldMasterIdLst>
  <p:sldIdLst>
    <p:sldId id="256" r:id="rId2"/>
    <p:sldId id="257" r:id="rId3"/>
    <p:sldId id="258" r:id="rId4"/>
    <p:sldId id="260" r:id="rId5"/>
    <p:sldId id="259"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F036E7-655D-4C1A-B063-8CA779D1AF60}"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2263222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036E7-655D-4C1A-B063-8CA779D1AF60}"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364856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036E7-655D-4C1A-B063-8CA779D1AF60}"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9B736-78E9-4ADF-803F-E500D91F2D1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5775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036E7-655D-4C1A-B063-8CA779D1AF60}"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47917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036E7-655D-4C1A-B063-8CA779D1AF60}"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9B736-78E9-4ADF-803F-E500D91F2D1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6567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036E7-655D-4C1A-B063-8CA779D1AF60}"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820537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036E7-655D-4C1A-B063-8CA779D1AF60}"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4279062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036E7-655D-4C1A-B063-8CA779D1AF60}"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14528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036E7-655D-4C1A-B063-8CA779D1AF60}"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168560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036E7-655D-4C1A-B063-8CA779D1AF60}" type="datetimeFigureOut">
              <a:rPr lang="en-IN" smtClean="0"/>
              <a:t>04-11-2022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1875279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F036E7-655D-4C1A-B063-8CA779D1AF60}"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101511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036E7-655D-4C1A-B063-8CA779D1AF60}" type="datetimeFigureOut">
              <a:rPr lang="en-IN" smtClean="0"/>
              <a:t>04-11-2022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921043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F036E7-655D-4C1A-B063-8CA779D1AF60}" type="datetimeFigureOut">
              <a:rPr lang="en-IN" smtClean="0"/>
              <a:t>04-11-2022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1685307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036E7-655D-4C1A-B063-8CA779D1AF60}" type="datetimeFigureOut">
              <a:rPr lang="en-IN" smtClean="0"/>
              <a:t>04-11-2022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128967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F036E7-655D-4C1A-B063-8CA779D1AF60}" type="datetimeFigureOut">
              <a:rPr lang="en-IN" smtClean="0"/>
              <a:t>04-11-2022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153098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9B736-78E9-4ADF-803F-E500D91F2D12}" type="slidenum">
              <a:rPr lang="en-IN" smtClean="0"/>
              <a:t>‹#›</a:t>
            </a:fld>
            <a:endParaRPr lang="en-IN"/>
          </a:p>
        </p:txBody>
      </p:sp>
      <p:sp>
        <p:nvSpPr>
          <p:cNvPr id="5" name="Date Placeholder 4"/>
          <p:cNvSpPr>
            <a:spLocks noGrp="1"/>
          </p:cNvSpPr>
          <p:nvPr>
            <p:ph type="dt" sz="half" idx="10"/>
          </p:nvPr>
        </p:nvSpPr>
        <p:spPr/>
        <p:txBody>
          <a:bodyPr/>
          <a:lstStyle/>
          <a:p>
            <a:fld id="{B9F036E7-655D-4C1A-B063-8CA779D1AF60}" type="datetimeFigureOut">
              <a:rPr lang="en-IN" smtClean="0"/>
              <a:t>04-11-2022</a:t>
            </a:fld>
            <a:endParaRPr lang="en-IN"/>
          </a:p>
        </p:txBody>
      </p:sp>
    </p:spTree>
    <p:extLst>
      <p:ext uri="{BB962C8B-B14F-4D97-AF65-F5344CB8AC3E}">
        <p14:creationId xmlns:p14="http://schemas.microsoft.com/office/powerpoint/2010/main" val="3443560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F036E7-655D-4C1A-B063-8CA779D1AF60}" type="datetimeFigureOut">
              <a:rPr lang="en-IN" smtClean="0"/>
              <a:t>04-11-2022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A9B736-78E9-4ADF-803F-E500D91F2D12}" type="slidenum">
              <a:rPr lang="en-IN" smtClean="0"/>
              <a:t>‹#›</a:t>
            </a:fld>
            <a:endParaRPr lang="en-IN"/>
          </a:p>
        </p:txBody>
      </p:sp>
    </p:spTree>
    <p:extLst>
      <p:ext uri="{BB962C8B-B14F-4D97-AF65-F5344CB8AC3E}">
        <p14:creationId xmlns:p14="http://schemas.microsoft.com/office/powerpoint/2010/main" val="3417847850"/>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 id="21474839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jestjs.io/docs/getting-starte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D6B0-79F0-47F2-B768-0F6F1280CCBF}"/>
              </a:ext>
            </a:extLst>
          </p:cNvPr>
          <p:cNvSpPr>
            <a:spLocks noGrp="1"/>
          </p:cNvSpPr>
          <p:nvPr>
            <p:ph type="ctrTitle"/>
          </p:nvPr>
        </p:nvSpPr>
        <p:spPr/>
        <p:txBody>
          <a:bodyPr/>
          <a:lstStyle/>
          <a:p>
            <a:r>
              <a:rPr lang="en-IN" dirty="0"/>
              <a:t>Unit Testing Using JEST</a:t>
            </a:r>
          </a:p>
        </p:txBody>
      </p:sp>
      <p:sp>
        <p:nvSpPr>
          <p:cNvPr id="3" name="Subtitle 2">
            <a:extLst>
              <a:ext uri="{FF2B5EF4-FFF2-40B4-BE49-F238E27FC236}">
                <a16:creationId xmlns:a16="http://schemas.microsoft.com/office/drawing/2014/main" id="{65640067-F7B6-4DDC-B09B-CE66D4993C3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52076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6649-0EFE-4607-A566-0050201C6523}"/>
              </a:ext>
            </a:extLst>
          </p:cNvPr>
          <p:cNvSpPr>
            <a:spLocks noGrp="1"/>
          </p:cNvSpPr>
          <p:nvPr>
            <p:ph type="title"/>
          </p:nvPr>
        </p:nvSpPr>
        <p:spPr/>
        <p:txBody>
          <a:bodyPr/>
          <a:lstStyle/>
          <a:p>
            <a:r>
              <a:rPr lang="en-IN" dirty="0">
                <a:solidFill>
                  <a:schemeClr val="tx1"/>
                </a:solidFill>
              </a:rPr>
              <a:t>What is Unit Testing?</a:t>
            </a:r>
          </a:p>
        </p:txBody>
      </p:sp>
      <p:sp>
        <p:nvSpPr>
          <p:cNvPr id="3" name="Content Placeholder 2">
            <a:extLst>
              <a:ext uri="{FF2B5EF4-FFF2-40B4-BE49-F238E27FC236}">
                <a16:creationId xmlns:a16="http://schemas.microsoft.com/office/drawing/2014/main" id="{436BA532-2BB4-4818-8987-EA0D3C807EC8}"/>
              </a:ext>
            </a:extLst>
          </p:cNvPr>
          <p:cNvSpPr>
            <a:spLocks noGrp="1"/>
          </p:cNvSpPr>
          <p:nvPr>
            <p:ph idx="1"/>
          </p:nvPr>
        </p:nvSpPr>
        <p:spPr/>
        <p:txBody>
          <a:bodyPr/>
          <a:lstStyle/>
          <a:p>
            <a:r>
              <a:rPr lang="en-IN" dirty="0"/>
              <a:t>Unit testing is a type of software testing where we test individual components of an application.</a:t>
            </a:r>
          </a:p>
          <a:p>
            <a:r>
              <a:rPr lang="en-IN" dirty="0"/>
              <a:t>Unit testing is done by the developers during the coding phase.</a:t>
            </a:r>
          </a:p>
          <a:p>
            <a:r>
              <a:rPr lang="en-IN" dirty="0"/>
              <a:t>In Angular unit testing is performed using Jasmin &amp; Karma, Jest,  Mocha, etc.</a:t>
            </a:r>
          </a:p>
        </p:txBody>
      </p:sp>
    </p:spTree>
    <p:extLst>
      <p:ext uri="{BB962C8B-B14F-4D97-AF65-F5344CB8AC3E}">
        <p14:creationId xmlns:p14="http://schemas.microsoft.com/office/powerpoint/2010/main" val="2227268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C297-DF2C-4D21-81BA-4E026C9214D3}"/>
              </a:ext>
            </a:extLst>
          </p:cNvPr>
          <p:cNvSpPr>
            <a:spLocks noGrp="1"/>
          </p:cNvSpPr>
          <p:nvPr>
            <p:ph type="title"/>
          </p:nvPr>
        </p:nvSpPr>
        <p:spPr/>
        <p:txBody>
          <a:bodyPr/>
          <a:lstStyle/>
          <a:p>
            <a:r>
              <a:rPr lang="en-IN" dirty="0">
                <a:solidFill>
                  <a:schemeClr val="tx1"/>
                </a:solidFill>
              </a:rPr>
              <a:t>What is Jest?</a:t>
            </a:r>
          </a:p>
        </p:txBody>
      </p:sp>
      <p:sp>
        <p:nvSpPr>
          <p:cNvPr id="3" name="Content Placeholder 2">
            <a:extLst>
              <a:ext uri="{FF2B5EF4-FFF2-40B4-BE49-F238E27FC236}">
                <a16:creationId xmlns:a16="http://schemas.microsoft.com/office/drawing/2014/main" id="{054A0E32-3974-4404-B38A-2551ECBE801D}"/>
              </a:ext>
            </a:extLst>
          </p:cNvPr>
          <p:cNvSpPr>
            <a:spLocks noGrp="1"/>
          </p:cNvSpPr>
          <p:nvPr>
            <p:ph idx="1"/>
          </p:nvPr>
        </p:nvSpPr>
        <p:spPr>
          <a:xfrm>
            <a:off x="677334" y="1617045"/>
            <a:ext cx="8596668" cy="4424318"/>
          </a:xfrm>
        </p:spPr>
        <p:txBody>
          <a:bodyPr/>
          <a:lstStyle/>
          <a:p>
            <a:r>
              <a:rPr lang="en-IN" b="0" i="0" dirty="0">
                <a:solidFill>
                  <a:srgbClr val="333333"/>
                </a:solidFill>
                <a:effectLst/>
                <a:latin typeface="inter-regular"/>
              </a:rPr>
              <a:t>Jest is a </a:t>
            </a:r>
            <a:r>
              <a:rPr lang="en-IN" b="1" i="0" dirty="0">
                <a:solidFill>
                  <a:srgbClr val="333333"/>
                </a:solidFill>
                <a:effectLst/>
                <a:latin typeface="inter-bold"/>
              </a:rPr>
              <a:t>JavaScript </a:t>
            </a:r>
            <a:r>
              <a:rPr lang="en-IN" b="0" i="0" dirty="0">
                <a:solidFill>
                  <a:srgbClr val="333333"/>
                </a:solidFill>
                <a:effectLst/>
                <a:latin typeface="inter-regular"/>
              </a:rPr>
              <a:t>open-source framework mainly used for </a:t>
            </a:r>
            <a:r>
              <a:rPr lang="en-IN" b="1" i="0" dirty="0">
                <a:solidFill>
                  <a:srgbClr val="333333"/>
                </a:solidFill>
                <a:effectLst/>
                <a:latin typeface="inter-bold"/>
              </a:rPr>
              <a:t>testing</a:t>
            </a:r>
            <a:r>
              <a:rPr lang="en-IN" b="0" i="0" dirty="0">
                <a:solidFill>
                  <a:srgbClr val="333333"/>
                </a:solidFill>
                <a:effectLst/>
                <a:latin typeface="inter-regular"/>
              </a:rPr>
              <a:t>. Jest is majorly used to work with react-native based web applications. Jest is very popular for unit testing and can be easily extended to include various integration tests.</a:t>
            </a:r>
          </a:p>
          <a:p>
            <a:endParaRPr lang="en-IN" b="0" i="0" dirty="0">
              <a:solidFill>
                <a:srgbClr val="333333"/>
              </a:solidFill>
              <a:effectLst/>
              <a:latin typeface="inter-regular"/>
            </a:endParaRPr>
          </a:p>
          <a:p>
            <a:r>
              <a:rPr lang="en-IN" b="0" i="0" dirty="0">
                <a:solidFill>
                  <a:srgbClr val="333333"/>
                </a:solidFill>
                <a:effectLst/>
                <a:latin typeface="inter-regular"/>
              </a:rPr>
              <a:t>It is very fast and safe; Jest can run all your tests parallel by ensuring they have a unique global state. To make things quicker and easier, it runs previously failed tests first and then reorganizes the runs of the next tests, which are based on the long test files.</a:t>
            </a:r>
            <a:endParaRPr lang="en-IN" dirty="0">
              <a:hlinkClick r:id="rId2"/>
            </a:endParaRPr>
          </a:p>
          <a:p>
            <a:endParaRPr lang="en-IN" dirty="0">
              <a:hlinkClick r:id="rId2"/>
            </a:endParaRPr>
          </a:p>
          <a:p>
            <a:r>
              <a:rPr lang="en-IN" dirty="0">
                <a:hlinkClick r:id="rId2"/>
              </a:rPr>
              <a:t>https://jestjs.io/docs/getting-started</a:t>
            </a:r>
          </a:p>
        </p:txBody>
      </p:sp>
    </p:spTree>
    <p:extLst>
      <p:ext uri="{BB962C8B-B14F-4D97-AF65-F5344CB8AC3E}">
        <p14:creationId xmlns:p14="http://schemas.microsoft.com/office/powerpoint/2010/main" val="2418186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B3602-FB06-49E1-9D86-068602A8327D}"/>
              </a:ext>
            </a:extLst>
          </p:cNvPr>
          <p:cNvSpPr>
            <a:spLocks noGrp="1"/>
          </p:cNvSpPr>
          <p:nvPr>
            <p:ph type="title"/>
          </p:nvPr>
        </p:nvSpPr>
        <p:spPr/>
        <p:txBody>
          <a:bodyPr/>
          <a:lstStyle/>
          <a:p>
            <a:r>
              <a:rPr lang="en-IN" dirty="0">
                <a:solidFill>
                  <a:schemeClr val="tx1"/>
                </a:solidFill>
              </a:rPr>
              <a:t>Features of Jest</a:t>
            </a:r>
          </a:p>
        </p:txBody>
      </p:sp>
      <p:sp>
        <p:nvSpPr>
          <p:cNvPr id="3" name="Content Placeholder 2">
            <a:extLst>
              <a:ext uri="{FF2B5EF4-FFF2-40B4-BE49-F238E27FC236}">
                <a16:creationId xmlns:a16="http://schemas.microsoft.com/office/drawing/2014/main" id="{31A01781-80C7-4AFD-84EA-4D9B9E48DC69}"/>
              </a:ext>
            </a:extLst>
          </p:cNvPr>
          <p:cNvSpPr>
            <a:spLocks noGrp="1"/>
          </p:cNvSpPr>
          <p:nvPr>
            <p:ph idx="1"/>
          </p:nvPr>
        </p:nvSpPr>
        <p:spPr>
          <a:xfrm>
            <a:off x="677334" y="1357163"/>
            <a:ext cx="8596668" cy="4684200"/>
          </a:xfrm>
        </p:spPr>
        <p:txBody>
          <a:bodyPr>
            <a:normAutofit/>
          </a:bodyPr>
          <a:lstStyle/>
          <a:p>
            <a:r>
              <a:rPr lang="en-IN" b="1" i="0" dirty="0">
                <a:solidFill>
                  <a:srgbClr val="000000"/>
                </a:solidFill>
                <a:effectLst/>
                <a:latin typeface="inter-bold"/>
              </a:rPr>
              <a:t>Easy to set up - T</a:t>
            </a:r>
            <a:r>
              <a:rPr lang="en-IN" b="0" i="0" dirty="0">
                <a:solidFill>
                  <a:srgbClr val="000000"/>
                </a:solidFill>
                <a:effectLst/>
                <a:latin typeface="inter-regular"/>
              </a:rPr>
              <a:t>he jest framework is pretty simple to install on any system. You can directly install it by using the library named </a:t>
            </a:r>
            <a:r>
              <a:rPr lang="en-IN" b="0" i="0" dirty="0" err="1">
                <a:solidFill>
                  <a:srgbClr val="000000"/>
                </a:solidFill>
                <a:effectLst/>
                <a:latin typeface="inter-regular"/>
              </a:rPr>
              <a:t>npm</a:t>
            </a:r>
            <a:r>
              <a:rPr lang="en-IN" b="0" i="0" dirty="0">
                <a:solidFill>
                  <a:srgbClr val="000000"/>
                </a:solidFill>
                <a:effectLst/>
                <a:latin typeface="inter-regular"/>
              </a:rPr>
              <a:t> ( Node Package Manager ) or yarn.</a:t>
            </a:r>
          </a:p>
          <a:p>
            <a:r>
              <a:rPr lang="en-IN" b="1" i="0" dirty="0">
                <a:solidFill>
                  <a:srgbClr val="000000"/>
                </a:solidFill>
                <a:effectLst/>
                <a:latin typeface="inter-bold"/>
              </a:rPr>
              <a:t>Performance and speed -</a:t>
            </a:r>
            <a:r>
              <a:rPr lang="en-IN" dirty="0">
                <a:solidFill>
                  <a:srgbClr val="000000"/>
                </a:solidFill>
                <a:latin typeface="inter-regular"/>
              </a:rPr>
              <a:t> </a:t>
            </a:r>
            <a:r>
              <a:rPr lang="en-IN" b="0" i="0" dirty="0">
                <a:solidFill>
                  <a:srgbClr val="000000"/>
                </a:solidFill>
                <a:effectLst/>
                <a:latin typeface="inter-regular"/>
              </a:rPr>
              <a:t>The jest framework is very fast. It quickly executes all your test cases, efficiently and quickly without any delay, if your system performance is also good.</a:t>
            </a:r>
            <a:endParaRPr lang="en-IN" dirty="0">
              <a:solidFill>
                <a:srgbClr val="000000"/>
              </a:solidFill>
              <a:latin typeface="inter-regular"/>
            </a:endParaRPr>
          </a:p>
          <a:p>
            <a:r>
              <a:rPr lang="en-IN" b="1" i="0" dirty="0">
                <a:solidFill>
                  <a:srgbClr val="000000"/>
                </a:solidFill>
                <a:effectLst/>
                <a:latin typeface="inter-bold"/>
              </a:rPr>
              <a:t>Isolated working of all tests -</a:t>
            </a:r>
            <a:r>
              <a:rPr lang="en-IN" b="1" i="0" dirty="0">
                <a:solidFill>
                  <a:srgbClr val="000000"/>
                </a:solidFill>
                <a:effectLst/>
                <a:latin typeface="inter-regular"/>
              </a:rPr>
              <a:t> </a:t>
            </a:r>
            <a:r>
              <a:rPr lang="en-IN" b="0" i="0" dirty="0">
                <a:solidFill>
                  <a:srgbClr val="000000"/>
                </a:solidFill>
                <a:effectLst/>
                <a:latin typeface="inter-regular"/>
              </a:rPr>
              <a:t>Each jest test runs in its sandbox, which ensures that no two tests can interfere in between the working of another test or that it will not impact the execution of another test.</a:t>
            </a:r>
          </a:p>
          <a:p>
            <a:r>
              <a:rPr lang="en-IN" b="1" i="0" dirty="0">
                <a:solidFill>
                  <a:srgbClr val="000000"/>
                </a:solidFill>
                <a:effectLst/>
                <a:latin typeface="inter-bold"/>
              </a:rPr>
              <a:t>Powerful Mocking support</a:t>
            </a:r>
            <a:endParaRPr lang="en-IN" dirty="0">
              <a:solidFill>
                <a:srgbClr val="000000"/>
              </a:solidFill>
              <a:latin typeface="inter-regular"/>
            </a:endParaRPr>
          </a:p>
          <a:p>
            <a:r>
              <a:rPr lang="en-IN" b="1" i="0" dirty="0">
                <a:solidFill>
                  <a:srgbClr val="000000"/>
                </a:solidFill>
                <a:effectLst/>
                <a:latin typeface="inter-bold"/>
              </a:rPr>
              <a:t>Jest supports TypeScript</a:t>
            </a:r>
            <a:endParaRPr lang="en-IN" b="1" i="0" dirty="0">
              <a:solidFill>
                <a:srgbClr val="000000"/>
              </a:solidFill>
              <a:effectLst/>
              <a:latin typeface="inter-regular"/>
            </a:endParaRPr>
          </a:p>
          <a:p>
            <a:r>
              <a:rPr lang="en-IN" b="1" i="0" dirty="0">
                <a:solidFill>
                  <a:srgbClr val="000000"/>
                </a:solidFill>
                <a:effectLst/>
                <a:latin typeface="inter-bold"/>
              </a:rPr>
              <a:t>Support snapshot testing</a:t>
            </a:r>
            <a:r>
              <a:rPr lang="en-IN" b="1" dirty="0">
                <a:solidFill>
                  <a:srgbClr val="000000"/>
                </a:solidFill>
                <a:latin typeface="inter-regular"/>
              </a:rPr>
              <a:t> - </a:t>
            </a:r>
            <a:r>
              <a:rPr lang="en-IN" b="0" i="0" dirty="0">
                <a:solidFill>
                  <a:srgbClr val="000000"/>
                </a:solidFill>
                <a:effectLst/>
                <a:latin typeface="inter-regular"/>
              </a:rPr>
              <a:t>Snapshots testing has great use; it lets you capture a string representing your given or provided component and store it in a file.</a:t>
            </a:r>
            <a:endParaRPr lang="en-IN" dirty="0"/>
          </a:p>
        </p:txBody>
      </p:sp>
    </p:spTree>
    <p:extLst>
      <p:ext uri="{BB962C8B-B14F-4D97-AF65-F5344CB8AC3E}">
        <p14:creationId xmlns:p14="http://schemas.microsoft.com/office/powerpoint/2010/main" val="2769705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962C-2EDE-4B69-9783-994662C90B38}"/>
              </a:ext>
            </a:extLst>
          </p:cNvPr>
          <p:cNvSpPr>
            <a:spLocks noGrp="1"/>
          </p:cNvSpPr>
          <p:nvPr>
            <p:ph type="title"/>
          </p:nvPr>
        </p:nvSpPr>
        <p:spPr/>
        <p:txBody>
          <a:bodyPr/>
          <a:lstStyle/>
          <a:p>
            <a:r>
              <a:rPr lang="en-IN" dirty="0">
                <a:solidFill>
                  <a:schemeClr val="tx1"/>
                </a:solidFill>
              </a:rPr>
              <a:t>Installation of JEST</a:t>
            </a:r>
          </a:p>
        </p:txBody>
      </p:sp>
      <p:sp>
        <p:nvSpPr>
          <p:cNvPr id="3" name="Content Placeholder 2">
            <a:extLst>
              <a:ext uri="{FF2B5EF4-FFF2-40B4-BE49-F238E27FC236}">
                <a16:creationId xmlns:a16="http://schemas.microsoft.com/office/drawing/2014/main" id="{91D4CACA-EA23-4EBA-A319-44B07C5C8B06}"/>
              </a:ext>
            </a:extLst>
          </p:cNvPr>
          <p:cNvSpPr>
            <a:spLocks noGrp="1"/>
          </p:cNvSpPr>
          <p:nvPr>
            <p:ph idx="1"/>
          </p:nvPr>
        </p:nvSpPr>
        <p:spPr>
          <a:xfrm>
            <a:off x="677334" y="1405287"/>
            <a:ext cx="8596668" cy="5370897"/>
          </a:xfrm>
        </p:spPr>
        <p:txBody>
          <a:bodyPr>
            <a:normAutofit fontScale="70000" lnSpcReduction="20000"/>
          </a:bodyPr>
          <a:lstStyle/>
          <a:p>
            <a:r>
              <a:rPr lang="en-IN" b="1" i="1" dirty="0"/>
              <a:t>Step 1 - Just install the essential: </a:t>
            </a:r>
            <a:r>
              <a:rPr lang="en-IN" i="0" dirty="0" err="1">
                <a:solidFill>
                  <a:schemeClr val="bg1"/>
                </a:solidFill>
                <a:effectLst/>
                <a:highlight>
                  <a:srgbClr val="000000"/>
                </a:highlight>
                <a:latin typeface="Menlo"/>
              </a:rPr>
              <a:t>npm</a:t>
            </a:r>
            <a:r>
              <a:rPr lang="en-IN" i="0" dirty="0">
                <a:solidFill>
                  <a:schemeClr val="bg1"/>
                </a:solidFill>
                <a:effectLst/>
                <a:highlight>
                  <a:srgbClr val="000000"/>
                </a:highlight>
                <a:latin typeface="Menlo"/>
              </a:rPr>
              <a:t> install jest jest-</a:t>
            </a:r>
            <a:r>
              <a:rPr lang="en-IN" i="0" dirty="0" err="1">
                <a:solidFill>
                  <a:schemeClr val="bg1"/>
                </a:solidFill>
                <a:effectLst/>
                <a:highlight>
                  <a:srgbClr val="000000"/>
                </a:highlight>
                <a:latin typeface="Menlo"/>
              </a:rPr>
              <a:t>preset</a:t>
            </a:r>
            <a:r>
              <a:rPr lang="en-IN" i="0" dirty="0">
                <a:solidFill>
                  <a:schemeClr val="bg1"/>
                </a:solidFill>
                <a:effectLst/>
                <a:highlight>
                  <a:srgbClr val="000000"/>
                </a:highlight>
                <a:latin typeface="Menlo"/>
              </a:rPr>
              <a:t>-angular --save-dev</a:t>
            </a:r>
            <a:endParaRPr lang="en-IN" dirty="0">
              <a:solidFill>
                <a:schemeClr val="bg1"/>
              </a:solidFill>
              <a:highlight>
                <a:srgbClr val="000000"/>
              </a:highlight>
            </a:endParaRPr>
          </a:p>
          <a:p>
            <a:r>
              <a:rPr lang="en-IN" b="1" i="1" dirty="0"/>
              <a:t>Step 2 – Create the small setup file in </a:t>
            </a:r>
            <a:r>
              <a:rPr lang="en-IN" b="1" i="1" dirty="0" err="1"/>
              <a:t>src</a:t>
            </a:r>
            <a:r>
              <a:rPr lang="en-IN" b="1" i="1" dirty="0"/>
              <a:t> folder : </a:t>
            </a:r>
            <a:r>
              <a:rPr lang="en-IN" dirty="0"/>
              <a:t>filename </a:t>
            </a:r>
            <a:r>
              <a:rPr lang="en-IN" dirty="0">
                <a:solidFill>
                  <a:schemeClr val="bg1"/>
                </a:solidFill>
                <a:highlight>
                  <a:srgbClr val="000000"/>
                </a:highlight>
              </a:rPr>
              <a:t>: </a:t>
            </a:r>
            <a:r>
              <a:rPr lang="en-IN" dirty="0" err="1">
                <a:solidFill>
                  <a:schemeClr val="bg1"/>
                </a:solidFill>
                <a:highlight>
                  <a:srgbClr val="000000"/>
                </a:highlight>
              </a:rPr>
              <a:t>setupJest.ts</a:t>
            </a:r>
            <a:endParaRPr lang="en-IN" dirty="0">
              <a:solidFill>
                <a:schemeClr val="bg1"/>
              </a:solidFill>
              <a:highlight>
                <a:srgbClr val="000000"/>
              </a:highlight>
            </a:endParaRPr>
          </a:p>
          <a:p>
            <a:r>
              <a:rPr lang="en-IN" b="1" i="1" dirty="0"/>
              <a:t>Step 3 – Add only this as config in </a:t>
            </a:r>
            <a:r>
              <a:rPr lang="en-IN" b="1" i="1" dirty="0" err="1"/>
              <a:t>setupJest.ts</a:t>
            </a:r>
            <a:r>
              <a:rPr lang="en-IN" b="1" i="1" dirty="0"/>
              <a:t> file: </a:t>
            </a:r>
            <a:br>
              <a:rPr lang="en-IN" dirty="0"/>
            </a:br>
            <a:r>
              <a:rPr lang="en-IN" dirty="0"/>
              <a:t>//</a:t>
            </a:r>
            <a:r>
              <a:rPr lang="en-IN" dirty="0" err="1"/>
              <a:t>setupJest.ts</a:t>
            </a:r>
            <a:br>
              <a:rPr lang="en-IN" dirty="0"/>
            </a:br>
            <a:r>
              <a:rPr lang="en-IN" dirty="0"/>
              <a:t>import ‘jest-present-angular/setup-jest’;</a:t>
            </a:r>
          </a:p>
          <a:p>
            <a:r>
              <a:rPr lang="en-IN" b="1" i="1" dirty="0">
                <a:solidFill>
                  <a:schemeClr val="tx1"/>
                </a:solidFill>
                <a:effectLst/>
              </a:rPr>
              <a:t>Step 4 - Add entry to the </a:t>
            </a:r>
            <a:r>
              <a:rPr lang="en-IN" b="1" i="1" dirty="0" err="1">
                <a:solidFill>
                  <a:schemeClr val="tx1"/>
                </a:solidFill>
                <a:effectLst/>
              </a:rPr>
              <a:t>package.json</a:t>
            </a:r>
            <a:r>
              <a:rPr lang="en-IN" b="1" i="1" dirty="0">
                <a:solidFill>
                  <a:schemeClr val="tx1"/>
                </a:solidFill>
                <a:effectLst/>
              </a:rPr>
              <a:t>: </a:t>
            </a:r>
            <a:br>
              <a:rPr lang="en-IN" b="1" i="1" dirty="0">
                <a:solidFill>
                  <a:schemeClr val="tx1"/>
                </a:solidFill>
                <a:effectLst/>
              </a:rPr>
            </a:br>
            <a:r>
              <a:rPr lang="en-IN" b="0" i="0" dirty="0">
                <a:solidFill>
                  <a:schemeClr val="tx1"/>
                </a:solidFill>
                <a:effectLst/>
              </a:rPr>
              <a:t>// </a:t>
            </a:r>
            <a:r>
              <a:rPr lang="en-IN" b="0" i="0" dirty="0" err="1">
                <a:solidFill>
                  <a:schemeClr val="tx1"/>
                </a:solidFill>
                <a:effectLst/>
              </a:rPr>
              <a:t>package.json</a:t>
            </a:r>
            <a:br>
              <a:rPr lang="en-IN" dirty="0">
                <a:solidFill>
                  <a:schemeClr val="tx1"/>
                </a:solidFill>
              </a:rPr>
            </a:br>
            <a:r>
              <a:rPr lang="en-IN" b="0" i="0" dirty="0">
                <a:solidFill>
                  <a:schemeClr val="tx1"/>
                </a:solidFill>
                <a:effectLst/>
              </a:rPr>
              <a:t>{</a:t>
            </a:r>
            <a:br>
              <a:rPr lang="en-IN" dirty="0">
                <a:solidFill>
                  <a:schemeClr val="tx1"/>
                </a:solidFill>
              </a:rPr>
            </a:br>
            <a:r>
              <a:rPr lang="en-IN" b="0" i="0" dirty="0">
                <a:solidFill>
                  <a:schemeClr val="tx1"/>
                </a:solidFill>
                <a:effectLst/>
              </a:rPr>
              <a:t>...</a:t>
            </a:r>
            <a:br>
              <a:rPr lang="en-IN" dirty="0">
                <a:solidFill>
                  <a:schemeClr val="tx1"/>
                </a:solidFill>
              </a:rPr>
            </a:br>
            <a:r>
              <a:rPr lang="en-IN" b="0" i="0" dirty="0">
                <a:solidFill>
                  <a:schemeClr val="tx1"/>
                </a:solidFill>
                <a:effectLst/>
              </a:rPr>
              <a:t>"jest": { </a:t>
            </a:r>
            <a:br>
              <a:rPr lang="en-IN" dirty="0">
                <a:solidFill>
                  <a:schemeClr val="tx1"/>
                </a:solidFill>
              </a:rPr>
            </a:br>
            <a:r>
              <a:rPr lang="en-IN" b="0" i="0" dirty="0">
                <a:solidFill>
                  <a:schemeClr val="tx1"/>
                </a:solidFill>
                <a:effectLst/>
              </a:rPr>
              <a:t>"</a:t>
            </a:r>
            <a:r>
              <a:rPr lang="en-IN" b="0" i="0" dirty="0" err="1">
                <a:solidFill>
                  <a:schemeClr val="tx1"/>
                </a:solidFill>
                <a:effectLst/>
              </a:rPr>
              <a:t>preset</a:t>
            </a:r>
            <a:r>
              <a:rPr lang="en-IN" b="0" i="0" dirty="0">
                <a:solidFill>
                  <a:schemeClr val="tx1"/>
                </a:solidFill>
                <a:effectLst/>
              </a:rPr>
              <a:t>": "jest-</a:t>
            </a:r>
            <a:r>
              <a:rPr lang="en-IN" b="0" i="0" dirty="0" err="1">
                <a:solidFill>
                  <a:schemeClr val="tx1"/>
                </a:solidFill>
                <a:effectLst/>
              </a:rPr>
              <a:t>preset</a:t>
            </a:r>
            <a:r>
              <a:rPr lang="en-IN" b="0" i="0" dirty="0">
                <a:solidFill>
                  <a:schemeClr val="tx1"/>
                </a:solidFill>
                <a:effectLst/>
              </a:rPr>
              <a:t>-angular", </a:t>
            </a:r>
            <a:br>
              <a:rPr lang="en-IN" dirty="0">
                <a:solidFill>
                  <a:schemeClr val="tx1"/>
                </a:solidFill>
              </a:rPr>
            </a:br>
            <a:r>
              <a:rPr lang="en-IN" b="0" i="0" dirty="0">
                <a:solidFill>
                  <a:schemeClr val="tx1"/>
                </a:solidFill>
                <a:effectLst/>
              </a:rPr>
              <a:t>"</a:t>
            </a:r>
            <a:r>
              <a:rPr lang="en-IN" b="0" i="0" dirty="0" err="1">
                <a:solidFill>
                  <a:schemeClr val="tx1"/>
                </a:solidFill>
                <a:effectLst/>
              </a:rPr>
              <a:t>setupTestFrameworkScriptFile</a:t>
            </a:r>
            <a:r>
              <a:rPr lang="en-IN" b="0" i="0" dirty="0">
                <a:solidFill>
                  <a:schemeClr val="tx1"/>
                </a:solidFill>
                <a:effectLst/>
              </a:rPr>
              <a:t>": "&lt;</a:t>
            </a:r>
            <a:r>
              <a:rPr lang="en-IN" b="0" i="0" dirty="0" err="1">
                <a:solidFill>
                  <a:schemeClr val="tx1"/>
                </a:solidFill>
                <a:effectLst/>
              </a:rPr>
              <a:t>rootDir</a:t>
            </a:r>
            <a:r>
              <a:rPr lang="en-IN" b="0" i="0" dirty="0">
                <a:solidFill>
                  <a:schemeClr val="tx1"/>
                </a:solidFill>
                <a:effectLst/>
              </a:rPr>
              <a:t>&gt;/</a:t>
            </a:r>
            <a:r>
              <a:rPr lang="en-IN" b="0" i="0" dirty="0" err="1">
                <a:solidFill>
                  <a:schemeClr val="tx1"/>
                </a:solidFill>
                <a:effectLst/>
              </a:rPr>
              <a:t>setupJest.ts</a:t>
            </a:r>
            <a:r>
              <a:rPr lang="en-IN" b="0" i="0" dirty="0">
                <a:solidFill>
                  <a:schemeClr val="tx1"/>
                </a:solidFill>
                <a:effectLst/>
              </a:rPr>
              <a:t>"</a:t>
            </a:r>
            <a:br>
              <a:rPr lang="en-IN" dirty="0">
                <a:solidFill>
                  <a:schemeClr val="tx1"/>
                </a:solidFill>
              </a:rPr>
            </a:br>
            <a:r>
              <a:rPr lang="en-IN" b="0" i="0" dirty="0">
                <a:solidFill>
                  <a:schemeClr val="tx1"/>
                </a:solidFill>
                <a:effectLst/>
              </a:rPr>
              <a:t>}</a:t>
            </a:r>
            <a:br>
              <a:rPr lang="en-IN" dirty="0">
                <a:solidFill>
                  <a:schemeClr val="tx1"/>
                </a:solidFill>
              </a:rPr>
            </a:br>
            <a:r>
              <a:rPr lang="en-IN" b="0" i="0" dirty="0">
                <a:solidFill>
                  <a:schemeClr val="tx1"/>
                </a:solidFill>
                <a:effectLst/>
              </a:rPr>
              <a:t>...</a:t>
            </a:r>
            <a:br>
              <a:rPr lang="en-IN" dirty="0">
                <a:solidFill>
                  <a:schemeClr val="tx1"/>
                </a:solidFill>
              </a:rPr>
            </a:br>
            <a:r>
              <a:rPr lang="en-IN" b="0" i="0" dirty="0">
                <a:solidFill>
                  <a:schemeClr val="tx1"/>
                </a:solidFill>
                <a:effectLst/>
              </a:rPr>
              <a:t>}</a:t>
            </a:r>
          </a:p>
          <a:p>
            <a:r>
              <a:rPr lang="en-IN" b="1" i="1" dirty="0">
                <a:solidFill>
                  <a:schemeClr val="tx1"/>
                </a:solidFill>
                <a:effectLst/>
              </a:rPr>
              <a:t>Step 5 - Replace the test(s) script(s) in </a:t>
            </a:r>
            <a:r>
              <a:rPr lang="en-IN" b="1" i="1" dirty="0" err="1">
                <a:solidFill>
                  <a:schemeClr val="tx1"/>
                </a:solidFill>
                <a:effectLst/>
              </a:rPr>
              <a:t>package.json</a:t>
            </a:r>
            <a:r>
              <a:rPr lang="en-IN" b="1" i="1" dirty="0">
                <a:solidFill>
                  <a:schemeClr val="tx1"/>
                </a:solidFill>
                <a:effectLst/>
              </a:rPr>
              <a:t> file:</a:t>
            </a:r>
            <a:br>
              <a:rPr lang="en-IN" b="1" i="1" dirty="0">
                <a:solidFill>
                  <a:schemeClr val="tx1"/>
                </a:solidFill>
                <a:effectLst/>
              </a:rPr>
            </a:br>
            <a:r>
              <a:rPr lang="en-IN" b="0" i="0" dirty="0">
                <a:solidFill>
                  <a:schemeClr val="tx1"/>
                </a:solidFill>
                <a:effectLst/>
              </a:rPr>
              <a:t>// </a:t>
            </a:r>
            <a:r>
              <a:rPr lang="en-IN" b="0" i="0" dirty="0" err="1">
                <a:solidFill>
                  <a:schemeClr val="tx1"/>
                </a:solidFill>
                <a:effectLst/>
              </a:rPr>
              <a:t>package.json</a:t>
            </a:r>
            <a:br>
              <a:rPr lang="en-IN" dirty="0">
                <a:solidFill>
                  <a:schemeClr val="tx1"/>
                </a:solidFill>
              </a:rPr>
            </a:br>
            <a:r>
              <a:rPr lang="en-IN" b="0" i="0" dirty="0">
                <a:solidFill>
                  <a:schemeClr val="tx1"/>
                </a:solidFill>
                <a:effectLst/>
              </a:rPr>
              <a:t>"test": "jest",</a:t>
            </a:r>
            <a:br>
              <a:rPr lang="en-IN" dirty="0">
                <a:solidFill>
                  <a:schemeClr val="tx1"/>
                </a:solidFill>
              </a:rPr>
            </a:br>
            <a:r>
              <a:rPr lang="en-IN" b="0" i="0" dirty="0">
                <a:solidFill>
                  <a:schemeClr val="tx1"/>
                </a:solidFill>
                <a:effectLst/>
              </a:rPr>
              <a:t>"</a:t>
            </a:r>
            <a:r>
              <a:rPr lang="en-IN" b="0" i="0" dirty="0" err="1">
                <a:solidFill>
                  <a:schemeClr val="tx1"/>
                </a:solidFill>
                <a:effectLst/>
              </a:rPr>
              <a:t>test:watch</a:t>
            </a:r>
            <a:r>
              <a:rPr lang="en-IN" b="0" i="0" dirty="0">
                <a:solidFill>
                  <a:schemeClr val="tx1"/>
                </a:solidFill>
                <a:effectLst/>
              </a:rPr>
              <a:t>": "jest --watch",</a:t>
            </a:r>
            <a:br>
              <a:rPr lang="en-IN" dirty="0">
                <a:solidFill>
                  <a:schemeClr val="tx1"/>
                </a:solidFill>
              </a:rPr>
            </a:br>
            <a:r>
              <a:rPr lang="en-IN" b="0" i="0" dirty="0">
                <a:solidFill>
                  <a:schemeClr val="tx1"/>
                </a:solidFill>
                <a:effectLst/>
              </a:rPr>
              <a:t>"</a:t>
            </a:r>
            <a:r>
              <a:rPr lang="en-IN" b="0" i="0" dirty="0" err="1">
                <a:solidFill>
                  <a:schemeClr val="tx1"/>
                </a:solidFill>
                <a:effectLst/>
              </a:rPr>
              <a:t>test:ci</a:t>
            </a:r>
            <a:r>
              <a:rPr lang="en-IN" b="0" i="0" dirty="0">
                <a:solidFill>
                  <a:schemeClr val="tx1"/>
                </a:solidFill>
                <a:effectLst/>
              </a:rPr>
              <a:t>": "jest --</a:t>
            </a:r>
            <a:r>
              <a:rPr lang="en-IN" b="0" i="0" dirty="0" err="1">
                <a:solidFill>
                  <a:schemeClr val="tx1"/>
                </a:solidFill>
                <a:effectLst/>
              </a:rPr>
              <a:t>runInBand</a:t>
            </a:r>
            <a:r>
              <a:rPr lang="en-IN" b="0" i="0" dirty="0">
                <a:solidFill>
                  <a:schemeClr val="tx1"/>
                </a:solidFill>
                <a:effectLst/>
              </a:rPr>
              <a:t>“</a:t>
            </a:r>
            <a:endParaRPr lang="en-IN" b="1" i="1" dirty="0">
              <a:solidFill>
                <a:schemeClr val="tx1"/>
              </a:solidFill>
            </a:endParaRPr>
          </a:p>
          <a:p>
            <a:r>
              <a:rPr lang="en-IN" b="1" i="1" dirty="0">
                <a:solidFill>
                  <a:schemeClr val="tx1"/>
                </a:solidFill>
              </a:rPr>
              <a:t>Step 6 – Uninstall Karma/Jasmin : </a:t>
            </a:r>
            <a:br>
              <a:rPr lang="en-IN" b="1" i="1" dirty="0">
                <a:solidFill>
                  <a:schemeClr val="tx1"/>
                </a:solidFill>
              </a:rPr>
            </a:br>
            <a:r>
              <a:rPr lang="en-IN" b="0" i="0" dirty="0" err="1">
                <a:solidFill>
                  <a:schemeClr val="tx1"/>
                </a:solidFill>
                <a:effectLst/>
              </a:rPr>
              <a:t>npm</a:t>
            </a:r>
            <a:r>
              <a:rPr lang="en-IN" b="0" i="0" dirty="0">
                <a:solidFill>
                  <a:schemeClr val="tx1"/>
                </a:solidFill>
                <a:effectLst/>
              </a:rPr>
              <a:t> uninstall karma karma-chrome-launcher karma-coverage-</a:t>
            </a:r>
            <a:r>
              <a:rPr lang="en-IN" b="0" i="0" dirty="0" err="1">
                <a:solidFill>
                  <a:schemeClr val="tx1"/>
                </a:solidFill>
                <a:effectLst/>
              </a:rPr>
              <a:t>istanbul</a:t>
            </a:r>
            <a:r>
              <a:rPr lang="en-IN" b="0" i="0" dirty="0">
                <a:solidFill>
                  <a:schemeClr val="tx1"/>
                </a:solidFill>
                <a:effectLst/>
              </a:rPr>
              <a:t>-reporter karma-jasmine karma-jasmine-html-reporter</a:t>
            </a:r>
          </a:p>
          <a:p>
            <a:r>
              <a:rPr lang="en-IN" b="1" i="1" dirty="0">
                <a:solidFill>
                  <a:schemeClr val="tx1"/>
                </a:solidFill>
                <a:effectLst/>
              </a:rPr>
              <a:t>Step 7 -  Remove useless files :</a:t>
            </a:r>
            <a:br>
              <a:rPr lang="en-IN" b="1" i="1" dirty="0">
                <a:solidFill>
                  <a:schemeClr val="tx1"/>
                </a:solidFill>
                <a:effectLst/>
              </a:rPr>
            </a:br>
            <a:r>
              <a:rPr lang="en-IN" i="0" dirty="0">
                <a:solidFill>
                  <a:schemeClr val="tx1"/>
                </a:solidFill>
                <a:effectLst/>
              </a:rPr>
              <a:t>You can now remove </a:t>
            </a:r>
            <a:r>
              <a:rPr lang="en-IN" i="1" dirty="0">
                <a:solidFill>
                  <a:schemeClr val="tx1"/>
                </a:solidFill>
                <a:effectLst/>
              </a:rPr>
              <a:t>the </a:t>
            </a:r>
            <a:r>
              <a:rPr lang="en-IN" i="1" dirty="0" err="1">
                <a:solidFill>
                  <a:schemeClr val="tx1"/>
                </a:solidFill>
                <a:effectLst/>
              </a:rPr>
              <a:t>karma.config.ts</a:t>
            </a:r>
            <a:r>
              <a:rPr lang="en-IN" i="1" dirty="0">
                <a:solidFill>
                  <a:schemeClr val="tx1"/>
                </a:solidFill>
                <a:effectLst/>
              </a:rPr>
              <a:t> </a:t>
            </a:r>
            <a:r>
              <a:rPr lang="en-IN" i="0" dirty="0">
                <a:solidFill>
                  <a:schemeClr val="tx1"/>
                </a:solidFill>
                <a:effectLst/>
              </a:rPr>
              <a:t>and </a:t>
            </a:r>
            <a:r>
              <a:rPr lang="en-IN" i="1" dirty="0" err="1">
                <a:solidFill>
                  <a:schemeClr val="tx1"/>
                </a:solidFill>
                <a:effectLst/>
              </a:rPr>
              <a:t>test.ts</a:t>
            </a:r>
            <a:r>
              <a:rPr lang="en-IN" i="0" dirty="0">
                <a:solidFill>
                  <a:schemeClr val="tx1"/>
                </a:solidFill>
                <a:effectLst/>
              </a:rPr>
              <a:t> files.</a:t>
            </a:r>
          </a:p>
          <a:p>
            <a:r>
              <a:rPr lang="en-IN" b="1" i="1" dirty="0">
                <a:solidFill>
                  <a:schemeClr val="tx1"/>
                </a:solidFill>
                <a:effectLst/>
              </a:rPr>
              <a:t>Step 8 – Test it using below command :</a:t>
            </a:r>
            <a:br>
              <a:rPr lang="en-IN" b="1" i="1" dirty="0">
                <a:solidFill>
                  <a:schemeClr val="tx1"/>
                </a:solidFill>
                <a:effectLst/>
              </a:rPr>
            </a:br>
            <a:r>
              <a:rPr lang="en-IN" i="1" dirty="0" err="1">
                <a:solidFill>
                  <a:schemeClr val="tx1"/>
                </a:solidFill>
                <a:effectLst/>
              </a:rPr>
              <a:t>npm</a:t>
            </a:r>
            <a:r>
              <a:rPr lang="en-IN" i="1" dirty="0">
                <a:solidFill>
                  <a:schemeClr val="tx1"/>
                </a:solidFill>
                <a:effectLst/>
              </a:rPr>
              <a:t> run test</a:t>
            </a:r>
            <a:endParaRPr lang="en-IN" i="1" dirty="0"/>
          </a:p>
        </p:txBody>
      </p:sp>
    </p:spTree>
    <p:extLst>
      <p:ext uri="{BB962C8B-B14F-4D97-AF65-F5344CB8AC3E}">
        <p14:creationId xmlns:p14="http://schemas.microsoft.com/office/powerpoint/2010/main" val="899019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9415-416C-426E-99D7-7B8D8F19B02F}"/>
              </a:ext>
            </a:extLst>
          </p:cNvPr>
          <p:cNvSpPr>
            <a:spLocks noGrp="1"/>
          </p:cNvSpPr>
          <p:nvPr>
            <p:ph type="title"/>
          </p:nvPr>
        </p:nvSpPr>
        <p:spPr/>
        <p:txBody>
          <a:bodyPr/>
          <a:lstStyle/>
          <a:p>
            <a:r>
              <a:rPr lang="en-IN" dirty="0"/>
              <a:t>Component Testing</a:t>
            </a:r>
          </a:p>
        </p:txBody>
      </p:sp>
      <p:sp>
        <p:nvSpPr>
          <p:cNvPr id="3" name="Content Placeholder 2">
            <a:extLst>
              <a:ext uri="{FF2B5EF4-FFF2-40B4-BE49-F238E27FC236}">
                <a16:creationId xmlns:a16="http://schemas.microsoft.com/office/drawing/2014/main" id="{C0C3A220-6D29-4E6E-8153-75A7683C5320}"/>
              </a:ext>
            </a:extLst>
          </p:cNvPr>
          <p:cNvSpPr>
            <a:spLocks noGrp="1"/>
          </p:cNvSpPr>
          <p:nvPr>
            <p:ph idx="1"/>
          </p:nvPr>
        </p:nvSpPr>
        <p:spPr>
          <a:xfrm>
            <a:off x="677334" y="1453415"/>
            <a:ext cx="8596668" cy="5236143"/>
          </a:xfrm>
        </p:spPr>
        <p:txBody>
          <a:bodyPr>
            <a:normAutofit/>
          </a:bodyPr>
          <a:lstStyle/>
          <a:p>
            <a:r>
              <a:rPr lang="en-IN" b="0" i="0" dirty="0">
                <a:solidFill>
                  <a:srgbClr val="1B2331"/>
                </a:solidFill>
                <a:effectLst/>
                <a:latin typeface="montregular"/>
              </a:rPr>
              <a:t>Angular component testing means to check the quality and performance of your components. </a:t>
            </a:r>
          </a:p>
          <a:p>
            <a:pPr algn="l"/>
            <a:r>
              <a:rPr lang="en-IN" b="1" i="0" dirty="0">
                <a:solidFill>
                  <a:srgbClr val="1C1E21"/>
                </a:solidFill>
                <a:effectLst/>
                <a:latin typeface="system-ui"/>
              </a:rPr>
              <a:t>Mock Functions</a:t>
            </a:r>
            <a:r>
              <a:rPr lang="en-IN" b="1" dirty="0">
                <a:solidFill>
                  <a:srgbClr val="1C1E21"/>
                </a:solidFill>
                <a:latin typeface="system-ui"/>
              </a:rPr>
              <a:t>​ :</a:t>
            </a:r>
            <a:br>
              <a:rPr lang="en-IN" b="1" dirty="0">
                <a:solidFill>
                  <a:srgbClr val="1C1E21"/>
                </a:solidFill>
                <a:latin typeface="system-ui"/>
              </a:rPr>
            </a:br>
            <a:r>
              <a:rPr lang="en-IN" dirty="0" err="1">
                <a:solidFill>
                  <a:srgbClr val="1C1E21"/>
                </a:solidFill>
                <a:latin typeface="system-ui"/>
              </a:rPr>
              <a:t>Jest.fn</a:t>
            </a:r>
            <a:r>
              <a:rPr lang="en-IN" dirty="0">
                <a:solidFill>
                  <a:srgbClr val="1C1E21"/>
                </a:solidFill>
                <a:latin typeface="system-ui"/>
              </a:rPr>
              <a:t>(implementation?) - </a:t>
            </a:r>
            <a:r>
              <a:rPr lang="en-IN" b="0" i="0" dirty="0">
                <a:solidFill>
                  <a:srgbClr val="1C1E21"/>
                </a:solidFill>
                <a:effectLst/>
                <a:latin typeface="system-ui"/>
              </a:rPr>
              <a:t>Returns a new, unused mock function. Optionally takes a mock implementation.</a:t>
            </a:r>
            <a:br>
              <a:rPr lang="en-IN" b="0" i="0" dirty="0">
                <a:solidFill>
                  <a:srgbClr val="1C1E21"/>
                </a:solidFill>
                <a:effectLst/>
                <a:latin typeface="system-ui"/>
              </a:rPr>
            </a:br>
            <a:br>
              <a:rPr lang="en-IN" b="0" i="0" dirty="0">
                <a:solidFill>
                  <a:srgbClr val="1C1E21"/>
                </a:solidFill>
                <a:effectLst/>
                <a:latin typeface="system-ui"/>
              </a:rPr>
            </a:br>
            <a:r>
              <a:rPr lang="en-IN" b="0" i="0" dirty="0" err="1">
                <a:solidFill>
                  <a:srgbClr val="1C1E21"/>
                </a:solidFill>
                <a:effectLst/>
                <a:latin typeface="system-ui"/>
              </a:rPr>
              <a:t>Jest.spyOn</a:t>
            </a:r>
            <a:r>
              <a:rPr lang="en-IN" b="0" i="0" dirty="0">
                <a:solidFill>
                  <a:srgbClr val="1C1E21"/>
                </a:solidFill>
                <a:effectLst/>
                <a:latin typeface="system-ui"/>
              </a:rPr>
              <a:t>(object, </a:t>
            </a:r>
            <a:r>
              <a:rPr lang="en-IN" b="0" i="0" dirty="0" err="1">
                <a:solidFill>
                  <a:srgbClr val="1C1E21"/>
                </a:solidFill>
                <a:effectLst/>
                <a:latin typeface="system-ui"/>
              </a:rPr>
              <a:t>methodName</a:t>
            </a:r>
            <a:r>
              <a:rPr lang="en-IN" b="0" i="0" dirty="0">
                <a:solidFill>
                  <a:srgbClr val="1C1E21"/>
                </a:solidFill>
                <a:effectLst/>
                <a:latin typeface="system-ui"/>
              </a:rPr>
              <a:t>) – creates a mock function similar to  </a:t>
            </a:r>
            <a:r>
              <a:rPr lang="en-IN" b="0" i="0" dirty="0" err="1">
                <a:solidFill>
                  <a:srgbClr val="1C1E21"/>
                </a:solidFill>
                <a:effectLst/>
                <a:latin typeface="system-ui"/>
              </a:rPr>
              <a:t>jest.fn</a:t>
            </a:r>
            <a:r>
              <a:rPr lang="en-IN" b="0" i="0" dirty="0">
                <a:solidFill>
                  <a:srgbClr val="1C1E21"/>
                </a:solidFill>
                <a:effectLst/>
                <a:latin typeface="system-ui"/>
              </a:rPr>
              <a:t> but also tracks calls to object[</a:t>
            </a:r>
            <a:r>
              <a:rPr lang="en-IN" b="0" i="0" dirty="0" err="1">
                <a:solidFill>
                  <a:srgbClr val="1C1E21"/>
                </a:solidFill>
                <a:effectLst/>
                <a:latin typeface="system-ui"/>
              </a:rPr>
              <a:t>methodname</a:t>
            </a:r>
            <a:r>
              <a:rPr lang="en-IN" b="0" i="0" dirty="0">
                <a:solidFill>
                  <a:srgbClr val="1C1E21"/>
                </a:solidFill>
                <a:effectLst/>
                <a:latin typeface="system-ui"/>
              </a:rPr>
              <a:t>]. </a:t>
            </a:r>
            <a:r>
              <a:rPr lang="en-IN" dirty="0">
                <a:solidFill>
                  <a:srgbClr val="1C1E21"/>
                </a:solidFill>
                <a:latin typeface="system-ui"/>
              </a:rPr>
              <a:t>Returns  a Jest mock function.</a:t>
            </a:r>
            <a:br>
              <a:rPr lang="en-IN" dirty="0">
                <a:solidFill>
                  <a:srgbClr val="1C1E21"/>
                </a:solidFill>
                <a:latin typeface="system-ui"/>
              </a:rPr>
            </a:br>
            <a:br>
              <a:rPr lang="en-IN" dirty="0">
                <a:solidFill>
                  <a:srgbClr val="1C1E21"/>
                </a:solidFill>
                <a:latin typeface="system-ui"/>
              </a:rPr>
            </a:br>
            <a:r>
              <a:rPr lang="en-IN" dirty="0" err="1">
                <a:solidFill>
                  <a:srgbClr val="1C1E21"/>
                </a:solidFill>
                <a:latin typeface="system-ui"/>
              </a:rPr>
              <a:t>mockFn.mockReturnValue</a:t>
            </a:r>
            <a:r>
              <a:rPr lang="en-IN" dirty="0">
                <a:solidFill>
                  <a:srgbClr val="1C1E21"/>
                </a:solidFill>
                <a:latin typeface="system-ui"/>
              </a:rPr>
              <a:t>() - </a:t>
            </a:r>
            <a:r>
              <a:rPr lang="en-IN" b="0" i="0" dirty="0">
                <a:solidFill>
                  <a:srgbClr val="1C1E21"/>
                </a:solidFill>
                <a:effectLst/>
                <a:latin typeface="system-ui"/>
              </a:rPr>
              <a:t>Accepts a value that will be returned whenever the mock function is called.</a:t>
            </a:r>
            <a:br>
              <a:rPr lang="en-IN" b="0" i="0" dirty="0">
                <a:solidFill>
                  <a:srgbClr val="1C1E21"/>
                </a:solidFill>
                <a:effectLst/>
                <a:latin typeface="system-ui"/>
              </a:rPr>
            </a:br>
            <a:br>
              <a:rPr lang="en-IN" b="0" i="0" dirty="0">
                <a:solidFill>
                  <a:srgbClr val="1C1E21"/>
                </a:solidFill>
                <a:effectLst/>
                <a:latin typeface="system-ui"/>
              </a:rPr>
            </a:br>
            <a:r>
              <a:rPr lang="en-IN" dirty="0" err="1">
                <a:solidFill>
                  <a:srgbClr val="1C1E21"/>
                </a:solidFill>
                <a:latin typeface="system-ui"/>
              </a:rPr>
              <a:t>mockFn.mockReturnValueOnce</a:t>
            </a:r>
            <a:r>
              <a:rPr lang="en-IN" dirty="0">
                <a:solidFill>
                  <a:srgbClr val="1C1E21"/>
                </a:solidFill>
                <a:latin typeface="system-ui"/>
              </a:rPr>
              <a:t>(value) - </a:t>
            </a:r>
            <a:r>
              <a:rPr lang="en-IN" b="0" i="0" dirty="0">
                <a:solidFill>
                  <a:srgbClr val="1C1E21"/>
                </a:solidFill>
                <a:effectLst/>
                <a:latin typeface="system-ui"/>
              </a:rPr>
              <a:t>Accepts a value that will be returned for one call to the mock function</a:t>
            </a:r>
            <a:br>
              <a:rPr lang="en-IN" b="1" dirty="0">
                <a:solidFill>
                  <a:srgbClr val="1C1E21"/>
                </a:solidFill>
                <a:latin typeface="system-ui"/>
              </a:rPr>
            </a:br>
            <a:br>
              <a:rPr lang="en-IN" dirty="0"/>
            </a:br>
            <a:r>
              <a:rPr lang="en-IN" dirty="0" err="1">
                <a:solidFill>
                  <a:srgbClr val="1C1E21"/>
                </a:solidFill>
                <a:latin typeface="system-ui"/>
              </a:rPr>
              <a:t>mockFn.mockName</a:t>
            </a:r>
            <a:r>
              <a:rPr lang="en-IN" dirty="0">
                <a:solidFill>
                  <a:srgbClr val="1C1E21"/>
                </a:solidFill>
                <a:latin typeface="system-ui"/>
              </a:rPr>
              <a:t>(name) – Accepts a string to use in test result output in place of ‘</a:t>
            </a:r>
            <a:r>
              <a:rPr lang="en-IN" dirty="0" err="1">
                <a:solidFill>
                  <a:srgbClr val="1C1E21"/>
                </a:solidFill>
                <a:latin typeface="system-ui"/>
              </a:rPr>
              <a:t>jest.fn</a:t>
            </a:r>
            <a:r>
              <a:rPr lang="en-IN" dirty="0">
                <a:solidFill>
                  <a:srgbClr val="1C1E21"/>
                </a:solidFill>
                <a:latin typeface="system-ui"/>
              </a:rPr>
              <a:t>()’ to indicate  which mock function is being referenced.</a:t>
            </a:r>
            <a:br>
              <a:rPr lang="en-IN" dirty="0">
                <a:solidFill>
                  <a:srgbClr val="1C1E21"/>
                </a:solidFill>
                <a:latin typeface="system-ui"/>
              </a:rPr>
            </a:br>
            <a:r>
              <a:rPr lang="en-IN" i="1" dirty="0">
                <a:solidFill>
                  <a:srgbClr val="1C1E21"/>
                </a:solidFill>
                <a:latin typeface="system-ui"/>
              </a:rPr>
              <a:t>Example: </a:t>
            </a:r>
            <a:r>
              <a:rPr lang="en-IN" b="0" i="1" dirty="0" err="1">
                <a:solidFill>
                  <a:srgbClr val="297A29"/>
                </a:solidFill>
                <a:effectLst/>
                <a:latin typeface="SFMono-Regular"/>
              </a:rPr>
              <a:t>const</a:t>
            </a:r>
            <a:r>
              <a:rPr lang="en-IN" b="0" i="1" dirty="0">
                <a:solidFill>
                  <a:srgbClr val="393A34"/>
                </a:solidFill>
                <a:effectLst/>
                <a:latin typeface="SFMono-Regular"/>
              </a:rPr>
              <a:t> </a:t>
            </a:r>
            <a:r>
              <a:rPr lang="en-IN" b="0" i="1" dirty="0" err="1">
                <a:solidFill>
                  <a:srgbClr val="393A34"/>
                </a:solidFill>
                <a:effectLst/>
                <a:latin typeface="SFMono-Regular"/>
              </a:rPr>
              <a:t>mockFn</a:t>
            </a:r>
            <a:r>
              <a:rPr lang="en-IN" b="0" i="1" dirty="0">
                <a:solidFill>
                  <a:srgbClr val="393A34"/>
                </a:solidFill>
                <a:effectLst/>
                <a:latin typeface="SFMono-Regular"/>
              </a:rPr>
              <a:t> </a:t>
            </a:r>
            <a:r>
              <a:rPr lang="en-IN" b="0" i="1" dirty="0">
                <a:solidFill>
                  <a:srgbClr val="888888"/>
                </a:solidFill>
                <a:effectLst/>
                <a:latin typeface="SFMono-Regular"/>
              </a:rPr>
              <a:t>=</a:t>
            </a:r>
            <a:r>
              <a:rPr lang="en-IN" b="0" i="1" dirty="0">
                <a:solidFill>
                  <a:srgbClr val="393A34"/>
                </a:solidFill>
                <a:effectLst/>
                <a:latin typeface="SFMono-Regular"/>
              </a:rPr>
              <a:t> </a:t>
            </a:r>
            <a:r>
              <a:rPr lang="en-IN" b="0" i="1" dirty="0" err="1">
                <a:solidFill>
                  <a:srgbClr val="393A34"/>
                </a:solidFill>
                <a:effectLst/>
                <a:latin typeface="SFMono-Regular"/>
              </a:rPr>
              <a:t>jest.</a:t>
            </a:r>
            <a:r>
              <a:rPr lang="en-IN" b="0" i="1" dirty="0" err="1">
                <a:solidFill>
                  <a:srgbClr val="6B2E85"/>
                </a:solidFill>
                <a:effectLst/>
                <a:latin typeface="SFMono-Regular"/>
              </a:rPr>
              <a:t>fn</a:t>
            </a:r>
            <a:r>
              <a:rPr lang="en-IN" b="0" i="1" dirty="0">
                <a:solidFill>
                  <a:srgbClr val="393A34"/>
                </a:solidFill>
                <a:effectLst/>
                <a:latin typeface="SFMono-Regular"/>
              </a:rPr>
              <a:t>().</a:t>
            </a:r>
            <a:r>
              <a:rPr lang="en-IN" b="0" i="1" dirty="0" err="1">
                <a:solidFill>
                  <a:srgbClr val="6B2E85"/>
                </a:solidFill>
                <a:effectLst/>
                <a:latin typeface="SFMono-Regular"/>
              </a:rPr>
              <a:t>mockName</a:t>
            </a:r>
            <a:r>
              <a:rPr lang="en-IN" b="0" i="1" dirty="0">
                <a:solidFill>
                  <a:srgbClr val="393A34"/>
                </a:solidFill>
                <a:effectLst/>
                <a:latin typeface="SFMono-Regular"/>
              </a:rPr>
              <a:t>(</a:t>
            </a:r>
            <a:r>
              <a:rPr lang="en-IN" b="0" i="1" dirty="0">
                <a:solidFill>
                  <a:srgbClr val="C21325"/>
                </a:solidFill>
                <a:effectLst/>
                <a:latin typeface="SFMono-Regular"/>
              </a:rPr>
              <a:t>'</a:t>
            </a:r>
            <a:r>
              <a:rPr lang="en-IN" b="0" i="1" dirty="0" err="1">
                <a:solidFill>
                  <a:srgbClr val="C21325"/>
                </a:solidFill>
                <a:effectLst/>
                <a:latin typeface="SFMono-Regular"/>
              </a:rPr>
              <a:t>mockedFunction</a:t>
            </a:r>
            <a:r>
              <a:rPr lang="en-IN" b="0" i="1" dirty="0">
                <a:solidFill>
                  <a:srgbClr val="C21325"/>
                </a:solidFill>
                <a:effectLst/>
                <a:latin typeface="SFMono-Regular"/>
              </a:rPr>
              <a:t>'</a:t>
            </a:r>
            <a:r>
              <a:rPr lang="en-IN" b="0" i="1" dirty="0">
                <a:solidFill>
                  <a:srgbClr val="393A34"/>
                </a:solidFill>
                <a:effectLst/>
                <a:latin typeface="SFMono-Regular"/>
              </a:rPr>
              <a:t>);</a:t>
            </a:r>
            <a:endParaRPr lang="en-IN" b="0" i="1" dirty="0">
              <a:solidFill>
                <a:srgbClr val="1B2331"/>
              </a:solidFill>
              <a:effectLst/>
              <a:latin typeface="montregular"/>
            </a:endParaRPr>
          </a:p>
          <a:p>
            <a:endParaRPr lang="en-IN" dirty="0"/>
          </a:p>
        </p:txBody>
      </p:sp>
    </p:spTree>
    <p:extLst>
      <p:ext uri="{BB962C8B-B14F-4D97-AF65-F5344CB8AC3E}">
        <p14:creationId xmlns:p14="http://schemas.microsoft.com/office/powerpoint/2010/main" val="337464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CF0E-ED39-4874-82C0-983D76FC76EB}"/>
              </a:ext>
            </a:extLst>
          </p:cNvPr>
          <p:cNvSpPr>
            <a:spLocks noGrp="1"/>
          </p:cNvSpPr>
          <p:nvPr>
            <p:ph type="title"/>
          </p:nvPr>
        </p:nvSpPr>
        <p:spPr/>
        <p:txBody>
          <a:bodyPr/>
          <a:lstStyle/>
          <a:p>
            <a:r>
              <a:rPr lang="en-IN" dirty="0">
                <a:solidFill>
                  <a:schemeClr val="tx1"/>
                </a:solidFill>
              </a:rPr>
              <a:t>Commands to run test cases</a:t>
            </a:r>
          </a:p>
        </p:txBody>
      </p:sp>
      <p:sp>
        <p:nvSpPr>
          <p:cNvPr id="3" name="Content Placeholder 2">
            <a:extLst>
              <a:ext uri="{FF2B5EF4-FFF2-40B4-BE49-F238E27FC236}">
                <a16:creationId xmlns:a16="http://schemas.microsoft.com/office/drawing/2014/main" id="{76443CB4-3DB3-4862-BEE2-7159C6590CB9}"/>
              </a:ext>
            </a:extLst>
          </p:cNvPr>
          <p:cNvSpPr>
            <a:spLocks noGrp="1"/>
          </p:cNvSpPr>
          <p:nvPr>
            <p:ph idx="1"/>
          </p:nvPr>
        </p:nvSpPr>
        <p:spPr>
          <a:xfrm>
            <a:off x="677334" y="1559293"/>
            <a:ext cx="8596668" cy="4482069"/>
          </a:xfrm>
        </p:spPr>
        <p:txBody>
          <a:bodyPr/>
          <a:lstStyle/>
          <a:p>
            <a:r>
              <a:rPr lang="en-IN" dirty="0"/>
              <a:t>Run test cases :</a:t>
            </a:r>
            <a:br>
              <a:rPr lang="en-IN" dirty="0"/>
            </a:br>
            <a:r>
              <a:rPr lang="en-IN" dirty="0" err="1"/>
              <a:t>npm</a:t>
            </a:r>
            <a:r>
              <a:rPr lang="en-IN" dirty="0"/>
              <a:t> run test</a:t>
            </a:r>
          </a:p>
          <a:p>
            <a:r>
              <a:rPr lang="en-IN" dirty="0"/>
              <a:t>Run code coverage :</a:t>
            </a:r>
            <a:br>
              <a:rPr lang="en-IN" dirty="0"/>
            </a:br>
            <a:r>
              <a:rPr lang="en-IN" dirty="0"/>
              <a:t> </a:t>
            </a:r>
            <a:r>
              <a:rPr lang="en-IN" dirty="0" err="1"/>
              <a:t>npm</a:t>
            </a:r>
            <a:r>
              <a:rPr lang="en-IN" dirty="0"/>
              <a:t> run test -–code-coverage</a:t>
            </a:r>
          </a:p>
          <a:p>
            <a:r>
              <a:rPr lang="en-IN" dirty="0"/>
              <a:t>Test specific file: </a:t>
            </a:r>
            <a:br>
              <a:rPr lang="en-IN" dirty="0"/>
            </a:br>
            <a:r>
              <a:rPr lang="en-IN" dirty="0"/>
              <a:t> </a:t>
            </a:r>
            <a:r>
              <a:rPr lang="en-IN" dirty="0" err="1"/>
              <a:t>npm</a:t>
            </a:r>
            <a:r>
              <a:rPr lang="en-IN" dirty="0"/>
              <a:t> run test –t </a:t>
            </a:r>
            <a:r>
              <a:rPr lang="en-IN" b="1" dirty="0"/>
              <a:t>file-name</a:t>
            </a:r>
          </a:p>
          <a:p>
            <a:r>
              <a:rPr lang="en-IN" dirty="0"/>
              <a:t>Skip the specific test cases – use x before describe/it</a:t>
            </a:r>
            <a:br>
              <a:rPr lang="en-IN" dirty="0"/>
            </a:br>
            <a:r>
              <a:rPr lang="en-IN" dirty="0"/>
              <a:t>example: </a:t>
            </a:r>
            <a:r>
              <a:rPr lang="en-IN" dirty="0" err="1"/>
              <a:t>xit</a:t>
            </a:r>
            <a:r>
              <a:rPr lang="en-IN" dirty="0"/>
              <a:t>(), </a:t>
            </a:r>
            <a:r>
              <a:rPr lang="en-IN" dirty="0" err="1"/>
              <a:t>xdescribe</a:t>
            </a:r>
            <a:r>
              <a:rPr lang="en-IN" dirty="0"/>
              <a:t>()</a:t>
            </a:r>
          </a:p>
          <a:p>
            <a:r>
              <a:rPr lang="en-IN" dirty="0"/>
              <a:t>To run the specific test cases – use f before describe/it</a:t>
            </a:r>
            <a:br>
              <a:rPr lang="en-IN" dirty="0"/>
            </a:br>
            <a:r>
              <a:rPr lang="en-IN" dirty="0"/>
              <a:t>example: fit(), </a:t>
            </a:r>
            <a:r>
              <a:rPr lang="en-IN" dirty="0" err="1"/>
              <a:t>fdescribe</a:t>
            </a:r>
            <a:r>
              <a:rPr lang="en-IN" dirty="0"/>
              <a:t>()</a:t>
            </a:r>
          </a:p>
          <a:p>
            <a:endParaRPr lang="en-IN" dirty="0"/>
          </a:p>
          <a:p>
            <a:endParaRPr lang="en-IN" dirty="0"/>
          </a:p>
        </p:txBody>
      </p:sp>
    </p:spTree>
    <p:extLst>
      <p:ext uri="{BB962C8B-B14F-4D97-AF65-F5344CB8AC3E}">
        <p14:creationId xmlns:p14="http://schemas.microsoft.com/office/powerpoint/2010/main" val="32975657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6230AA9625B04AB730A982EAB758D1" ma:contentTypeVersion="15" ma:contentTypeDescription="Create a new document." ma:contentTypeScope="" ma:versionID="e1f2d76fd37deef1286ba9e9ead2df6a">
  <xsd:schema xmlns:xsd="http://www.w3.org/2001/XMLSchema" xmlns:xs="http://www.w3.org/2001/XMLSchema" xmlns:p="http://schemas.microsoft.com/office/2006/metadata/properties" xmlns:ns2="87a41618-bbe5-41a1-98d8-8c65a284819a" xmlns:ns3="407b23c5-0c6d-4e63-962f-786f677d509a" targetNamespace="http://schemas.microsoft.com/office/2006/metadata/properties" ma:root="true" ma:fieldsID="6982bc5c30351e98e575bc04d4e5f107" ns2:_="" ns3:_="">
    <xsd:import namespace="87a41618-bbe5-41a1-98d8-8c65a284819a"/>
    <xsd:import namespace="407b23c5-0c6d-4e63-962f-786f677d50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3:SharedWithUsers" minOccurs="0"/>
                <xsd:element ref="ns3:SharedWithDetails" minOccurs="0"/>
                <xsd:element ref="ns2:MediaServiceObjectDetectorVersions" minOccurs="0"/>
                <xsd:element ref="ns2:MediaServiceGenerationTime" minOccurs="0"/>
                <xsd:element ref="ns2:MediaServiceEventHashCode" minOccurs="0"/>
                <xsd:element ref="ns2:MediaServiceSearchPropertie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a41618-bbe5-41a1-98d8-8c65a2848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7b23c5-0c6d-4e63-962f-786f677d509a"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04f3d0f4-24b5-40d6-bc39-bdda59b050ca}" ma:internalName="TaxCatchAll" ma:showField="CatchAllData" ma:web="407b23c5-0c6d-4e63-962f-786f677d50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07b23c5-0c6d-4e63-962f-786f677d509a" xsi:nil="true"/>
    <lcf76f155ced4ddcb4097134ff3c332f xmlns="87a41618-bbe5-41a1-98d8-8c65a284819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D79E4FD-1116-4324-9F0D-028E31E12083}"/>
</file>

<file path=customXml/itemProps2.xml><?xml version="1.0" encoding="utf-8"?>
<ds:datastoreItem xmlns:ds="http://schemas.openxmlformats.org/officeDocument/2006/customXml" ds:itemID="{5CDF4816-359E-4633-B4A2-298CFF32FD67}"/>
</file>

<file path=customXml/itemProps3.xml><?xml version="1.0" encoding="utf-8"?>
<ds:datastoreItem xmlns:ds="http://schemas.openxmlformats.org/officeDocument/2006/customXml" ds:itemID="{175D83E1-0A80-43F1-8B68-BC226448C441}"/>
</file>

<file path=docProps/app.xml><?xml version="1.0" encoding="utf-8"?>
<Properties xmlns="http://schemas.openxmlformats.org/officeDocument/2006/extended-properties" xmlns:vt="http://schemas.openxmlformats.org/officeDocument/2006/docPropsVTypes">
  <Template>Facet</Template>
  <TotalTime>488</TotalTime>
  <Words>773</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inter-bold</vt:lpstr>
      <vt:lpstr>inter-regular</vt:lpstr>
      <vt:lpstr>Menlo</vt:lpstr>
      <vt:lpstr>montregular</vt:lpstr>
      <vt:lpstr>SFMono-Regular</vt:lpstr>
      <vt:lpstr>system-ui</vt:lpstr>
      <vt:lpstr>Trebuchet MS</vt:lpstr>
      <vt:lpstr>Wingdings 3</vt:lpstr>
      <vt:lpstr>Facet</vt:lpstr>
      <vt:lpstr>Unit Testing Using JEST</vt:lpstr>
      <vt:lpstr>What is Unit Testing?</vt:lpstr>
      <vt:lpstr>What is Jest?</vt:lpstr>
      <vt:lpstr>Features of Jest</vt:lpstr>
      <vt:lpstr>Installation of JEST</vt:lpstr>
      <vt:lpstr>Component Testing</vt:lpstr>
      <vt:lpstr>Commands to run test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Nazarkar, Artee</dc:creator>
  <cp:lastModifiedBy>Nazarkar, Artee</cp:lastModifiedBy>
  <cp:revision>20</cp:revision>
  <dcterms:created xsi:type="dcterms:W3CDTF">2022-11-03T13:19:19Z</dcterms:created>
  <dcterms:modified xsi:type="dcterms:W3CDTF">2022-11-04T11:35:40Z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0x010100A56230AA9625B04AB730A982EAB758D1</vt:lpwstr>
  </property>
</Properties>
</file>