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74" r:id="rId4"/>
    <p:sldId id="275" r:id="rId5"/>
    <p:sldId id="276" r:id="rId6"/>
    <p:sldId id="278" r:id="rId7"/>
    <p:sldId id="286" r:id="rId8"/>
    <p:sldId id="288" r:id="rId9"/>
    <p:sldId id="287" r:id="rId10"/>
    <p:sldId id="289" r:id="rId11"/>
    <p:sldId id="290" r:id="rId12"/>
    <p:sldId id="291" r:id="rId13"/>
    <p:sldId id="292" r:id="rId14"/>
    <p:sldId id="279" r:id="rId15"/>
    <p:sldId id="280" r:id="rId16"/>
    <p:sldId id="281" r:id="rId17"/>
    <p:sldId id="283" r:id="rId18"/>
    <p:sldId id="284" r:id="rId19"/>
    <p:sldId id="265" r:id="rId20"/>
    <p:sldId id="293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6208"/>
  </p:normalViewPr>
  <p:slideViewPr>
    <p:cSldViewPr snapToGrid="0" snapToObjects="1" showGuides="1">
      <p:cViewPr varScale="1">
        <p:scale>
          <a:sx n="67" d="100"/>
          <a:sy n="67" d="100"/>
        </p:scale>
        <p:origin x="460" y="56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282105" y="2367874"/>
            <a:ext cx="777816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Insurance Data </a:t>
            </a:r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Presentation </a:t>
            </a:r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81649" y="203730"/>
            <a:ext cx="1007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Bivariate Analysis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B29EF-B908-4E71-950F-09321BABA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32" y="573062"/>
            <a:ext cx="7195712" cy="2949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7D84F3-42A5-411C-9FC0-2CE9DBF4D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57" y="3522963"/>
            <a:ext cx="7473668" cy="326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4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81649" y="203730"/>
            <a:ext cx="1007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Bivariate Analysis 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31A69-4D46-4B1C-B58D-FE11EC8E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481160"/>
            <a:ext cx="7167563" cy="3041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EA9D15-7564-415F-BA69-15C21A2CC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6" y="3800393"/>
            <a:ext cx="6854157" cy="292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7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81649" y="203730"/>
            <a:ext cx="1007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Multivariate Analysis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C5C78-2478-42FC-9E13-3BDCECE5C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573062"/>
            <a:ext cx="4386263" cy="2948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1B2FCE-0666-4A9B-A1F2-40DE7E46E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722" y="562885"/>
            <a:ext cx="4386263" cy="28661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19D4C5-D9AD-406E-905E-86C6FCB31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58" y="3428999"/>
            <a:ext cx="4957764" cy="3305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D1D0AC-8802-4347-86FB-09B1C42D8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268" y="3428999"/>
            <a:ext cx="4717678" cy="31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0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81649" y="203730"/>
            <a:ext cx="1007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Multivariate Analysis 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8BA3D-BA85-4E3A-BAEA-1AA44FE6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7" y="667522"/>
            <a:ext cx="8846898" cy="619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38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19749" y="298980"/>
            <a:ext cx="1007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Columns with Outliers: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C692F0-F7DE-45C4-BB0D-891D63FD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9" y="687362"/>
            <a:ext cx="3899801" cy="2987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298234-0D96-4AB1-8848-082B40A06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687362"/>
            <a:ext cx="3899801" cy="2823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C8CC1D-539C-4CD7-B5C5-D93D9DBA9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3675309"/>
            <a:ext cx="4343400" cy="313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D6FA36-CF36-4F3F-990B-4A0F9E24C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801" y="3675309"/>
            <a:ext cx="4189817" cy="297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5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19749" y="298980"/>
            <a:ext cx="1007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Columns with Outliers: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D240B-D511-49EC-B05E-F9D6101F5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811187"/>
            <a:ext cx="3743325" cy="2820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76BA4E-322F-4ACC-9149-744B7ABB0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5" y="652370"/>
            <a:ext cx="4324350" cy="29402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30F81C-E32C-4103-9B2D-51B5C3865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1" y="3775007"/>
            <a:ext cx="4171950" cy="30078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50A93C-0F1E-4050-9895-1EE206E61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887" y="3632132"/>
            <a:ext cx="4078645" cy="309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22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19749" y="298980"/>
            <a:ext cx="1007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Outlier Treatment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F8512B-6D7E-43A9-ABEC-171113A2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4" y="752476"/>
            <a:ext cx="4052201" cy="2960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507C17-B2CA-4855-A426-F13F61E45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63" y="668313"/>
            <a:ext cx="4205287" cy="2972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93B40D-7266-4122-957A-EE2A0758F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263" y="3818286"/>
            <a:ext cx="4052201" cy="297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99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19749" y="298980"/>
            <a:ext cx="1007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Outlier Treatment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E58AC-E8E5-46B1-B430-6B253157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9" y="668312"/>
            <a:ext cx="4080776" cy="2987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5C5E31-EDBC-4173-9926-D2641B51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821" y="566738"/>
            <a:ext cx="4080776" cy="30268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94D726-29EB-4A2F-BFA6-29431FA65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025" y="3655440"/>
            <a:ext cx="4305300" cy="315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8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19749" y="298980"/>
            <a:ext cx="1007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Outlier Treatment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6019A-C642-44BA-83F7-14053B090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9" y="668312"/>
            <a:ext cx="4638675" cy="3371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2BB777-CA59-4D5A-8748-931E47CBC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340" y="668312"/>
            <a:ext cx="45624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0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0" y="389533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80975" y="1173911"/>
            <a:ext cx="1069633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Modelling techniques used and Metrics :</a:t>
            </a: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9402819" y="3986944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EED6AB-6F38-4984-9675-7B8EE4D2A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13393"/>
              </p:ext>
            </p:extLst>
          </p:nvPr>
        </p:nvGraphicFramePr>
        <p:xfrm>
          <a:off x="320674" y="1743074"/>
          <a:ext cx="8318503" cy="3724273"/>
        </p:xfrm>
        <a:graphic>
          <a:graphicData uri="http://schemas.openxmlformats.org/drawingml/2006/table">
            <a:tbl>
              <a:tblPr/>
              <a:tblGrid>
                <a:gridCol w="3900967">
                  <a:extLst>
                    <a:ext uri="{9D8B030D-6E8A-4147-A177-3AD203B41FA5}">
                      <a16:colId xmlns:a16="http://schemas.microsoft.com/office/drawing/2014/main" val="2287170990"/>
                    </a:ext>
                  </a:extLst>
                </a:gridCol>
                <a:gridCol w="1220166">
                  <a:extLst>
                    <a:ext uri="{9D8B030D-6E8A-4147-A177-3AD203B41FA5}">
                      <a16:colId xmlns:a16="http://schemas.microsoft.com/office/drawing/2014/main" val="874934995"/>
                    </a:ext>
                  </a:extLst>
                </a:gridCol>
                <a:gridCol w="1220166">
                  <a:extLst>
                    <a:ext uri="{9D8B030D-6E8A-4147-A177-3AD203B41FA5}">
                      <a16:colId xmlns:a16="http://schemas.microsoft.com/office/drawing/2014/main" val="3725416669"/>
                    </a:ext>
                  </a:extLst>
                </a:gridCol>
                <a:gridCol w="988602">
                  <a:extLst>
                    <a:ext uri="{9D8B030D-6E8A-4147-A177-3AD203B41FA5}">
                      <a16:colId xmlns:a16="http://schemas.microsoft.com/office/drawing/2014/main" val="4059342721"/>
                    </a:ext>
                  </a:extLst>
                </a:gridCol>
                <a:gridCol w="988602">
                  <a:extLst>
                    <a:ext uri="{9D8B030D-6E8A-4147-A177-3AD203B41FA5}">
                      <a16:colId xmlns:a16="http://schemas.microsoft.com/office/drawing/2014/main" val="2657362195"/>
                    </a:ext>
                  </a:extLst>
                </a:gridCol>
              </a:tblGrid>
              <a:tr h="329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Data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Data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531670"/>
                  </a:ext>
                </a:extLst>
              </a:tr>
              <a:tr h="329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571545"/>
                  </a:ext>
                </a:extLst>
              </a:tr>
              <a:tr h="6129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Regressor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0.97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0.17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0.84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0.40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586400"/>
                  </a:ext>
                </a:extLst>
              </a:tr>
              <a:tr h="6129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0.89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0.34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0.78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0.46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981880"/>
                  </a:ext>
                </a:extLst>
              </a:tr>
              <a:tr h="6129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Bayesian Ridge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0.80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0.44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0.79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0.45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100355"/>
                  </a:ext>
                </a:extLst>
              </a:tr>
              <a:tr h="6129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0.80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0.44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0.79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0.46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005087"/>
                  </a:ext>
                </a:extLst>
              </a:tr>
              <a:tr h="6129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Artificial Neural Network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0.93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0.26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0.75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0.50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738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95950" y="917294"/>
            <a:ext cx="10563990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95949" y="1773986"/>
            <a:ext cx="10073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buNone/>
            </a:pP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 identify high performing agents and design appropriate engagement activity and design learning programs for low performing agents.</a:t>
            </a:r>
          </a:p>
          <a:p>
            <a:pPr marL="25400" indent="0">
              <a:buNone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5400" indent="0">
              <a:buNone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Scope/Objective :</a:t>
            </a:r>
          </a:p>
          <a:p>
            <a:pPr marL="25400"/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business opportunity of this project is </a:t>
            </a:r>
            <a:r>
              <a:rPr lang="en-IN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</a:p>
          <a:p>
            <a:pPr marL="311150" indent="-285750">
              <a:buFont typeface="Arial" panose="020B0604020202020204" pitchFamily="34" charset="0"/>
              <a:buChar char="•"/>
            </a:pPr>
            <a:r>
              <a:rPr lang="en-IN" spc="-5" dirty="0">
                <a:solidFill>
                  <a:srgbClr val="29292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dentify agent performance</a:t>
            </a:r>
          </a:p>
          <a:p>
            <a:pPr marL="311150" indent="-285750">
              <a:buFont typeface="Arial" panose="020B0604020202020204" pitchFamily="34" charset="0"/>
              <a:buChar char="•"/>
            </a:pPr>
            <a:r>
              <a:rPr lang="en-IN" spc="-5" dirty="0">
                <a:solidFill>
                  <a:srgbClr val="29292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IN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pskill their customer engagement strategy</a:t>
            </a:r>
          </a:p>
          <a:p>
            <a:pPr marL="311150" indent="-285750">
              <a:buFont typeface="Arial" panose="020B0604020202020204" pitchFamily="34" charset="0"/>
              <a:buChar char="•"/>
            </a:pPr>
            <a:r>
              <a:rPr lang="en-IN" spc="-5" dirty="0">
                <a:solidFill>
                  <a:srgbClr val="29292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ncrease their sales</a:t>
            </a:r>
          </a:p>
          <a:p>
            <a:pPr marL="311150" indent="-285750">
              <a:buFont typeface="Arial" panose="020B0604020202020204" pitchFamily="34" charset="0"/>
              <a:buChar char="•"/>
            </a:pPr>
            <a:r>
              <a:rPr lang="en-IN" spc="-5" dirty="0">
                <a:solidFill>
                  <a:srgbClr val="29292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IN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customer analytics</a:t>
            </a:r>
          </a:p>
          <a:p>
            <a:pPr marL="311150" indent="-285750">
              <a:buFont typeface="Arial" panose="020B0604020202020204" pitchFamily="34" charset="0"/>
              <a:buChar char="•"/>
            </a:pPr>
            <a:r>
              <a:rPr lang="en-IN" spc="-5" dirty="0">
                <a:solidFill>
                  <a:srgbClr val="29292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IN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campaign management</a:t>
            </a:r>
          </a:p>
          <a:p>
            <a:pPr marL="311150" indent="-285750">
              <a:buFont typeface="Arial" panose="020B0604020202020204" pitchFamily="34" charset="0"/>
              <a:buChar char="•"/>
            </a:pPr>
            <a:r>
              <a:rPr lang="en-IN" spc="-5" dirty="0">
                <a:solidFill>
                  <a:srgbClr val="29292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IN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identifying their best customers ,etc.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b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80975" y="675575"/>
            <a:ext cx="10696338" cy="654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 Tuned and Metrics :</a:t>
            </a: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Interpretation of the model(s):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Random Forest Regressor has the highest R2 value and lowest RMSE value for both training and testing data</a:t>
            </a:r>
          </a:p>
          <a:p>
            <a:endParaRPr lang="en-IN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Interpretation of the tuned model(s):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 has the highest R2 value</a:t>
            </a: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7884273" y="5303094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7884273" y="5658177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C1BA16-7459-49E7-B288-EA9D25A52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710736"/>
              </p:ext>
            </p:extLst>
          </p:nvPr>
        </p:nvGraphicFramePr>
        <p:xfrm>
          <a:off x="311470" y="1192713"/>
          <a:ext cx="5599505" cy="2657405"/>
        </p:xfrm>
        <a:graphic>
          <a:graphicData uri="http://schemas.openxmlformats.org/drawingml/2006/table">
            <a:tbl>
              <a:tblPr/>
              <a:tblGrid>
                <a:gridCol w="3808359">
                  <a:extLst>
                    <a:ext uri="{9D8B030D-6E8A-4147-A177-3AD203B41FA5}">
                      <a16:colId xmlns:a16="http://schemas.microsoft.com/office/drawing/2014/main" val="2949289367"/>
                    </a:ext>
                  </a:extLst>
                </a:gridCol>
                <a:gridCol w="1791146">
                  <a:extLst>
                    <a:ext uri="{9D8B030D-6E8A-4147-A177-3AD203B41FA5}">
                      <a16:colId xmlns:a16="http://schemas.microsoft.com/office/drawing/2014/main" val="1724597432"/>
                    </a:ext>
                  </a:extLst>
                </a:gridCol>
              </a:tblGrid>
              <a:tr h="5314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Data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132061"/>
                  </a:ext>
                </a:extLst>
              </a:tr>
              <a:tr h="5314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Tuned Models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083932"/>
                  </a:ext>
                </a:extLst>
              </a:tr>
              <a:tr h="5314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Regressor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0.850115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151048"/>
                  </a:ext>
                </a:extLst>
              </a:tr>
              <a:tr h="5314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0.79130508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014991"/>
                  </a:ext>
                </a:extLst>
              </a:tr>
              <a:tr h="5314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Artificial Neural Network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0.7983324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90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082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408571" y="917294"/>
            <a:ext cx="5374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2" y="1773986"/>
            <a:ext cx="10696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Maximum policies are sold, maximum sum assured are through Agent channel.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Agents managing Large business , Customer with MBA as education have greater bonus.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Common Payment method frequency is half yearly.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Average customer care score is 3.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Average last month calls are 5.</a:t>
            </a:r>
          </a:p>
        </p:txBody>
      </p:sp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95950" y="917294"/>
            <a:ext cx="10563990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95949" y="1773986"/>
            <a:ext cx="10073466" cy="534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buNone/>
            </a:pP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Data collection parameters :</a:t>
            </a:r>
          </a:p>
          <a:p>
            <a:pPr marL="3111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Time period- Yearly</a:t>
            </a:r>
          </a:p>
          <a:p>
            <a:pPr marL="3111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Regions – Entire nation</a:t>
            </a:r>
          </a:p>
          <a:p>
            <a:pPr marL="3111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Customer features - Age, Occupation, Designation, Monthly income</a:t>
            </a:r>
          </a:p>
          <a:p>
            <a:pPr marL="3111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Policies - Agent, Online and Third party.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Shape of the dataset :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No. of rows:  4520 </a:t>
            </a:r>
            <a:b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No. of columns:  20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400"/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Below are the Numerical columns (12 columns)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CustID, AgentBonus, Age, CustTenure, ExistingProdType, NumberOfPolicy, MonthlyIncome, Complaint, ExistingPolicyTenure, SumAssured, LastMonthCalls, CustCareScore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5400"/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5400"/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5400"/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5400"/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28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95949" y="1127655"/>
            <a:ext cx="1007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Categorical columns  and descriptive details (8 columns) :</a:t>
            </a:r>
          </a:p>
          <a:p>
            <a:pPr marL="25400"/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D24776-5566-4221-BFBE-F0B822CDDC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8050" y="1625282"/>
            <a:ext cx="5045076" cy="333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8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81649" y="556155"/>
            <a:ext cx="100734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values of categorical columns :</a:t>
            </a:r>
          </a:p>
          <a:p>
            <a:pPr marL="25400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4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CHANNEL:  Online ,Third Party Partner, Agent</a:t>
            </a:r>
          </a:p>
          <a:p>
            <a:pPr marL="25400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4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OCCUPATION:  Free Lancer, Large Business , Small Business, Salaried</a:t>
            </a:r>
          </a:p>
          <a:p>
            <a:pPr marL="25400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4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EDUCATIONFIELD:  MBA, Post Graduate, Engineer, Diploma, Under Graduate, Graduate</a:t>
            </a:r>
          </a:p>
          <a:p>
            <a:pPr marL="25400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4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GENDER: Male, Female</a:t>
            </a:r>
          </a:p>
          <a:p>
            <a:pPr marL="25400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4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DESIGNATION: VP, AVP, Senior Manager, Manager, Executive</a:t>
            </a:r>
          </a:p>
          <a:p>
            <a:pPr marL="25400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4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MARITALSTATUS: Divorced, Single, Married</a:t>
            </a:r>
          </a:p>
          <a:p>
            <a:pPr marL="25400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4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ZONE: South, East, North, West</a:t>
            </a:r>
          </a:p>
          <a:p>
            <a:pPr marL="25400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4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PAYMENTMETHOD:  Quarterly, Monthly, Yearly, Half Yearly</a:t>
            </a:r>
          </a:p>
          <a:p>
            <a:pPr marL="25400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9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95949" y="1127655"/>
            <a:ext cx="10073466" cy="4092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Columns with null values : </a:t>
            </a:r>
          </a:p>
          <a:p>
            <a:pPr marL="25400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4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                                269</a:t>
            </a:r>
          </a:p>
          <a:p>
            <a:pPr marL="254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MonthlyIncome           236</a:t>
            </a:r>
          </a:p>
          <a:p>
            <a:pPr marL="254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CustTenure                   226</a:t>
            </a:r>
          </a:p>
          <a:p>
            <a:pPr marL="254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ExistingPolicyTenure   184</a:t>
            </a:r>
          </a:p>
          <a:p>
            <a:pPr marL="254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SumAssured                  154</a:t>
            </a:r>
          </a:p>
          <a:p>
            <a:pPr marL="254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CustCareScore               52</a:t>
            </a:r>
          </a:p>
          <a:p>
            <a:pPr marL="254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NumberOfPolicy            45</a:t>
            </a:r>
          </a:p>
          <a:p>
            <a:pPr marL="25400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400"/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5400"/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Duplicate Rows :</a:t>
            </a:r>
          </a:p>
          <a:p>
            <a:pPr marL="25400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no duplicate rows.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400"/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7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95949" y="384705"/>
            <a:ext cx="1007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Univariate Analysis : 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9ECA8-5F08-4438-A12A-DB3F4BF1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9" y="795090"/>
            <a:ext cx="4938026" cy="2908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3747A-A59A-4E62-A4A8-A639B37CB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5" y="642937"/>
            <a:ext cx="4848225" cy="3060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E7038B-D76E-469E-8C85-992DADCB1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539" y="3744276"/>
            <a:ext cx="4506354" cy="306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1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87717" y="200039"/>
            <a:ext cx="1007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Univariate Analysis : 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FB054-249A-4E71-9555-A830CC96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9" y="663642"/>
            <a:ext cx="4928501" cy="2983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219D4D-8A53-4F1A-ADB4-C789B7A54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552956"/>
            <a:ext cx="4686300" cy="3171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663089-D33C-4068-AF43-1E50815BC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574" y="3741199"/>
            <a:ext cx="4559751" cy="301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7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81649" y="203730"/>
            <a:ext cx="1007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Bivariate Analysis 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B8F0F4-3207-4AAA-B667-FE473AE37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3" y="719137"/>
            <a:ext cx="6910388" cy="2843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09A8C4-A29E-4D70-9EEF-48A005DB3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8" y="3704369"/>
            <a:ext cx="6805614" cy="29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320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529</Words>
  <Application>Microsoft Office PowerPoint</Application>
  <PresentationFormat>Widescreen</PresentationFormat>
  <Paragraphs>164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Suresh, Sanjeev</cp:lastModifiedBy>
  <cp:revision>91</cp:revision>
  <dcterms:created xsi:type="dcterms:W3CDTF">2019-12-31T09:37:22Z</dcterms:created>
  <dcterms:modified xsi:type="dcterms:W3CDTF">2021-07-03T14:19:44Z</dcterms:modified>
</cp:coreProperties>
</file>