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Height</a:t>
            </a:r>
            <a:r>
              <a:rPr lang="en-IN" baseline="0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105</c:v>
                </c:pt>
                <c:pt idx="2">
                  <c:v>121</c:v>
                </c:pt>
                <c:pt idx="3">
                  <c:v>125</c:v>
                </c:pt>
                <c:pt idx="4">
                  <c:v>130</c:v>
                </c:pt>
                <c:pt idx="5">
                  <c:v>131</c:v>
                </c:pt>
                <c:pt idx="6">
                  <c:v>120</c:v>
                </c:pt>
                <c:pt idx="7">
                  <c:v>119</c:v>
                </c:pt>
                <c:pt idx="8">
                  <c:v>117</c:v>
                </c:pt>
                <c:pt idx="9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3F-4FC7-9218-6B2B7D75F7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8208048"/>
        <c:axId val="182085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114.3</c:v>
                </c:pt>
                <c:pt idx="1">
                  <c:v>114.3</c:v>
                </c:pt>
                <c:pt idx="2">
                  <c:v>114.3</c:v>
                </c:pt>
                <c:pt idx="3">
                  <c:v>114.3</c:v>
                </c:pt>
                <c:pt idx="4">
                  <c:v>114.3</c:v>
                </c:pt>
                <c:pt idx="5">
                  <c:v>114.3</c:v>
                </c:pt>
                <c:pt idx="6">
                  <c:v>114.3</c:v>
                </c:pt>
                <c:pt idx="7">
                  <c:v>114.3</c:v>
                </c:pt>
                <c:pt idx="8">
                  <c:v>114.3</c:v>
                </c:pt>
                <c:pt idx="9">
                  <c:v>114.3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3F-4FC7-9218-6B2B7D75F7D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08048"/>
        <c:axId val="18208528"/>
      </c:lineChart>
      <c:catAx>
        <c:axId val="1820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528"/>
        <c:crosses val="autoZero"/>
        <c:auto val="1"/>
        <c:lblAlgn val="ctr"/>
        <c:lblOffset val="100"/>
        <c:noMultiLvlLbl val="0"/>
      </c:catAx>
      <c:valAx>
        <c:axId val="1820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Height</a:t>
            </a:r>
            <a:r>
              <a:rPr lang="en-IN" baseline="0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105</c:v>
                </c:pt>
                <c:pt idx="2">
                  <c:v>121</c:v>
                </c:pt>
                <c:pt idx="3">
                  <c:v>125</c:v>
                </c:pt>
                <c:pt idx="4">
                  <c:v>130</c:v>
                </c:pt>
                <c:pt idx="5">
                  <c:v>131</c:v>
                </c:pt>
                <c:pt idx="6">
                  <c:v>120</c:v>
                </c:pt>
                <c:pt idx="7">
                  <c:v>119</c:v>
                </c:pt>
                <c:pt idx="8">
                  <c:v>117</c:v>
                </c:pt>
                <c:pt idx="9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C-4CB7-A273-DA349E23B9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8208048"/>
        <c:axId val="182085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119.5</c:v>
                </c:pt>
                <c:pt idx="1">
                  <c:v>119.5</c:v>
                </c:pt>
                <c:pt idx="2">
                  <c:v>119.5</c:v>
                </c:pt>
                <c:pt idx="3">
                  <c:v>119.5</c:v>
                </c:pt>
                <c:pt idx="4">
                  <c:v>119.5</c:v>
                </c:pt>
                <c:pt idx="5">
                  <c:v>119.5</c:v>
                </c:pt>
                <c:pt idx="6">
                  <c:v>119.5</c:v>
                </c:pt>
                <c:pt idx="7">
                  <c:v>119.5</c:v>
                </c:pt>
                <c:pt idx="8">
                  <c:v>119.5</c:v>
                </c:pt>
                <c:pt idx="9">
                  <c:v>119.5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1C-4CB7-A273-DA349E23B9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114.3</c:v>
                </c:pt>
                <c:pt idx="1">
                  <c:v>114.3</c:v>
                </c:pt>
                <c:pt idx="2">
                  <c:v>114.3</c:v>
                </c:pt>
                <c:pt idx="3">
                  <c:v>114.3</c:v>
                </c:pt>
                <c:pt idx="4">
                  <c:v>114.3</c:v>
                </c:pt>
                <c:pt idx="5">
                  <c:v>114.3</c:v>
                </c:pt>
                <c:pt idx="6">
                  <c:v>114.3</c:v>
                </c:pt>
                <c:pt idx="7">
                  <c:v>114.3</c:v>
                </c:pt>
                <c:pt idx="8">
                  <c:v>114.3</c:v>
                </c:pt>
                <c:pt idx="9">
                  <c:v>114.3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1C-4CB7-A273-DA349E23B9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08048"/>
        <c:axId val="18208528"/>
      </c:lineChart>
      <c:catAx>
        <c:axId val="1820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528"/>
        <c:crosses val="autoZero"/>
        <c:auto val="1"/>
        <c:lblAlgn val="ctr"/>
        <c:lblOffset val="100"/>
        <c:noMultiLvlLbl val="0"/>
      </c:catAx>
      <c:valAx>
        <c:axId val="1820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Height</a:t>
            </a:r>
            <a:r>
              <a:rPr lang="en-IN" baseline="0" dirty="0"/>
              <a:t>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105</c:v>
                </c:pt>
                <c:pt idx="2">
                  <c:v>121</c:v>
                </c:pt>
                <c:pt idx="3">
                  <c:v>125</c:v>
                </c:pt>
                <c:pt idx="4">
                  <c:v>130</c:v>
                </c:pt>
                <c:pt idx="5">
                  <c:v>450</c:v>
                </c:pt>
                <c:pt idx="6">
                  <c:v>120</c:v>
                </c:pt>
                <c:pt idx="7">
                  <c:v>119</c:v>
                </c:pt>
                <c:pt idx="8">
                  <c:v>117</c:v>
                </c:pt>
                <c:pt idx="9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9-4174-B63A-1426490FAB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8208048"/>
        <c:axId val="1820852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119.5</c:v>
                </c:pt>
                <c:pt idx="1">
                  <c:v>119.5</c:v>
                </c:pt>
                <c:pt idx="2">
                  <c:v>119.5</c:v>
                </c:pt>
                <c:pt idx="3">
                  <c:v>119.5</c:v>
                </c:pt>
                <c:pt idx="4">
                  <c:v>119.5</c:v>
                </c:pt>
                <c:pt idx="5">
                  <c:v>119.5</c:v>
                </c:pt>
                <c:pt idx="6">
                  <c:v>119.5</c:v>
                </c:pt>
                <c:pt idx="7">
                  <c:v>119.5</c:v>
                </c:pt>
                <c:pt idx="8">
                  <c:v>119.5</c:v>
                </c:pt>
                <c:pt idx="9">
                  <c:v>119.5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29-4174-B63A-1426490FAB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Student 1</c:v>
                </c:pt>
                <c:pt idx="1">
                  <c:v>Student 2</c:v>
                </c:pt>
                <c:pt idx="2">
                  <c:v>Student 3</c:v>
                </c:pt>
                <c:pt idx="3">
                  <c:v>Student 4</c:v>
                </c:pt>
                <c:pt idx="4">
                  <c:v>Student 5</c:v>
                </c:pt>
                <c:pt idx="5">
                  <c:v>Student 6</c:v>
                </c:pt>
                <c:pt idx="6">
                  <c:v>Student 7</c:v>
                </c:pt>
                <c:pt idx="7">
                  <c:v>Student 8</c:v>
                </c:pt>
                <c:pt idx="8">
                  <c:v>Student 9</c:v>
                </c:pt>
                <c:pt idx="9">
                  <c:v>Student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146.19999999999999</c:v>
                </c:pt>
                <c:pt idx="1">
                  <c:v>146.19999999999999</c:v>
                </c:pt>
                <c:pt idx="2">
                  <c:v>146.19999999999999</c:v>
                </c:pt>
                <c:pt idx="3">
                  <c:v>146.19999999999999</c:v>
                </c:pt>
                <c:pt idx="4">
                  <c:v>146.19999999999999</c:v>
                </c:pt>
                <c:pt idx="5">
                  <c:v>146.19999999999999</c:v>
                </c:pt>
                <c:pt idx="6">
                  <c:v>146.19999999999999</c:v>
                </c:pt>
                <c:pt idx="7">
                  <c:v>146.19999999999999</c:v>
                </c:pt>
                <c:pt idx="8">
                  <c:v>146.19999999999999</c:v>
                </c:pt>
                <c:pt idx="9">
                  <c:v>146.19999999999999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29-4174-B63A-1426490FAB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08048"/>
        <c:axId val="18208528"/>
      </c:lineChart>
      <c:catAx>
        <c:axId val="1820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528"/>
        <c:crosses val="autoZero"/>
        <c:auto val="1"/>
        <c:lblAlgn val="ctr"/>
        <c:lblOffset val="100"/>
        <c:noMultiLvlLbl val="0"/>
      </c:catAx>
      <c:valAx>
        <c:axId val="1820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i="1" dirty="0"/>
              <a:t>Statistics</a:t>
            </a:r>
            <a:endParaRPr lang="en-US" sz="8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basics before machine learning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EAA7-DD47-2E3A-D5C9-3346586B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Kurtosis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BD229-9D83-E0F3-7CC0-C8C84AEF4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491" y="1989823"/>
            <a:ext cx="6857017" cy="3830618"/>
          </a:xfrm>
        </p:spPr>
      </p:pic>
    </p:spTree>
    <p:extLst>
      <p:ext uri="{BB962C8B-B14F-4D97-AF65-F5344CB8AC3E}">
        <p14:creationId xmlns:p14="http://schemas.microsoft.com/office/powerpoint/2010/main" val="208802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9AED-EFCD-4E19-15C4-6CCF4F5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Descriptive Statistics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DD2C-1A8A-102D-FACC-27C874ED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1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Descriptive statistics is estimates that can be made from given dataset. </a:t>
            </a:r>
            <a:r>
              <a:rPr lang="en-IN" dirty="0"/>
              <a:t>In other words, it simple describes the main features of dataset.</a:t>
            </a:r>
          </a:p>
          <a:p>
            <a:pPr marL="0" indent="0">
              <a:buNone/>
            </a:pPr>
            <a:r>
              <a:rPr lang="en-IN" dirty="0"/>
              <a:t>It is conclusions made on a dataset.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007C55-5464-097C-CB69-1C40A690CE41}"/>
              </a:ext>
            </a:extLst>
          </p:cNvPr>
          <p:cNvSpPr/>
          <p:nvPr/>
        </p:nvSpPr>
        <p:spPr>
          <a:xfrm>
            <a:off x="4434254" y="3431819"/>
            <a:ext cx="3323492" cy="67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Descriptive Statistics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C887-7B01-6247-046E-07E163820E27}"/>
              </a:ext>
            </a:extLst>
          </p:cNvPr>
          <p:cNvSpPr/>
          <p:nvPr/>
        </p:nvSpPr>
        <p:spPr>
          <a:xfrm>
            <a:off x="6589190" y="4496215"/>
            <a:ext cx="3323492" cy="67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Measures of Spread/Dispersion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06A4A-0405-655D-775D-C4DE8F607E6F}"/>
              </a:ext>
            </a:extLst>
          </p:cNvPr>
          <p:cNvSpPr/>
          <p:nvPr/>
        </p:nvSpPr>
        <p:spPr>
          <a:xfrm>
            <a:off x="2279318" y="4496215"/>
            <a:ext cx="3323492" cy="677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Measures of Central Tendency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7ED1D8-B783-E0BB-C647-9865BA87316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824838" y="3225053"/>
            <a:ext cx="387388" cy="21549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5502F1-4813-3C91-E905-BF70EECEC10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6979774" y="3225053"/>
            <a:ext cx="387388" cy="21549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4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1BB-51AD-F776-A272-D0640AE2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/>
              <a:t>Measures of central tendency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0B62E-86DB-5188-C316-47D43711B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753583"/>
                <a:ext cx="10058400" cy="3500913"/>
              </a:xfrm>
            </p:spPr>
            <p:txBody>
              <a:bodyPr>
                <a:normAutofit/>
              </a:bodyPr>
              <a:lstStyle/>
              <a:p>
                <a:r>
                  <a:rPr lang="en-IN" b="1" i="1" dirty="0"/>
                  <a:t>Mean</a:t>
                </a:r>
                <a:r>
                  <a:rPr lang="en-IN" dirty="0"/>
                  <a:t>: As the name suggests this is average of a continuous feature.</a:t>
                </a:r>
              </a:p>
              <a:p>
                <a:pPr lvl="1"/>
                <a:r>
                  <a:rPr lang="en-IN" dirty="0"/>
                  <a:t>In this case, 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73+65+70+71+68+90+74+67+89+73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dirty="0"/>
                  <a:t> = 74</a:t>
                </a:r>
              </a:p>
              <a:p>
                <a:r>
                  <a:rPr lang="en-IN" b="1" i="1" dirty="0"/>
                  <a:t>Median</a:t>
                </a:r>
                <a:r>
                  <a:rPr lang="en-IN" dirty="0"/>
                  <a:t>: It is centric value of a continuous features. This shall require the data to be sorted in ascending order and pick the middle value.</a:t>
                </a:r>
              </a:p>
              <a:p>
                <a:pPr lvl="1"/>
                <a:r>
                  <a:rPr lang="en-IN" dirty="0"/>
                  <a:t>If the count of values is even, the mean of centre values is considered as mean.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65 67 68 70 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𝟕𝟏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𝟕𝟑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73 74 89 90</m:t>
                    </m:r>
                  </m:oMath>
                </a14:m>
                <a:r>
                  <a:rPr lang="en-IN" dirty="0"/>
                  <a:t> the median is average of centre 72</a:t>
                </a:r>
              </a:p>
              <a:p>
                <a:pPr lvl="1"/>
                <a:r>
                  <a:rPr lang="en-IN" dirty="0"/>
                  <a:t>If the count of values is odd, pick the centre value as median.</a:t>
                </a:r>
              </a:p>
              <a:p>
                <a:pPr marL="92075" lvl="1" indent="0">
                  <a:buNone/>
                </a:pPr>
                <a:r>
                  <a:rPr lang="en-IN" sz="1900" b="1" i="1" dirty="0"/>
                  <a:t>Mode: </a:t>
                </a:r>
                <a:r>
                  <a:rPr lang="en-IN" sz="1900" dirty="0"/>
                  <a:t>Most frequent value of series is mode. It need not be a single value in some cases.</a:t>
                </a:r>
              </a:p>
              <a:p>
                <a:pPr lvl="1"/>
                <a:r>
                  <a:rPr lang="en-IN" dirty="0"/>
                  <a:t>Here mode is 73 (occurred twice)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0B62E-86DB-5188-C316-47D43711B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753583"/>
                <a:ext cx="10058400" cy="3500913"/>
              </a:xfrm>
              <a:blipFill>
                <a:blip r:embed="rId2"/>
                <a:stretch>
                  <a:fillRect l="-545" t="-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AB304F-0CB5-5E3A-2656-7DA99FE37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2439"/>
              </p:ext>
            </p:extLst>
          </p:nvPr>
        </p:nvGraphicFramePr>
        <p:xfrm>
          <a:off x="1097280" y="1952530"/>
          <a:ext cx="10058400" cy="6705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212897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886555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64066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341699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31853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846083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2222258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195293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491051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797402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7978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Individual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7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8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10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8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Weight (kg)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73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65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70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71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68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90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74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67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>
                          <a:effectLst/>
                        </a:rPr>
                        <a:t>89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200" dirty="0">
                          <a:effectLst/>
                        </a:rPr>
                        <a:t>73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A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45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0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1BB-51AD-F776-A272-D0640AE2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/>
              <a:t>Mean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160A827-0F48-4C97-0D7E-8AD695325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181104"/>
              </p:ext>
            </p:extLst>
          </p:nvPr>
        </p:nvGraphicFramePr>
        <p:xfrm>
          <a:off x="2460244" y="2121408"/>
          <a:ext cx="7271512" cy="3843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230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CF2D-DB25-07FD-47D5-D5D51A42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F506FC-7325-36BD-BC43-6D2757A7A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65638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94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554E-A051-A3CE-4393-43BB8C93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is sensitive to outliers but not median.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7620060-0E75-FB0E-ECB3-CCC3F92F2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269772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51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1BB-51AD-F776-A272-D0640AE2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/>
              <a:t>Measures of spread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0B62E-86DB-5188-C316-47D43711B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95949"/>
                <a:ext cx="10058400" cy="4258548"/>
              </a:xfrm>
            </p:spPr>
            <p:txBody>
              <a:bodyPr>
                <a:normAutofit/>
              </a:bodyPr>
              <a:lstStyle/>
              <a:p>
                <a:r>
                  <a:rPr lang="en-IN" b="1" i="1" dirty="0"/>
                  <a:t>Range</a:t>
                </a:r>
                <a:r>
                  <a:rPr lang="en-IN" dirty="0"/>
                  <a:t>: The difference of maximum and minimum value of a feature.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65 67 68 70 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𝟕𝟏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𝟕𝟑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73 74 89 90</m:t>
                    </m:r>
                  </m:oMath>
                </a14:m>
                <a:r>
                  <a:rPr lang="en-IN" dirty="0"/>
                  <a:t> the range is 90 – 65 = 25</a:t>
                </a:r>
              </a:p>
              <a:p>
                <a:r>
                  <a:rPr lang="en-IN" b="1" i="1" dirty="0"/>
                  <a:t>Quartiles</a:t>
                </a:r>
                <a:r>
                  <a:rPr lang="en-IN" dirty="0"/>
                  <a:t>: The dataset can be divided into quartiles (4 portions) Q1, Q2, Q3</a:t>
                </a:r>
              </a:p>
              <a:p>
                <a:endParaRPr lang="en-IN" dirty="0"/>
              </a:p>
              <a:p>
                <a:pPr marL="92075" lvl="1" indent="0">
                  <a:buNone/>
                </a:pPr>
                <a:endParaRPr lang="en-IN" sz="1900" b="1" i="1" dirty="0"/>
              </a:p>
              <a:p>
                <a:pPr marL="92075" lvl="1" indent="0">
                  <a:buNone/>
                </a:pPr>
                <a:r>
                  <a:rPr lang="en-IN" sz="1900" b="1" i="1" dirty="0"/>
                  <a:t>Inter quartile range: </a:t>
                </a:r>
                <a:r>
                  <a:rPr lang="en-IN" sz="1900" dirty="0"/>
                  <a:t>Difference between Q3 and Q1 values. 74 – 68 = 6</a:t>
                </a:r>
              </a:p>
              <a:p>
                <a:pPr marL="92075" lvl="1" indent="0">
                  <a:buNone/>
                </a:pPr>
                <a:r>
                  <a:rPr lang="en-IN" sz="1900" b="1" i="1" dirty="0"/>
                  <a:t>Variance: </a:t>
                </a:r>
                <a:r>
                  <a:rPr lang="en-IN" sz="1900" dirty="0"/>
                  <a:t>It measures the spread around mean.</a:t>
                </a:r>
              </a:p>
              <a:p>
                <a:pPr marL="920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I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1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IN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IN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1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IN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IN" sz="1900" b="1" i="1" dirty="0"/>
              </a:p>
              <a:p>
                <a:pPr marL="92075" lvl="1" indent="0">
                  <a:buNone/>
                </a:pPr>
                <a:r>
                  <a:rPr lang="en-IN" sz="1900" b="1" i="1" dirty="0"/>
                  <a:t>Standard Deviation: </a:t>
                </a:r>
                <a:r>
                  <a:rPr lang="en-IN" sz="1900" dirty="0"/>
                  <a:t>Square root of Variance </a:t>
                </a:r>
                <a14:m>
                  <m:oMath xmlns:m="http://schemas.openxmlformats.org/officeDocument/2006/math">
                    <m:r>
                      <a:rPr lang="en-IN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IN" sz="1900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0B62E-86DB-5188-C316-47D43711B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95949"/>
                <a:ext cx="10058400" cy="4258548"/>
              </a:xfrm>
              <a:blipFill>
                <a:blip r:embed="rId2"/>
                <a:stretch>
                  <a:fillRect l="-545" t="-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F115353-F3A9-D228-5999-1F9EAF77174B}"/>
              </a:ext>
            </a:extLst>
          </p:cNvPr>
          <p:cNvGrpSpPr/>
          <p:nvPr/>
        </p:nvGrpSpPr>
        <p:grpSpPr>
          <a:xfrm>
            <a:off x="4014787" y="3037703"/>
            <a:ext cx="4162425" cy="1053776"/>
            <a:chOff x="-502920" y="-1632657"/>
            <a:chExt cx="5212080" cy="1500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5D18153-B5EE-6E5E-5E7B-58EA31447E14}"/>
                    </a:ext>
                  </a:extLst>
                </p:cNvPr>
                <p:cNvSpPr/>
                <p:nvPr/>
              </p:nvSpPr>
              <p:spPr>
                <a:xfrm>
                  <a:off x="-502920" y="-1232844"/>
                  <a:ext cx="5212080" cy="6537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65 67 68 70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𝟕𝟏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𝟕𝟑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73 74 89 90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5D18153-B5EE-6E5E-5E7B-58EA31447E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02920" y="-1232844"/>
                  <a:ext cx="5212080" cy="6537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4154F1-4A5C-4894-4E6D-5146C0706A6B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2103120" y="-1232844"/>
              <a:ext cx="0" cy="65372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BE43A3-90A3-DA36-3E28-349BA5184DFA}"/>
                </a:ext>
              </a:extLst>
            </p:cNvPr>
            <p:cNvSpPr txBox="1"/>
            <p:nvPr/>
          </p:nvSpPr>
          <p:spPr>
            <a:xfrm>
              <a:off x="1920241" y="-657786"/>
              <a:ext cx="579120" cy="526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7B8841-ED49-C3E4-FC6B-365FC8D14789}"/>
                </a:ext>
              </a:extLst>
            </p:cNvPr>
            <p:cNvSpPr txBox="1"/>
            <p:nvPr/>
          </p:nvSpPr>
          <p:spPr>
            <a:xfrm>
              <a:off x="870668" y="-1602176"/>
              <a:ext cx="5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9969CA-350C-04C1-C470-CB5BB2661467}"/>
                </a:ext>
              </a:extLst>
            </p:cNvPr>
            <p:cNvSpPr txBox="1"/>
            <p:nvPr/>
          </p:nvSpPr>
          <p:spPr>
            <a:xfrm>
              <a:off x="2772023" y="-1632657"/>
              <a:ext cx="57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Q3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23D0A8-24F0-0B2B-ED94-33EC1E23C935}"/>
                </a:ext>
              </a:extLst>
            </p:cNvPr>
            <p:cNvCxnSpPr>
              <a:cxnSpLocks/>
            </p:cNvCxnSpPr>
            <p:nvPr/>
          </p:nvCxnSpPr>
          <p:spPr>
            <a:xfrm>
              <a:off x="3074505" y="-1217604"/>
              <a:ext cx="0" cy="65372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917B6C-B8EA-CBBF-24E5-8D3E50ACDEA6}"/>
                </a:ext>
              </a:extLst>
            </p:cNvPr>
            <p:cNvCxnSpPr>
              <a:cxnSpLocks/>
            </p:cNvCxnSpPr>
            <p:nvPr/>
          </p:nvCxnSpPr>
          <p:spPr>
            <a:xfrm>
              <a:off x="1123122" y="-1217604"/>
              <a:ext cx="0" cy="65372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4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D2A3-395E-4CB3-65A7-422775F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1FF5E-4A19-DFC0-25F9-3D38AAB07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525" y="1925448"/>
            <a:ext cx="3907155" cy="184227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EA00-FF23-B76F-D922-D5B0E6299D53}"/>
                  </a:ext>
                </a:extLst>
              </p:cNvPr>
              <p:cNvSpPr txBox="1"/>
              <p:nvPr/>
            </p:nvSpPr>
            <p:spPr>
              <a:xfrm>
                <a:off x="1181100" y="2201673"/>
                <a:ext cx="5981700" cy="38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dirty="0"/>
                  <a:t>When the data is equally distributed around its mean and follows the empirical rule, the data follows a normal distribution.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The standard normal distribution has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IN" b="0" dirty="0"/>
              </a:p>
              <a:p>
                <a:pPr algn="just"/>
                <a:r>
                  <a:rPr lang="en-IN" dirty="0"/>
                  <a:t>The median may or may not be at mean.</a:t>
                </a:r>
                <a:endParaRPr lang="en-IN" b="0" dirty="0"/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The empirical rule is to have 68.2% of data within 1 standard deviation away from mean, 95.4% of data within 2 standard deviations and 99.7 within 3 standard deviations.</a:t>
                </a:r>
              </a:p>
              <a:p>
                <a:pPr algn="just"/>
                <a:r>
                  <a:rPr lang="en-IN" dirty="0"/>
                  <a:t>To standardize the data,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IN" dirty="0"/>
              </a:p>
              <a:p>
                <a:pPr algn="just"/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11EA00-FF23-B76F-D922-D5B0E6299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2201673"/>
                <a:ext cx="5981700" cy="3832524"/>
              </a:xfrm>
              <a:prstGeom prst="rect">
                <a:avLst/>
              </a:prstGeom>
              <a:blipFill>
                <a:blip r:embed="rId3"/>
                <a:stretch>
                  <a:fillRect l="-917" t="-795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301A412-A90B-E7B3-2BB2-4B10B088F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3738921"/>
            <a:ext cx="3907155" cy="249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26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CCF7-8CA7-1241-8F85-A9A5F4D8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Skewness &amp; Kurtosis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27D303-DC62-3008-BEDF-CCA2D5D9F6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3" y="4034791"/>
            <a:ext cx="5429252" cy="217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42627-A46F-0035-FE70-6C1757921737}"/>
              </a:ext>
            </a:extLst>
          </p:cNvPr>
          <p:cNvSpPr txBox="1"/>
          <p:nvPr/>
        </p:nvSpPr>
        <p:spPr>
          <a:xfrm>
            <a:off x="1209675" y="2171700"/>
            <a:ext cx="4743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Skewness </a:t>
            </a:r>
            <a:r>
              <a:rPr lang="en-IN" dirty="0"/>
              <a:t>is</a:t>
            </a:r>
            <a:r>
              <a:rPr lang="en-IN" b="1" i="1" dirty="0"/>
              <a:t> </a:t>
            </a:r>
            <a:r>
              <a:rPr lang="en-US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statistical measure that assesses the asymmetry of a probability distribution. Closer the value to 0, the better the symmetry.</a:t>
            </a:r>
          </a:p>
          <a:p>
            <a:endParaRPr lang="en-US" dirty="0">
              <a:solidFill>
                <a:srgbClr val="383838"/>
              </a:solidFill>
              <a:highlight>
                <a:srgbClr val="FFFFFF"/>
              </a:highlight>
              <a:latin typeface="Inter"/>
            </a:endParaRPr>
          </a:p>
          <a:p>
            <a:r>
              <a:rPr lang="en-US" b="1" i="1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Kurtosis </a:t>
            </a:r>
            <a:r>
              <a:rPr lang="en-US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information about the tails and peak of the distribution</a:t>
            </a:r>
            <a:r>
              <a:rPr lang="en-US" b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. </a:t>
            </a:r>
            <a:r>
              <a:rPr lang="en-US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Inter"/>
              </a:rPr>
              <a:t>Positive kurtosis indicates heavier tails and a more peaked distribution, while negative kurtosis suggests lighter tails and a flatter distribution. Kurtosis helps in analyzing the characteristics and outliers of a dataset.</a:t>
            </a:r>
            <a:endParaRPr lang="en-US" b="1" i="1" dirty="0">
              <a:solidFill>
                <a:srgbClr val="383838"/>
              </a:solidFill>
              <a:effectLst/>
              <a:highlight>
                <a:srgbClr val="FFFFFF"/>
              </a:highlight>
              <a:latin typeface="Inter"/>
            </a:endParaRPr>
          </a:p>
          <a:p>
            <a:endParaRPr lang="en-US" dirty="0">
              <a:solidFill>
                <a:srgbClr val="383838"/>
              </a:solidFill>
              <a:highlight>
                <a:srgbClr val="FFFFFF"/>
              </a:highlight>
              <a:latin typeface="Inter"/>
            </a:endParaRPr>
          </a:p>
          <a:p>
            <a:endParaRPr lang="en-IN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72594-D34E-DA87-BF2E-D903C7E8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1969636"/>
            <a:ext cx="4552950" cy="14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931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{EA5B4452-6108-4C72-B876-CBA1B218767A}tf56160789_win32</Template>
  <TotalTime>1079</TotalTime>
  <Words>491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Cambria Math</vt:lpstr>
      <vt:lpstr>Franklin Gothic Book</vt:lpstr>
      <vt:lpstr>Inter</vt:lpstr>
      <vt:lpstr>Custom</vt:lpstr>
      <vt:lpstr>Statistics</vt:lpstr>
      <vt:lpstr>Descriptive Statistics</vt:lpstr>
      <vt:lpstr>Measures of central tendency</vt:lpstr>
      <vt:lpstr>Mean</vt:lpstr>
      <vt:lpstr>Median</vt:lpstr>
      <vt:lpstr>Mean is sensitive to outliers but not median.</vt:lpstr>
      <vt:lpstr>Measures of spread</vt:lpstr>
      <vt:lpstr>Normal Distribution</vt:lpstr>
      <vt:lpstr>Skewness &amp; Kurtosis</vt:lpstr>
      <vt:lpstr>More about Kurtosis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Kallepalli</dc:creator>
  <cp:lastModifiedBy>Sanjeev Kallepalli</cp:lastModifiedBy>
  <cp:revision>29</cp:revision>
  <dcterms:created xsi:type="dcterms:W3CDTF">2024-06-25T17:09:31Z</dcterms:created>
  <dcterms:modified xsi:type="dcterms:W3CDTF">2024-06-30T03:35:51Z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