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2" r:id="rId8"/>
    <p:sldId id="263" r:id="rId9"/>
    <p:sldId id="261" r:id="rId10"/>
    <p:sldId id="264" r:id="rId11"/>
    <p:sldId id="265" r:id="rId12"/>
    <p:sldId id="266" r:id="rId13"/>
    <p:sldId id="267" r:id="rId14"/>
    <p:sldId id="268" r:id="rId15"/>
    <p:sldId id="274" r:id="rId16"/>
    <p:sldId id="269" r:id="rId17"/>
    <p:sldId id="270" r:id="rId18"/>
    <p:sldId id="271" r:id="rId19"/>
    <p:sldId id="273"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5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Height</a:t>
            </a:r>
            <a:r>
              <a:rPr lang="en-IN" baseline="0" dirty="0"/>
              <a:t> Chart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Height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Student 1</c:v>
                </c:pt>
                <c:pt idx="1">
                  <c:v>Student 2</c:v>
                </c:pt>
                <c:pt idx="2">
                  <c:v>Student 3</c:v>
                </c:pt>
                <c:pt idx="3">
                  <c:v>Student 4</c:v>
                </c:pt>
                <c:pt idx="4">
                  <c:v>Student 5</c:v>
                </c:pt>
                <c:pt idx="5">
                  <c:v>Student 6</c:v>
                </c:pt>
                <c:pt idx="6">
                  <c:v>Student 7</c:v>
                </c:pt>
                <c:pt idx="7">
                  <c:v>Student 8</c:v>
                </c:pt>
                <c:pt idx="8">
                  <c:v>Student 9</c:v>
                </c:pt>
                <c:pt idx="9">
                  <c:v>Student 10</c:v>
                </c:pt>
              </c:strCache>
            </c:strRef>
          </c:cat>
          <c:val>
            <c:numRef>
              <c:f>Sheet1!$B$2:$B$11</c:f>
              <c:numCache>
                <c:formatCode>General</c:formatCode>
                <c:ptCount val="10"/>
                <c:pt idx="0">
                  <c:v>110</c:v>
                </c:pt>
                <c:pt idx="1">
                  <c:v>105</c:v>
                </c:pt>
                <c:pt idx="2">
                  <c:v>121</c:v>
                </c:pt>
                <c:pt idx="3">
                  <c:v>125</c:v>
                </c:pt>
                <c:pt idx="4">
                  <c:v>130</c:v>
                </c:pt>
                <c:pt idx="5">
                  <c:v>131</c:v>
                </c:pt>
                <c:pt idx="6">
                  <c:v>120</c:v>
                </c:pt>
                <c:pt idx="7">
                  <c:v>119</c:v>
                </c:pt>
                <c:pt idx="8">
                  <c:v>117</c:v>
                </c:pt>
                <c:pt idx="9">
                  <c:v>65</c:v>
                </c:pt>
              </c:numCache>
            </c:numRef>
          </c:val>
          <c:extLst>
            <c:ext xmlns:c16="http://schemas.microsoft.com/office/drawing/2014/chart" uri="{C3380CC4-5D6E-409C-BE32-E72D297353CC}">
              <c16:uniqueId val="{00000000-033F-4FC7-9218-6B2B7D75F7D3}"/>
            </c:ext>
          </c:extLst>
        </c:ser>
        <c:dLbls>
          <c:dLblPos val="ctr"/>
          <c:showLegendKey val="0"/>
          <c:showVal val="1"/>
          <c:showCatName val="0"/>
          <c:showSerName val="0"/>
          <c:showPercent val="0"/>
          <c:showBubbleSize val="0"/>
        </c:dLbls>
        <c:gapWidth val="219"/>
        <c:overlap val="100"/>
        <c:axId val="18208048"/>
        <c:axId val="18208528"/>
      </c:barChart>
      <c:lineChart>
        <c:grouping val="standard"/>
        <c:varyColors val="0"/>
        <c:ser>
          <c:idx val="1"/>
          <c:order val="1"/>
          <c:tx>
            <c:strRef>
              <c:f>Sheet1!$C$1</c:f>
              <c:strCache>
                <c:ptCount val="1"/>
                <c:pt idx="0">
                  <c:v>Average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Student 1</c:v>
                </c:pt>
                <c:pt idx="1">
                  <c:v>Student 2</c:v>
                </c:pt>
                <c:pt idx="2">
                  <c:v>Student 3</c:v>
                </c:pt>
                <c:pt idx="3">
                  <c:v>Student 4</c:v>
                </c:pt>
                <c:pt idx="4">
                  <c:v>Student 5</c:v>
                </c:pt>
                <c:pt idx="5">
                  <c:v>Student 6</c:v>
                </c:pt>
                <c:pt idx="6">
                  <c:v>Student 7</c:v>
                </c:pt>
                <c:pt idx="7">
                  <c:v>Student 8</c:v>
                </c:pt>
                <c:pt idx="8">
                  <c:v>Student 9</c:v>
                </c:pt>
                <c:pt idx="9">
                  <c:v>Student 10</c:v>
                </c:pt>
              </c:strCache>
            </c:strRef>
          </c:cat>
          <c:val>
            <c:numRef>
              <c:f>Sheet1!$C$2:$C$11</c:f>
              <c:numCache>
                <c:formatCode>General</c:formatCode>
                <c:ptCount val="10"/>
                <c:pt idx="0">
                  <c:v>114.3</c:v>
                </c:pt>
                <c:pt idx="1">
                  <c:v>114.3</c:v>
                </c:pt>
                <c:pt idx="2">
                  <c:v>114.3</c:v>
                </c:pt>
                <c:pt idx="3">
                  <c:v>114.3</c:v>
                </c:pt>
                <c:pt idx="4">
                  <c:v>114.3</c:v>
                </c:pt>
                <c:pt idx="5">
                  <c:v>114.3</c:v>
                </c:pt>
                <c:pt idx="6">
                  <c:v>114.3</c:v>
                </c:pt>
                <c:pt idx="7">
                  <c:v>114.3</c:v>
                </c:pt>
                <c:pt idx="8">
                  <c:v>114.3</c:v>
                </c:pt>
                <c:pt idx="9">
                  <c:v>114.3</c:v>
                </c:pt>
              </c:numCache>
            </c:numRef>
          </c:val>
          <c:smooth val="0"/>
          <c:extLst>
            <c:ext xmlns:c16="http://schemas.microsoft.com/office/drawing/2014/chart" uri="{C3380CC4-5D6E-409C-BE32-E72D297353CC}">
              <c16:uniqueId val="{00000001-033F-4FC7-9218-6B2B7D75F7D3}"/>
            </c:ext>
          </c:extLst>
        </c:ser>
        <c:dLbls>
          <c:dLblPos val="ctr"/>
          <c:showLegendKey val="0"/>
          <c:showVal val="1"/>
          <c:showCatName val="0"/>
          <c:showSerName val="0"/>
          <c:showPercent val="0"/>
          <c:showBubbleSize val="0"/>
        </c:dLbls>
        <c:marker val="1"/>
        <c:smooth val="0"/>
        <c:axId val="18208048"/>
        <c:axId val="18208528"/>
      </c:lineChart>
      <c:catAx>
        <c:axId val="1820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08528"/>
        <c:crosses val="autoZero"/>
        <c:auto val="1"/>
        <c:lblAlgn val="ctr"/>
        <c:lblOffset val="100"/>
        <c:noMultiLvlLbl val="0"/>
      </c:catAx>
      <c:valAx>
        <c:axId val="18208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08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Height</a:t>
            </a:r>
            <a:r>
              <a:rPr lang="en-IN" baseline="0" dirty="0"/>
              <a:t> Chart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Height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Student 1</c:v>
                </c:pt>
                <c:pt idx="1">
                  <c:v>Student 2</c:v>
                </c:pt>
                <c:pt idx="2">
                  <c:v>Student 3</c:v>
                </c:pt>
                <c:pt idx="3">
                  <c:v>Student 4</c:v>
                </c:pt>
                <c:pt idx="4">
                  <c:v>Student 5</c:v>
                </c:pt>
                <c:pt idx="5">
                  <c:v>Student 6</c:v>
                </c:pt>
                <c:pt idx="6">
                  <c:v>Student 7</c:v>
                </c:pt>
                <c:pt idx="7">
                  <c:v>Student 8</c:v>
                </c:pt>
                <c:pt idx="8">
                  <c:v>Student 9</c:v>
                </c:pt>
                <c:pt idx="9">
                  <c:v>Student 10</c:v>
                </c:pt>
              </c:strCache>
            </c:strRef>
          </c:cat>
          <c:val>
            <c:numRef>
              <c:f>Sheet1!$B$2:$B$11</c:f>
              <c:numCache>
                <c:formatCode>General</c:formatCode>
                <c:ptCount val="10"/>
                <c:pt idx="0">
                  <c:v>110</c:v>
                </c:pt>
                <c:pt idx="1">
                  <c:v>105</c:v>
                </c:pt>
                <c:pt idx="2">
                  <c:v>121</c:v>
                </c:pt>
                <c:pt idx="3">
                  <c:v>125</c:v>
                </c:pt>
                <c:pt idx="4">
                  <c:v>130</c:v>
                </c:pt>
                <c:pt idx="5">
                  <c:v>131</c:v>
                </c:pt>
                <c:pt idx="6">
                  <c:v>120</c:v>
                </c:pt>
                <c:pt idx="7">
                  <c:v>119</c:v>
                </c:pt>
                <c:pt idx="8">
                  <c:v>117</c:v>
                </c:pt>
                <c:pt idx="9">
                  <c:v>65</c:v>
                </c:pt>
              </c:numCache>
            </c:numRef>
          </c:val>
          <c:extLst>
            <c:ext xmlns:c16="http://schemas.microsoft.com/office/drawing/2014/chart" uri="{C3380CC4-5D6E-409C-BE32-E72D297353CC}">
              <c16:uniqueId val="{00000000-341C-4CB7-A273-DA349E23B9B3}"/>
            </c:ext>
          </c:extLst>
        </c:ser>
        <c:dLbls>
          <c:dLblPos val="ctr"/>
          <c:showLegendKey val="0"/>
          <c:showVal val="1"/>
          <c:showCatName val="0"/>
          <c:showSerName val="0"/>
          <c:showPercent val="0"/>
          <c:showBubbleSize val="0"/>
        </c:dLbls>
        <c:gapWidth val="219"/>
        <c:overlap val="100"/>
        <c:axId val="18208048"/>
        <c:axId val="18208528"/>
      </c:barChart>
      <c:lineChart>
        <c:grouping val="standard"/>
        <c:varyColors val="0"/>
        <c:ser>
          <c:idx val="1"/>
          <c:order val="1"/>
          <c:tx>
            <c:strRef>
              <c:f>Sheet1!$C$1</c:f>
              <c:strCache>
                <c:ptCount val="1"/>
                <c:pt idx="0">
                  <c:v>Median</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Student 1</c:v>
                </c:pt>
                <c:pt idx="1">
                  <c:v>Student 2</c:v>
                </c:pt>
                <c:pt idx="2">
                  <c:v>Student 3</c:v>
                </c:pt>
                <c:pt idx="3">
                  <c:v>Student 4</c:v>
                </c:pt>
                <c:pt idx="4">
                  <c:v>Student 5</c:v>
                </c:pt>
                <c:pt idx="5">
                  <c:v>Student 6</c:v>
                </c:pt>
                <c:pt idx="6">
                  <c:v>Student 7</c:v>
                </c:pt>
                <c:pt idx="7">
                  <c:v>Student 8</c:v>
                </c:pt>
                <c:pt idx="8">
                  <c:v>Student 9</c:v>
                </c:pt>
                <c:pt idx="9">
                  <c:v>Student 10</c:v>
                </c:pt>
              </c:strCache>
            </c:strRef>
          </c:cat>
          <c:val>
            <c:numRef>
              <c:f>Sheet1!$C$2:$C$11</c:f>
              <c:numCache>
                <c:formatCode>General</c:formatCode>
                <c:ptCount val="10"/>
                <c:pt idx="0">
                  <c:v>119.5</c:v>
                </c:pt>
                <c:pt idx="1">
                  <c:v>119.5</c:v>
                </c:pt>
                <c:pt idx="2">
                  <c:v>119.5</c:v>
                </c:pt>
                <c:pt idx="3">
                  <c:v>119.5</c:v>
                </c:pt>
                <c:pt idx="4">
                  <c:v>119.5</c:v>
                </c:pt>
                <c:pt idx="5">
                  <c:v>119.5</c:v>
                </c:pt>
                <c:pt idx="6">
                  <c:v>119.5</c:v>
                </c:pt>
                <c:pt idx="7">
                  <c:v>119.5</c:v>
                </c:pt>
                <c:pt idx="8">
                  <c:v>119.5</c:v>
                </c:pt>
                <c:pt idx="9">
                  <c:v>119.5</c:v>
                </c:pt>
              </c:numCache>
            </c:numRef>
          </c:val>
          <c:smooth val="0"/>
          <c:extLst>
            <c:ext xmlns:c16="http://schemas.microsoft.com/office/drawing/2014/chart" uri="{C3380CC4-5D6E-409C-BE32-E72D297353CC}">
              <c16:uniqueId val="{00000001-341C-4CB7-A273-DA349E23B9B3}"/>
            </c:ext>
          </c:extLst>
        </c:ser>
        <c:ser>
          <c:idx val="2"/>
          <c:order val="2"/>
          <c:tx>
            <c:strRef>
              <c:f>Sheet1!$D$1</c:f>
              <c:strCache>
                <c:ptCount val="1"/>
                <c:pt idx="0">
                  <c:v>Average</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Student 1</c:v>
                </c:pt>
                <c:pt idx="1">
                  <c:v>Student 2</c:v>
                </c:pt>
                <c:pt idx="2">
                  <c:v>Student 3</c:v>
                </c:pt>
                <c:pt idx="3">
                  <c:v>Student 4</c:v>
                </c:pt>
                <c:pt idx="4">
                  <c:v>Student 5</c:v>
                </c:pt>
                <c:pt idx="5">
                  <c:v>Student 6</c:v>
                </c:pt>
                <c:pt idx="6">
                  <c:v>Student 7</c:v>
                </c:pt>
                <c:pt idx="7">
                  <c:v>Student 8</c:v>
                </c:pt>
                <c:pt idx="8">
                  <c:v>Student 9</c:v>
                </c:pt>
                <c:pt idx="9">
                  <c:v>Student 10</c:v>
                </c:pt>
              </c:strCache>
            </c:strRef>
          </c:cat>
          <c:val>
            <c:numRef>
              <c:f>Sheet1!$D$2:$D$11</c:f>
              <c:numCache>
                <c:formatCode>General</c:formatCode>
                <c:ptCount val="10"/>
                <c:pt idx="0">
                  <c:v>114.3</c:v>
                </c:pt>
                <c:pt idx="1">
                  <c:v>114.3</c:v>
                </c:pt>
                <c:pt idx="2">
                  <c:v>114.3</c:v>
                </c:pt>
                <c:pt idx="3">
                  <c:v>114.3</c:v>
                </c:pt>
                <c:pt idx="4">
                  <c:v>114.3</c:v>
                </c:pt>
                <c:pt idx="5">
                  <c:v>114.3</c:v>
                </c:pt>
                <c:pt idx="6">
                  <c:v>114.3</c:v>
                </c:pt>
                <c:pt idx="7">
                  <c:v>114.3</c:v>
                </c:pt>
                <c:pt idx="8">
                  <c:v>114.3</c:v>
                </c:pt>
                <c:pt idx="9">
                  <c:v>114.3</c:v>
                </c:pt>
              </c:numCache>
            </c:numRef>
          </c:val>
          <c:smooth val="0"/>
          <c:extLst>
            <c:ext xmlns:c16="http://schemas.microsoft.com/office/drawing/2014/chart" uri="{C3380CC4-5D6E-409C-BE32-E72D297353CC}">
              <c16:uniqueId val="{00000002-341C-4CB7-A273-DA349E23B9B3}"/>
            </c:ext>
          </c:extLst>
        </c:ser>
        <c:dLbls>
          <c:dLblPos val="ctr"/>
          <c:showLegendKey val="0"/>
          <c:showVal val="1"/>
          <c:showCatName val="0"/>
          <c:showSerName val="0"/>
          <c:showPercent val="0"/>
          <c:showBubbleSize val="0"/>
        </c:dLbls>
        <c:marker val="1"/>
        <c:smooth val="0"/>
        <c:axId val="18208048"/>
        <c:axId val="18208528"/>
      </c:lineChart>
      <c:catAx>
        <c:axId val="1820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08528"/>
        <c:crosses val="autoZero"/>
        <c:auto val="1"/>
        <c:lblAlgn val="ctr"/>
        <c:lblOffset val="100"/>
        <c:noMultiLvlLbl val="0"/>
      </c:catAx>
      <c:valAx>
        <c:axId val="18208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08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Height</a:t>
            </a:r>
            <a:r>
              <a:rPr lang="en-IN" baseline="0" dirty="0"/>
              <a:t> Chart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Height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Student 1</c:v>
                </c:pt>
                <c:pt idx="1">
                  <c:v>Student 2</c:v>
                </c:pt>
                <c:pt idx="2">
                  <c:v>Student 3</c:v>
                </c:pt>
                <c:pt idx="3">
                  <c:v>Student 4</c:v>
                </c:pt>
                <c:pt idx="4">
                  <c:v>Student 5</c:v>
                </c:pt>
                <c:pt idx="5">
                  <c:v>Student 6</c:v>
                </c:pt>
                <c:pt idx="6">
                  <c:v>Student 7</c:v>
                </c:pt>
                <c:pt idx="7">
                  <c:v>Student 8</c:v>
                </c:pt>
                <c:pt idx="8">
                  <c:v>Student 9</c:v>
                </c:pt>
                <c:pt idx="9">
                  <c:v>Student 10</c:v>
                </c:pt>
              </c:strCache>
            </c:strRef>
          </c:cat>
          <c:val>
            <c:numRef>
              <c:f>Sheet1!$B$2:$B$11</c:f>
              <c:numCache>
                <c:formatCode>General</c:formatCode>
                <c:ptCount val="10"/>
                <c:pt idx="0">
                  <c:v>110</c:v>
                </c:pt>
                <c:pt idx="1">
                  <c:v>105</c:v>
                </c:pt>
                <c:pt idx="2">
                  <c:v>121</c:v>
                </c:pt>
                <c:pt idx="3">
                  <c:v>125</c:v>
                </c:pt>
                <c:pt idx="4">
                  <c:v>130</c:v>
                </c:pt>
                <c:pt idx="5">
                  <c:v>450</c:v>
                </c:pt>
                <c:pt idx="6">
                  <c:v>120</c:v>
                </c:pt>
                <c:pt idx="7">
                  <c:v>119</c:v>
                </c:pt>
                <c:pt idx="8">
                  <c:v>117</c:v>
                </c:pt>
                <c:pt idx="9">
                  <c:v>65</c:v>
                </c:pt>
              </c:numCache>
            </c:numRef>
          </c:val>
          <c:extLst>
            <c:ext xmlns:c16="http://schemas.microsoft.com/office/drawing/2014/chart" uri="{C3380CC4-5D6E-409C-BE32-E72D297353CC}">
              <c16:uniqueId val="{00000000-7629-4174-B63A-1426490FAB8C}"/>
            </c:ext>
          </c:extLst>
        </c:ser>
        <c:dLbls>
          <c:dLblPos val="ctr"/>
          <c:showLegendKey val="0"/>
          <c:showVal val="1"/>
          <c:showCatName val="0"/>
          <c:showSerName val="0"/>
          <c:showPercent val="0"/>
          <c:showBubbleSize val="0"/>
        </c:dLbls>
        <c:gapWidth val="219"/>
        <c:overlap val="100"/>
        <c:axId val="18208048"/>
        <c:axId val="18208528"/>
      </c:barChart>
      <c:lineChart>
        <c:grouping val="standard"/>
        <c:varyColors val="0"/>
        <c:ser>
          <c:idx val="1"/>
          <c:order val="1"/>
          <c:tx>
            <c:strRef>
              <c:f>Sheet1!$C$1</c:f>
              <c:strCache>
                <c:ptCount val="1"/>
                <c:pt idx="0">
                  <c:v>Median</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Student 1</c:v>
                </c:pt>
                <c:pt idx="1">
                  <c:v>Student 2</c:v>
                </c:pt>
                <c:pt idx="2">
                  <c:v>Student 3</c:v>
                </c:pt>
                <c:pt idx="3">
                  <c:v>Student 4</c:v>
                </c:pt>
                <c:pt idx="4">
                  <c:v>Student 5</c:v>
                </c:pt>
                <c:pt idx="5">
                  <c:v>Student 6</c:v>
                </c:pt>
                <c:pt idx="6">
                  <c:v>Student 7</c:v>
                </c:pt>
                <c:pt idx="7">
                  <c:v>Student 8</c:v>
                </c:pt>
                <c:pt idx="8">
                  <c:v>Student 9</c:v>
                </c:pt>
                <c:pt idx="9">
                  <c:v>Student 10</c:v>
                </c:pt>
              </c:strCache>
            </c:strRef>
          </c:cat>
          <c:val>
            <c:numRef>
              <c:f>Sheet1!$C$2:$C$11</c:f>
              <c:numCache>
                <c:formatCode>General</c:formatCode>
                <c:ptCount val="10"/>
                <c:pt idx="0">
                  <c:v>119.5</c:v>
                </c:pt>
                <c:pt idx="1">
                  <c:v>119.5</c:v>
                </c:pt>
                <c:pt idx="2">
                  <c:v>119.5</c:v>
                </c:pt>
                <c:pt idx="3">
                  <c:v>119.5</c:v>
                </c:pt>
                <c:pt idx="4">
                  <c:v>119.5</c:v>
                </c:pt>
                <c:pt idx="5">
                  <c:v>119.5</c:v>
                </c:pt>
                <c:pt idx="6">
                  <c:v>119.5</c:v>
                </c:pt>
                <c:pt idx="7">
                  <c:v>119.5</c:v>
                </c:pt>
                <c:pt idx="8">
                  <c:v>119.5</c:v>
                </c:pt>
                <c:pt idx="9">
                  <c:v>119.5</c:v>
                </c:pt>
              </c:numCache>
            </c:numRef>
          </c:val>
          <c:smooth val="0"/>
          <c:extLst>
            <c:ext xmlns:c16="http://schemas.microsoft.com/office/drawing/2014/chart" uri="{C3380CC4-5D6E-409C-BE32-E72D297353CC}">
              <c16:uniqueId val="{00000001-7629-4174-B63A-1426490FAB8C}"/>
            </c:ext>
          </c:extLst>
        </c:ser>
        <c:ser>
          <c:idx val="2"/>
          <c:order val="2"/>
          <c:tx>
            <c:strRef>
              <c:f>Sheet1!$D$1</c:f>
              <c:strCache>
                <c:ptCount val="1"/>
                <c:pt idx="0">
                  <c:v>Average</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Student 1</c:v>
                </c:pt>
                <c:pt idx="1">
                  <c:v>Student 2</c:v>
                </c:pt>
                <c:pt idx="2">
                  <c:v>Student 3</c:v>
                </c:pt>
                <c:pt idx="3">
                  <c:v>Student 4</c:v>
                </c:pt>
                <c:pt idx="4">
                  <c:v>Student 5</c:v>
                </c:pt>
                <c:pt idx="5">
                  <c:v>Student 6</c:v>
                </c:pt>
                <c:pt idx="6">
                  <c:v>Student 7</c:v>
                </c:pt>
                <c:pt idx="7">
                  <c:v>Student 8</c:v>
                </c:pt>
                <c:pt idx="8">
                  <c:v>Student 9</c:v>
                </c:pt>
                <c:pt idx="9">
                  <c:v>Student 10</c:v>
                </c:pt>
              </c:strCache>
            </c:strRef>
          </c:cat>
          <c:val>
            <c:numRef>
              <c:f>Sheet1!$D$2:$D$11</c:f>
              <c:numCache>
                <c:formatCode>General</c:formatCode>
                <c:ptCount val="10"/>
                <c:pt idx="0">
                  <c:v>146.19999999999999</c:v>
                </c:pt>
                <c:pt idx="1">
                  <c:v>146.19999999999999</c:v>
                </c:pt>
                <c:pt idx="2">
                  <c:v>146.19999999999999</c:v>
                </c:pt>
                <c:pt idx="3">
                  <c:v>146.19999999999999</c:v>
                </c:pt>
                <c:pt idx="4">
                  <c:v>146.19999999999999</c:v>
                </c:pt>
                <c:pt idx="5">
                  <c:v>146.19999999999999</c:v>
                </c:pt>
                <c:pt idx="6">
                  <c:v>146.19999999999999</c:v>
                </c:pt>
                <c:pt idx="7">
                  <c:v>146.19999999999999</c:v>
                </c:pt>
                <c:pt idx="8">
                  <c:v>146.19999999999999</c:v>
                </c:pt>
                <c:pt idx="9">
                  <c:v>146.19999999999999</c:v>
                </c:pt>
              </c:numCache>
            </c:numRef>
          </c:val>
          <c:smooth val="0"/>
          <c:extLst>
            <c:ext xmlns:c16="http://schemas.microsoft.com/office/drawing/2014/chart" uri="{C3380CC4-5D6E-409C-BE32-E72D297353CC}">
              <c16:uniqueId val="{00000002-7629-4174-B63A-1426490FAB8C}"/>
            </c:ext>
          </c:extLst>
        </c:ser>
        <c:dLbls>
          <c:dLblPos val="ctr"/>
          <c:showLegendKey val="0"/>
          <c:showVal val="1"/>
          <c:showCatName val="0"/>
          <c:showSerName val="0"/>
          <c:showPercent val="0"/>
          <c:showBubbleSize val="0"/>
        </c:dLbls>
        <c:marker val="1"/>
        <c:smooth val="0"/>
        <c:axId val="18208048"/>
        <c:axId val="18208528"/>
      </c:lineChart>
      <c:catAx>
        <c:axId val="1820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08528"/>
        <c:crosses val="autoZero"/>
        <c:auto val="1"/>
        <c:lblAlgn val="ctr"/>
        <c:lblOffset val="100"/>
        <c:noMultiLvlLbl val="0"/>
      </c:catAx>
      <c:valAx>
        <c:axId val="18208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08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7/7/2024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7/7/2024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cribbr.com/statistics/inferential-statistics/"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i="1" dirty="0"/>
              <a:t>Statistics</a:t>
            </a:r>
            <a:endParaRPr lang="en-US" sz="8000" i="1"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000" dirty="0">
                <a:solidFill>
                  <a:schemeClr val="tx1">
                    <a:lumMod val="85000"/>
                    <a:lumOff val="15000"/>
                  </a:schemeClr>
                </a:solidFill>
              </a:rPr>
              <a:t>Some basics before machine learning</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EEAA7-DD47-2E3A-D5C9-3346586BD271}"/>
              </a:ext>
            </a:extLst>
          </p:cNvPr>
          <p:cNvSpPr>
            <a:spLocks noGrp="1"/>
          </p:cNvSpPr>
          <p:nvPr>
            <p:ph type="title"/>
          </p:nvPr>
        </p:nvSpPr>
        <p:spPr/>
        <p:txBody>
          <a:bodyPr/>
          <a:lstStyle/>
          <a:p>
            <a:r>
              <a:rPr lang="en-US" dirty="0"/>
              <a:t>More about Kurtosis</a:t>
            </a:r>
            <a:endParaRPr lang="en-IN" dirty="0"/>
          </a:p>
        </p:txBody>
      </p:sp>
      <p:pic>
        <p:nvPicPr>
          <p:cNvPr id="5" name="Content Placeholder 4">
            <a:extLst>
              <a:ext uri="{FF2B5EF4-FFF2-40B4-BE49-F238E27FC236}">
                <a16:creationId xmlns:a16="http://schemas.microsoft.com/office/drawing/2014/main" id="{017BD229-9D83-E0F3-7CC0-C8C84AEF4850}"/>
              </a:ext>
            </a:extLst>
          </p:cNvPr>
          <p:cNvPicPr>
            <a:picLocks noGrp="1" noChangeAspect="1"/>
          </p:cNvPicPr>
          <p:nvPr>
            <p:ph idx="1"/>
          </p:nvPr>
        </p:nvPicPr>
        <p:blipFill>
          <a:blip r:embed="rId2"/>
          <a:stretch>
            <a:fillRect/>
          </a:stretch>
        </p:blipFill>
        <p:spPr>
          <a:xfrm>
            <a:off x="2667491" y="1989823"/>
            <a:ext cx="6857017" cy="3830618"/>
          </a:xfrm>
        </p:spPr>
      </p:pic>
    </p:spTree>
    <p:extLst>
      <p:ext uri="{BB962C8B-B14F-4D97-AF65-F5344CB8AC3E}">
        <p14:creationId xmlns:p14="http://schemas.microsoft.com/office/powerpoint/2010/main" val="2088026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39AED-EFCD-4E19-15C4-6CCF4F55845B}"/>
              </a:ext>
            </a:extLst>
          </p:cNvPr>
          <p:cNvSpPr>
            <a:spLocks noGrp="1"/>
          </p:cNvSpPr>
          <p:nvPr>
            <p:ph type="title"/>
          </p:nvPr>
        </p:nvSpPr>
        <p:spPr/>
        <p:txBody>
          <a:bodyPr>
            <a:normAutofit/>
          </a:bodyPr>
          <a:lstStyle/>
          <a:p>
            <a:r>
              <a:rPr lang="en-US" sz="4000" i="1" dirty="0"/>
              <a:t>Inferential Statistics</a:t>
            </a:r>
            <a:endParaRPr lang="en-IN" sz="4000" dirty="0"/>
          </a:p>
        </p:txBody>
      </p:sp>
      <p:sp>
        <p:nvSpPr>
          <p:cNvPr id="3" name="Content Placeholder 2">
            <a:extLst>
              <a:ext uri="{FF2B5EF4-FFF2-40B4-BE49-F238E27FC236}">
                <a16:creationId xmlns:a16="http://schemas.microsoft.com/office/drawing/2014/main" id="{FFDEDD2C-1A8A-102D-FACC-27C874ED7487}"/>
              </a:ext>
            </a:extLst>
          </p:cNvPr>
          <p:cNvSpPr>
            <a:spLocks noGrp="1"/>
          </p:cNvSpPr>
          <p:nvPr>
            <p:ph idx="1"/>
          </p:nvPr>
        </p:nvSpPr>
        <p:spPr>
          <a:xfrm>
            <a:off x="1097279" y="2265513"/>
            <a:ext cx="4882697" cy="1450757"/>
          </a:xfrm>
        </p:spPr>
        <p:txBody>
          <a:bodyPr>
            <a:normAutofit/>
          </a:bodyPr>
          <a:lstStyle/>
          <a:p>
            <a:pPr marL="0" indent="0" algn="just">
              <a:buNone/>
            </a:pPr>
            <a:r>
              <a:rPr lang="en-IN" i="1" dirty="0"/>
              <a:t>Inferential Statistics </a:t>
            </a:r>
            <a:r>
              <a:rPr lang="en-IN" dirty="0"/>
              <a:t>approximately estimates characteristic of the </a:t>
            </a:r>
            <a:r>
              <a:rPr lang="en-IN" b="1" dirty="0"/>
              <a:t>population</a:t>
            </a:r>
            <a:r>
              <a:rPr lang="en-IN" dirty="0"/>
              <a:t> from which the </a:t>
            </a:r>
            <a:r>
              <a:rPr lang="en-IN" b="1" dirty="0"/>
              <a:t>sample</a:t>
            </a:r>
            <a:r>
              <a:rPr lang="en-IN" dirty="0"/>
              <a:t> was taken. It also helps in testing a research hypothesis about given population.</a:t>
            </a:r>
          </a:p>
          <a:p>
            <a:pPr marL="0" indent="0" algn="just">
              <a:buNone/>
            </a:pPr>
            <a:endParaRPr lang="en-IN" i="1" dirty="0"/>
          </a:p>
        </p:txBody>
      </p:sp>
      <p:pic>
        <p:nvPicPr>
          <p:cNvPr id="1028" name="Picture 4">
            <a:extLst>
              <a:ext uri="{FF2B5EF4-FFF2-40B4-BE49-F238E27FC236}">
                <a16:creationId xmlns:a16="http://schemas.microsoft.com/office/drawing/2014/main" id="{DF7F1DD1-0BDD-1191-83D9-7F9CB334F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2022" y="1968138"/>
            <a:ext cx="4882698" cy="211224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3A578996-14CA-6AE7-6532-E662C97A87DA}"/>
              </a:ext>
            </a:extLst>
          </p:cNvPr>
          <p:cNvSpPr txBox="1">
            <a:spLocks/>
          </p:cNvSpPr>
          <p:nvPr/>
        </p:nvSpPr>
        <p:spPr>
          <a:xfrm>
            <a:off x="1097278" y="4244423"/>
            <a:ext cx="9997442" cy="1450757"/>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Font typeface="Calibri" panose="020F0502020204030204" pitchFamily="34" charset="0"/>
              <a:buNone/>
            </a:pPr>
            <a:r>
              <a:rPr lang="en-IN" i="1" dirty="0"/>
              <a:t>Descriptive statistics</a:t>
            </a:r>
            <a:r>
              <a:rPr lang="en-IN" dirty="0"/>
              <a:t> provides concise summary of the data and help understand it through visual aids such as histograms, bar charts and scatter plots.</a:t>
            </a:r>
          </a:p>
          <a:p>
            <a:pPr marL="0" indent="0" algn="just">
              <a:buFont typeface="Calibri" panose="020F0502020204030204" pitchFamily="34" charset="0"/>
              <a:buNone/>
            </a:pPr>
            <a:r>
              <a:rPr lang="en-IN" i="1" dirty="0"/>
              <a:t>Inferential statistics</a:t>
            </a:r>
            <a:r>
              <a:rPr lang="en-IN" dirty="0"/>
              <a:t> is concerned about drawing conclusion on a bigger data (larger population) based on a smaller sample. Also to test hypothesis about population parameters.</a:t>
            </a:r>
            <a:endParaRPr lang="en-IN" i="1" dirty="0"/>
          </a:p>
          <a:p>
            <a:pPr marL="0" indent="0" algn="just">
              <a:buFont typeface="Calibri" panose="020F0502020204030204" pitchFamily="34" charset="0"/>
              <a:buNone/>
            </a:pPr>
            <a:endParaRPr lang="en-IN" i="1" dirty="0"/>
          </a:p>
        </p:txBody>
      </p:sp>
    </p:spTree>
    <p:extLst>
      <p:ext uri="{BB962C8B-B14F-4D97-AF65-F5344CB8AC3E}">
        <p14:creationId xmlns:p14="http://schemas.microsoft.com/office/powerpoint/2010/main" val="393724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F54A7E-8F53-7A43-5C29-08EF3B4B63BC}"/>
              </a:ext>
            </a:extLst>
          </p:cNvPr>
          <p:cNvCxnSpPr/>
          <p:nvPr/>
        </p:nvCxnSpPr>
        <p:spPr>
          <a:xfrm>
            <a:off x="1327328" y="3424088"/>
            <a:ext cx="9861755" cy="0"/>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 name="Flowchart: Connector 5">
            <a:extLst>
              <a:ext uri="{FF2B5EF4-FFF2-40B4-BE49-F238E27FC236}">
                <a16:creationId xmlns:a16="http://schemas.microsoft.com/office/drawing/2014/main" id="{C4E7023D-2A19-987E-CEFA-43FC3DD1B7CC}"/>
              </a:ext>
            </a:extLst>
          </p:cNvPr>
          <p:cNvSpPr/>
          <p:nvPr/>
        </p:nvSpPr>
        <p:spPr>
          <a:xfrm>
            <a:off x="6002593" y="3345428"/>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73FBD997-BDDB-93EA-9637-D660A7EA02E8}"/>
              </a:ext>
            </a:extLst>
          </p:cNvPr>
          <p:cNvSpPr/>
          <p:nvPr/>
        </p:nvSpPr>
        <p:spPr>
          <a:xfrm>
            <a:off x="6184489" y="3340516"/>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1B1EF99C-F5A2-4B37-6E41-29954CEC8BE6}"/>
              </a:ext>
            </a:extLst>
          </p:cNvPr>
          <p:cNvSpPr/>
          <p:nvPr/>
        </p:nvSpPr>
        <p:spPr>
          <a:xfrm>
            <a:off x="5801027" y="334051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203C658B-BD1E-B4AB-CE24-567071C71846}"/>
              </a:ext>
            </a:extLst>
          </p:cNvPr>
          <p:cNvSpPr/>
          <p:nvPr/>
        </p:nvSpPr>
        <p:spPr>
          <a:xfrm>
            <a:off x="6499123" y="333068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49FFB248-816B-3A98-ACF9-AD89EB9273A9}"/>
              </a:ext>
            </a:extLst>
          </p:cNvPr>
          <p:cNvSpPr/>
          <p:nvPr/>
        </p:nvSpPr>
        <p:spPr>
          <a:xfrm>
            <a:off x="6681019" y="333560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a:extLst>
              <a:ext uri="{FF2B5EF4-FFF2-40B4-BE49-F238E27FC236}">
                <a16:creationId xmlns:a16="http://schemas.microsoft.com/office/drawing/2014/main" id="{52B0A877-5CFF-6CEE-0B8E-0C6916521D86}"/>
              </a:ext>
            </a:extLst>
          </p:cNvPr>
          <p:cNvSpPr/>
          <p:nvPr/>
        </p:nvSpPr>
        <p:spPr>
          <a:xfrm>
            <a:off x="5294665" y="333560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a:extLst>
              <a:ext uri="{FF2B5EF4-FFF2-40B4-BE49-F238E27FC236}">
                <a16:creationId xmlns:a16="http://schemas.microsoft.com/office/drawing/2014/main" id="{BF09AF42-EB3B-3FE6-EB61-17670C6D60AE}"/>
              </a:ext>
            </a:extLst>
          </p:cNvPr>
          <p:cNvSpPr/>
          <p:nvPr/>
        </p:nvSpPr>
        <p:spPr>
          <a:xfrm>
            <a:off x="5476561" y="3330692"/>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6BFC0EE7-8FFC-9D8A-EA82-CB31F3784E14}"/>
              </a:ext>
            </a:extLst>
          </p:cNvPr>
          <p:cNvSpPr/>
          <p:nvPr/>
        </p:nvSpPr>
        <p:spPr>
          <a:xfrm>
            <a:off x="7295540" y="333068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E6C2865D-AC2C-BE79-E841-B79FC5A444AA}"/>
              </a:ext>
            </a:extLst>
          </p:cNvPr>
          <p:cNvSpPr/>
          <p:nvPr/>
        </p:nvSpPr>
        <p:spPr>
          <a:xfrm>
            <a:off x="4685061" y="3335596"/>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Connector 14">
            <a:extLst>
              <a:ext uri="{FF2B5EF4-FFF2-40B4-BE49-F238E27FC236}">
                <a16:creationId xmlns:a16="http://schemas.microsoft.com/office/drawing/2014/main" id="{0E702796-D1CA-430F-103B-403DE96D6F49}"/>
              </a:ext>
            </a:extLst>
          </p:cNvPr>
          <p:cNvSpPr/>
          <p:nvPr/>
        </p:nvSpPr>
        <p:spPr>
          <a:xfrm>
            <a:off x="4068072" y="334788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Connector 15">
            <a:extLst>
              <a:ext uri="{FF2B5EF4-FFF2-40B4-BE49-F238E27FC236}">
                <a16:creationId xmlns:a16="http://schemas.microsoft.com/office/drawing/2014/main" id="{270A2DCC-A082-72A5-D073-70DEB1A94B7F}"/>
              </a:ext>
            </a:extLst>
          </p:cNvPr>
          <p:cNvSpPr/>
          <p:nvPr/>
        </p:nvSpPr>
        <p:spPr>
          <a:xfrm>
            <a:off x="7910061" y="333068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Connector 16">
            <a:extLst>
              <a:ext uri="{FF2B5EF4-FFF2-40B4-BE49-F238E27FC236}">
                <a16:creationId xmlns:a16="http://schemas.microsoft.com/office/drawing/2014/main" id="{D6DB5379-0660-3DA1-F01F-59695F4F24F7}"/>
              </a:ext>
            </a:extLst>
          </p:cNvPr>
          <p:cNvSpPr/>
          <p:nvPr/>
        </p:nvSpPr>
        <p:spPr>
          <a:xfrm>
            <a:off x="2959483" y="333068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Connector 17">
            <a:extLst>
              <a:ext uri="{FF2B5EF4-FFF2-40B4-BE49-F238E27FC236}">
                <a16:creationId xmlns:a16="http://schemas.microsoft.com/office/drawing/2014/main" id="{115948CA-3C1F-C086-7416-90FE6F72DD71}"/>
              </a:ext>
            </a:extLst>
          </p:cNvPr>
          <p:cNvSpPr/>
          <p:nvPr/>
        </p:nvSpPr>
        <p:spPr>
          <a:xfrm>
            <a:off x="9232516" y="334788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2" name="Group 21">
            <a:extLst>
              <a:ext uri="{FF2B5EF4-FFF2-40B4-BE49-F238E27FC236}">
                <a16:creationId xmlns:a16="http://schemas.microsoft.com/office/drawing/2014/main" id="{D8EB9DD2-C2AC-C797-4763-26892FDCFB0B}"/>
              </a:ext>
            </a:extLst>
          </p:cNvPr>
          <p:cNvGrpSpPr/>
          <p:nvPr/>
        </p:nvGrpSpPr>
        <p:grpSpPr>
          <a:xfrm>
            <a:off x="2576052" y="2202427"/>
            <a:ext cx="958618" cy="1315065"/>
            <a:chOff x="2576052" y="2202427"/>
            <a:chExt cx="958618" cy="1315065"/>
          </a:xfrm>
        </p:grpSpPr>
        <p:sp>
          <p:nvSpPr>
            <p:cNvPr id="19" name="Freeform: Shape 18">
              <a:extLst>
                <a:ext uri="{FF2B5EF4-FFF2-40B4-BE49-F238E27FC236}">
                  <a16:creationId xmlns:a16="http://schemas.microsoft.com/office/drawing/2014/main" id="{0E970C4C-332C-8A4F-4D25-F6C206639FCC}"/>
                </a:ext>
              </a:extLst>
            </p:cNvPr>
            <p:cNvSpPr/>
            <p:nvPr/>
          </p:nvSpPr>
          <p:spPr>
            <a:xfrm>
              <a:off x="2576052" y="2202427"/>
              <a:ext cx="958618" cy="909483"/>
            </a:xfrm>
            <a:custGeom>
              <a:avLst/>
              <a:gdLst>
                <a:gd name="connsiteX0" fmla="*/ 0 w 845574"/>
                <a:gd name="connsiteY0" fmla="*/ 914400 h 914400"/>
                <a:gd name="connsiteX1" fmla="*/ 412955 w 845574"/>
                <a:gd name="connsiteY1" fmla="*/ 0 h 914400"/>
                <a:gd name="connsiteX2" fmla="*/ 845574 w 845574"/>
                <a:gd name="connsiteY2" fmla="*/ 914400 h 914400"/>
              </a:gdLst>
              <a:ahLst/>
              <a:cxnLst>
                <a:cxn ang="0">
                  <a:pos x="connsiteX0" y="connsiteY0"/>
                </a:cxn>
                <a:cxn ang="0">
                  <a:pos x="connsiteX1" y="connsiteY1"/>
                </a:cxn>
                <a:cxn ang="0">
                  <a:pos x="connsiteX2" y="connsiteY2"/>
                </a:cxn>
              </a:cxnLst>
              <a:rect l="l" t="t" r="r" b="b"/>
              <a:pathLst>
                <a:path w="845574" h="914400">
                  <a:moveTo>
                    <a:pt x="0" y="914400"/>
                  </a:moveTo>
                  <a:cubicBezTo>
                    <a:pt x="136013" y="457200"/>
                    <a:pt x="272026" y="0"/>
                    <a:pt x="412955" y="0"/>
                  </a:cubicBezTo>
                  <a:cubicBezTo>
                    <a:pt x="553884" y="0"/>
                    <a:pt x="766916" y="766916"/>
                    <a:pt x="845574" y="91440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69CB27F5-F6AD-4DB5-AB48-EFFE493D35A9}"/>
                </a:ext>
              </a:extLst>
            </p:cNvPr>
            <p:cNvCxnSpPr>
              <a:stCxn id="19" idx="1"/>
              <a:endCxn id="17" idx="4"/>
            </p:cNvCxnSpPr>
            <p:nvPr/>
          </p:nvCxnSpPr>
          <p:spPr>
            <a:xfrm>
              <a:off x="3044215" y="2202427"/>
              <a:ext cx="8675" cy="131506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0C3C033F-948B-4FDE-8D7C-421BD27B3DE0}"/>
              </a:ext>
            </a:extLst>
          </p:cNvPr>
          <p:cNvGrpSpPr/>
          <p:nvPr/>
        </p:nvGrpSpPr>
        <p:grpSpPr>
          <a:xfrm>
            <a:off x="3692008" y="2217179"/>
            <a:ext cx="958618" cy="1315065"/>
            <a:chOff x="2576052" y="2202427"/>
            <a:chExt cx="958618" cy="1315065"/>
          </a:xfrm>
        </p:grpSpPr>
        <p:sp>
          <p:nvSpPr>
            <p:cNvPr id="24" name="Freeform: Shape 23">
              <a:extLst>
                <a:ext uri="{FF2B5EF4-FFF2-40B4-BE49-F238E27FC236}">
                  <a16:creationId xmlns:a16="http://schemas.microsoft.com/office/drawing/2014/main" id="{F99D1001-9AA3-AE76-F7DE-B01C2422666D}"/>
                </a:ext>
              </a:extLst>
            </p:cNvPr>
            <p:cNvSpPr/>
            <p:nvPr/>
          </p:nvSpPr>
          <p:spPr>
            <a:xfrm>
              <a:off x="2576052" y="2202427"/>
              <a:ext cx="958618" cy="909483"/>
            </a:xfrm>
            <a:custGeom>
              <a:avLst/>
              <a:gdLst>
                <a:gd name="connsiteX0" fmla="*/ 0 w 845574"/>
                <a:gd name="connsiteY0" fmla="*/ 914400 h 914400"/>
                <a:gd name="connsiteX1" fmla="*/ 412955 w 845574"/>
                <a:gd name="connsiteY1" fmla="*/ 0 h 914400"/>
                <a:gd name="connsiteX2" fmla="*/ 845574 w 845574"/>
                <a:gd name="connsiteY2" fmla="*/ 914400 h 914400"/>
              </a:gdLst>
              <a:ahLst/>
              <a:cxnLst>
                <a:cxn ang="0">
                  <a:pos x="connsiteX0" y="connsiteY0"/>
                </a:cxn>
                <a:cxn ang="0">
                  <a:pos x="connsiteX1" y="connsiteY1"/>
                </a:cxn>
                <a:cxn ang="0">
                  <a:pos x="connsiteX2" y="connsiteY2"/>
                </a:cxn>
              </a:cxnLst>
              <a:rect l="l" t="t" r="r" b="b"/>
              <a:pathLst>
                <a:path w="845574" h="914400">
                  <a:moveTo>
                    <a:pt x="0" y="914400"/>
                  </a:moveTo>
                  <a:cubicBezTo>
                    <a:pt x="136013" y="457200"/>
                    <a:pt x="272026" y="0"/>
                    <a:pt x="412955" y="0"/>
                  </a:cubicBezTo>
                  <a:cubicBezTo>
                    <a:pt x="553884" y="0"/>
                    <a:pt x="766916" y="766916"/>
                    <a:pt x="845574" y="91440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a:extLst>
                <a:ext uri="{FF2B5EF4-FFF2-40B4-BE49-F238E27FC236}">
                  <a16:creationId xmlns:a16="http://schemas.microsoft.com/office/drawing/2014/main" id="{361878D5-13A2-1D9E-A9EF-48A4A90E99B9}"/>
                </a:ext>
              </a:extLst>
            </p:cNvPr>
            <p:cNvCxnSpPr>
              <a:stCxn id="24" idx="1"/>
            </p:cNvCxnSpPr>
            <p:nvPr/>
          </p:nvCxnSpPr>
          <p:spPr>
            <a:xfrm>
              <a:off x="3044215" y="2202427"/>
              <a:ext cx="8675" cy="131506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2F6A4330-FF36-D880-9992-965A7363E623}"/>
              </a:ext>
            </a:extLst>
          </p:cNvPr>
          <p:cNvGrpSpPr/>
          <p:nvPr/>
        </p:nvGrpSpPr>
        <p:grpSpPr>
          <a:xfrm>
            <a:off x="5624044" y="2231931"/>
            <a:ext cx="958618" cy="1315065"/>
            <a:chOff x="2576052" y="2202427"/>
            <a:chExt cx="958618" cy="1315065"/>
          </a:xfrm>
        </p:grpSpPr>
        <p:sp>
          <p:nvSpPr>
            <p:cNvPr id="27" name="Freeform: Shape 26">
              <a:extLst>
                <a:ext uri="{FF2B5EF4-FFF2-40B4-BE49-F238E27FC236}">
                  <a16:creationId xmlns:a16="http://schemas.microsoft.com/office/drawing/2014/main" id="{94B3CA37-9FCA-7FEA-6463-657D23D92BD9}"/>
                </a:ext>
              </a:extLst>
            </p:cNvPr>
            <p:cNvSpPr/>
            <p:nvPr/>
          </p:nvSpPr>
          <p:spPr>
            <a:xfrm>
              <a:off x="2576052" y="2202427"/>
              <a:ext cx="958618" cy="909483"/>
            </a:xfrm>
            <a:custGeom>
              <a:avLst/>
              <a:gdLst>
                <a:gd name="connsiteX0" fmla="*/ 0 w 845574"/>
                <a:gd name="connsiteY0" fmla="*/ 914400 h 914400"/>
                <a:gd name="connsiteX1" fmla="*/ 412955 w 845574"/>
                <a:gd name="connsiteY1" fmla="*/ 0 h 914400"/>
                <a:gd name="connsiteX2" fmla="*/ 845574 w 845574"/>
                <a:gd name="connsiteY2" fmla="*/ 914400 h 914400"/>
              </a:gdLst>
              <a:ahLst/>
              <a:cxnLst>
                <a:cxn ang="0">
                  <a:pos x="connsiteX0" y="connsiteY0"/>
                </a:cxn>
                <a:cxn ang="0">
                  <a:pos x="connsiteX1" y="connsiteY1"/>
                </a:cxn>
                <a:cxn ang="0">
                  <a:pos x="connsiteX2" y="connsiteY2"/>
                </a:cxn>
              </a:cxnLst>
              <a:rect l="l" t="t" r="r" b="b"/>
              <a:pathLst>
                <a:path w="845574" h="914400">
                  <a:moveTo>
                    <a:pt x="0" y="914400"/>
                  </a:moveTo>
                  <a:cubicBezTo>
                    <a:pt x="136013" y="457200"/>
                    <a:pt x="272026" y="0"/>
                    <a:pt x="412955" y="0"/>
                  </a:cubicBezTo>
                  <a:cubicBezTo>
                    <a:pt x="553884" y="0"/>
                    <a:pt x="766916" y="766916"/>
                    <a:pt x="845574" y="91440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a:extLst>
                <a:ext uri="{FF2B5EF4-FFF2-40B4-BE49-F238E27FC236}">
                  <a16:creationId xmlns:a16="http://schemas.microsoft.com/office/drawing/2014/main" id="{BEB4D657-14F6-91D6-9616-BA546209C566}"/>
                </a:ext>
              </a:extLst>
            </p:cNvPr>
            <p:cNvCxnSpPr>
              <a:stCxn id="27" idx="1"/>
            </p:cNvCxnSpPr>
            <p:nvPr/>
          </p:nvCxnSpPr>
          <p:spPr>
            <a:xfrm>
              <a:off x="3044215" y="2202427"/>
              <a:ext cx="8675" cy="131506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sp>
        <p:nvSpPr>
          <p:cNvPr id="29" name="Title 1">
            <a:extLst>
              <a:ext uri="{FF2B5EF4-FFF2-40B4-BE49-F238E27FC236}">
                <a16:creationId xmlns:a16="http://schemas.microsoft.com/office/drawing/2014/main" id="{CA77DFE5-645D-15CD-27ED-DE681FD6279A}"/>
              </a:ext>
            </a:extLst>
          </p:cNvPr>
          <p:cNvSpPr>
            <a:spLocks noGrp="1"/>
          </p:cNvSpPr>
          <p:nvPr>
            <p:ph type="title"/>
          </p:nvPr>
        </p:nvSpPr>
        <p:spPr>
          <a:xfrm>
            <a:off x="1097280" y="286603"/>
            <a:ext cx="10058400" cy="1450757"/>
          </a:xfrm>
        </p:spPr>
        <p:txBody>
          <a:bodyPr>
            <a:normAutofit/>
          </a:bodyPr>
          <a:lstStyle/>
          <a:p>
            <a:r>
              <a:rPr lang="en-US" sz="4000" i="1"/>
              <a:t>Maximum Likelihood</a:t>
            </a:r>
            <a:endParaRPr lang="en-IN" sz="4000" dirty="0"/>
          </a:p>
        </p:txBody>
      </p:sp>
    </p:spTree>
    <p:extLst>
      <p:ext uri="{BB962C8B-B14F-4D97-AF65-F5344CB8AC3E}">
        <p14:creationId xmlns:p14="http://schemas.microsoft.com/office/powerpoint/2010/main" val="4275031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24AC-B1EF-678A-809A-38E1866E107A}"/>
              </a:ext>
            </a:extLst>
          </p:cNvPr>
          <p:cNvSpPr>
            <a:spLocks noGrp="1"/>
          </p:cNvSpPr>
          <p:nvPr>
            <p:ph type="title"/>
          </p:nvPr>
        </p:nvSpPr>
        <p:spPr/>
        <p:txBody>
          <a:bodyPr/>
          <a:lstStyle/>
          <a:p>
            <a:r>
              <a:rPr lang="en-IN" i="1" dirty="0"/>
              <a:t>Population and Sample</a:t>
            </a:r>
          </a:p>
        </p:txBody>
      </p:sp>
      <p:pic>
        <p:nvPicPr>
          <p:cNvPr id="5" name="Picture 4">
            <a:extLst>
              <a:ext uri="{FF2B5EF4-FFF2-40B4-BE49-F238E27FC236}">
                <a16:creationId xmlns:a16="http://schemas.microsoft.com/office/drawing/2014/main" id="{7C472968-359A-E8B3-F2F1-B2C5ACE6E8AE}"/>
              </a:ext>
            </a:extLst>
          </p:cNvPr>
          <p:cNvPicPr>
            <a:picLocks noChangeAspect="1"/>
          </p:cNvPicPr>
          <p:nvPr/>
        </p:nvPicPr>
        <p:blipFill>
          <a:blip r:embed="rId2"/>
          <a:stretch>
            <a:fillRect/>
          </a:stretch>
        </p:blipFill>
        <p:spPr>
          <a:xfrm>
            <a:off x="2342942" y="2093199"/>
            <a:ext cx="7506115" cy="3928982"/>
          </a:xfrm>
          <a:prstGeom prst="rect">
            <a:avLst/>
          </a:prstGeom>
        </p:spPr>
      </p:pic>
    </p:spTree>
    <p:extLst>
      <p:ext uri="{BB962C8B-B14F-4D97-AF65-F5344CB8AC3E}">
        <p14:creationId xmlns:p14="http://schemas.microsoft.com/office/powerpoint/2010/main" val="3400281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E1FB6-04B0-A4C7-5D79-B2F72F901635}"/>
              </a:ext>
            </a:extLst>
          </p:cNvPr>
          <p:cNvSpPr>
            <a:spLocks noGrp="1"/>
          </p:cNvSpPr>
          <p:nvPr>
            <p:ph type="title"/>
          </p:nvPr>
        </p:nvSpPr>
        <p:spPr/>
        <p:txBody>
          <a:bodyPr/>
          <a:lstStyle/>
          <a:p>
            <a:r>
              <a:rPr lang="en-IN" i="1" dirty="0"/>
              <a:t>Important characteristics</a:t>
            </a:r>
          </a:p>
        </p:txBody>
      </p:sp>
      <p:sp>
        <p:nvSpPr>
          <p:cNvPr id="3" name="Content Placeholder 2">
            <a:extLst>
              <a:ext uri="{FF2B5EF4-FFF2-40B4-BE49-F238E27FC236}">
                <a16:creationId xmlns:a16="http://schemas.microsoft.com/office/drawing/2014/main" id="{08C7A216-8ECF-81DA-B68C-D7EAEDD7740B}"/>
              </a:ext>
            </a:extLst>
          </p:cNvPr>
          <p:cNvSpPr>
            <a:spLocks noGrp="1"/>
          </p:cNvSpPr>
          <p:nvPr>
            <p:ph idx="1"/>
          </p:nvPr>
        </p:nvSpPr>
        <p:spPr/>
        <p:txBody>
          <a:bodyPr/>
          <a:lstStyle/>
          <a:p>
            <a:pPr>
              <a:buFont typeface="Wingdings" panose="05000000000000000000" pitchFamily="2" charset="2"/>
              <a:buChar char="Ø"/>
            </a:pPr>
            <a:r>
              <a:rPr lang="en-IN" dirty="0"/>
              <a:t> The main goal is to make generalizations of population from samples drawn. For example, the actual mean might be hard to find but using inferential statistic, we can approximate it (probabilistic approach).</a:t>
            </a:r>
          </a:p>
          <a:p>
            <a:pPr>
              <a:buFont typeface="Wingdings" panose="05000000000000000000" pitchFamily="2" charset="2"/>
              <a:buChar char="Ø"/>
            </a:pPr>
            <a:r>
              <a:rPr lang="en-IN" dirty="0"/>
              <a:t> Hypothesis testing: </a:t>
            </a:r>
            <a:r>
              <a:rPr lang="en-US" dirty="0"/>
              <a:t>This consists of forming a null and alternative hypothesis and using statistical tests to determine whether the null hypothesis can be rejected.</a:t>
            </a:r>
          </a:p>
          <a:p>
            <a:pPr>
              <a:buFont typeface="Wingdings" panose="05000000000000000000" pitchFamily="2" charset="2"/>
              <a:buChar char="Ø"/>
            </a:pPr>
            <a:r>
              <a:rPr lang="en-US" dirty="0"/>
              <a:t> Significance Testing: Inferential statistics involves significance testing to determine whether results are statistically significant, meaning that they are unlikely to have occurred by chance.</a:t>
            </a:r>
            <a:endParaRPr lang="en-IN" dirty="0"/>
          </a:p>
        </p:txBody>
      </p:sp>
    </p:spTree>
    <p:extLst>
      <p:ext uri="{BB962C8B-B14F-4D97-AF65-F5344CB8AC3E}">
        <p14:creationId xmlns:p14="http://schemas.microsoft.com/office/powerpoint/2010/main" val="1833863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A8F6-ED54-4E39-4FF9-CB78F8316580}"/>
              </a:ext>
            </a:extLst>
          </p:cNvPr>
          <p:cNvSpPr>
            <a:spLocks noGrp="1"/>
          </p:cNvSpPr>
          <p:nvPr>
            <p:ph type="title"/>
          </p:nvPr>
        </p:nvSpPr>
        <p:spPr/>
        <p:txBody>
          <a:bodyPr/>
          <a:lstStyle/>
          <a:p>
            <a:r>
              <a:rPr lang="en-IN" i="1" dirty="0"/>
              <a:t>Hypothesis Testing</a:t>
            </a:r>
          </a:p>
        </p:txBody>
      </p:sp>
      <p:sp>
        <p:nvSpPr>
          <p:cNvPr id="3" name="Content Placeholder 2">
            <a:extLst>
              <a:ext uri="{FF2B5EF4-FFF2-40B4-BE49-F238E27FC236}">
                <a16:creationId xmlns:a16="http://schemas.microsoft.com/office/drawing/2014/main" id="{2CDF59B0-469F-B6BA-2ED6-B7DBB964E842}"/>
              </a:ext>
            </a:extLst>
          </p:cNvPr>
          <p:cNvSpPr>
            <a:spLocks noGrp="1"/>
          </p:cNvSpPr>
          <p:nvPr>
            <p:ph idx="1"/>
          </p:nvPr>
        </p:nvSpPr>
        <p:spPr/>
        <p:txBody>
          <a:bodyPr>
            <a:normAutofit fontScale="85000" lnSpcReduction="20000"/>
          </a:bodyPr>
          <a:lstStyle/>
          <a:p>
            <a:r>
              <a:rPr lang="en-US" i="1" dirty="0"/>
              <a:t>Hypothesis testing </a:t>
            </a:r>
            <a:r>
              <a:rPr lang="en-US" dirty="0"/>
              <a:t>is a statistical method used to test claims about a population based on sample data. Hypothesis testing aims to determine whether the sample data provides enough evidence to support or reject a specific claim about the population.</a:t>
            </a:r>
          </a:p>
          <a:p>
            <a:r>
              <a:rPr lang="en-US" dirty="0"/>
              <a:t>There are two main types of hypothesis tests:</a:t>
            </a:r>
          </a:p>
          <a:p>
            <a:r>
              <a:rPr lang="en-US" dirty="0"/>
              <a:t>One-sample tests: One-sample tests are used to test claims about the mean or proportion of a single population. For example, you might use a one-sample test to determine whether the mean height of a population is different from a specific value or whether the proportion of a population with a certain characteristic is different from a specific value.</a:t>
            </a:r>
          </a:p>
          <a:p>
            <a:r>
              <a:rPr lang="en-US" dirty="0"/>
              <a:t>Two-sample tests: Two-sample tests are used to test claims about the difference between the means or proportions of two populations. For example, you might use a two-sample test to determine whether the mean height of one population is different from the mean height of another population or to determine whether the proportion of one population with a certain characteristic is different from the proportion of another population with that characteristic.</a:t>
            </a:r>
          </a:p>
          <a:p>
            <a:r>
              <a:rPr lang="en-US" dirty="0"/>
              <a:t>We could use chi-squared, ANOVA, Pearson’s correlation for analysis/hypothesis testing.</a:t>
            </a:r>
            <a:endParaRPr lang="en-IN" dirty="0"/>
          </a:p>
        </p:txBody>
      </p:sp>
    </p:spTree>
    <p:extLst>
      <p:ext uri="{BB962C8B-B14F-4D97-AF65-F5344CB8AC3E}">
        <p14:creationId xmlns:p14="http://schemas.microsoft.com/office/powerpoint/2010/main" val="463488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452BA-7913-1601-85C4-FF46C2353344}"/>
              </a:ext>
            </a:extLst>
          </p:cNvPr>
          <p:cNvSpPr>
            <a:spLocks noGrp="1"/>
          </p:cNvSpPr>
          <p:nvPr>
            <p:ph type="title"/>
          </p:nvPr>
        </p:nvSpPr>
        <p:spPr/>
        <p:txBody>
          <a:bodyPr/>
          <a:lstStyle/>
          <a:p>
            <a:r>
              <a:rPr lang="en-IN" i="1" dirty="0"/>
              <a:t>Comparison Tests</a:t>
            </a:r>
          </a:p>
        </p:txBody>
      </p:sp>
      <p:pic>
        <p:nvPicPr>
          <p:cNvPr id="5" name="Picture 4">
            <a:extLst>
              <a:ext uri="{FF2B5EF4-FFF2-40B4-BE49-F238E27FC236}">
                <a16:creationId xmlns:a16="http://schemas.microsoft.com/office/drawing/2014/main" id="{740E8052-17FC-6E2E-C489-7A50D60FD5EF}"/>
              </a:ext>
            </a:extLst>
          </p:cNvPr>
          <p:cNvPicPr>
            <a:picLocks noChangeAspect="1"/>
          </p:cNvPicPr>
          <p:nvPr/>
        </p:nvPicPr>
        <p:blipFill>
          <a:blip r:embed="rId2"/>
          <a:stretch>
            <a:fillRect/>
          </a:stretch>
        </p:blipFill>
        <p:spPr>
          <a:xfrm>
            <a:off x="1097280" y="1951991"/>
            <a:ext cx="10058400" cy="4086655"/>
          </a:xfrm>
          <a:prstGeom prst="rect">
            <a:avLst/>
          </a:prstGeom>
        </p:spPr>
      </p:pic>
      <p:sp>
        <p:nvSpPr>
          <p:cNvPr id="6" name="TextBox 5">
            <a:extLst>
              <a:ext uri="{FF2B5EF4-FFF2-40B4-BE49-F238E27FC236}">
                <a16:creationId xmlns:a16="http://schemas.microsoft.com/office/drawing/2014/main" id="{668F1D3A-64DF-A828-F144-AAEC7BEB2117}"/>
              </a:ext>
            </a:extLst>
          </p:cNvPr>
          <p:cNvSpPr txBox="1"/>
          <p:nvPr/>
        </p:nvSpPr>
        <p:spPr>
          <a:xfrm>
            <a:off x="6489291" y="6068611"/>
            <a:ext cx="4666390" cy="253916"/>
          </a:xfrm>
          <a:prstGeom prst="rect">
            <a:avLst/>
          </a:prstGeom>
          <a:noFill/>
        </p:spPr>
        <p:txBody>
          <a:bodyPr wrap="square" rtlCol="0">
            <a:spAutoFit/>
          </a:bodyPr>
          <a:lstStyle/>
          <a:p>
            <a:r>
              <a:rPr lang="en-IN" sz="1050" dirty="0"/>
              <a:t>credits: </a:t>
            </a:r>
            <a:r>
              <a:rPr lang="en-US" sz="1050" dirty="0">
                <a:hlinkClick r:id="rId3"/>
              </a:rPr>
              <a:t>Inferential Statistics | An Easy Introduction &amp; Examples (scribbr.com)</a:t>
            </a:r>
            <a:endParaRPr lang="en-IN" sz="1050" dirty="0"/>
          </a:p>
        </p:txBody>
      </p:sp>
    </p:spTree>
    <p:extLst>
      <p:ext uri="{BB962C8B-B14F-4D97-AF65-F5344CB8AC3E}">
        <p14:creationId xmlns:p14="http://schemas.microsoft.com/office/powerpoint/2010/main" val="2391397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9ABE-431C-EFEF-2167-32891D34BFC0}"/>
              </a:ext>
            </a:extLst>
          </p:cNvPr>
          <p:cNvSpPr>
            <a:spLocks noGrp="1"/>
          </p:cNvSpPr>
          <p:nvPr>
            <p:ph type="title"/>
          </p:nvPr>
        </p:nvSpPr>
        <p:spPr/>
        <p:txBody>
          <a:bodyPr/>
          <a:lstStyle/>
          <a:p>
            <a:r>
              <a:rPr lang="en-IN" i="1" dirty="0"/>
              <a:t>Central Limit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164EB8-FE33-69A7-895E-591722429412}"/>
                  </a:ext>
                </a:extLst>
              </p:cNvPr>
              <p:cNvSpPr>
                <a:spLocks noGrp="1"/>
              </p:cNvSpPr>
              <p:nvPr>
                <p:ph idx="1"/>
              </p:nvPr>
            </p:nvSpPr>
            <p:spPr/>
            <p:txBody>
              <a:bodyPr/>
              <a:lstStyle/>
              <a:p>
                <a:r>
                  <a:rPr lang="en-IN" dirty="0"/>
                  <a:t>It states that the means of sufficiently large samples from a population will be normally distributed even if the populations is not normally distributed.</a:t>
                </a:r>
              </a:p>
              <a:p>
                <a:r>
                  <a:rPr lang="en-IN" dirty="0"/>
                  <a:t>The mean of the sample means is the population mean (approximate)</a:t>
                </a:r>
              </a:p>
              <a:p>
                <a:r>
                  <a:rPr lang="en-IN" dirty="0"/>
                  <a:t>The standard deviation of population is standard deviation of sampling distribution divided by the square root of sample size.</a:t>
                </a:r>
              </a:p>
              <a:p>
                <a14:m>
                  <m:oMath xmlns:m="http://schemas.openxmlformats.org/officeDocument/2006/math">
                    <m:sSub>
                      <m:sSubPr>
                        <m:ctrlPr>
                          <a:rPr lang="en-IN" i="1">
                            <a:solidFill>
                              <a:srgbClr val="836967"/>
                            </a:solidFill>
                            <a:latin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𝜎</m:t>
                        </m:r>
                      </m:e>
                      <m:sub>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𝑥</m:t>
                            </m:r>
                          </m:e>
                        </m:acc>
                      </m:sub>
                    </m:sSub>
                    <m:r>
                      <a:rPr lang="en-IN" i="1">
                        <a:latin typeface="Cambria Math" panose="02040503050406030204" pitchFamily="18" charset="0"/>
                      </a:rPr>
                      <m:t>=</m:t>
                    </m:r>
                    <m:f>
                      <m:fPr>
                        <m:ctrlPr>
                          <a:rPr lang="en-IN" i="1">
                            <a:solidFill>
                              <a:srgbClr val="836967"/>
                            </a:solidFill>
                            <a:latin typeface="Cambria Math" panose="02040503050406030204" pitchFamily="18" charset="0"/>
                          </a:rPr>
                        </m:ctrlPr>
                      </m:fPr>
                      <m:num>
                        <m:r>
                          <a:rPr lang="en-IN" i="1">
                            <a:latin typeface="Cambria Math" panose="02040503050406030204" pitchFamily="18" charset="0"/>
                          </a:rPr>
                          <m:t>𝜎</m:t>
                        </m:r>
                      </m:num>
                      <m:den>
                        <m:rad>
                          <m:radPr>
                            <m:degHide m:val="on"/>
                            <m:ctrlPr>
                              <a:rPr lang="en-IN" i="1">
                                <a:solidFill>
                                  <a:srgbClr val="836967"/>
                                </a:solidFill>
                                <a:latin typeface="Cambria Math" panose="02040503050406030204" pitchFamily="18" charset="0"/>
                              </a:rPr>
                            </m:ctrlPr>
                          </m:radPr>
                          <m:deg/>
                          <m:e>
                            <m:r>
                              <a:rPr lang="en-IN" i="1">
                                <a:latin typeface="Cambria Math" panose="02040503050406030204" pitchFamily="18" charset="0"/>
                              </a:rPr>
                              <m:t>𝑛</m:t>
                            </m:r>
                          </m:e>
                        </m:rad>
                      </m:den>
                    </m:f>
                  </m:oMath>
                </a14:m>
                <a:endParaRPr lang="en-IN" dirty="0"/>
              </a:p>
            </p:txBody>
          </p:sp>
        </mc:Choice>
        <mc:Fallback xmlns="">
          <p:sp>
            <p:nvSpPr>
              <p:cNvPr id="3" name="Content Placeholder 2">
                <a:extLst>
                  <a:ext uri="{FF2B5EF4-FFF2-40B4-BE49-F238E27FC236}">
                    <a16:creationId xmlns:a16="http://schemas.microsoft.com/office/drawing/2014/main" id="{C2164EB8-FE33-69A7-895E-591722429412}"/>
                  </a:ext>
                </a:extLst>
              </p:cNvPr>
              <p:cNvSpPr>
                <a:spLocks noGrp="1" noRot="1" noChangeAspect="1" noMove="1" noResize="1" noEditPoints="1" noAdjustHandles="1" noChangeArrowheads="1" noChangeShapeType="1" noTextEdit="1"/>
              </p:cNvSpPr>
              <p:nvPr>
                <p:ph idx="1"/>
              </p:nvPr>
            </p:nvSpPr>
            <p:spPr>
              <a:blipFill>
                <a:blip r:embed="rId2"/>
                <a:stretch>
                  <a:fillRect l="-1455" t="-810" r="-1030"/>
                </a:stretch>
              </a:blipFill>
            </p:spPr>
            <p:txBody>
              <a:bodyPr/>
              <a:lstStyle/>
              <a:p>
                <a:r>
                  <a:rPr lang="en-IN">
                    <a:noFill/>
                  </a:rPr>
                  <a:t> </a:t>
                </a:r>
              </a:p>
            </p:txBody>
          </p:sp>
        </mc:Fallback>
      </mc:AlternateContent>
    </p:spTree>
    <p:extLst>
      <p:ext uri="{BB962C8B-B14F-4D97-AF65-F5344CB8AC3E}">
        <p14:creationId xmlns:p14="http://schemas.microsoft.com/office/powerpoint/2010/main" val="2885518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39AED-EFCD-4E19-15C4-6CCF4F55845B}"/>
              </a:ext>
            </a:extLst>
          </p:cNvPr>
          <p:cNvSpPr>
            <a:spLocks noGrp="1"/>
          </p:cNvSpPr>
          <p:nvPr>
            <p:ph type="title"/>
          </p:nvPr>
        </p:nvSpPr>
        <p:spPr/>
        <p:txBody>
          <a:bodyPr>
            <a:normAutofit/>
          </a:bodyPr>
          <a:lstStyle/>
          <a:p>
            <a:r>
              <a:rPr lang="en-US" sz="4000" i="1" dirty="0"/>
              <a:t>Descriptive Statistics</a:t>
            </a:r>
            <a:endParaRPr lang="en-IN" sz="4000" dirty="0"/>
          </a:p>
        </p:txBody>
      </p:sp>
      <p:sp>
        <p:nvSpPr>
          <p:cNvPr id="3" name="Content Placeholder 2">
            <a:extLst>
              <a:ext uri="{FF2B5EF4-FFF2-40B4-BE49-F238E27FC236}">
                <a16:creationId xmlns:a16="http://schemas.microsoft.com/office/drawing/2014/main" id="{FFDEDD2C-1A8A-102D-FACC-27C874ED7487}"/>
              </a:ext>
            </a:extLst>
          </p:cNvPr>
          <p:cNvSpPr>
            <a:spLocks noGrp="1"/>
          </p:cNvSpPr>
          <p:nvPr>
            <p:ph idx="1"/>
          </p:nvPr>
        </p:nvSpPr>
        <p:spPr>
          <a:xfrm>
            <a:off x="1097280" y="2108201"/>
            <a:ext cx="10058400" cy="1317979"/>
          </a:xfrm>
        </p:spPr>
        <p:txBody>
          <a:bodyPr>
            <a:normAutofit/>
          </a:bodyPr>
          <a:lstStyle/>
          <a:p>
            <a:pPr marL="0" indent="0">
              <a:buNone/>
            </a:pPr>
            <a:r>
              <a:rPr lang="en-IN" i="1" dirty="0"/>
              <a:t>Descriptive statistics is estimates that can be made from given dataset. </a:t>
            </a:r>
            <a:r>
              <a:rPr lang="en-IN" dirty="0"/>
              <a:t>In other words, it simple describes the main features of dataset.</a:t>
            </a:r>
          </a:p>
          <a:p>
            <a:pPr marL="0" indent="0">
              <a:buNone/>
            </a:pPr>
            <a:r>
              <a:rPr lang="en-IN" dirty="0"/>
              <a:t>It is conclusions made on a dataset.</a:t>
            </a:r>
          </a:p>
        </p:txBody>
      </p:sp>
      <p:sp>
        <p:nvSpPr>
          <p:cNvPr id="4" name="Rectangle 3">
            <a:extLst>
              <a:ext uri="{FF2B5EF4-FFF2-40B4-BE49-F238E27FC236}">
                <a16:creationId xmlns:a16="http://schemas.microsoft.com/office/drawing/2014/main" id="{29007C55-5464-097C-CB69-1C40A690CE41}"/>
              </a:ext>
            </a:extLst>
          </p:cNvPr>
          <p:cNvSpPr/>
          <p:nvPr/>
        </p:nvSpPr>
        <p:spPr>
          <a:xfrm>
            <a:off x="4434254" y="3431819"/>
            <a:ext cx="3323492" cy="6770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Descriptive Statistics</a:t>
            </a:r>
          </a:p>
        </p:txBody>
      </p:sp>
      <p:sp>
        <p:nvSpPr>
          <p:cNvPr id="5" name="Rectangle 4">
            <a:extLst>
              <a:ext uri="{FF2B5EF4-FFF2-40B4-BE49-F238E27FC236}">
                <a16:creationId xmlns:a16="http://schemas.microsoft.com/office/drawing/2014/main" id="{62ACC887-7B01-6247-046E-07E163820E27}"/>
              </a:ext>
            </a:extLst>
          </p:cNvPr>
          <p:cNvSpPr/>
          <p:nvPr/>
        </p:nvSpPr>
        <p:spPr>
          <a:xfrm>
            <a:off x="6589190" y="4496215"/>
            <a:ext cx="3323492" cy="6770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Measures of Spread/Dispersion</a:t>
            </a:r>
          </a:p>
        </p:txBody>
      </p:sp>
      <p:sp>
        <p:nvSpPr>
          <p:cNvPr id="6" name="Rectangle 5">
            <a:extLst>
              <a:ext uri="{FF2B5EF4-FFF2-40B4-BE49-F238E27FC236}">
                <a16:creationId xmlns:a16="http://schemas.microsoft.com/office/drawing/2014/main" id="{B8A06A4A-0405-655D-775D-C4DE8F607E6F}"/>
              </a:ext>
            </a:extLst>
          </p:cNvPr>
          <p:cNvSpPr/>
          <p:nvPr/>
        </p:nvSpPr>
        <p:spPr>
          <a:xfrm>
            <a:off x="2279318" y="4496215"/>
            <a:ext cx="3323492" cy="6770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Measures of Central Tendency</a:t>
            </a:r>
          </a:p>
        </p:txBody>
      </p:sp>
      <p:cxnSp>
        <p:nvCxnSpPr>
          <p:cNvPr id="8" name="Straight Arrow Connector 7">
            <a:extLst>
              <a:ext uri="{FF2B5EF4-FFF2-40B4-BE49-F238E27FC236}">
                <a16:creationId xmlns:a16="http://schemas.microsoft.com/office/drawing/2014/main" id="{E57ED1D8-B783-E0BB-C647-9865BA873166}"/>
              </a:ext>
            </a:extLst>
          </p:cNvPr>
          <p:cNvCxnSpPr>
            <a:stCxn id="4" idx="2"/>
            <a:endCxn id="6" idx="0"/>
          </p:cNvCxnSpPr>
          <p:nvPr/>
        </p:nvCxnSpPr>
        <p:spPr>
          <a:xfrm rot="5400000">
            <a:off x="4824838" y="3225053"/>
            <a:ext cx="387388" cy="2154936"/>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B5502F1-4813-3C91-E905-BF70EECEC107}"/>
              </a:ext>
            </a:extLst>
          </p:cNvPr>
          <p:cNvCxnSpPr>
            <a:stCxn id="4" idx="2"/>
            <a:endCxn id="5" idx="0"/>
          </p:cNvCxnSpPr>
          <p:nvPr/>
        </p:nvCxnSpPr>
        <p:spPr>
          <a:xfrm rot="16200000" flipH="1">
            <a:off x="6979774" y="3225053"/>
            <a:ext cx="387388" cy="2154936"/>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9549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F1BB-51AD-F776-A272-D0640AE2F4E5}"/>
              </a:ext>
            </a:extLst>
          </p:cNvPr>
          <p:cNvSpPr>
            <a:spLocks noGrp="1"/>
          </p:cNvSpPr>
          <p:nvPr>
            <p:ph type="title"/>
          </p:nvPr>
        </p:nvSpPr>
        <p:spPr/>
        <p:txBody>
          <a:bodyPr/>
          <a:lstStyle/>
          <a:p>
            <a:r>
              <a:rPr lang="en-US" sz="4800" i="1" dirty="0"/>
              <a:t>Measures of central tendency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50B62E-86DB-5188-C316-47D43711BA7E}"/>
                  </a:ext>
                </a:extLst>
              </p:cNvPr>
              <p:cNvSpPr>
                <a:spLocks noGrp="1"/>
              </p:cNvSpPr>
              <p:nvPr>
                <p:ph idx="1"/>
              </p:nvPr>
            </p:nvSpPr>
            <p:spPr>
              <a:xfrm>
                <a:off x="1097280" y="2753583"/>
                <a:ext cx="10058400" cy="3500913"/>
              </a:xfrm>
            </p:spPr>
            <p:txBody>
              <a:bodyPr>
                <a:normAutofit/>
              </a:bodyPr>
              <a:lstStyle/>
              <a:p>
                <a:r>
                  <a:rPr lang="en-IN" b="1" i="1" dirty="0"/>
                  <a:t>Mean</a:t>
                </a:r>
                <a:r>
                  <a:rPr lang="en-IN" dirty="0"/>
                  <a:t>: As the name suggests this is average of a continuous feature.</a:t>
                </a:r>
              </a:p>
              <a:p>
                <a:pPr lvl="1"/>
                <a:r>
                  <a:rPr lang="en-IN" dirty="0"/>
                  <a:t>In this case, it is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73+65+70+71+68+90+74+67+89+73</m:t>
                        </m:r>
                      </m:num>
                      <m:den>
                        <m:r>
                          <a:rPr lang="en-IN" b="0" i="1" smtClean="0">
                            <a:latin typeface="Cambria Math" panose="02040503050406030204" pitchFamily="18" charset="0"/>
                          </a:rPr>
                          <m:t>10</m:t>
                        </m:r>
                      </m:den>
                    </m:f>
                  </m:oMath>
                </a14:m>
                <a:r>
                  <a:rPr lang="en-IN" dirty="0"/>
                  <a:t> = 74</a:t>
                </a:r>
              </a:p>
              <a:p>
                <a:r>
                  <a:rPr lang="en-IN" b="1" i="1" dirty="0"/>
                  <a:t>Median</a:t>
                </a:r>
                <a:r>
                  <a:rPr lang="en-IN" dirty="0"/>
                  <a:t>: It is centric value of a continuous features. This shall require the data to be sorted in ascending order and pick the middle value.</a:t>
                </a:r>
              </a:p>
              <a:p>
                <a:pPr lvl="1"/>
                <a:r>
                  <a:rPr lang="en-IN" dirty="0"/>
                  <a:t>If the count of values is even, the mean of centre values is considered as mean.</a:t>
                </a:r>
              </a:p>
              <a:p>
                <a:pPr lvl="1"/>
                <a14:m>
                  <m:oMath xmlns:m="http://schemas.openxmlformats.org/officeDocument/2006/math">
                    <m:r>
                      <a:rPr lang="en-IN" b="0" i="1" smtClean="0">
                        <a:latin typeface="Cambria Math" panose="02040503050406030204" pitchFamily="18" charset="0"/>
                      </a:rPr>
                      <m:t>65 67 68 70 </m:t>
                    </m:r>
                    <m:r>
                      <a:rPr lang="en-IN" b="1" i="1" smtClean="0">
                        <a:latin typeface="Cambria Math" panose="02040503050406030204" pitchFamily="18" charset="0"/>
                      </a:rPr>
                      <m:t>𝟕𝟏</m:t>
                    </m:r>
                    <m:r>
                      <a:rPr lang="en-IN" b="1" i="1" smtClean="0">
                        <a:latin typeface="Cambria Math" panose="02040503050406030204" pitchFamily="18" charset="0"/>
                      </a:rPr>
                      <m:t> </m:t>
                    </m:r>
                    <m:r>
                      <a:rPr lang="en-IN" b="1" i="1" smtClean="0">
                        <a:latin typeface="Cambria Math" panose="02040503050406030204" pitchFamily="18" charset="0"/>
                      </a:rPr>
                      <m:t>𝟕𝟑</m:t>
                    </m:r>
                    <m:r>
                      <a:rPr lang="en-IN" b="1" i="1" smtClean="0">
                        <a:latin typeface="Cambria Math" panose="02040503050406030204" pitchFamily="18" charset="0"/>
                      </a:rPr>
                      <m:t> </m:t>
                    </m:r>
                    <m:r>
                      <a:rPr lang="en-IN" b="0" i="1" smtClean="0">
                        <a:latin typeface="Cambria Math" panose="02040503050406030204" pitchFamily="18" charset="0"/>
                      </a:rPr>
                      <m:t>73 74 89 90</m:t>
                    </m:r>
                  </m:oMath>
                </a14:m>
                <a:r>
                  <a:rPr lang="en-IN" dirty="0"/>
                  <a:t> the median is average of centre 72</a:t>
                </a:r>
              </a:p>
              <a:p>
                <a:pPr lvl="1"/>
                <a:r>
                  <a:rPr lang="en-IN" dirty="0"/>
                  <a:t>If the count of values is odd, pick the centre value as median.</a:t>
                </a:r>
              </a:p>
              <a:p>
                <a:pPr marL="92075" lvl="1" indent="0">
                  <a:buNone/>
                </a:pPr>
                <a:r>
                  <a:rPr lang="en-IN" sz="1900" b="1" i="1" dirty="0"/>
                  <a:t>Mode: </a:t>
                </a:r>
                <a:r>
                  <a:rPr lang="en-IN" sz="1900" dirty="0"/>
                  <a:t>Most frequent value of series is mode. It need not be a single value in some cases.</a:t>
                </a:r>
              </a:p>
              <a:p>
                <a:pPr lvl="1"/>
                <a:r>
                  <a:rPr lang="en-IN" dirty="0"/>
                  <a:t>Here mode is 73 (occurred twice)</a:t>
                </a:r>
              </a:p>
              <a:p>
                <a:pPr lvl="1"/>
                <a:endParaRPr lang="en-IN" dirty="0"/>
              </a:p>
            </p:txBody>
          </p:sp>
        </mc:Choice>
        <mc:Fallback xmlns="">
          <p:sp>
            <p:nvSpPr>
              <p:cNvPr id="3" name="Content Placeholder 2">
                <a:extLst>
                  <a:ext uri="{FF2B5EF4-FFF2-40B4-BE49-F238E27FC236}">
                    <a16:creationId xmlns:a16="http://schemas.microsoft.com/office/drawing/2014/main" id="{3850B62E-86DB-5188-C316-47D43711BA7E}"/>
                  </a:ext>
                </a:extLst>
              </p:cNvPr>
              <p:cNvSpPr>
                <a:spLocks noGrp="1" noRot="1" noChangeAspect="1" noMove="1" noResize="1" noEditPoints="1" noAdjustHandles="1" noChangeArrowheads="1" noChangeShapeType="1" noTextEdit="1"/>
              </p:cNvSpPr>
              <p:nvPr>
                <p:ph idx="1"/>
              </p:nvPr>
            </p:nvSpPr>
            <p:spPr>
              <a:xfrm>
                <a:off x="1097280" y="2753583"/>
                <a:ext cx="10058400" cy="3500913"/>
              </a:xfrm>
              <a:blipFill>
                <a:blip r:embed="rId2"/>
                <a:stretch>
                  <a:fillRect l="-545" t="-871"/>
                </a:stretch>
              </a:blipFill>
            </p:spPr>
            <p:txBody>
              <a:bodyPr/>
              <a:lstStyle/>
              <a:p>
                <a:r>
                  <a:rPr lang="en-IN">
                    <a:noFill/>
                  </a:rPr>
                  <a:t> </a:t>
                </a:r>
              </a:p>
            </p:txBody>
          </p:sp>
        </mc:Fallback>
      </mc:AlternateContent>
      <p:graphicFrame>
        <p:nvGraphicFramePr>
          <p:cNvPr id="11" name="Table 10">
            <a:extLst>
              <a:ext uri="{FF2B5EF4-FFF2-40B4-BE49-F238E27FC236}">
                <a16:creationId xmlns:a16="http://schemas.microsoft.com/office/drawing/2014/main" id="{D3AB304F-0CB5-5E3A-2656-7DA99FE37549}"/>
              </a:ext>
            </a:extLst>
          </p:cNvPr>
          <p:cNvGraphicFramePr>
            <a:graphicFrameLocks noGrp="1"/>
          </p:cNvGraphicFramePr>
          <p:nvPr>
            <p:extLst>
              <p:ext uri="{D42A27DB-BD31-4B8C-83A1-F6EECF244321}">
                <p14:modId xmlns:p14="http://schemas.microsoft.com/office/powerpoint/2010/main" val="179742439"/>
              </p:ext>
            </p:extLst>
          </p:nvPr>
        </p:nvGraphicFramePr>
        <p:xfrm>
          <a:off x="1097280" y="1952530"/>
          <a:ext cx="10058400" cy="670560"/>
        </p:xfrm>
        <a:graphic>
          <a:graphicData uri="http://schemas.openxmlformats.org/drawingml/2006/table">
            <a:tbl>
              <a:tblPr/>
              <a:tblGrid>
                <a:gridCol w="914400">
                  <a:extLst>
                    <a:ext uri="{9D8B030D-6E8A-4147-A177-3AD203B41FA5}">
                      <a16:colId xmlns:a16="http://schemas.microsoft.com/office/drawing/2014/main" val="421289781"/>
                    </a:ext>
                  </a:extLst>
                </a:gridCol>
                <a:gridCol w="914400">
                  <a:extLst>
                    <a:ext uri="{9D8B030D-6E8A-4147-A177-3AD203B41FA5}">
                      <a16:colId xmlns:a16="http://schemas.microsoft.com/office/drawing/2014/main" val="2188655587"/>
                    </a:ext>
                  </a:extLst>
                </a:gridCol>
                <a:gridCol w="914400">
                  <a:extLst>
                    <a:ext uri="{9D8B030D-6E8A-4147-A177-3AD203B41FA5}">
                      <a16:colId xmlns:a16="http://schemas.microsoft.com/office/drawing/2014/main" val="3964066514"/>
                    </a:ext>
                  </a:extLst>
                </a:gridCol>
                <a:gridCol w="914400">
                  <a:extLst>
                    <a:ext uri="{9D8B030D-6E8A-4147-A177-3AD203B41FA5}">
                      <a16:colId xmlns:a16="http://schemas.microsoft.com/office/drawing/2014/main" val="2334169966"/>
                    </a:ext>
                  </a:extLst>
                </a:gridCol>
                <a:gridCol w="914400">
                  <a:extLst>
                    <a:ext uri="{9D8B030D-6E8A-4147-A177-3AD203B41FA5}">
                      <a16:colId xmlns:a16="http://schemas.microsoft.com/office/drawing/2014/main" val="1231853077"/>
                    </a:ext>
                  </a:extLst>
                </a:gridCol>
                <a:gridCol w="914400">
                  <a:extLst>
                    <a:ext uri="{9D8B030D-6E8A-4147-A177-3AD203B41FA5}">
                      <a16:colId xmlns:a16="http://schemas.microsoft.com/office/drawing/2014/main" val="3184608307"/>
                    </a:ext>
                  </a:extLst>
                </a:gridCol>
                <a:gridCol w="914400">
                  <a:extLst>
                    <a:ext uri="{9D8B030D-6E8A-4147-A177-3AD203B41FA5}">
                      <a16:colId xmlns:a16="http://schemas.microsoft.com/office/drawing/2014/main" val="3222222589"/>
                    </a:ext>
                  </a:extLst>
                </a:gridCol>
                <a:gridCol w="914400">
                  <a:extLst>
                    <a:ext uri="{9D8B030D-6E8A-4147-A177-3AD203B41FA5}">
                      <a16:colId xmlns:a16="http://schemas.microsoft.com/office/drawing/2014/main" val="4219529377"/>
                    </a:ext>
                  </a:extLst>
                </a:gridCol>
                <a:gridCol w="914400">
                  <a:extLst>
                    <a:ext uri="{9D8B030D-6E8A-4147-A177-3AD203B41FA5}">
                      <a16:colId xmlns:a16="http://schemas.microsoft.com/office/drawing/2014/main" val="3549105139"/>
                    </a:ext>
                  </a:extLst>
                </a:gridCol>
                <a:gridCol w="914400">
                  <a:extLst>
                    <a:ext uri="{9D8B030D-6E8A-4147-A177-3AD203B41FA5}">
                      <a16:colId xmlns:a16="http://schemas.microsoft.com/office/drawing/2014/main" val="4179740228"/>
                    </a:ext>
                  </a:extLst>
                </a:gridCol>
                <a:gridCol w="914400">
                  <a:extLst>
                    <a:ext uri="{9D8B030D-6E8A-4147-A177-3AD203B41FA5}">
                      <a16:colId xmlns:a16="http://schemas.microsoft.com/office/drawing/2014/main" val="3177978767"/>
                    </a:ext>
                  </a:extLst>
                </a:gridCol>
              </a:tblGrid>
              <a:tr h="0">
                <a:tc>
                  <a:txBody>
                    <a:bodyPr/>
                    <a:lstStyle/>
                    <a:p>
                      <a:pPr rtl="0"/>
                      <a:r>
                        <a:rPr lang="en-IN" sz="1200">
                          <a:effectLst/>
                        </a:rPr>
                        <a:t>Individual</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1</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2</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3</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4</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5</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6</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7</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8</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9</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10</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extLst>
                  <a:ext uri="{0D108BD9-81ED-4DB2-BD59-A6C34878D82A}">
                    <a16:rowId xmlns:a16="http://schemas.microsoft.com/office/drawing/2014/main" val="1457684180"/>
                  </a:ext>
                </a:extLst>
              </a:tr>
              <a:tr h="0">
                <a:tc>
                  <a:txBody>
                    <a:bodyPr/>
                    <a:lstStyle/>
                    <a:p>
                      <a:pPr rtl="0"/>
                      <a:r>
                        <a:rPr lang="en-IN" sz="1200">
                          <a:effectLst/>
                        </a:rPr>
                        <a:t>Weight (kg)</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73</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65</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70</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71</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68</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90</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74</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67</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89</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dirty="0">
                          <a:effectLst/>
                        </a:rPr>
                        <a:t>73</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extLst>
                  <a:ext uri="{0D108BD9-81ED-4DB2-BD59-A6C34878D82A}">
                    <a16:rowId xmlns:a16="http://schemas.microsoft.com/office/drawing/2014/main" val="3335452187"/>
                  </a:ext>
                </a:extLst>
              </a:tr>
            </a:tbl>
          </a:graphicData>
        </a:graphic>
      </p:graphicFrame>
    </p:spTree>
    <p:extLst>
      <p:ext uri="{BB962C8B-B14F-4D97-AF65-F5344CB8AC3E}">
        <p14:creationId xmlns:p14="http://schemas.microsoft.com/office/powerpoint/2010/main" val="177380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F1BB-51AD-F776-A272-D0640AE2F4E5}"/>
              </a:ext>
            </a:extLst>
          </p:cNvPr>
          <p:cNvSpPr>
            <a:spLocks noGrp="1"/>
          </p:cNvSpPr>
          <p:nvPr>
            <p:ph type="title"/>
          </p:nvPr>
        </p:nvSpPr>
        <p:spPr/>
        <p:txBody>
          <a:bodyPr/>
          <a:lstStyle/>
          <a:p>
            <a:r>
              <a:rPr lang="en-US" sz="4800" i="1" dirty="0"/>
              <a:t>Mean</a:t>
            </a:r>
            <a:endParaRPr lang="en-IN" dirty="0"/>
          </a:p>
        </p:txBody>
      </p:sp>
      <p:graphicFrame>
        <p:nvGraphicFramePr>
          <p:cNvPr id="10" name="Chart 9">
            <a:extLst>
              <a:ext uri="{FF2B5EF4-FFF2-40B4-BE49-F238E27FC236}">
                <a16:creationId xmlns:a16="http://schemas.microsoft.com/office/drawing/2014/main" id="{F160A827-0F48-4C97-0D7E-8AD69532543C}"/>
              </a:ext>
            </a:extLst>
          </p:cNvPr>
          <p:cNvGraphicFramePr/>
          <p:nvPr>
            <p:extLst>
              <p:ext uri="{D42A27DB-BD31-4B8C-83A1-F6EECF244321}">
                <p14:modId xmlns:p14="http://schemas.microsoft.com/office/powerpoint/2010/main" val="2647181104"/>
              </p:ext>
            </p:extLst>
          </p:nvPr>
        </p:nvGraphicFramePr>
        <p:xfrm>
          <a:off x="2460244" y="2121408"/>
          <a:ext cx="7271512" cy="38431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52307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0CF2D-DB25-07FD-47D5-D5D51A4253D4}"/>
              </a:ext>
            </a:extLst>
          </p:cNvPr>
          <p:cNvSpPr>
            <a:spLocks noGrp="1"/>
          </p:cNvSpPr>
          <p:nvPr>
            <p:ph type="title"/>
          </p:nvPr>
        </p:nvSpPr>
        <p:spPr/>
        <p:txBody>
          <a:bodyPr/>
          <a:lstStyle/>
          <a:p>
            <a:r>
              <a:rPr lang="en-IN" dirty="0"/>
              <a:t>Median</a:t>
            </a:r>
          </a:p>
        </p:txBody>
      </p:sp>
      <p:graphicFrame>
        <p:nvGraphicFramePr>
          <p:cNvPr id="4" name="Content Placeholder 3">
            <a:extLst>
              <a:ext uri="{FF2B5EF4-FFF2-40B4-BE49-F238E27FC236}">
                <a16:creationId xmlns:a16="http://schemas.microsoft.com/office/drawing/2014/main" id="{5FF506FC-7325-36BD-BC43-6D2757A7A795}"/>
              </a:ext>
            </a:extLst>
          </p:cNvPr>
          <p:cNvGraphicFramePr>
            <a:graphicFrameLocks noGrp="1"/>
          </p:cNvGraphicFramePr>
          <p:nvPr>
            <p:ph idx="1"/>
            <p:extLst>
              <p:ext uri="{D42A27DB-BD31-4B8C-83A1-F6EECF244321}">
                <p14:modId xmlns:p14="http://schemas.microsoft.com/office/powerpoint/2010/main" val="992656386"/>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948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A554E-A051-A3CE-4393-43BB8C93BEEE}"/>
              </a:ext>
            </a:extLst>
          </p:cNvPr>
          <p:cNvSpPr>
            <a:spLocks noGrp="1"/>
          </p:cNvSpPr>
          <p:nvPr>
            <p:ph type="title"/>
          </p:nvPr>
        </p:nvSpPr>
        <p:spPr/>
        <p:txBody>
          <a:bodyPr/>
          <a:lstStyle/>
          <a:p>
            <a:r>
              <a:rPr lang="en-IN" dirty="0"/>
              <a:t>Mean is sensitive to outliers but not median.</a:t>
            </a:r>
          </a:p>
        </p:txBody>
      </p:sp>
      <p:graphicFrame>
        <p:nvGraphicFramePr>
          <p:cNvPr id="3" name="Content Placeholder 3">
            <a:extLst>
              <a:ext uri="{FF2B5EF4-FFF2-40B4-BE49-F238E27FC236}">
                <a16:creationId xmlns:a16="http://schemas.microsoft.com/office/drawing/2014/main" id="{67620060-0E75-FB0E-ECB3-CCC3F92F2A5F}"/>
              </a:ext>
            </a:extLst>
          </p:cNvPr>
          <p:cNvGraphicFramePr>
            <a:graphicFrameLocks noGrp="1"/>
          </p:cNvGraphicFramePr>
          <p:nvPr>
            <p:ph idx="1"/>
            <p:extLst>
              <p:ext uri="{D42A27DB-BD31-4B8C-83A1-F6EECF244321}">
                <p14:modId xmlns:p14="http://schemas.microsoft.com/office/powerpoint/2010/main" val="1625269772"/>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0517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F1BB-51AD-F776-A272-D0640AE2F4E5}"/>
              </a:ext>
            </a:extLst>
          </p:cNvPr>
          <p:cNvSpPr>
            <a:spLocks noGrp="1"/>
          </p:cNvSpPr>
          <p:nvPr>
            <p:ph type="title"/>
          </p:nvPr>
        </p:nvSpPr>
        <p:spPr/>
        <p:txBody>
          <a:bodyPr/>
          <a:lstStyle/>
          <a:p>
            <a:r>
              <a:rPr lang="en-US" sz="4800" i="1" dirty="0"/>
              <a:t>Measures of spread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50B62E-86DB-5188-C316-47D43711BA7E}"/>
                  </a:ext>
                </a:extLst>
              </p:cNvPr>
              <p:cNvSpPr>
                <a:spLocks noGrp="1"/>
              </p:cNvSpPr>
              <p:nvPr>
                <p:ph idx="1"/>
              </p:nvPr>
            </p:nvSpPr>
            <p:spPr>
              <a:xfrm>
                <a:off x="1097280" y="1995949"/>
                <a:ext cx="10058400" cy="4258548"/>
              </a:xfrm>
            </p:spPr>
            <p:txBody>
              <a:bodyPr>
                <a:normAutofit/>
              </a:bodyPr>
              <a:lstStyle/>
              <a:p>
                <a:r>
                  <a:rPr lang="en-IN" b="1" i="1" dirty="0"/>
                  <a:t>Range</a:t>
                </a:r>
                <a:r>
                  <a:rPr lang="en-IN" dirty="0"/>
                  <a:t>: The difference of maximum and minimum value of a feature.</a:t>
                </a:r>
              </a:p>
              <a:p>
                <a:pPr lvl="1"/>
                <a14:m>
                  <m:oMath xmlns:m="http://schemas.openxmlformats.org/officeDocument/2006/math">
                    <m:r>
                      <a:rPr lang="en-IN" b="0" i="1" smtClean="0">
                        <a:latin typeface="Cambria Math" panose="02040503050406030204" pitchFamily="18" charset="0"/>
                      </a:rPr>
                      <m:t>65 67 68 70 </m:t>
                    </m:r>
                    <m:r>
                      <a:rPr lang="en-IN" b="1" i="1" smtClean="0">
                        <a:latin typeface="Cambria Math" panose="02040503050406030204" pitchFamily="18" charset="0"/>
                      </a:rPr>
                      <m:t>𝟕𝟏</m:t>
                    </m:r>
                    <m:r>
                      <a:rPr lang="en-IN" b="1" i="1" smtClean="0">
                        <a:latin typeface="Cambria Math" panose="02040503050406030204" pitchFamily="18" charset="0"/>
                      </a:rPr>
                      <m:t> </m:t>
                    </m:r>
                    <m:r>
                      <a:rPr lang="en-IN" b="1" i="1" smtClean="0">
                        <a:latin typeface="Cambria Math" panose="02040503050406030204" pitchFamily="18" charset="0"/>
                      </a:rPr>
                      <m:t>𝟕𝟑</m:t>
                    </m:r>
                    <m:r>
                      <a:rPr lang="en-IN" b="1" i="1" smtClean="0">
                        <a:latin typeface="Cambria Math" panose="02040503050406030204" pitchFamily="18" charset="0"/>
                      </a:rPr>
                      <m:t> </m:t>
                    </m:r>
                    <m:r>
                      <a:rPr lang="en-IN" b="0" i="1" smtClean="0">
                        <a:latin typeface="Cambria Math" panose="02040503050406030204" pitchFamily="18" charset="0"/>
                      </a:rPr>
                      <m:t>73 74 89 90</m:t>
                    </m:r>
                  </m:oMath>
                </a14:m>
                <a:r>
                  <a:rPr lang="en-IN" dirty="0"/>
                  <a:t> the range is 90 – 65 = 25</a:t>
                </a:r>
              </a:p>
              <a:p>
                <a:r>
                  <a:rPr lang="en-IN" b="1" i="1" dirty="0"/>
                  <a:t>Quartiles</a:t>
                </a:r>
                <a:r>
                  <a:rPr lang="en-IN" dirty="0"/>
                  <a:t>: The dataset can be divided into quartiles (4 portions) Q1, Q2, Q3</a:t>
                </a:r>
              </a:p>
              <a:p>
                <a:endParaRPr lang="en-IN" dirty="0"/>
              </a:p>
              <a:p>
                <a:pPr marL="92075" lvl="1" indent="0">
                  <a:buNone/>
                </a:pPr>
                <a:endParaRPr lang="en-IN" sz="1900" b="1" i="1" dirty="0"/>
              </a:p>
              <a:p>
                <a:pPr marL="92075" lvl="1" indent="0">
                  <a:buNone/>
                </a:pPr>
                <a:r>
                  <a:rPr lang="en-IN" sz="1900" b="1" i="1" dirty="0"/>
                  <a:t>Inter quartile range: </a:t>
                </a:r>
                <a:r>
                  <a:rPr lang="en-IN" sz="1900" dirty="0"/>
                  <a:t>Difference between Q3 and Q1 values. 74 – 68 = 6</a:t>
                </a:r>
              </a:p>
              <a:p>
                <a:pPr marL="92075" lvl="1" indent="0">
                  <a:buNone/>
                </a:pPr>
                <a:r>
                  <a:rPr lang="en-IN" sz="1900" b="1" i="1" dirty="0"/>
                  <a:t>Variance: </a:t>
                </a:r>
                <a:r>
                  <a:rPr lang="en-IN" sz="1900" dirty="0"/>
                  <a:t>It measures the spread around mean.</a:t>
                </a:r>
              </a:p>
              <a:p>
                <a:pPr marL="92075" lvl="1" indent="0">
                  <a:buNone/>
                </a:pPr>
                <a14:m>
                  <m:oMathPara xmlns:m="http://schemas.openxmlformats.org/officeDocument/2006/math">
                    <m:oMathParaPr>
                      <m:jc m:val="centerGroup"/>
                    </m:oMathParaPr>
                    <m:oMath xmlns:m="http://schemas.openxmlformats.org/officeDocument/2006/math">
                      <m:sSup>
                        <m:sSupPr>
                          <m:ctrlPr>
                            <a:rPr lang="en-IN" sz="1900" b="1" i="1" smtClean="0">
                              <a:latin typeface="Cambria Math" panose="02040503050406030204" pitchFamily="18" charset="0"/>
                              <a:ea typeface="Cambria Math" panose="02040503050406030204" pitchFamily="18" charset="0"/>
                            </a:rPr>
                          </m:ctrlPr>
                        </m:sSupPr>
                        <m:e>
                          <m:r>
                            <a:rPr lang="en-IN" sz="1900" b="1" i="1" smtClean="0">
                              <a:latin typeface="Cambria Math" panose="02040503050406030204" pitchFamily="18" charset="0"/>
                              <a:ea typeface="Cambria Math" panose="02040503050406030204" pitchFamily="18" charset="0"/>
                            </a:rPr>
                            <m:t>𝝈</m:t>
                          </m:r>
                        </m:e>
                        <m:sup>
                          <m:r>
                            <a:rPr lang="en-IN" sz="1900" b="1" i="1" smtClean="0">
                              <a:latin typeface="Cambria Math" panose="02040503050406030204" pitchFamily="18" charset="0"/>
                              <a:ea typeface="Cambria Math" panose="02040503050406030204" pitchFamily="18" charset="0"/>
                            </a:rPr>
                            <m:t>𝟐</m:t>
                          </m:r>
                        </m:sup>
                      </m:sSup>
                      <m:r>
                        <a:rPr lang="en-IN" sz="1900" b="1" i="1" smtClean="0">
                          <a:latin typeface="Cambria Math" panose="02040503050406030204" pitchFamily="18" charset="0"/>
                          <a:ea typeface="Cambria Math" panose="02040503050406030204" pitchFamily="18" charset="0"/>
                        </a:rPr>
                        <m:t>= </m:t>
                      </m:r>
                      <m:f>
                        <m:fPr>
                          <m:ctrlPr>
                            <a:rPr lang="en-IN" sz="1900" b="1" i="1" smtClean="0">
                              <a:latin typeface="Cambria Math" panose="02040503050406030204" pitchFamily="18" charset="0"/>
                              <a:ea typeface="Cambria Math" panose="02040503050406030204" pitchFamily="18" charset="0"/>
                            </a:rPr>
                          </m:ctrlPr>
                        </m:fPr>
                        <m:num>
                          <m:nary>
                            <m:naryPr>
                              <m:chr m:val="∑"/>
                              <m:subHide m:val="on"/>
                              <m:supHide m:val="on"/>
                              <m:ctrlPr>
                                <a:rPr lang="en-IN" sz="1900" b="1" i="1" smtClean="0">
                                  <a:latin typeface="Cambria Math" panose="02040503050406030204" pitchFamily="18" charset="0"/>
                                  <a:ea typeface="Cambria Math" panose="02040503050406030204" pitchFamily="18" charset="0"/>
                                </a:rPr>
                              </m:ctrlPr>
                            </m:naryPr>
                            <m:sub/>
                            <m:sup/>
                            <m:e>
                              <m:sSup>
                                <m:sSupPr>
                                  <m:ctrlPr>
                                    <a:rPr lang="en-IN" sz="1900" b="1" i="1" smtClean="0">
                                      <a:latin typeface="Cambria Math" panose="02040503050406030204" pitchFamily="18" charset="0"/>
                                      <a:ea typeface="Cambria Math" panose="02040503050406030204" pitchFamily="18" charset="0"/>
                                    </a:rPr>
                                  </m:ctrlPr>
                                </m:sSupPr>
                                <m:e>
                                  <m:r>
                                    <a:rPr lang="en-IN" sz="1900" b="1" i="1" smtClean="0">
                                      <a:latin typeface="Cambria Math" panose="02040503050406030204" pitchFamily="18" charset="0"/>
                                      <a:ea typeface="Cambria Math" panose="02040503050406030204" pitchFamily="18" charset="0"/>
                                    </a:rPr>
                                    <m:t>(</m:t>
                                  </m:r>
                                  <m:sSub>
                                    <m:sSubPr>
                                      <m:ctrlPr>
                                        <a:rPr lang="en-IN" sz="1900" b="1" i="1" smtClean="0">
                                          <a:latin typeface="Cambria Math" panose="02040503050406030204" pitchFamily="18" charset="0"/>
                                          <a:ea typeface="Cambria Math" panose="02040503050406030204" pitchFamily="18" charset="0"/>
                                        </a:rPr>
                                      </m:ctrlPr>
                                    </m:sSubPr>
                                    <m:e>
                                      <m:r>
                                        <a:rPr lang="en-IN" sz="1900" b="1" i="1" smtClean="0">
                                          <a:latin typeface="Cambria Math" panose="02040503050406030204" pitchFamily="18" charset="0"/>
                                          <a:ea typeface="Cambria Math" panose="02040503050406030204" pitchFamily="18" charset="0"/>
                                        </a:rPr>
                                        <m:t>𝑿</m:t>
                                      </m:r>
                                    </m:e>
                                    <m:sub>
                                      <m:r>
                                        <a:rPr lang="en-IN" sz="1900" b="1" i="1" smtClean="0">
                                          <a:latin typeface="Cambria Math" panose="02040503050406030204" pitchFamily="18" charset="0"/>
                                          <a:ea typeface="Cambria Math" panose="02040503050406030204" pitchFamily="18" charset="0"/>
                                        </a:rPr>
                                        <m:t>𝒊</m:t>
                                      </m:r>
                                    </m:sub>
                                  </m:sSub>
                                  <m:r>
                                    <a:rPr lang="en-IN" sz="1900" b="1" i="1" smtClean="0">
                                      <a:latin typeface="Cambria Math" panose="02040503050406030204" pitchFamily="18" charset="0"/>
                                      <a:ea typeface="Cambria Math" panose="02040503050406030204" pitchFamily="18" charset="0"/>
                                    </a:rPr>
                                    <m:t> − </m:t>
                                  </m:r>
                                  <m:r>
                                    <a:rPr lang="en-IN" sz="1900" b="1" i="1" smtClean="0">
                                      <a:latin typeface="Cambria Math" panose="02040503050406030204" pitchFamily="18" charset="0"/>
                                      <a:ea typeface="Cambria Math" panose="02040503050406030204" pitchFamily="18" charset="0"/>
                                    </a:rPr>
                                    <m:t>𝝁</m:t>
                                  </m:r>
                                  <m:r>
                                    <a:rPr lang="en-IN" sz="1900" b="1" i="1" smtClean="0">
                                      <a:latin typeface="Cambria Math" panose="02040503050406030204" pitchFamily="18" charset="0"/>
                                      <a:ea typeface="Cambria Math" panose="02040503050406030204" pitchFamily="18" charset="0"/>
                                    </a:rPr>
                                    <m:t>)</m:t>
                                  </m:r>
                                </m:e>
                                <m:sup>
                                  <m:r>
                                    <a:rPr lang="en-IN" sz="1900" b="1" i="1" smtClean="0">
                                      <a:latin typeface="Cambria Math" panose="02040503050406030204" pitchFamily="18" charset="0"/>
                                      <a:ea typeface="Cambria Math" panose="02040503050406030204" pitchFamily="18" charset="0"/>
                                    </a:rPr>
                                    <m:t>𝟐</m:t>
                                  </m:r>
                                </m:sup>
                              </m:sSup>
                            </m:e>
                          </m:nary>
                        </m:num>
                        <m:den>
                          <m:r>
                            <a:rPr lang="en-IN" sz="1900" b="1" i="1" smtClean="0">
                              <a:latin typeface="Cambria Math" panose="02040503050406030204" pitchFamily="18" charset="0"/>
                              <a:ea typeface="Cambria Math" panose="02040503050406030204" pitchFamily="18" charset="0"/>
                            </a:rPr>
                            <m:t>𝒏</m:t>
                          </m:r>
                        </m:den>
                      </m:f>
                    </m:oMath>
                  </m:oMathPara>
                </a14:m>
                <a:endParaRPr lang="en-IN" sz="1900" b="1" i="1" dirty="0"/>
              </a:p>
              <a:p>
                <a:pPr marL="92075" lvl="1" indent="0">
                  <a:buNone/>
                </a:pPr>
                <a:r>
                  <a:rPr lang="en-IN" sz="1900" b="1" i="1" dirty="0"/>
                  <a:t>Standard Deviation: </a:t>
                </a:r>
                <a:r>
                  <a:rPr lang="en-IN" sz="1900" dirty="0"/>
                  <a:t>Square root of Variance </a:t>
                </a:r>
                <a14:m>
                  <m:oMath xmlns:m="http://schemas.openxmlformats.org/officeDocument/2006/math">
                    <m:r>
                      <a:rPr lang="en-IN" sz="1900" i="1" smtClean="0">
                        <a:latin typeface="Cambria Math" panose="02040503050406030204" pitchFamily="18" charset="0"/>
                        <a:ea typeface="Cambria Math" panose="02040503050406030204" pitchFamily="18" charset="0"/>
                      </a:rPr>
                      <m:t>𝜎</m:t>
                    </m:r>
                  </m:oMath>
                </a14:m>
                <a:endParaRPr lang="en-IN" sz="1900" b="1" i="1" dirty="0"/>
              </a:p>
            </p:txBody>
          </p:sp>
        </mc:Choice>
        <mc:Fallback xmlns="">
          <p:sp>
            <p:nvSpPr>
              <p:cNvPr id="3" name="Content Placeholder 2">
                <a:extLst>
                  <a:ext uri="{FF2B5EF4-FFF2-40B4-BE49-F238E27FC236}">
                    <a16:creationId xmlns:a16="http://schemas.microsoft.com/office/drawing/2014/main" id="{3850B62E-86DB-5188-C316-47D43711BA7E}"/>
                  </a:ext>
                </a:extLst>
              </p:cNvPr>
              <p:cNvSpPr>
                <a:spLocks noGrp="1" noRot="1" noChangeAspect="1" noMove="1" noResize="1" noEditPoints="1" noAdjustHandles="1" noChangeArrowheads="1" noChangeShapeType="1" noTextEdit="1"/>
              </p:cNvSpPr>
              <p:nvPr>
                <p:ph idx="1"/>
              </p:nvPr>
            </p:nvSpPr>
            <p:spPr>
              <a:xfrm>
                <a:off x="1097280" y="1995949"/>
                <a:ext cx="10058400" cy="4258548"/>
              </a:xfrm>
              <a:blipFill>
                <a:blip r:embed="rId2"/>
                <a:stretch>
                  <a:fillRect l="-545" t="-715"/>
                </a:stretch>
              </a:blipFill>
            </p:spPr>
            <p:txBody>
              <a:bodyPr/>
              <a:lstStyle/>
              <a:p>
                <a:r>
                  <a:rPr lang="en-IN">
                    <a:noFill/>
                  </a:rPr>
                  <a:t> </a:t>
                </a:r>
              </a:p>
            </p:txBody>
          </p:sp>
        </mc:Fallback>
      </mc:AlternateContent>
      <p:grpSp>
        <p:nvGrpSpPr>
          <p:cNvPr id="17" name="Group 16">
            <a:extLst>
              <a:ext uri="{FF2B5EF4-FFF2-40B4-BE49-F238E27FC236}">
                <a16:creationId xmlns:a16="http://schemas.microsoft.com/office/drawing/2014/main" id="{DF115353-F3A9-D228-5999-1F9EAF77174B}"/>
              </a:ext>
            </a:extLst>
          </p:cNvPr>
          <p:cNvGrpSpPr/>
          <p:nvPr/>
        </p:nvGrpSpPr>
        <p:grpSpPr>
          <a:xfrm>
            <a:off x="4014787" y="3037703"/>
            <a:ext cx="4162425" cy="1053776"/>
            <a:chOff x="-502920" y="-1632657"/>
            <a:chExt cx="5212080" cy="1500921"/>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5D18153-B5EE-6E5E-5E7B-58EA31447E14}"/>
                    </a:ext>
                  </a:extLst>
                </p:cNvPr>
                <p:cNvSpPr/>
                <p:nvPr/>
              </p:nvSpPr>
              <p:spPr>
                <a:xfrm>
                  <a:off x="-502920" y="-1232844"/>
                  <a:ext cx="5212080" cy="6537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 65 67 68 70 </m:t>
                        </m:r>
                        <m:r>
                          <a:rPr lang="en-IN" b="1" i="1" smtClean="0">
                            <a:latin typeface="Cambria Math" panose="02040503050406030204" pitchFamily="18" charset="0"/>
                          </a:rPr>
                          <m:t>𝟕𝟏</m:t>
                        </m:r>
                        <m:r>
                          <a:rPr lang="en-IN" b="1" i="1" smtClean="0">
                            <a:latin typeface="Cambria Math" panose="02040503050406030204" pitchFamily="18" charset="0"/>
                          </a:rPr>
                          <m:t> </m:t>
                        </m:r>
                        <m:r>
                          <a:rPr lang="en-IN" b="1" i="1" smtClean="0">
                            <a:latin typeface="Cambria Math" panose="02040503050406030204" pitchFamily="18" charset="0"/>
                          </a:rPr>
                          <m:t>𝟕𝟑</m:t>
                        </m:r>
                        <m:r>
                          <a:rPr lang="en-IN" b="1" i="1" smtClean="0">
                            <a:latin typeface="Cambria Math" panose="02040503050406030204" pitchFamily="18" charset="0"/>
                          </a:rPr>
                          <m:t> </m:t>
                        </m:r>
                        <m:r>
                          <a:rPr lang="en-IN" b="0" i="1" smtClean="0">
                            <a:latin typeface="Cambria Math" panose="02040503050406030204" pitchFamily="18" charset="0"/>
                          </a:rPr>
                          <m:t>73 74 89 90</m:t>
                        </m:r>
                      </m:oMath>
                    </m:oMathPara>
                  </a14:m>
                  <a:endParaRPr lang="en-IN" dirty="0"/>
                </a:p>
              </p:txBody>
            </p:sp>
          </mc:Choice>
          <mc:Fallback xmlns="">
            <p:sp>
              <p:nvSpPr>
                <p:cNvPr id="4" name="Rectangle 3">
                  <a:extLst>
                    <a:ext uri="{FF2B5EF4-FFF2-40B4-BE49-F238E27FC236}">
                      <a16:creationId xmlns:a16="http://schemas.microsoft.com/office/drawing/2014/main" id="{85D18153-B5EE-6E5E-5E7B-58EA31447E14}"/>
                    </a:ext>
                  </a:extLst>
                </p:cNvPr>
                <p:cNvSpPr>
                  <a:spLocks noRot="1" noChangeAspect="1" noMove="1" noResize="1" noEditPoints="1" noAdjustHandles="1" noChangeArrowheads="1" noChangeShapeType="1" noTextEdit="1"/>
                </p:cNvSpPr>
                <p:nvPr/>
              </p:nvSpPr>
              <p:spPr>
                <a:xfrm>
                  <a:off x="-502920" y="-1232844"/>
                  <a:ext cx="5212080" cy="653723"/>
                </a:xfrm>
                <a:prstGeom prst="rect">
                  <a:avLst/>
                </a:prstGeom>
                <a:blipFill>
                  <a:blip r:embed="rId3"/>
                  <a:stretch>
                    <a:fillRect/>
                  </a:stretch>
                </a:blipFill>
              </p:spPr>
              <p:txBody>
                <a:bodyPr/>
                <a:lstStyle/>
                <a:p>
                  <a:r>
                    <a:rPr lang="en-IN">
                      <a:noFill/>
                    </a:rPr>
                    <a:t> </a:t>
                  </a:r>
                </a:p>
              </p:txBody>
            </p:sp>
          </mc:Fallback>
        </mc:AlternateContent>
        <p:cxnSp>
          <p:nvCxnSpPr>
            <p:cNvPr id="8" name="Straight Connector 7">
              <a:extLst>
                <a:ext uri="{FF2B5EF4-FFF2-40B4-BE49-F238E27FC236}">
                  <a16:creationId xmlns:a16="http://schemas.microsoft.com/office/drawing/2014/main" id="{284154F1-4A5C-4894-4E6D-5146C0706A6B}"/>
                </a:ext>
              </a:extLst>
            </p:cNvPr>
            <p:cNvCxnSpPr>
              <a:cxnSpLocks/>
              <a:stCxn id="4" idx="0"/>
              <a:endCxn id="4" idx="2"/>
            </p:cNvCxnSpPr>
            <p:nvPr/>
          </p:nvCxnSpPr>
          <p:spPr>
            <a:xfrm>
              <a:off x="2103120" y="-1232844"/>
              <a:ext cx="0" cy="653723"/>
            </a:xfrm>
            <a:prstGeom prst="line">
              <a:avLst/>
            </a:prstGeom>
            <a:ln w="254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26BE43A3-90A3-DA36-3E28-349BA5184DFA}"/>
                </a:ext>
              </a:extLst>
            </p:cNvPr>
            <p:cNvSpPr txBox="1"/>
            <p:nvPr/>
          </p:nvSpPr>
          <p:spPr>
            <a:xfrm>
              <a:off x="1920241" y="-657786"/>
              <a:ext cx="579120" cy="526050"/>
            </a:xfrm>
            <a:prstGeom prst="rect">
              <a:avLst/>
            </a:prstGeom>
            <a:noFill/>
          </p:spPr>
          <p:txBody>
            <a:bodyPr wrap="square" rtlCol="0">
              <a:spAutoFit/>
            </a:bodyPr>
            <a:lstStyle/>
            <a:p>
              <a:r>
                <a:rPr lang="en-IN" dirty="0"/>
                <a:t>Q2</a:t>
              </a:r>
            </a:p>
          </p:txBody>
        </p:sp>
        <p:sp>
          <p:nvSpPr>
            <p:cNvPr id="13" name="TextBox 12">
              <a:extLst>
                <a:ext uri="{FF2B5EF4-FFF2-40B4-BE49-F238E27FC236}">
                  <a16:creationId xmlns:a16="http://schemas.microsoft.com/office/drawing/2014/main" id="{E57B8841-ED49-C3E4-FC6B-365FC8D14789}"/>
                </a:ext>
              </a:extLst>
            </p:cNvPr>
            <p:cNvSpPr txBox="1"/>
            <p:nvPr/>
          </p:nvSpPr>
          <p:spPr>
            <a:xfrm>
              <a:off x="870668" y="-1602176"/>
              <a:ext cx="579120" cy="369332"/>
            </a:xfrm>
            <a:prstGeom prst="rect">
              <a:avLst/>
            </a:prstGeom>
            <a:noFill/>
          </p:spPr>
          <p:txBody>
            <a:bodyPr wrap="square" rtlCol="0">
              <a:spAutoFit/>
            </a:bodyPr>
            <a:lstStyle/>
            <a:p>
              <a:r>
                <a:rPr lang="en-IN" dirty="0"/>
                <a:t>Q1</a:t>
              </a:r>
            </a:p>
          </p:txBody>
        </p:sp>
        <p:sp>
          <p:nvSpPr>
            <p:cNvPr id="14" name="TextBox 13">
              <a:extLst>
                <a:ext uri="{FF2B5EF4-FFF2-40B4-BE49-F238E27FC236}">
                  <a16:creationId xmlns:a16="http://schemas.microsoft.com/office/drawing/2014/main" id="{A59969CA-350C-04C1-C470-CB5BB2661467}"/>
                </a:ext>
              </a:extLst>
            </p:cNvPr>
            <p:cNvSpPr txBox="1"/>
            <p:nvPr/>
          </p:nvSpPr>
          <p:spPr>
            <a:xfrm>
              <a:off x="2772023" y="-1632657"/>
              <a:ext cx="579120" cy="369332"/>
            </a:xfrm>
            <a:prstGeom prst="rect">
              <a:avLst/>
            </a:prstGeom>
            <a:noFill/>
          </p:spPr>
          <p:txBody>
            <a:bodyPr wrap="square" rtlCol="0">
              <a:spAutoFit/>
            </a:bodyPr>
            <a:lstStyle/>
            <a:p>
              <a:r>
                <a:rPr lang="en-IN" dirty="0"/>
                <a:t>Q3</a:t>
              </a:r>
            </a:p>
          </p:txBody>
        </p:sp>
        <p:cxnSp>
          <p:nvCxnSpPr>
            <p:cNvPr id="15" name="Straight Connector 14">
              <a:extLst>
                <a:ext uri="{FF2B5EF4-FFF2-40B4-BE49-F238E27FC236}">
                  <a16:creationId xmlns:a16="http://schemas.microsoft.com/office/drawing/2014/main" id="{D323D0A8-24F0-0B2B-ED94-33EC1E23C935}"/>
                </a:ext>
              </a:extLst>
            </p:cNvPr>
            <p:cNvCxnSpPr>
              <a:cxnSpLocks/>
            </p:cNvCxnSpPr>
            <p:nvPr/>
          </p:nvCxnSpPr>
          <p:spPr>
            <a:xfrm>
              <a:off x="3074505" y="-1217604"/>
              <a:ext cx="0" cy="653723"/>
            </a:xfrm>
            <a:prstGeom prst="line">
              <a:avLst/>
            </a:prstGeom>
            <a:ln w="254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8917B6C-B8EA-CBBF-24E5-8D3E50ACDEA6}"/>
                </a:ext>
              </a:extLst>
            </p:cNvPr>
            <p:cNvCxnSpPr>
              <a:cxnSpLocks/>
            </p:cNvCxnSpPr>
            <p:nvPr/>
          </p:nvCxnSpPr>
          <p:spPr>
            <a:xfrm>
              <a:off x="1123122" y="-1217604"/>
              <a:ext cx="0" cy="653723"/>
            </a:xfrm>
            <a:prstGeom prst="line">
              <a:avLst/>
            </a:prstGeom>
            <a:ln w="254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0884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D2A3-395E-4CB3-65A7-422775F4F102}"/>
              </a:ext>
            </a:extLst>
          </p:cNvPr>
          <p:cNvSpPr>
            <a:spLocks noGrp="1"/>
          </p:cNvSpPr>
          <p:nvPr>
            <p:ph type="title"/>
          </p:nvPr>
        </p:nvSpPr>
        <p:spPr/>
        <p:txBody>
          <a:bodyPr/>
          <a:lstStyle/>
          <a:p>
            <a:r>
              <a:rPr lang="en-IN" dirty="0"/>
              <a:t>Normal Distribution</a:t>
            </a:r>
          </a:p>
        </p:txBody>
      </p:sp>
      <p:pic>
        <p:nvPicPr>
          <p:cNvPr id="5" name="Content Placeholder 4">
            <a:extLst>
              <a:ext uri="{FF2B5EF4-FFF2-40B4-BE49-F238E27FC236}">
                <a16:creationId xmlns:a16="http://schemas.microsoft.com/office/drawing/2014/main" id="{54B1FF5E-4A19-DFC0-25F9-3D38AAB07BB7}"/>
              </a:ext>
            </a:extLst>
          </p:cNvPr>
          <p:cNvPicPr>
            <a:picLocks noGrp="1" noChangeAspect="1"/>
          </p:cNvPicPr>
          <p:nvPr>
            <p:ph idx="1"/>
          </p:nvPr>
        </p:nvPicPr>
        <p:blipFill>
          <a:blip r:embed="rId2"/>
          <a:stretch>
            <a:fillRect/>
          </a:stretch>
        </p:blipFill>
        <p:spPr>
          <a:xfrm>
            <a:off x="7248525" y="1925448"/>
            <a:ext cx="3907155" cy="1842273"/>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E11EA00-FF23-B76F-D922-D5B0E6299D53}"/>
                  </a:ext>
                </a:extLst>
              </p:cNvPr>
              <p:cNvSpPr txBox="1"/>
              <p:nvPr/>
            </p:nvSpPr>
            <p:spPr>
              <a:xfrm>
                <a:off x="1181100" y="2201673"/>
                <a:ext cx="5981700" cy="3832524"/>
              </a:xfrm>
              <a:prstGeom prst="rect">
                <a:avLst/>
              </a:prstGeom>
              <a:noFill/>
            </p:spPr>
            <p:txBody>
              <a:bodyPr wrap="square" rtlCol="0">
                <a:spAutoFit/>
              </a:bodyPr>
              <a:lstStyle/>
              <a:p>
                <a:pPr algn="just"/>
                <a:r>
                  <a:rPr lang="en-IN" dirty="0"/>
                  <a:t>When the data is equally distributed around its mean and follows the empirical rule, the data follows a normal distribution.</a:t>
                </a:r>
              </a:p>
              <a:p>
                <a:pPr algn="just"/>
                <a:endParaRPr lang="en-IN" dirty="0"/>
              </a:p>
              <a:p>
                <a:pPr algn="just"/>
                <a:r>
                  <a:rPr lang="en-IN" dirty="0"/>
                  <a:t>The standard normal distribution has </a:t>
                </a:r>
                <a14:m>
                  <m:oMath xmlns:m="http://schemas.openxmlformats.org/officeDocument/2006/math">
                    <m:r>
                      <a:rPr lang="en-IN" i="1" smtClean="0">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=0</m:t>
                    </m:r>
                  </m:oMath>
                </a14:m>
                <a:r>
                  <a:rPr lang="en-IN" dirty="0"/>
                  <a:t> and </a:t>
                </a:r>
                <a14:m>
                  <m:oMath xmlns:m="http://schemas.openxmlformats.org/officeDocument/2006/math">
                    <m:sSup>
                      <m:sSupPr>
                        <m:ctrlPr>
                          <a:rPr lang="en-IN" i="1" smtClean="0">
                            <a:latin typeface="Cambria Math" panose="02040503050406030204" pitchFamily="18" charset="0"/>
                          </a:rPr>
                        </m:ctrlPr>
                      </m:sSupPr>
                      <m:e>
                        <m:r>
                          <a:rPr lang="en-IN" i="1" smtClean="0">
                            <a:latin typeface="Cambria Math" panose="02040503050406030204" pitchFamily="18" charset="0"/>
                            <a:ea typeface="Cambria Math" panose="02040503050406030204" pitchFamily="18" charset="0"/>
                          </a:rPr>
                          <m:t>𝜎</m:t>
                        </m:r>
                      </m:e>
                      <m:sup>
                        <m:r>
                          <a:rPr lang="en-IN" b="0" i="1" smtClean="0">
                            <a:latin typeface="Cambria Math" panose="02040503050406030204" pitchFamily="18" charset="0"/>
                          </a:rPr>
                          <m:t>2</m:t>
                        </m:r>
                      </m:sup>
                    </m:sSup>
                    <m:r>
                      <a:rPr lang="en-IN" b="0" i="1" smtClean="0">
                        <a:latin typeface="Cambria Math" panose="02040503050406030204" pitchFamily="18" charset="0"/>
                      </a:rPr>
                      <m:t>=1.</m:t>
                    </m:r>
                  </m:oMath>
                </a14:m>
                <a:endParaRPr lang="en-IN" b="0" dirty="0"/>
              </a:p>
              <a:p>
                <a:pPr algn="just"/>
                <a:r>
                  <a:rPr lang="en-IN" dirty="0"/>
                  <a:t>The median may or may not be at mean.</a:t>
                </a:r>
                <a:endParaRPr lang="en-IN" b="0" dirty="0"/>
              </a:p>
              <a:p>
                <a:pPr algn="just"/>
                <a:endParaRPr lang="en-IN" dirty="0"/>
              </a:p>
              <a:p>
                <a:pPr algn="just"/>
                <a:r>
                  <a:rPr lang="en-IN" dirty="0"/>
                  <a:t>The empirical rule is to have 68.2% of data within 1 standard deviation away from mean, 95.4% of data within 2 standard deviations and 99.7 within 3 standard deviations.</a:t>
                </a:r>
              </a:p>
              <a:p>
                <a:pPr algn="just"/>
                <a:r>
                  <a:rPr lang="en-IN" dirty="0"/>
                  <a:t>To standardize the data, </a:t>
                </a:r>
                <a14:m>
                  <m:oMath xmlns:m="http://schemas.openxmlformats.org/officeDocument/2006/math">
                    <m:f>
                      <m:fPr>
                        <m:ctrlPr>
                          <a:rPr lang="en-IN" i="1" smtClean="0">
                            <a:latin typeface="Cambria Math" panose="02040503050406030204" pitchFamily="18" charset="0"/>
                          </a:rPr>
                        </m:ctrlPr>
                      </m:fPr>
                      <m:num>
                        <m:sSub>
                          <m:sSubPr>
                            <m:ctrlPr>
                              <a:rPr lang="en-IN"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𝑖</m:t>
                            </m:r>
                          </m:sub>
                        </m:sSub>
                        <m:r>
                          <a:rPr lang="en-IN" b="0" i="1" smtClean="0">
                            <a:latin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𝜇</m:t>
                        </m:r>
                      </m:num>
                      <m:den>
                        <m:r>
                          <a:rPr lang="en-IN" i="1" smtClean="0">
                            <a:latin typeface="Cambria Math" panose="02040503050406030204" pitchFamily="18" charset="0"/>
                            <a:ea typeface="Cambria Math" panose="02040503050406030204" pitchFamily="18" charset="0"/>
                          </a:rPr>
                          <m:t>𝜎</m:t>
                        </m:r>
                      </m:den>
                    </m:f>
                  </m:oMath>
                </a14:m>
                <a:endParaRPr lang="en-IN" dirty="0"/>
              </a:p>
              <a:p>
                <a:pPr algn="just"/>
                <a:endParaRPr lang="en-IN" dirty="0"/>
              </a:p>
              <a:p>
                <a:pPr algn="just"/>
                <a:endParaRPr lang="en-IN" dirty="0"/>
              </a:p>
            </p:txBody>
          </p:sp>
        </mc:Choice>
        <mc:Fallback xmlns="">
          <p:sp>
            <p:nvSpPr>
              <p:cNvPr id="6" name="TextBox 5">
                <a:extLst>
                  <a:ext uri="{FF2B5EF4-FFF2-40B4-BE49-F238E27FC236}">
                    <a16:creationId xmlns:a16="http://schemas.microsoft.com/office/drawing/2014/main" id="{3E11EA00-FF23-B76F-D922-D5B0E6299D53}"/>
                  </a:ext>
                </a:extLst>
              </p:cNvPr>
              <p:cNvSpPr txBox="1">
                <a:spLocks noRot="1" noChangeAspect="1" noMove="1" noResize="1" noEditPoints="1" noAdjustHandles="1" noChangeArrowheads="1" noChangeShapeType="1" noTextEdit="1"/>
              </p:cNvSpPr>
              <p:nvPr/>
            </p:nvSpPr>
            <p:spPr>
              <a:xfrm>
                <a:off x="1181100" y="2201673"/>
                <a:ext cx="5981700" cy="3832524"/>
              </a:xfrm>
              <a:prstGeom prst="rect">
                <a:avLst/>
              </a:prstGeom>
              <a:blipFill>
                <a:blip r:embed="rId3"/>
                <a:stretch>
                  <a:fillRect l="-917" t="-795" r="-815"/>
                </a:stretch>
              </a:blipFill>
            </p:spPr>
            <p:txBody>
              <a:bodyPr/>
              <a:lstStyle/>
              <a:p>
                <a:r>
                  <a:rPr lang="en-IN">
                    <a:noFill/>
                  </a:rPr>
                  <a:t> </a:t>
                </a:r>
              </a:p>
            </p:txBody>
          </p:sp>
        </mc:Fallback>
      </mc:AlternateContent>
      <p:pic>
        <p:nvPicPr>
          <p:cNvPr id="1026" name="Picture 2" descr="undefined">
            <a:extLst>
              <a:ext uri="{FF2B5EF4-FFF2-40B4-BE49-F238E27FC236}">
                <a16:creationId xmlns:a16="http://schemas.microsoft.com/office/drawing/2014/main" id="{9301A412-A90B-E7B3-2BB2-4B10B088FD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524" y="3738921"/>
            <a:ext cx="3907155" cy="2496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260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0CCF7-8CA7-1241-8F85-A9A5F4D86002}"/>
              </a:ext>
            </a:extLst>
          </p:cNvPr>
          <p:cNvSpPr>
            <a:spLocks noGrp="1"/>
          </p:cNvSpPr>
          <p:nvPr>
            <p:ph type="title"/>
          </p:nvPr>
        </p:nvSpPr>
        <p:spPr/>
        <p:txBody>
          <a:bodyPr>
            <a:normAutofit/>
          </a:bodyPr>
          <a:lstStyle/>
          <a:p>
            <a:r>
              <a:rPr lang="en-IN" sz="4800" dirty="0"/>
              <a:t>Skewness &amp; Kurtosis</a:t>
            </a:r>
          </a:p>
        </p:txBody>
      </p:sp>
      <p:pic>
        <p:nvPicPr>
          <p:cNvPr id="2050" name="Picture 2">
            <a:extLst>
              <a:ext uri="{FF2B5EF4-FFF2-40B4-BE49-F238E27FC236}">
                <a16:creationId xmlns:a16="http://schemas.microsoft.com/office/drawing/2014/main" id="{C627D303-DC62-3008-BEDF-CCA2D5D9F6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48423" y="4034791"/>
            <a:ext cx="5429252" cy="21716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342627-A46F-0035-FE70-6C1757921737}"/>
              </a:ext>
            </a:extLst>
          </p:cNvPr>
          <p:cNvSpPr txBox="1"/>
          <p:nvPr/>
        </p:nvSpPr>
        <p:spPr>
          <a:xfrm>
            <a:off x="1209675" y="2171700"/>
            <a:ext cx="4743450" cy="3416320"/>
          </a:xfrm>
          <a:prstGeom prst="rect">
            <a:avLst/>
          </a:prstGeom>
          <a:noFill/>
        </p:spPr>
        <p:txBody>
          <a:bodyPr wrap="square" rtlCol="0">
            <a:spAutoFit/>
          </a:bodyPr>
          <a:lstStyle/>
          <a:p>
            <a:r>
              <a:rPr lang="en-IN" b="1" i="1" dirty="0"/>
              <a:t>Skewness </a:t>
            </a:r>
            <a:r>
              <a:rPr lang="en-IN" dirty="0"/>
              <a:t>is</a:t>
            </a:r>
            <a:r>
              <a:rPr lang="en-IN" b="1" i="1" dirty="0"/>
              <a:t> </a:t>
            </a:r>
            <a:r>
              <a:rPr lang="en-US" b="0" i="0" dirty="0">
                <a:solidFill>
                  <a:srgbClr val="383838"/>
                </a:solidFill>
                <a:effectLst/>
                <a:highlight>
                  <a:srgbClr val="FFFFFF"/>
                </a:highlight>
                <a:latin typeface="Inter"/>
              </a:rPr>
              <a:t>statistical measure that assesses the asymmetry of a probability distribution. Closer the value to 0, the better the symmetry.</a:t>
            </a:r>
          </a:p>
          <a:p>
            <a:endParaRPr lang="en-US" dirty="0">
              <a:solidFill>
                <a:srgbClr val="383838"/>
              </a:solidFill>
              <a:highlight>
                <a:srgbClr val="FFFFFF"/>
              </a:highlight>
              <a:latin typeface="Inter"/>
            </a:endParaRPr>
          </a:p>
          <a:p>
            <a:r>
              <a:rPr lang="en-US" b="1" i="1" dirty="0">
                <a:solidFill>
                  <a:srgbClr val="383838"/>
                </a:solidFill>
                <a:effectLst/>
                <a:highlight>
                  <a:srgbClr val="FFFFFF"/>
                </a:highlight>
                <a:latin typeface="Inter"/>
              </a:rPr>
              <a:t>Kurtosis </a:t>
            </a:r>
            <a:r>
              <a:rPr lang="en-US" b="0" i="0" dirty="0">
                <a:solidFill>
                  <a:srgbClr val="383838"/>
                </a:solidFill>
                <a:effectLst/>
                <a:highlight>
                  <a:srgbClr val="FFFFFF"/>
                </a:highlight>
                <a:latin typeface="Inter"/>
              </a:rPr>
              <a:t>information about the tails and peak of the distribution</a:t>
            </a:r>
            <a:r>
              <a:rPr lang="en-US" b="0" dirty="0">
                <a:solidFill>
                  <a:srgbClr val="383838"/>
                </a:solidFill>
                <a:effectLst/>
                <a:highlight>
                  <a:srgbClr val="FFFFFF"/>
                </a:highlight>
                <a:latin typeface="Inter"/>
              </a:rPr>
              <a:t>. </a:t>
            </a:r>
            <a:r>
              <a:rPr lang="en-US" b="0" i="0" dirty="0">
                <a:solidFill>
                  <a:srgbClr val="383838"/>
                </a:solidFill>
                <a:effectLst/>
                <a:highlight>
                  <a:srgbClr val="FFFFFF"/>
                </a:highlight>
                <a:latin typeface="Inter"/>
              </a:rPr>
              <a:t>Positive kurtosis indicates heavier tails and a more peaked distribution, while negative kurtosis suggests lighter tails and a flatter distribution. Kurtosis helps in analyzing the characteristics and outliers of a dataset.</a:t>
            </a:r>
            <a:endParaRPr lang="en-US" b="1" i="1" dirty="0">
              <a:solidFill>
                <a:srgbClr val="383838"/>
              </a:solidFill>
              <a:effectLst/>
              <a:highlight>
                <a:srgbClr val="FFFFFF"/>
              </a:highlight>
              <a:latin typeface="Inter"/>
            </a:endParaRPr>
          </a:p>
          <a:p>
            <a:endParaRPr lang="en-US" dirty="0">
              <a:solidFill>
                <a:srgbClr val="383838"/>
              </a:solidFill>
              <a:highlight>
                <a:srgbClr val="FFFFFF"/>
              </a:highlight>
              <a:latin typeface="Inter"/>
            </a:endParaRPr>
          </a:p>
          <a:p>
            <a:endParaRPr lang="en-IN" b="1" i="1" dirty="0"/>
          </a:p>
        </p:txBody>
      </p:sp>
      <p:pic>
        <p:nvPicPr>
          <p:cNvPr id="6" name="Picture 5">
            <a:extLst>
              <a:ext uri="{FF2B5EF4-FFF2-40B4-BE49-F238E27FC236}">
                <a16:creationId xmlns:a16="http://schemas.microsoft.com/office/drawing/2014/main" id="{BFB72594-D34E-DA87-BF2E-D903C7E8125C}"/>
              </a:ext>
            </a:extLst>
          </p:cNvPr>
          <p:cNvPicPr>
            <a:picLocks noChangeAspect="1"/>
          </p:cNvPicPr>
          <p:nvPr/>
        </p:nvPicPr>
        <p:blipFill>
          <a:blip r:embed="rId3"/>
          <a:stretch>
            <a:fillRect/>
          </a:stretch>
        </p:blipFill>
        <p:spPr>
          <a:xfrm>
            <a:off x="7324725" y="1969636"/>
            <a:ext cx="4552950" cy="1459364"/>
          </a:xfrm>
          <a:prstGeom prst="rect">
            <a:avLst/>
          </a:prstGeom>
        </p:spPr>
      </p:pic>
    </p:spTree>
    <p:extLst>
      <p:ext uri="{BB962C8B-B14F-4D97-AF65-F5344CB8AC3E}">
        <p14:creationId xmlns:p14="http://schemas.microsoft.com/office/powerpoint/2010/main" val="1382593128"/>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{EA5B4452-6108-4C72-B876-CBA1B218767A}tf56160789_win32</Template>
  <TotalTime>1652</TotalTime>
  <Words>958</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Bookman Old Style</vt:lpstr>
      <vt:lpstr>Calibri</vt:lpstr>
      <vt:lpstr>Cambria Math</vt:lpstr>
      <vt:lpstr>Franklin Gothic Book</vt:lpstr>
      <vt:lpstr>Inter</vt:lpstr>
      <vt:lpstr>Wingdings</vt:lpstr>
      <vt:lpstr>Custom</vt:lpstr>
      <vt:lpstr>Statistics</vt:lpstr>
      <vt:lpstr>Descriptive Statistics</vt:lpstr>
      <vt:lpstr>Measures of central tendency</vt:lpstr>
      <vt:lpstr>Mean</vt:lpstr>
      <vt:lpstr>Median</vt:lpstr>
      <vt:lpstr>Mean is sensitive to outliers but not median.</vt:lpstr>
      <vt:lpstr>Measures of spread</vt:lpstr>
      <vt:lpstr>Normal Distribution</vt:lpstr>
      <vt:lpstr>Skewness &amp; Kurtosis</vt:lpstr>
      <vt:lpstr>More about Kurtosis</vt:lpstr>
      <vt:lpstr>Inferential Statistics</vt:lpstr>
      <vt:lpstr>Maximum Likelihood</vt:lpstr>
      <vt:lpstr>Population and Sample</vt:lpstr>
      <vt:lpstr>Important characteristics</vt:lpstr>
      <vt:lpstr>Hypothesis Testing</vt:lpstr>
      <vt:lpstr>Comparison Tests</vt:lpstr>
      <vt:lpstr>Central Limit Theorem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Sanjeev Kallepalli</dc:creator>
  <cp:lastModifiedBy>Sanjeev Kallepalli</cp:lastModifiedBy>
  <cp:revision>44</cp:revision>
  <dcterms:created xsi:type="dcterms:W3CDTF">2024-06-25T17:09:31Z</dcterms:created>
  <dcterms:modified xsi:type="dcterms:W3CDTF">2024-07-07T08:25:09Z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