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-1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y=x2-5x+10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Sheet1!$B$3:$B$20</c:f>
              <c:numCache>
                <c:formatCode>General</c:formatCode>
                <c:ptCount val="18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9</c:v>
                </c:pt>
                <c:pt idx="15">
                  <c:v>10</c:v>
                </c:pt>
                <c:pt idx="16">
                  <c:v>11</c:v>
                </c:pt>
                <c:pt idx="17">
                  <c:v>12</c:v>
                </c:pt>
              </c:numCache>
            </c:numRef>
          </c:cat>
          <c:val>
            <c:numRef>
              <c:f>Sheet1!$C$3:$C$20</c:f>
              <c:numCache>
                <c:formatCode>General</c:formatCode>
                <c:ptCount val="18"/>
                <c:pt idx="0">
                  <c:v>60</c:v>
                </c:pt>
                <c:pt idx="1">
                  <c:v>46</c:v>
                </c:pt>
                <c:pt idx="2">
                  <c:v>34</c:v>
                </c:pt>
                <c:pt idx="3">
                  <c:v>24</c:v>
                </c:pt>
                <c:pt idx="4">
                  <c:v>16</c:v>
                </c:pt>
                <c:pt idx="5">
                  <c:v>10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10</c:v>
                </c:pt>
                <c:pt idx="11">
                  <c:v>16</c:v>
                </c:pt>
                <c:pt idx="12">
                  <c:v>24</c:v>
                </c:pt>
                <c:pt idx="13">
                  <c:v>34</c:v>
                </c:pt>
                <c:pt idx="14">
                  <c:v>46</c:v>
                </c:pt>
                <c:pt idx="15">
                  <c:v>60</c:v>
                </c:pt>
                <c:pt idx="16">
                  <c:v>76</c:v>
                </c:pt>
                <c:pt idx="17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E4-468A-B6F3-287F7EB6B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9621903"/>
        <c:axId val="1049616623"/>
      </c:lineChart>
      <c:catAx>
        <c:axId val="104962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616623"/>
        <c:crosses val="autoZero"/>
        <c:auto val="1"/>
        <c:lblAlgn val="ctr"/>
        <c:lblOffset val="100"/>
        <c:noMultiLvlLbl val="0"/>
      </c:catAx>
      <c:valAx>
        <c:axId val="10496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62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081E1-E7C3-448D-AD1E-FB8EA7C01DE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B6F8D-B00D-4AC9-A516-3E8488BA3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8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B6F8D-B00D-4AC9-A516-3E8488BA38C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0A3A-974A-031D-F630-AED97CB2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B919-BC1F-CA05-4AE3-B8206632E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E414-5148-EACB-6014-BBE870A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F894-6CDF-1C4F-6143-C836E377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DEF1-6B25-8981-3791-6619EB3F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2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CAAC-2122-DCE1-BC59-E7958E5F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F4F06-74AC-0AE2-7632-4F37700B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79AD-0244-4CF7-F801-02A1D9E7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53885-1600-4D7C-A539-50DBF51B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67C2-8876-EB28-0653-950E87F1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9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590B2-5364-C47B-9D5F-DC7E50177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E628-0016-D486-A7F8-30EFA4FC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727D-9C6D-88AB-FC38-32296850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9589-10DC-C1E0-4997-EC6A9F27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3037-CC6D-DC61-5BCF-83372F31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0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0759-4D1C-5D60-4531-03AB15E8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1664-2E64-1C79-FB7F-C260E711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01AC-A71B-3658-69A2-368C1DB7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7136-FFD4-1B82-933D-38C4565B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8C62-3760-0D7F-5C36-E7E0E89A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9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F348-AD5A-549A-E952-EA6F352C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5F6D-787C-8022-73AF-391C65A7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6594-1EC4-BD4F-1CBB-8CF525AD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3CD5-B35E-2DB7-0D60-E7F87205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9F51-EF82-F1ED-E7E2-B01FD923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4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1123-6E6B-53A2-2F4C-3FD781B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F601-39AB-1ED8-18E8-C90083678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7110E-64FF-00D9-CD66-8D9D3013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35B5A-6CCF-A9FA-DA87-085E608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C51F-8FC2-0DE4-2CD0-5A738FA1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D7041-B91E-30D7-5950-A3366D93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C4DA-63CA-400F-353D-34E93420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DB7D-E3A8-81D6-438A-BDF7EA88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79DA2-F6E8-BE2F-B48F-250C284D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67E6-D0A5-DEA0-E6CF-C2093F8E4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421EA-7105-C4E8-3B9E-EEF5CC3BD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9B5F7-1179-6726-A038-B3C384C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25A7-90AE-3DBA-CC25-7E483BD3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C7DF7-F21D-938C-6F7F-0E3B0243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8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6398-6444-587F-B719-8658BA12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7324A-6163-78E3-35FE-97D2B128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A3549-5BCE-0511-74C1-023480A3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B1CC7-EABD-1C27-A585-EE5466A8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24D25-3CEB-EB6A-ED82-D576A864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43A66-6F39-B802-1931-88A7DC65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8897-E82B-155E-0014-B6EA75A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C2F-7BAB-D147-11E9-D7A013B4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D6D0-2C33-1845-9830-2C097691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A4D31-5C2E-BFBA-13C0-DFBB924B7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9379-217E-25AC-720D-554D1EF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8480B-D985-D608-0066-FBADCF63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39F7C-C169-CFDF-C5A9-A1C14CDE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986E-D88B-860A-C40A-AD7FDCF0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E5BA5-5F91-0350-6DF8-42920898E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C8E3E-5F26-1521-E387-23CEB3593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34A19-3296-1F98-A68A-761A0F58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DBAE8-725B-97E3-7414-E77314D4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5AE9-489E-0749-E130-DE5806E6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80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1C402-D056-14A9-5945-E45FFA2D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FBD6-19E6-914F-F3EC-CA92FDB6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E7CE-41D5-FC28-3729-CA03F76EA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6237-A1FC-4CBD-9F23-8A34257A88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3413-02DC-A085-577B-98626BAA8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2165-36B8-7A5D-0D77-1E23EA121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956D-58A4-4776-9D7E-EE4184D64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26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s://dtmvamahs40ux.cloudfront.net/gl-academy/course/course-1281-Non-convex-optimization-We-utilize-stochastic-gradient-descent-to-find-a-local-optimum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ritannica.com/place/Mount-Evere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cietyofai.medium.com/gradient-descent-basics-and-application-1cef98179ee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44618" y="-2853573"/>
            <a:ext cx="7208261" cy="7208261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71466" y="2954712"/>
            <a:ext cx="3842922" cy="3842922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8052" y="5268136"/>
            <a:ext cx="3842922" cy="3842922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096000" y="1975255"/>
            <a:ext cx="5410200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Gradient</a:t>
            </a:r>
          </a:p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Descent</a:t>
            </a:r>
            <a:endParaRPr lang="en-US" sz="8000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pic>
        <p:nvPicPr>
          <p:cNvPr id="2052" name="Picture 4" descr="Stochastic Gradient Descent: A Basic Explanation | by Mohit Mishra | Medium">
            <a:hlinkClick r:id="rId4"/>
            <a:extLst>
              <a:ext uri="{FF2B5EF4-FFF2-40B4-BE49-F238E27FC236}">
                <a16:creationId xmlns:a16="http://schemas.microsoft.com/office/drawing/2014/main" id="{BE4830F6-3EF0-2F6A-4C53-8DFB49F5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13" y="1948526"/>
            <a:ext cx="3609243" cy="24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nt Everest | Height, Location, Map, Facts, Climbers, &amp; Deaths |  Britannica">
            <a:extLst>
              <a:ext uri="{FF2B5EF4-FFF2-40B4-BE49-F238E27FC236}">
                <a16:creationId xmlns:a16="http://schemas.microsoft.com/office/drawing/2014/main" id="{3A160070-5BA8-851A-5029-5734779D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28" y="233695"/>
            <a:ext cx="9144000" cy="636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795B26-EAB6-1828-4C54-A72EB4353B12}"/>
              </a:ext>
            </a:extLst>
          </p:cNvPr>
          <p:cNvSpPr txBox="1"/>
          <p:nvPr/>
        </p:nvSpPr>
        <p:spPr>
          <a:xfrm>
            <a:off x="4143877" y="6600205"/>
            <a:ext cx="4047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credits: </a:t>
            </a:r>
            <a:r>
              <a:rPr lang="en-US" sz="800" dirty="0">
                <a:hlinkClick r:id="rId4"/>
              </a:rPr>
              <a:t>Mount Everest | Height, Location, Map, Facts, Climbers, &amp; Deaths | Britannica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7767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9CE2429-9F86-20D3-08B9-1F3BC045C341}"/>
              </a:ext>
            </a:extLst>
          </p:cNvPr>
          <p:cNvSpPr/>
          <p:nvPr/>
        </p:nvSpPr>
        <p:spPr>
          <a:xfrm>
            <a:off x="3412074" y="2692400"/>
            <a:ext cx="5350934" cy="3039348"/>
          </a:xfrm>
          <a:custGeom>
            <a:avLst/>
            <a:gdLst>
              <a:gd name="connsiteX0" fmla="*/ 0 w 5350934"/>
              <a:gd name="connsiteY0" fmla="*/ 33867 h 3039348"/>
              <a:gd name="connsiteX1" fmla="*/ 347134 w 5350934"/>
              <a:gd name="connsiteY1" fmla="*/ 753533 h 3039348"/>
              <a:gd name="connsiteX2" fmla="*/ 711200 w 5350934"/>
              <a:gd name="connsiteY2" fmla="*/ 1464733 h 3039348"/>
              <a:gd name="connsiteX3" fmla="*/ 1320800 w 5350934"/>
              <a:gd name="connsiteY3" fmla="*/ 2209800 h 3039348"/>
              <a:gd name="connsiteX4" fmla="*/ 1964267 w 5350934"/>
              <a:gd name="connsiteY4" fmla="*/ 2929467 h 3039348"/>
              <a:gd name="connsiteX5" fmla="*/ 3462867 w 5350934"/>
              <a:gd name="connsiteY5" fmla="*/ 2963333 h 3039348"/>
              <a:gd name="connsiteX6" fmla="*/ 4301067 w 5350934"/>
              <a:gd name="connsiteY6" fmla="*/ 2218267 h 3039348"/>
              <a:gd name="connsiteX7" fmla="*/ 5046134 w 5350934"/>
              <a:gd name="connsiteY7" fmla="*/ 728133 h 3039348"/>
              <a:gd name="connsiteX8" fmla="*/ 5350934 w 5350934"/>
              <a:gd name="connsiteY8" fmla="*/ 0 h 303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0934" h="3039348">
                <a:moveTo>
                  <a:pt x="0" y="33867"/>
                </a:moveTo>
                <a:cubicBezTo>
                  <a:pt x="114300" y="274461"/>
                  <a:pt x="228601" y="515055"/>
                  <a:pt x="347134" y="753533"/>
                </a:cubicBezTo>
                <a:cubicBezTo>
                  <a:pt x="465667" y="992011"/>
                  <a:pt x="548922" y="1222022"/>
                  <a:pt x="711200" y="1464733"/>
                </a:cubicBezTo>
                <a:cubicBezTo>
                  <a:pt x="873478" y="1707444"/>
                  <a:pt x="1111956" y="1965678"/>
                  <a:pt x="1320800" y="2209800"/>
                </a:cubicBezTo>
                <a:cubicBezTo>
                  <a:pt x="1529644" y="2453922"/>
                  <a:pt x="1607256" y="2803878"/>
                  <a:pt x="1964267" y="2929467"/>
                </a:cubicBezTo>
                <a:cubicBezTo>
                  <a:pt x="2321278" y="3055056"/>
                  <a:pt x="3073400" y="3081866"/>
                  <a:pt x="3462867" y="2963333"/>
                </a:cubicBezTo>
                <a:cubicBezTo>
                  <a:pt x="3852334" y="2844800"/>
                  <a:pt x="4037189" y="2590800"/>
                  <a:pt x="4301067" y="2218267"/>
                </a:cubicBezTo>
                <a:cubicBezTo>
                  <a:pt x="4564945" y="1845734"/>
                  <a:pt x="4871156" y="1097844"/>
                  <a:pt x="5046134" y="728133"/>
                </a:cubicBezTo>
                <a:cubicBezTo>
                  <a:pt x="5221112" y="358422"/>
                  <a:pt x="5286023" y="179211"/>
                  <a:pt x="5350934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CECC12-4860-1B97-21AC-D880DD8F3AD1}"/>
              </a:ext>
            </a:extLst>
          </p:cNvPr>
          <p:cNvCxnSpPr>
            <a:cxnSpLocks/>
          </p:cNvCxnSpPr>
          <p:nvPr/>
        </p:nvCxnSpPr>
        <p:spPr>
          <a:xfrm>
            <a:off x="1066800" y="6062133"/>
            <a:ext cx="8864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683400-A76A-4F53-AB5D-58452366BD77}"/>
              </a:ext>
            </a:extLst>
          </p:cNvPr>
          <p:cNvCxnSpPr>
            <a:cxnSpLocks/>
          </p:cNvCxnSpPr>
          <p:nvPr/>
        </p:nvCxnSpPr>
        <p:spPr>
          <a:xfrm flipV="1">
            <a:off x="1075267" y="2423160"/>
            <a:ext cx="0" cy="3647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7AC14-BAB2-DB2D-E8D6-F5AB6012AC35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4622799" y="3420533"/>
            <a:ext cx="3835409" cy="1312055"/>
          </a:xfrm>
          <a:prstGeom prst="line">
            <a:avLst/>
          </a:prstGeom>
          <a:ln w="19050"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9">
            <a:extLst>
              <a:ext uri="{FF2B5EF4-FFF2-40B4-BE49-F238E27FC236}">
                <a16:creationId xmlns:a16="http://schemas.microsoft.com/office/drawing/2014/main" id="{6B681BEC-B29D-0E90-4EEB-C3F0574ED99A}"/>
              </a:ext>
            </a:extLst>
          </p:cNvPr>
          <p:cNvSpPr txBox="1"/>
          <p:nvPr/>
        </p:nvSpPr>
        <p:spPr>
          <a:xfrm>
            <a:off x="917787" y="-940"/>
            <a:ext cx="10968567" cy="110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Convex Functions</a:t>
            </a:r>
            <a:endParaRPr lang="en-US" sz="4800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AAE3A9-F9CC-D58C-8435-DAD22031AD51}"/>
              </a:ext>
            </a:extLst>
          </p:cNvPr>
          <p:cNvCxnSpPr/>
          <p:nvPr/>
        </p:nvCxnSpPr>
        <p:spPr>
          <a:xfrm>
            <a:off x="4610100" y="4754880"/>
            <a:ext cx="0" cy="1315721"/>
          </a:xfrm>
          <a:prstGeom prst="line">
            <a:avLst/>
          </a:prstGeom>
          <a:ln w="222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84A60-F84F-ACB2-FEE7-741E0AB1089D}"/>
              </a:ext>
            </a:extLst>
          </p:cNvPr>
          <p:cNvCxnSpPr>
            <a:cxnSpLocks/>
          </p:cNvCxnSpPr>
          <p:nvPr/>
        </p:nvCxnSpPr>
        <p:spPr>
          <a:xfrm>
            <a:off x="8458208" y="3429000"/>
            <a:ext cx="0" cy="2633133"/>
          </a:xfrm>
          <a:prstGeom prst="line">
            <a:avLst/>
          </a:prstGeom>
          <a:ln w="222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A858A95-007F-C6EC-DDC2-420386948F48}"/>
              </a:ext>
            </a:extLst>
          </p:cNvPr>
          <p:cNvSpPr txBox="1"/>
          <p:nvPr/>
        </p:nvSpPr>
        <p:spPr>
          <a:xfrm>
            <a:off x="4436109" y="609054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  <a:r>
              <a:rPr lang="en-IN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4EF04A-4F08-9793-E4AB-51C3AA375CE5}"/>
              </a:ext>
            </a:extLst>
          </p:cNvPr>
          <p:cNvSpPr txBox="1"/>
          <p:nvPr/>
        </p:nvSpPr>
        <p:spPr>
          <a:xfrm>
            <a:off x="8271518" y="6090549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  <a:r>
              <a:rPr lang="en-IN" baseline="-25000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83B0CD-0622-10D7-E420-C3E6C023AC1F}"/>
              </a:ext>
            </a:extLst>
          </p:cNvPr>
          <p:cNvCxnSpPr/>
          <p:nvPr/>
        </p:nvCxnSpPr>
        <p:spPr>
          <a:xfrm>
            <a:off x="6233160" y="4212074"/>
            <a:ext cx="307343" cy="1519674"/>
          </a:xfrm>
          <a:prstGeom prst="straightConnector1">
            <a:avLst/>
          </a:prstGeom>
          <a:ln w="12700">
            <a:solidFill>
              <a:schemeClr val="accent1">
                <a:alpha val="43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30F962-ED7D-3D91-8247-00FB7F4A996B}"/>
              </a:ext>
            </a:extLst>
          </p:cNvPr>
          <p:cNvSpPr txBox="1"/>
          <p:nvPr/>
        </p:nvSpPr>
        <p:spPr>
          <a:xfrm>
            <a:off x="1066800" y="1379220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a given function when we choose two random points on it, if the curve is below the line joining these points, it would be termed as a convex function. Otherwise, it would have been a concave function.</a:t>
            </a:r>
          </a:p>
        </p:txBody>
      </p:sp>
    </p:spTree>
    <p:extLst>
      <p:ext uri="{BB962C8B-B14F-4D97-AF65-F5344CB8AC3E}">
        <p14:creationId xmlns:p14="http://schemas.microsoft.com/office/powerpoint/2010/main" val="343050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9CE2429-9F86-20D3-08B9-1F3BC045C341}"/>
              </a:ext>
            </a:extLst>
          </p:cNvPr>
          <p:cNvSpPr/>
          <p:nvPr/>
        </p:nvSpPr>
        <p:spPr>
          <a:xfrm>
            <a:off x="3412074" y="2692400"/>
            <a:ext cx="5350934" cy="3039348"/>
          </a:xfrm>
          <a:custGeom>
            <a:avLst/>
            <a:gdLst>
              <a:gd name="connsiteX0" fmla="*/ 0 w 5350934"/>
              <a:gd name="connsiteY0" fmla="*/ 33867 h 3039348"/>
              <a:gd name="connsiteX1" fmla="*/ 347134 w 5350934"/>
              <a:gd name="connsiteY1" fmla="*/ 753533 h 3039348"/>
              <a:gd name="connsiteX2" fmla="*/ 711200 w 5350934"/>
              <a:gd name="connsiteY2" fmla="*/ 1464733 h 3039348"/>
              <a:gd name="connsiteX3" fmla="*/ 1320800 w 5350934"/>
              <a:gd name="connsiteY3" fmla="*/ 2209800 h 3039348"/>
              <a:gd name="connsiteX4" fmla="*/ 1964267 w 5350934"/>
              <a:gd name="connsiteY4" fmla="*/ 2929467 h 3039348"/>
              <a:gd name="connsiteX5" fmla="*/ 3462867 w 5350934"/>
              <a:gd name="connsiteY5" fmla="*/ 2963333 h 3039348"/>
              <a:gd name="connsiteX6" fmla="*/ 4301067 w 5350934"/>
              <a:gd name="connsiteY6" fmla="*/ 2218267 h 3039348"/>
              <a:gd name="connsiteX7" fmla="*/ 5046134 w 5350934"/>
              <a:gd name="connsiteY7" fmla="*/ 728133 h 3039348"/>
              <a:gd name="connsiteX8" fmla="*/ 5350934 w 5350934"/>
              <a:gd name="connsiteY8" fmla="*/ 0 h 303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0934" h="3039348">
                <a:moveTo>
                  <a:pt x="0" y="33867"/>
                </a:moveTo>
                <a:cubicBezTo>
                  <a:pt x="114300" y="274461"/>
                  <a:pt x="228601" y="515055"/>
                  <a:pt x="347134" y="753533"/>
                </a:cubicBezTo>
                <a:cubicBezTo>
                  <a:pt x="465667" y="992011"/>
                  <a:pt x="548922" y="1222022"/>
                  <a:pt x="711200" y="1464733"/>
                </a:cubicBezTo>
                <a:cubicBezTo>
                  <a:pt x="873478" y="1707444"/>
                  <a:pt x="1111956" y="1965678"/>
                  <a:pt x="1320800" y="2209800"/>
                </a:cubicBezTo>
                <a:cubicBezTo>
                  <a:pt x="1529644" y="2453922"/>
                  <a:pt x="1607256" y="2803878"/>
                  <a:pt x="1964267" y="2929467"/>
                </a:cubicBezTo>
                <a:cubicBezTo>
                  <a:pt x="2321278" y="3055056"/>
                  <a:pt x="3073400" y="3081866"/>
                  <a:pt x="3462867" y="2963333"/>
                </a:cubicBezTo>
                <a:cubicBezTo>
                  <a:pt x="3852334" y="2844800"/>
                  <a:pt x="4037189" y="2590800"/>
                  <a:pt x="4301067" y="2218267"/>
                </a:cubicBezTo>
                <a:cubicBezTo>
                  <a:pt x="4564945" y="1845734"/>
                  <a:pt x="4871156" y="1097844"/>
                  <a:pt x="5046134" y="728133"/>
                </a:cubicBezTo>
                <a:cubicBezTo>
                  <a:pt x="5221112" y="358422"/>
                  <a:pt x="5286023" y="179211"/>
                  <a:pt x="5350934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CECC12-4860-1B97-21AC-D880DD8F3AD1}"/>
              </a:ext>
            </a:extLst>
          </p:cNvPr>
          <p:cNvCxnSpPr>
            <a:cxnSpLocks/>
          </p:cNvCxnSpPr>
          <p:nvPr/>
        </p:nvCxnSpPr>
        <p:spPr>
          <a:xfrm>
            <a:off x="1066800" y="6062133"/>
            <a:ext cx="8864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683400-A76A-4F53-AB5D-58452366BD77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828801"/>
            <a:ext cx="8467" cy="4241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AA516-AA8B-AFA2-474D-1843FD10093F}"/>
              </a:ext>
            </a:extLst>
          </p:cNvPr>
          <p:cNvCxnSpPr>
            <a:cxnSpLocks/>
          </p:cNvCxnSpPr>
          <p:nvPr/>
        </p:nvCxnSpPr>
        <p:spPr>
          <a:xfrm>
            <a:off x="3302000" y="2413000"/>
            <a:ext cx="626533" cy="1536701"/>
          </a:xfrm>
          <a:prstGeom prst="line">
            <a:avLst/>
          </a:prstGeom>
          <a:ln w="19050"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C7FD5D-B752-0FEC-FBD8-000A0B740825}"/>
              </a:ext>
            </a:extLst>
          </p:cNvPr>
          <p:cNvCxnSpPr>
            <a:cxnSpLocks/>
          </p:cNvCxnSpPr>
          <p:nvPr/>
        </p:nvCxnSpPr>
        <p:spPr>
          <a:xfrm>
            <a:off x="4470399" y="4792226"/>
            <a:ext cx="1168400" cy="1193615"/>
          </a:xfrm>
          <a:prstGeom prst="line">
            <a:avLst/>
          </a:prstGeom>
          <a:ln w="19050"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7AC14-BAB2-DB2D-E8D6-F5AB6012AC35}"/>
              </a:ext>
            </a:extLst>
          </p:cNvPr>
          <p:cNvCxnSpPr>
            <a:cxnSpLocks/>
          </p:cNvCxnSpPr>
          <p:nvPr/>
        </p:nvCxnSpPr>
        <p:spPr>
          <a:xfrm>
            <a:off x="5638799" y="5748588"/>
            <a:ext cx="2023534" cy="0"/>
          </a:xfrm>
          <a:prstGeom prst="line">
            <a:avLst/>
          </a:prstGeom>
          <a:ln w="19050"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9">
            <a:extLst>
              <a:ext uri="{FF2B5EF4-FFF2-40B4-BE49-F238E27FC236}">
                <a16:creationId xmlns:a16="http://schemas.microsoft.com/office/drawing/2014/main" id="{4C88D4BA-0BF2-E777-C37D-BB157B87231A}"/>
              </a:ext>
            </a:extLst>
          </p:cNvPr>
          <p:cNvSpPr txBox="1"/>
          <p:nvPr/>
        </p:nvSpPr>
        <p:spPr>
          <a:xfrm>
            <a:off x="917787" y="-940"/>
            <a:ext cx="10968567" cy="110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Minima of Convex Function</a:t>
            </a:r>
            <a:endParaRPr lang="en-US" sz="4800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C72D2-E747-DB88-DE67-47D1C17D6D69}"/>
              </a:ext>
            </a:extLst>
          </p:cNvPr>
          <p:cNvSpPr txBox="1"/>
          <p:nvPr/>
        </p:nvSpPr>
        <p:spPr>
          <a:xfrm>
            <a:off x="1079500" y="1144898"/>
            <a:ext cx="1064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Given a convex function, it is obvious that one could find a point where the gradient of the function vanishes, the most minimum point of the convex.</a:t>
            </a:r>
          </a:p>
          <a:p>
            <a:r>
              <a:rPr lang="en-IN" dirty="0"/>
              <a:t>Gradient, in other words would be the change in function for a given change in X feature.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63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730C06F5-9EF7-51B6-D7C1-3A95F8A87ECD}"/>
              </a:ext>
            </a:extLst>
          </p:cNvPr>
          <p:cNvSpPr txBox="1"/>
          <p:nvPr/>
        </p:nvSpPr>
        <p:spPr>
          <a:xfrm>
            <a:off x="917787" y="-940"/>
            <a:ext cx="10968567" cy="110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How to find minima of convex?</a:t>
            </a:r>
            <a:endParaRPr lang="en-US" sz="4800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B7121B-61C9-B7AE-AA26-6A82EFF3B298}"/>
                  </a:ext>
                </a:extLst>
              </p:cNvPr>
              <p:cNvSpPr txBox="1"/>
              <p:nvPr/>
            </p:nvSpPr>
            <p:spPr>
              <a:xfrm>
                <a:off x="807720" y="1280160"/>
                <a:ext cx="10660380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Say, we have a convex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In order to find a point where the gradient vanishes for a given changes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we have make the differential of function y = 0.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We reach minima when the gradient vanishes for a given change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This would mean that the point where 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IN" dirty="0"/>
                  <a:t> becomes zero is the lowest point for this curve.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B7121B-61C9-B7AE-AA26-6A82EFF3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" y="1280160"/>
                <a:ext cx="10660380" cy="1599284"/>
              </a:xfrm>
              <a:prstGeom prst="rect">
                <a:avLst/>
              </a:prstGeom>
              <a:blipFill>
                <a:blip r:embed="rId2"/>
                <a:stretch>
                  <a:fillRect l="-400" t="-1908" r="-515" b="-53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8EED72-C01C-A3C0-B166-3AE1C91F2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440677"/>
              </p:ext>
            </p:extLst>
          </p:nvPr>
        </p:nvGraphicFramePr>
        <p:xfrm>
          <a:off x="2697480" y="3054407"/>
          <a:ext cx="6797040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B2F38B-64BD-BDC4-7B8A-2460D954BD98}"/>
              </a:ext>
            </a:extLst>
          </p:cNvPr>
          <p:cNvCxnSpPr/>
          <p:nvPr/>
        </p:nvCxnSpPr>
        <p:spPr>
          <a:xfrm>
            <a:off x="5273040" y="6019800"/>
            <a:ext cx="162306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827556-3EAD-E595-1855-6D73F187EE29}"/>
              </a:ext>
            </a:extLst>
          </p:cNvPr>
          <p:cNvCxnSpPr/>
          <p:nvPr/>
        </p:nvCxnSpPr>
        <p:spPr>
          <a:xfrm>
            <a:off x="5852160" y="5577840"/>
            <a:ext cx="0" cy="708660"/>
          </a:xfrm>
          <a:prstGeom prst="straightConnector1">
            <a:avLst/>
          </a:prstGeom>
          <a:ln w="158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8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FA0BA5-AF1F-E928-9E27-BB77A1E29D2B}"/>
              </a:ext>
            </a:extLst>
          </p:cNvPr>
          <p:cNvSpPr txBox="1"/>
          <p:nvPr/>
        </p:nvSpPr>
        <p:spPr>
          <a:xfrm>
            <a:off x="734" y="6574400"/>
            <a:ext cx="37579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u="sng" dirty="0" err="1">
                <a:hlinkClick r:id="rId2"/>
              </a:rPr>
              <a:t>Img</a:t>
            </a:r>
            <a:r>
              <a:rPr lang="en-US" sz="800" u="sng" dirty="0">
                <a:hlinkClick r:id="rId2"/>
              </a:rPr>
              <a:t> credits:</a:t>
            </a:r>
            <a:r>
              <a:rPr lang="en-US" sz="800" dirty="0">
                <a:hlinkClick r:id="rId2"/>
              </a:rPr>
              <a:t> GRADIENT DESCENT : Basics And Application | by Society of AI | Medium</a:t>
            </a:r>
            <a:endParaRPr lang="en-IN" sz="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834DDE-2EAA-1657-E295-41F65FCF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271587"/>
            <a:ext cx="6210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2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F808D38F-9955-A6F9-E645-7ED6B0B7303A}"/>
              </a:ext>
            </a:extLst>
          </p:cNvPr>
          <p:cNvSpPr txBox="1"/>
          <p:nvPr/>
        </p:nvSpPr>
        <p:spPr>
          <a:xfrm>
            <a:off x="917787" y="-940"/>
            <a:ext cx="10968567" cy="110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Direction and Weight Updates</a:t>
            </a:r>
            <a:endParaRPr lang="en-US" sz="4800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6D4515-D5FE-E45C-9B7E-B075E7E17548}"/>
                  </a:ext>
                </a:extLst>
              </p:cNvPr>
              <p:cNvSpPr txBox="1"/>
              <p:nvPr/>
            </p:nvSpPr>
            <p:spPr>
              <a:xfrm>
                <a:off x="807720" y="1280160"/>
                <a:ext cx="10660380" cy="4619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dirty="0"/>
                  <a:t>Now that we know that there is minima for a given convex function, how do we find which direction to move? Up the hill or down the hill?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dirty="0"/>
                  <a:t>What weights? Recollect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were to be found in linear/logistic regression such that the loss function is minimum.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dirty="0"/>
                  <a:t>Learning Rate – The factor by which the weights should get updated.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dirty="0"/>
                  <a:t>Step size – number of updates to make.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dirty="0"/>
                  <a:t>Updated weights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IN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dirty="0"/>
                  <a:t>Too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IN" dirty="0"/>
                  <a:t> can miss the minima due to above updates and the minima might never be found.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dirty="0"/>
                  <a:t>Too 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IN" dirty="0"/>
                  <a:t> can make the search too slow.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IN" dirty="0"/>
                  <a:t> with momentum can be used to start with high values and gradually reduce the learning rate as we move closer to minima.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6D4515-D5FE-E45C-9B7E-B075E7E17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" y="1280160"/>
                <a:ext cx="10660380" cy="4619854"/>
              </a:xfrm>
              <a:prstGeom prst="rect">
                <a:avLst/>
              </a:prstGeom>
              <a:blipFill>
                <a:blip r:embed="rId2"/>
                <a:stretch>
                  <a:fillRect l="-400" r="-515" b="-1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05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379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Klein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Kallepalli</dc:creator>
  <cp:lastModifiedBy>Sanjeev Kallepalli</cp:lastModifiedBy>
  <cp:revision>7</cp:revision>
  <dcterms:created xsi:type="dcterms:W3CDTF">2024-08-06T17:50:40Z</dcterms:created>
  <dcterms:modified xsi:type="dcterms:W3CDTF">2024-08-21T20:10:24Z</dcterms:modified>
</cp:coreProperties>
</file>