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60" r:id="rId3"/>
    <p:sldId id="261" r:id="rId4"/>
    <p:sldId id="262" r:id="rId5"/>
    <p:sldId id="268" r:id="rId6"/>
    <p:sldId id="258" r:id="rId7"/>
  </p:sldIdLst>
  <p:sldSz cx="18288000" cy="10287000"/>
  <p:notesSz cx="6858000" cy="9144000"/>
  <p:embeddedFontLst>
    <p:embeddedFont>
      <p:font typeface="Helios" panose="020B0604020202020204" charset="0"/>
      <p:regular r:id="rId9"/>
    </p:embeddedFont>
    <p:embeddedFont>
      <p:font typeface="Klein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8"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274" y="0"/>
      </p:cViewPr>
      <p:guideLst>
        <p:guide orient="horz" pos="1608"/>
        <p:guide pos="576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2EEC9-B2EA-4F2C-9A4B-6BECE8356D89}" type="datetimeFigureOut">
              <a:rPr lang="en-IN" smtClean="0"/>
              <a:t>08-09-2024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F5865-2BD7-4263-8A2E-07C7F387347A}" type="slidenum">
              <a:rPr lang="en-IN" smtClean="0"/>
              <a:t>‹#›</a:t>
            </a:fld>
            <a:endParaRPr lang="en-IN"/>
          </a:p>
        </p:txBody>
      </p:sp>
    </p:spTree>
    <p:extLst>
      <p:ext uri="{BB962C8B-B14F-4D97-AF65-F5344CB8AC3E}">
        <p14:creationId xmlns:p14="http://schemas.microsoft.com/office/powerpoint/2010/main" val="74085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DF5865-2BD7-4263-8A2E-07C7F387347A}" type="slidenum">
              <a:rPr lang="en-IN" smtClean="0"/>
              <a:t>3</a:t>
            </a:fld>
            <a:endParaRPr lang="en-IN"/>
          </a:p>
        </p:txBody>
      </p:sp>
    </p:spTree>
    <p:extLst>
      <p:ext uri="{BB962C8B-B14F-4D97-AF65-F5344CB8AC3E}">
        <p14:creationId xmlns:p14="http://schemas.microsoft.com/office/powerpoint/2010/main" val="204753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pic>
        <p:nvPicPr>
          <p:cNvPr id="3" name="Picture 2">
            <a:extLst>
              <a:ext uri="{FF2B5EF4-FFF2-40B4-BE49-F238E27FC236}">
                <a16:creationId xmlns:a16="http://schemas.microsoft.com/office/drawing/2014/main" id="{2D76DFE4-F573-3A7A-28C7-5D1801B883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285" r="3481" b="2"/>
          <a:stretch/>
        </p:blipFill>
        <p:spPr bwMode="auto">
          <a:xfrm>
            <a:off x="9942537" y="876300"/>
            <a:ext cx="7431063"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7A8E911-1D7A-EECD-D87F-4158350A4B7B}"/>
              </a:ext>
            </a:extLst>
          </p:cNvPr>
          <p:cNvSpPr txBox="1">
            <a:spLocks/>
          </p:cNvSpPr>
          <p:nvPr/>
        </p:nvSpPr>
        <p:spPr>
          <a:xfrm>
            <a:off x="11614415" y="8420100"/>
            <a:ext cx="4087306" cy="769667"/>
          </a:xfrm>
          <a:prstGeom prst="rect">
            <a:avLst/>
          </a:prstGeom>
        </p:spPr>
        <p:txBody>
          <a:bodyPr anchor="b">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5400" b="1"/>
              <a:t>Decision Trees</a:t>
            </a:r>
            <a:endParaRPr lang="en-IN" sz="5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1396EE-FE61-FF86-F120-EE9E065CF2BA}"/>
              </a:ext>
            </a:extLst>
          </p:cNvPr>
          <p:cNvSpPr txBox="1"/>
          <p:nvPr/>
        </p:nvSpPr>
        <p:spPr>
          <a:xfrm>
            <a:off x="914400" y="3086100"/>
            <a:ext cx="16535400" cy="611539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ü"/>
            </a:pPr>
            <a:r>
              <a:rPr lang="en-IN" sz="2400" dirty="0">
                <a:latin typeface="Helios" panose="020B0604020202020204" charset="0"/>
              </a:rPr>
              <a:t> For Classification or Regression problems, we observed that the data is required to have some linear relationship,  we end up finding a hyperplane which splits the data in to binary class (logistic regression) or continuous values (linear regression).</a:t>
            </a:r>
          </a:p>
          <a:p>
            <a:pPr marL="457200" indent="-457200" algn="just">
              <a:lnSpc>
                <a:spcPct val="150000"/>
              </a:lnSpc>
              <a:buFont typeface="Wingdings" panose="05000000000000000000" pitchFamily="2" charset="2"/>
              <a:buChar char="ü"/>
            </a:pPr>
            <a:endParaRPr lang="en-IN" sz="2400" dirty="0">
              <a:latin typeface="Helios" panose="020B0604020202020204" charset="0"/>
            </a:endParaRPr>
          </a:p>
          <a:p>
            <a:pPr marL="457200" indent="-457200" algn="just">
              <a:lnSpc>
                <a:spcPct val="150000"/>
              </a:lnSpc>
              <a:buFont typeface="Wingdings" panose="05000000000000000000" pitchFamily="2" charset="2"/>
              <a:buChar char="ü"/>
            </a:pPr>
            <a:r>
              <a:rPr lang="en-IN" sz="2400" dirty="0">
                <a:latin typeface="Helios" panose="020B0604020202020204" charset="0"/>
              </a:rPr>
              <a:t>This assumption alone may not be the actual case. What happens when there is no linear relationship? One possible solution is to try transformations and check of linearity in data or represent the dimensional space in a higher dimension – it gets complicated.</a:t>
            </a:r>
          </a:p>
          <a:p>
            <a:pPr marL="457200" indent="-457200" algn="just">
              <a:lnSpc>
                <a:spcPct val="150000"/>
              </a:lnSpc>
              <a:buFont typeface="Wingdings" panose="05000000000000000000" pitchFamily="2" charset="2"/>
              <a:buChar char="ü"/>
            </a:pPr>
            <a:endParaRPr lang="en-IN" sz="2400" dirty="0">
              <a:latin typeface="Helios" panose="020B0604020202020204" charset="0"/>
            </a:endParaRPr>
          </a:p>
          <a:p>
            <a:pPr marL="457200" indent="-457200" algn="just">
              <a:lnSpc>
                <a:spcPct val="150000"/>
              </a:lnSpc>
              <a:buFont typeface="Wingdings" panose="05000000000000000000" pitchFamily="2" charset="2"/>
              <a:buChar char="ü"/>
            </a:pPr>
            <a:r>
              <a:rPr lang="en-IN" sz="2400" dirty="0">
                <a:latin typeface="Helios" panose="020B0604020202020204" charset="0"/>
              </a:rPr>
              <a:t>The other issue with base models like logistic and linear regressions are that they are very sensitive to outliers.</a:t>
            </a:r>
          </a:p>
          <a:p>
            <a:pPr marL="457200" indent="-457200" algn="just">
              <a:lnSpc>
                <a:spcPct val="150000"/>
              </a:lnSpc>
              <a:buFont typeface="Wingdings" panose="05000000000000000000" pitchFamily="2" charset="2"/>
              <a:buChar char="ü"/>
            </a:pPr>
            <a:endParaRPr lang="en-IN" sz="2400" dirty="0">
              <a:latin typeface="Helios" panose="020B0604020202020204" charset="0"/>
            </a:endParaRPr>
          </a:p>
          <a:p>
            <a:pPr marL="457200" indent="-457200" algn="just">
              <a:lnSpc>
                <a:spcPct val="150000"/>
              </a:lnSpc>
              <a:buFont typeface="Wingdings" panose="05000000000000000000" pitchFamily="2" charset="2"/>
              <a:buChar char="ü"/>
            </a:pPr>
            <a:r>
              <a:rPr lang="en-IN" sz="2400" dirty="0">
                <a:latin typeface="Helios" panose="020B0604020202020204" charset="0"/>
              </a:rPr>
              <a:t>These models have their own flaws and hence we require better models which can have lower errors.</a:t>
            </a:r>
          </a:p>
        </p:txBody>
      </p:sp>
      <p:grpSp>
        <p:nvGrpSpPr>
          <p:cNvPr id="3" name="Group 2">
            <a:extLst>
              <a:ext uri="{FF2B5EF4-FFF2-40B4-BE49-F238E27FC236}">
                <a16:creationId xmlns:a16="http://schemas.microsoft.com/office/drawing/2014/main" id="{1D37887D-770B-FF54-E540-A9D2500ED5AC}"/>
              </a:ext>
            </a:extLst>
          </p:cNvPr>
          <p:cNvGrpSpPr/>
          <p:nvPr/>
        </p:nvGrpSpPr>
        <p:grpSpPr>
          <a:xfrm>
            <a:off x="0" y="0"/>
            <a:ext cx="18288000" cy="1943099"/>
            <a:chOff x="0" y="0"/>
            <a:chExt cx="18288000" cy="1943099"/>
          </a:xfrm>
        </p:grpSpPr>
        <p:sp>
          <p:nvSpPr>
            <p:cNvPr id="2" name="Freeform 3">
              <a:extLst>
                <a:ext uri="{FF2B5EF4-FFF2-40B4-BE49-F238E27FC236}">
                  <a16:creationId xmlns:a16="http://schemas.microsoft.com/office/drawing/2014/main" id="{68F62611-FEC8-0610-B59A-272B36976DE7}"/>
                </a:ext>
              </a:extLst>
            </p:cNvPr>
            <p:cNvSpPr/>
            <p:nvPr/>
          </p:nvSpPr>
          <p:spPr>
            <a:xfrm>
              <a:off x="0" y="0"/>
              <a:ext cx="18288000" cy="1943099"/>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8" name="TextBox 8"/>
            <p:cNvSpPr txBox="1"/>
            <p:nvPr/>
          </p:nvSpPr>
          <p:spPr>
            <a:xfrm>
              <a:off x="2148267" y="493820"/>
              <a:ext cx="13991465" cy="1144480"/>
            </a:xfrm>
            <a:prstGeom prst="rect">
              <a:avLst/>
            </a:prstGeom>
          </p:spPr>
          <p:txBody>
            <a:bodyPr lIns="0" tIns="0" rIns="0" bIns="0" rtlCol="0" anchor="t">
              <a:spAutoFit/>
            </a:bodyPr>
            <a:lstStyle/>
            <a:p>
              <a:pPr algn="ctr">
                <a:lnSpc>
                  <a:spcPts val="9099"/>
                </a:lnSpc>
              </a:pPr>
              <a:r>
                <a:rPr lang="en-US" sz="6999" dirty="0">
                  <a:solidFill>
                    <a:schemeClr val="bg1"/>
                  </a:solidFill>
                  <a:latin typeface="Klein Bold"/>
                  <a:ea typeface="Klein Bold"/>
                  <a:cs typeface="Klein Bold"/>
                  <a:sym typeface="Klein Bold"/>
                </a:rPr>
                <a:t>Why Decision Tree?</a:t>
              </a:r>
            </a:p>
          </p:txBody>
        </p:sp>
      </p:grpSp>
    </p:spTree>
    <p:extLst>
      <p:ext uri="{BB962C8B-B14F-4D97-AF65-F5344CB8AC3E}">
        <p14:creationId xmlns:p14="http://schemas.microsoft.com/office/powerpoint/2010/main" val="219883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294CA2-D4C7-071E-A725-663B918CA06D}"/>
              </a:ext>
            </a:extLst>
          </p:cNvPr>
          <p:cNvGrpSpPr/>
          <p:nvPr/>
        </p:nvGrpSpPr>
        <p:grpSpPr>
          <a:xfrm>
            <a:off x="0" y="0"/>
            <a:ext cx="18288000" cy="1943099"/>
            <a:chOff x="0" y="0"/>
            <a:chExt cx="18288000" cy="1943099"/>
          </a:xfrm>
        </p:grpSpPr>
        <p:sp>
          <p:nvSpPr>
            <p:cNvPr id="5" name="Freeform 3">
              <a:extLst>
                <a:ext uri="{FF2B5EF4-FFF2-40B4-BE49-F238E27FC236}">
                  <a16:creationId xmlns:a16="http://schemas.microsoft.com/office/drawing/2014/main" id="{873B649B-FDB5-23F4-AA14-D50DAF31D976}"/>
                </a:ext>
              </a:extLst>
            </p:cNvPr>
            <p:cNvSpPr/>
            <p:nvPr/>
          </p:nvSpPr>
          <p:spPr>
            <a:xfrm>
              <a:off x="0" y="0"/>
              <a:ext cx="18288000" cy="1943099"/>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3">
                <a:extLst>
                  <a:ext uri="{96DAC541-7B7A-43D3-8B79-37D633B846F1}">
                    <asvg:svgBlip xmlns:asvg="http://schemas.microsoft.com/office/drawing/2016/SVG/main" r:embed="rId4"/>
                  </a:ext>
                </a:extLst>
              </a:blip>
              <a:stretch>
                <a:fillRect t="-184715"/>
              </a:stretch>
            </a:blipFill>
          </p:spPr>
        </p:sp>
        <p:sp>
          <p:nvSpPr>
            <p:cNvPr id="6" name="TextBox 8">
              <a:extLst>
                <a:ext uri="{FF2B5EF4-FFF2-40B4-BE49-F238E27FC236}">
                  <a16:creationId xmlns:a16="http://schemas.microsoft.com/office/drawing/2014/main" id="{7F0F7291-1617-B741-16BE-CB3B22CD989C}"/>
                </a:ext>
              </a:extLst>
            </p:cNvPr>
            <p:cNvSpPr txBox="1"/>
            <p:nvPr/>
          </p:nvSpPr>
          <p:spPr>
            <a:xfrm>
              <a:off x="2148267" y="493820"/>
              <a:ext cx="13991465" cy="1144480"/>
            </a:xfrm>
            <a:prstGeom prst="rect">
              <a:avLst/>
            </a:prstGeom>
          </p:spPr>
          <p:txBody>
            <a:bodyPr lIns="0" tIns="0" rIns="0" bIns="0" rtlCol="0" anchor="t">
              <a:spAutoFit/>
            </a:bodyPr>
            <a:lstStyle/>
            <a:p>
              <a:pPr algn="ctr">
                <a:lnSpc>
                  <a:spcPts val="9099"/>
                </a:lnSpc>
              </a:pPr>
              <a:r>
                <a:rPr lang="en-US" sz="6999" dirty="0">
                  <a:solidFill>
                    <a:schemeClr val="bg1"/>
                  </a:solidFill>
                  <a:latin typeface="Klein Bold"/>
                  <a:ea typeface="Klein Bold"/>
                  <a:cs typeface="Klein Bold"/>
                  <a:sym typeface="Klein Bold"/>
                </a:rPr>
                <a:t>Decision Trees</a:t>
              </a:r>
            </a:p>
          </p:txBody>
        </p:sp>
      </p:grpSp>
      <p:sp>
        <p:nvSpPr>
          <p:cNvPr id="7" name="TextBox 6">
            <a:extLst>
              <a:ext uri="{FF2B5EF4-FFF2-40B4-BE49-F238E27FC236}">
                <a16:creationId xmlns:a16="http://schemas.microsoft.com/office/drawing/2014/main" id="{2E0DE247-51E4-F515-FD8E-F38683A5769B}"/>
              </a:ext>
            </a:extLst>
          </p:cNvPr>
          <p:cNvSpPr txBox="1"/>
          <p:nvPr/>
        </p:nvSpPr>
        <p:spPr>
          <a:xfrm>
            <a:off x="876300" y="2324100"/>
            <a:ext cx="16535400" cy="666939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ü"/>
            </a:pPr>
            <a:r>
              <a:rPr lang="en-IN" sz="2400" dirty="0">
                <a:latin typeface="Helios" panose="020B0604020202020204" charset="0"/>
              </a:rPr>
              <a:t> A decision tree is more complicated model compared to linear models and can be used on non-linear data.</a:t>
            </a:r>
          </a:p>
          <a:p>
            <a:pPr marL="457200" indent="-457200" algn="just">
              <a:lnSpc>
                <a:spcPct val="150000"/>
              </a:lnSpc>
              <a:buFont typeface="Wingdings" panose="05000000000000000000" pitchFamily="2" charset="2"/>
              <a:buChar char="ü"/>
            </a:pPr>
            <a:endParaRPr lang="en-IN" sz="2400" dirty="0">
              <a:latin typeface="Helios" panose="020B0604020202020204" charset="0"/>
            </a:endParaRPr>
          </a:p>
          <a:p>
            <a:pPr marL="457200" indent="-457200" algn="just">
              <a:lnSpc>
                <a:spcPct val="150000"/>
              </a:lnSpc>
              <a:buFont typeface="Wingdings" panose="05000000000000000000" pitchFamily="2" charset="2"/>
              <a:buChar char="ü"/>
            </a:pPr>
            <a:r>
              <a:rPr lang="en-IN" sz="2400" dirty="0">
                <a:latin typeface="Helios" panose="020B0604020202020204" charset="0"/>
              </a:rPr>
              <a:t>It can be imagined as a simple flow chart where many decisions drive to predict the class of the given record.</a:t>
            </a:r>
          </a:p>
          <a:p>
            <a:pPr marL="457200" indent="-457200" algn="just">
              <a:lnSpc>
                <a:spcPct val="150000"/>
              </a:lnSpc>
              <a:buFont typeface="Wingdings" panose="05000000000000000000" pitchFamily="2" charset="2"/>
              <a:buChar char="ü"/>
            </a:pPr>
            <a:endParaRPr lang="en-IN" sz="2400" dirty="0">
              <a:latin typeface="Helios" panose="020B0604020202020204" charset="0"/>
            </a:endParaRPr>
          </a:p>
          <a:p>
            <a:pPr marL="457200" indent="-457200" algn="just">
              <a:lnSpc>
                <a:spcPct val="150000"/>
              </a:lnSpc>
              <a:buFont typeface="Wingdings" panose="05000000000000000000" pitchFamily="2" charset="2"/>
              <a:buChar char="ü"/>
            </a:pPr>
            <a:r>
              <a:rPr lang="en-IN" sz="2400" dirty="0">
                <a:latin typeface="Helios" panose="020B0604020202020204" charset="0"/>
              </a:rPr>
              <a:t>Decision trees start with root node on which the data is split into child nodes by making some decisions.</a:t>
            </a:r>
          </a:p>
          <a:p>
            <a:pPr marL="457200" indent="-457200" algn="just">
              <a:lnSpc>
                <a:spcPct val="150000"/>
              </a:lnSpc>
              <a:buFont typeface="Wingdings" panose="05000000000000000000" pitchFamily="2" charset="2"/>
              <a:buChar char="ü"/>
            </a:pPr>
            <a:endParaRPr lang="en-IN" sz="2400" dirty="0">
              <a:latin typeface="Helios" panose="020B0604020202020204" charset="0"/>
            </a:endParaRPr>
          </a:p>
          <a:p>
            <a:pPr marL="457200" indent="-457200" algn="just">
              <a:lnSpc>
                <a:spcPct val="150000"/>
              </a:lnSpc>
              <a:buFont typeface="Wingdings" panose="05000000000000000000" pitchFamily="2" charset="2"/>
              <a:buChar char="ü"/>
            </a:pPr>
            <a:r>
              <a:rPr lang="en-IN" sz="2400" dirty="0">
                <a:latin typeface="Helios" panose="020B0604020202020204" charset="0"/>
              </a:rPr>
              <a:t>The cycle of making child nodes are continued until a point is reached where all the data points can no longer be split, in other words all data points belong to same class/cluster. These are called as leaf nodes.</a:t>
            </a:r>
          </a:p>
          <a:p>
            <a:pPr marL="457200" indent="-457200" algn="just">
              <a:lnSpc>
                <a:spcPct val="150000"/>
              </a:lnSpc>
              <a:buFont typeface="Wingdings" panose="05000000000000000000" pitchFamily="2" charset="2"/>
              <a:buChar char="ü"/>
            </a:pPr>
            <a:endParaRPr lang="en-IN" sz="2400" dirty="0">
              <a:latin typeface="Helios" panose="020B0604020202020204" charset="0"/>
            </a:endParaRPr>
          </a:p>
          <a:p>
            <a:pPr marL="457200" indent="-457200" algn="just">
              <a:lnSpc>
                <a:spcPct val="150000"/>
              </a:lnSpc>
              <a:buFont typeface="Wingdings" panose="05000000000000000000" pitchFamily="2" charset="2"/>
              <a:buChar char="ü"/>
            </a:pPr>
            <a:r>
              <a:rPr lang="en-IN" sz="2400" dirty="0">
                <a:latin typeface="Helios" panose="020B0604020202020204" charset="0"/>
              </a:rPr>
              <a:t>Decision Trees make the splits based on information gain. It uses Entropy/Gini Index and finds optimum splits. Hence they are greedy.</a:t>
            </a:r>
          </a:p>
          <a:p>
            <a:pPr marL="457200" indent="-457200" algn="just">
              <a:lnSpc>
                <a:spcPct val="150000"/>
              </a:lnSpc>
              <a:buFont typeface="Wingdings" panose="05000000000000000000" pitchFamily="2" charset="2"/>
              <a:buChar char="ü"/>
            </a:pPr>
            <a:endParaRPr lang="en-IN" sz="2400" dirty="0">
              <a:latin typeface="Helios" panose="020B0604020202020204" charset="0"/>
            </a:endParaRPr>
          </a:p>
        </p:txBody>
      </p:sp>
    </p:spTree>
    <p:extLst>
      <p:ext uri="{BB962C8B-B14F-4D97-AF65-F5344CB8AC3E}">
        <p14:creationId xmlns:p14="http://schemas.microsoft.com/office/powerpoint/2010/main" val="212240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E600A66-503B-B9DA-E51B-D0DFACB34023}"/>
              </a:ext>
            </a:extLst>
          </p:cNvPr>
          <p:cNvGrpSpPr/>
          <p:nvPr/>
        </p:nvGrpSpPr>
        <p:grpSpPr>
          <a:xfrm>
            <a:off x="0" y="0"/>
            <a:ext cx="18288000" cy="1943099"/>
            <a:chOff x="0" y="0"/>
            <a:chExt cx="18288000" cy="1943099"/>
          </a:xfrm>
        </p:grpSpPr>
        <p:sp>
          <p:nvSpPr>
            <p:cNvPr id="6" name="Freeform 3">
              <a:extLst>
                <a:ext uri="{FF2B5EF4-FFF2-40B4-BE49-F238E27FC236}">
                  <a16:creationId xmlns:a16="http://schemas.microsoft.com/office/drawing/2014/main" id="{8F17BE03-5AEC-0640-3DB8-D551944BD599}"/>
                </a:ext>
              </a:extLst>
            </p:cNvPr>
            <p:cNvSpPr/>
            <p:nvPr/>
          </p:nvSpPr>
          <p:spPr>
            <a:xfrm>
              <a:off x="0" y="0"/>
              <a:ext cx="18288000" cy="1943099"/>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7" name="TextBox 8">
              <a:extLst>
                <a:ext uri="{FF2B5EF4-FFF2-40B4-BE49-F238E27FC236}">
                  <a16:creationId xmlns:a16="http://schemas.microsoft.com/office/drawing/2014/main" id="{5480CB94-C873-9FC0-C934-D418C5CBA5DE}"/>
                </a:ext>
              </a:extLst>
            </p:cNvPr>
            <p:cNvSpPr txBox="1"/>
            <p:nvPr/>
          </p:nvSpPr>
          <p:spPr>
            <a:xfrm>
              <a:off x="2148267" y="493820"/>
              <a:ext cx="13991465" cy="1144480"/>
            </a:xfrm>
            <a:prstGeom prst="rect">
              <a:avLst/>
            </a:prstGeom>
          </p:spPr>
          <p:txBody>
            <a:bodyPr lIns="0" tIns="0" rIns="0" bIns="0" rtlCol="0" anchor="t">
              <a:spAutoFit/>
            </a:bodyPr>
            <a:lstStyle/>
            <a:p>
              <a:pPr algn="ctr">
                <a:lnSpc>
                  <a:spcPts val="9099"/>
                </a:lnSpc>
              </a:pPr>
              <a:r>
                <a:rPr lang="en-US" sz="6999" dirty="0">
                  <a:solidFill>
                    <a:schemeClr val="bg1"/>
                  </a:solidFill>
                  <a:latin typeface="Klein Bold"/>
                  <a:ea typeface="Klein Bold"/>
                  <a:cs typeface="Klein Bold"/>
                  <a:sym typeface="Klein Bold"/>
                </a:rPr>
                <a:t>Flow</a:t>
              </a:r>
            </a:p>
          </p:txBody>
        </p:sp>
      </p:grpSp>
      <p:grpSp>
        <p:nvGrpSpPr>
          <p:cNvPr id="120" name="Group 119">
            <a:extLst>
              <a:ext uri="{FF2B5EF4-FFF2-40B4-BE49-F238E27FC236}">
                <a16:creationId xmlns:a16="http://schemas.microsoft.com/office/drawing/2014/main" id="{BB268931-2577-D538-F99C-1CF187C87211}"/>
              </a:ext>
            </a:extLst>
          </p:cNvPr>
          <p:cNvGrpSpPr/>
          <p:nvPr/>
        </p:nvGrpSpPr>
        <p:grpSpPr>
          <a:xfrm>
            <a:off x="2476499" y="2436919"/>
            <a:ext cx="13335001" cy="7507181"/>
            <a:chOff x="0" y="0"/>
            <a:chExt cx="12192000" cy="6858000"/>
          </a:xfrm>
        </p:grpSpPr>
        <p:grpSp>
          <p:nvGrpSpPr>
            <p:cNvPr id="121" name="Group 120">
              <a:extLst>
                <a:ext uri="{FF2B5EF4-FFF2-40B4-BE49-F238E27FC236}">
                  <a16:creationId xmlns:a16="http://schemas.microsoft.com/office/drawing/2014/main" id="{AFB0A5E6-C0D3-C705-36D8-63E8EF22EAA9}"/>
                </a:ext>
              </a:extLst>
            </p:cNvPr>
            <p:cNvGrpSpPr/>
            <p:nvPr/>
          </p:nvGrpSpPr>
          <p:grpSpPr>
            <a:xfrm>
              <a:off x="0" y="0"/>
              <a:ext cx="12192000" cy="6858000"/>
              <a:chOff x="0" y="0"/>
              <a:chExt cx="12192000" cy="6858000"/>
            </a:xfrm>
          </p:grpSpPr>
          <p:pic>
            <p:nvPicPr>
              <p:cNvPr id="123" name="Picture 2">
                <a:extLst>
                  <a:ext uri="{FF2B5EF4-FFF2-40B4-BE49-F238E27FC236}">
                    <a16:creationId xmlns:a16="http://schemas.microsoft.com/office/drawing/2014/main" id="{8ACDF33C-BC66-BE03-DBF0-1731416DD2D6}"/>
                  </a:ext>
                </a:extLst>
              </p:cNvPr>
              <p:cNvPicPr>
                <a:picLocks noChangeAspect="1" noChangeArrowheads="1"/>
              </p:cNvPicPr>
              <p:nvPr/>
            </p:nvPicPr>
            <p:blipFill>
              <a:blip r:embed="rId4">
                <a:alphaModFix amt="1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Rounded Corners 123">
                <a:extLst>
                  <a:ext uri="{FF2B5EF4-FFF2-40B4-BE49-F238E27FC236}">
                    <a16:creationId xmlns:a16="http://schemas.microsoft.com/office/drawing/2014/main" id="{3E7A059F-CE49-165B-3678-A6E3BBB22A26}"/>
                  </a:ext>
                </a:extLst>
              </p:cNvPr>
              <p:cNvSpPr/>
              <p:nvPr/>
            </p:nvSpPr>
            <p:spPr>
              <a:xfrm>
                <a:off x="5359400" y="6217920"/>
                <a:ext cx="1473200" cy="518160"/>
              </a:xfrm>
              <a:prstGeom prst="roundRect">
                <a:avLst/>
              </a:prstGeom>
              <a:solidFill>
                <a:schemeClr val="accent1">
                  <a:lumMod val="75000"/>
                  <a:alpha val="8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Loan Bucket</a:t>
                </a:r>
              </a:p>
              <a:p>
                <a:pPr algn="ctr"/>
                <a:r>
                  <a:rPr lang="en-IN" sz="1400" dirty="0"/>
                  <a:t>Govt/</a:t>
                </a:r>
                <a:r>
                  <a:rPr lang="en-IN" sz="1400" dirty="0" err="1"/>
                  <a:t>pvt</a:t>
                </a:r>
                <a:endParaRPr lang="en-IN" sz="1400" dirty="0"/>
              </a:p>
            </p:txBody>
          </p:sp>
          <p:sp>
            <p:nvSpPr>
              <p:cNvPr id="125" name="Rectangle: Rounded Corners 124">
                <a:extLst>
                  <a:ext uri="{FF2B5EF4-FFF2-40B4-BE49-F238E27FC236}">
                    <a16:creationId xmlns:a16="http://schemas.microsoft.com/office/drawing/2014/main" id="{3C873B7E-08AF-4A7D-0B66-A3D39B5C92CE}"/>
                  </a:ext>
                </a:extLst>
              </p:cNvPr>
              <p:cNvSpPr/>
              <p:nvPr/>
            </p:nvSpPr>
            <p:spPr>
              <a:xfrm>
                <a:off x="6517642" y="5049520"/>
                <a:ext cx="1473200" cy="518160"/>
              </a:xfrm>
              <a:prstGeom prst="roundRect">
                <a:avLst/>
              </a:prstGeom>
              <a:solidFill>
                <a:schemeClr val="accent1">
                  <a:lumMod val="75000"/>
                  <a:alpha val="8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Salary&gt;30000</a:t>
                </a:r>
              </a:p>
            </p:txBody>
          </p:sp>
          <p:sp>
            <p:nvSpPr>
              <p:cNvPr id="126" name="Rectangle: Rounded Corners 125">
                <a:extLst>
                  <a:ext uri="{FF2B5EF4-FFF2-40B4-BE49-F238E27FC236}">
                    <a16:creationId xmlns:a16="http://schemas.microsoft.com/office/drawing/2014/main" id="{0A970C66-6169-0C17-28E4-75A990410054}"/>
                  </a:ext>
                </a:extLst>
              </p:cNvPr>
              <p:cNvSpPr/>
              <p:nvPr/>
            </p:nvSpPr>
            <p:spPr>
              <a:xfrm>
                <a:off x="4201160" y="5049520"/>
                <a:ext cx="1473200" cy="518160"/>
              </a:xfrm>
              <a:prstGeom prst="roundRect">
                <a:avLst/>
              </a:prstGeom>
              <a:solidFill>
                <a:schemeClr val="accent1">
                  <a:lumMod val="75000"/>
                  <a:alpha val="8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Salary&gt;50000</a:t>
                </a:r>
                <a:endParaRPr lang="en-IN" sz="1800" dirty="0"/>
              </a:p>
            </p:txBody>
          </p:sp>
          <p:cxnSp>
            <p:nvCxnSpPr>
              <p:cNvPr id="127" name="Straight Arrow Connector 126">
                <a:extLst>
                  <a:ext uri="{FF2B5EF4-FFF2-40B4-BE49-F238E27FC236}">
                    <a16:creationId xmlns:a16="http://schemas.microsoft.com/office/drawing/2014/main" id="{755F8CC7-219D-070B-62FE-D09B02444AE0}"/>
                  </a:ext>
                </a:extLst>
              </p:cNvPr>
              <p:cNvCxnSpPr>
                <a:stCxn id="124" idx="0"/>
              </p:cNvCxnSpPr>
              <p:nvPr/>
            </p:nvCxnSpPr>
            <p:spPr>
              <a:xfrm flipV="1">
                <a:off x="6096000" y="5567680"/>
                <a:ext cx="1158242" cy="650240"/>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28" name="Straight Arrow Connector 127">
                <a:extLst>
                  <a:ext uri="{FF2B5EF4-FFF2-40B4-BE49-F238E27FC236}">
                    <a16:creationId xmlns:a16="http://schemas.microsoft.com/office/drawing/2014/main" id="{1F5DBBAE-8FC9-78BC-3D27-2FB858B740E2}"/>
                  </a:ext>
                </a:extLst>
              </p:cNvPr>
              <p:cNvCxnSpPr/>
              <p:nvPr/>
            </p:nvCxnSpPr>
            <p:spPr>
              <a:xfrm flipH="1" flipV="1">
                <a:off x="4937760" y="5567680"/>
                <a:ext cx="1158240" cy="650240"/>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29" name="TextBox 128">
                <a:extLst>
                  <a:ext uri="{FF2B5EF4-FFF2-40B4-BE49-F238E27FC236}">
                    <a16:creationId xmlns:a16="http://schemas.microsoft.com/office/drawing/2014/main" id="{3B709179-4025-8025-A99E-74FB7A6B91F4}"/>
                  </a:ext>
                </a:extLst>
              </p:cNvPr>
              <p:cNvSpPr txBox="1"/>
              <p:nvPr/>
            </p:nvSpPr>
            <p:spPr>
              <a:xfrm>
                <a:off x="6832600" y="5754300"/>
                <a:ext cx="914400" cy="276999"/>
              </a:xfrm>
              <a:prstGeom prst="rect">
                <a:avLst/>
              </a:prstGeom>
              <a:noFill/>
            </p:spPr>
            <p:txBody>
              <a:bodyPr wrap="square" rtlCol="0">
                <a:spAutoFit/>
              </a:bodyPr>
              <a:lstStyle/>
              <a:p>
                <a:r>
                  <a:rPr lang="en-IN" sz="1200" dirty="0"/>
                  <a:t>Yes govt</a:t>
                </a:r>
              </a:p>
            </p:txBody>
          </p:sp>
          <p:sp>
            <p:nvSpPr>
              <p:cNvPr id="130" name="TextBox 129">
                <a:extLst>
                  <a:ext uri="{FF2B5EF4-FFF2-40B4-BE49-F238E27FC236}">
                    <a16:creationId xmlns:a16="http://schemas.microsoft.com/office/drawing/2014/main" id="{AA2467D2-1D06-F970-0CAC-6D4A76975CB3}"/>
                  </a:ext>
                </a:extLst>
              </p:cNvPr>
              <p:cNvSpPr txBox="1"/>
              <p:nvPr/>
            </p:nvSpPr>
            <p:spPr>
              <a:xfrm>
                <a:off x="4810760" y="5754300"/>
                <a:ext cx="914400" cy="276999"/>
              </a:xfrm>
              <a:prstGeom prst="rect">
                <a:avLst/>
              </a:prstGeom>
              <a:noFill/>
            </p:spPr>
            <p:txBody>
              <a:bodyPr wrap="square" rtlCol="0">
                <a:spAutoFit/>
              </a:bodyPr>
              <a:lstStyle/>
              <a:p>
                <a:r>
                  <a:rPr lang="en-IN" sz="1200" dirty="0"/>
                  <a:t>No Pvt</a:t>
                </a:r>
              </a:p>
            </p:txBody>
          </p:sp>
          <p:sp>
            <p:nvSpPr>
              <p:cNvPr id="131" name="Rectangle: Rounded Corners 130">
                <a:extLst>
                  <a:ext uri="{FF2B5EF4-FFF2-40B4-BE49-F238E27FC236}">
                    <a16:creationId xmlns:a16="http://schemas.microsoft.com/office/drawing/2014/main" id="{B7EE06DB-D5CE-BF36-14A5-DBF33F148D8A}"/>
                  </a:ext>
                </a:extLst>
              </p:cNvPr>
              <p:cNvSpPr/>
              <p:nvPr/>
            </p:nvSpPr>
            <p:spPr>
              <a:xfrm>
                <a:off x="7289800" y="3779520"/>
                <a:ext cx="1473200" cy="518160"/>
              </a:xfrm>
              <a:prstGeom prst="roundRect">
                <a:avLst/>
              </a:prstGeom>
              <a:solidFill>
                <a:schemeClr val="accent1">
                  <a:lumMod val="75000"/>
                  <a:alpha val="8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Current job &gt;2 Y</a:t>
                </a:r>
              </a:p>
            </p:txBody>
          </p:sp>
          <p:sp>
            <p:nvSpPr>
              <p:cNvPr id="132" name="Rectangle: Rounded Corners 131">
                <a:extLst>
                  <a:ext uri="{FF2B5EF4-FFF2-40B4-BE49-F238E27FC236}">
                    <a16:creationId xmlns:a16="http://schemas.microsoft.com/office/drawing/2014/main" id="{89D522E5-344E-75E8-F70F-26DD0985522F}"/>
                  </a:ext>
                </a:extLst>
              </p:cNvPr>
              <p:cNvSpPr/>
              <p:nvPr/>
            </p:nvSpPr>
            <p:spPr>
              <a:xfrm>
                <a:off x="3464560" y="3779520"/>
                <a:ext cx="1473200" cy="518160"/>
              </a:xfrm>
              <a:prstGeom prst="roundRect">
                <a:avLst/>
              </a:prstGeom>
              <a:solidFill>
                <a:schemeClr val="accent1">
                  <a:lumMod val="75000"/>
                  <a:alpha val="8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Current job&gt;3 Y</a:t>
                </a:r>
              </a:p>
            </p:txBody>
          </p:sp>
          <p:sp>
            <p:nvSpPr>
              <p:cNvPr id="133" name="Rectangle: Rounded Corners 132">
                <a:extLst>
                  <a:ext uri="{FF2B5EF4-FFF2-40B4-BE49-F238E27FC236}">
                    <a16:creationId xmlns:a16="http://schemas.microsoft.com/office/drawing/2014/main" id="{E87880F2-1D2B-5891-CCF4-63FD271B027D}"/>
                  </a:ext>
                </a:extLst>
              </p:cNvPr>
              <p:cNvSpPr/>
              <p:nvPr/>
            </p:nvSpPr>
            <p:spPr>
              <a:xfrm>
                <a:off x="5359400" y="3765619"/>
                <a:ext cx="1473200" cy="518160"/>
              </a:xfrm>
              <a:prstGeom prst="roundRect">
                <a:avLst/>
              </a:prstGeom>
              <a:solidFill>
                <a:schemeClr val="accent2">
                  <a:lumMod val="75000"/>
                  <a:alpha val="5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Not Qualify</a:t>
                </a:r>
              </a:p>
            </p:txBody>
          </p:sp>
          <p:cxnSp>
            <p:nvCxnSpPr>
              <p:cNvPr id="134" name="Straight Arrow Connector 133">
                <a:extLst>
                  <a:ext uri="{FF2B5EF4-FFF2-40B4-BE49-F238E27FC236}">
                    <a16:creationId xmlns:a16="http://schemas.microsoft.com/office/drawing/2014/main" id="{3DBFB575-517C-F487-4045-33D45B118508}"/>
                  </a:ext>
                </a:extLst>
              </p:cNvPr>
              <p:cNvCxnSpPr>
                <a:cxnSpLocks/>
                <a:stCxn id="125" idx="0"/>
              </p:cNvCxnSpPr>
              <p:nvPr/>
            </p:nvCxnSpPr>
            <p:spPr>
              <a:xfrm flipV="1">
                <a:off x="7254242" y="4297680"/>
                <a:ext cx="736600" cy="751840"/>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35" name="Straight Arrow Connector 134">
                <a:extLst>
                  <a:ext uri="{FF2B5EF4-FFF2-40B4-BE49-F238E27FC236}">
                    <a16:creationId xmlns:a16="http://schemas.microsoft.com/office/drawing/2014/main" id="{5A121BF3-A2EB-2D93-5963-386C9088DCCE}"/>
                  </a:ext>
                </a:extLst>
              </p:cNvPr>
              <p:cNvCxnSpPr>
                <a:cxnSpLocks/>
                <a:stCxn id="125" idx="0"/>
                <a:endCxn id="133" idx="2"/>
              </p:cNvCxnSpPr>
              <p:nvPr/>
            </p:nvCxnSpPr>
            <p:spPr>
              <a:xfrm flipH="1" flipV="1">
                <a:off x="6096000" y="4283779"/>
                <a:ext cx="1158242" cy="765741"/>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36" name="Straight Arrow Connector 135">
                <a:extLst>
                  <a:ext uri="{FF2B5EF4-FFF2-40B4-BE49-F238E27FC236}">
                    <a16:creationId xmlns:a16="http://schemas.microsoft.com/office/drawing/2014/main" id="{87EF33EA-2697-C1F4-326B-D2DE3706ACB8}"/>
                  </a:ext>
                </a:extLst>
              </p:cNvPr>
              <p:cNvCxnSpPr>
                <a:cxnSpLocks/>
                <a:stCxn id="126" idx="0"/>
                <a:endCxn id="132" idx="2"/>
              </p:cNvCxnSpPr>
              <p:nvPr/>
            </p:nvCxnSpPr>
            <p:spPr>
              <a:xfrm flipH="1" flipV="1">
                <a:off x="4201160" y="4297680"/>
                <a:ext cx="736600" cy="751840"/>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Arrow Connector 136">
                <a:extLst>
                  <a:ext uri="{FF2B5EF4-FFF2-40B4-BE49-F238E27FC236}">
                    <a16:creationId xmlns:a16="http://schemas.microsoft.com/office/drawing/2014/main" id="{404EAAB9-80C6-3BA5-50BD-79C14327288C}"/>
                  </a:ext>
                </a:extLst>
              </p:cNvPr>
              <p:cNvCxnSpPr>
                <a:cxnSpLocks/>
                <a:stCxn id="126" idx="0"/>
                <a:endCxn id="133" idx="2"/>
              </p:cNvCxnSpPr>
              <p:nvPr/>
            </p:nvCxnSpPr>
            <p:spPr>
              <a:xfrm flipV="1">
                <a:off x="4937760" y="4283779"/>
                <a:ext cx="1158240" cy="765741"/>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38" name="Rectangle: Rounded Corners 137">
                <a:extLst>
                  <a:ext uri="{FF2B5EF4-FFF2-40B4-BE49-F238E27FC236}">
                    <a16:creationId xmlns:a16="http://schemas.microsoft.com/office/drawing/2014/main" id="{D4002995-9C03-E85F-4353-ECBBFD5FCDF8}"/>
                  </a:ext>
                </a:extLst>
              </p:cNvPr>
              <p:cNvSpPr/>
              <p:nvPr/>
            </p:nvSpPr>
            <p:spPr>
              <a:xfrm>
                <a:off x="7289800" y="2540000"/>
                <a:ext cx="1498600" cy="518160"/>
              </a:xfrm>
              <a:prstGeom prst="roundRect">
                <a:avLst/>
              </a:prstGeom>
              <a:solidFill>
                <a:schemeClr val="accent1">
                  <a:lumMod val="75000"/>
                  <a:alpha val="8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Commitment&lt;50%</a:t>
                </a:r>
              </a:p>
            </p:txBody>
          </p:sp>
          <p:sp>
            <p:nvSpPr>
              <p:cNvPr id="139" name="Rectangle: Rounded Corners 138">
                <a:extLst>
                  <a:ext uri="{FF2B5EF4-FFF2-40B4-BE49-F238E27FC236}">
                    <a16:creationId xmlns:a16="http://schemas.microsoft.com/office/drawing/2014/main" id="{F3CE5E5F-9618-847C-8CA0-35D4A74697F6}"/>
                  </a:ext>
                </a:extLst>
              </p:cNvPr>
              <p:cNvSpPr/>
              <p:nvPr/>
            </p:nvSpPr>
            <p:spPr>
              <a:xfrm>
                <a:off x="3464560" y="2540000"/>
                <a:ext cx="1473200" cy="518160"/>
              </a:xfrm>
              <a:prstGeom prst="roundRect">
                <a:avLst/>
              </a:prstGeom>
              <a:solidFill>
                <a:schemeClr val="accent1">
                  <a:lumMod val="75000"/>
                  <a:alpha val="8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Commitment&lt;50%</a:t>
                </a:r>
              </a:p>
            </p:txBody>
          </p:sp>
          <p:sp>
            <p:nvSpPr>
              <p:cNvPr id="140" name="Rectangle: Rounded Corners 139">
                <a:extLst>
                  <a:ext uri="{FF2B5EF4-FFF2-40B4-BE49-F238E27FC236}">
                    <a16:creationId xmlns:a16="http://schemas.microsoft.com/office/drawing/2014/main" id="{E67E810A-6268-65C9-7D76-5C6D1B24BB8B}"/>
                  </a:ext>
                </a:extLst>
              </p:cNvPr>
              <p:cNvSpPr/>
              <p:nvPr/>
            </p:nvSpPr>
            <p:spPr>
              <a:xfrm>
                <a:off x="5359400" y="2540000"/>
                <a:ext cx="1473200" cy="518160"/>
              </a:xfrm>
              <a:prstGeom prst="roundRect">
                <a:avLst/>
              </a:prstGeom>
              <a:solidFill>
                <a:schemeClr val="accent2">
                  <a:lumMod val="75000"/>
                  <a:alpha val="5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Not Qualify</a:t>
                </a:r>
              </a:p>
            </p:txBody>
          </p:sp>
          <p:cxnSp>
            <p:nvCxnSpPr>
              <p:cNvPr id="141" name="Straight Arrow Connector 140">
                <a:extLst>
                  <a:ext uri="{FF2B5EF4-FFF2-40B4-BE49-F238E27FC236}">
                    <a16:creationId xmlns:a16="http://schemas.microsoft.com/office/drawing/2014/main" id="{8A2486DA-505F-7ED0-1251-49403EB75EB2}"/>
                  </a:ext>
                </a:extLst>
              </p:cNvPr>
              <p:cNvCxnSpPr>
                <a:cxnSpLocks/>
                <a:stCxn id="131" idx="0"/>
                <a:endCxn id="138" idx="2"/>
              </p:cNvCxnSpPr>
              <p:nvPr/>
            </p:nvCxnSpPr>
            <p:spPr>
              <a:xfrm flipV="1">
                <a:off x="8026400" y="3058160"/>
                <a:ext cx="12700" cy="721360"/>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2" name="Straight Arrow Connector 141">
                <a:extLst>
                  <a:ext uri="{FF2B5EF4-FFF2-40B4-BE49-F238E27FC236}">
                    <a16:creationId xmlns:a16="http://schemas.microsoft.com/office/drawing/2014/main" id="{EA54C8A9-90CF-9433-B500-8134F81D52FC}"/>
                  </a:ext>
                </a:extLst>
              </p:cNvPr>
              <p:cNvCxnSpPr>
                <a:cxnSpLocks/>
                <a:stCxn id="131" idx="0"/>
                <a:endCxn id="140" idx="2"/>
              </p:cNvCxnSpPr>
              <p:nvPr/>
            </p:nvCxnSpPr>
            <p:spPr>
              <a:xfrm flipH="1" flipV="1">
                <a:off x="6096000" y="3058160"/>
                <a:ext cx="1930400" cy="721360"/>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Arrow Connector 142">
                <a:extLst>
                  <a:ext uri="{FF2B5EF4-FFF2-40B4-BE49-F238E27FC236}">
                    <a16:creationId xmlns:a16="http://schemas.microsoft.com/office/drawing/2014/main" id="{B93AEB39-63B3-49EA-CD0E-69FA6D26FEC2}"/>
                  </a:ext>
                </a:extLst>
              </p:cNvPr>
              <p:cNvCxnSpPr>
                <a:cxnSpLocks/>
                <a:endCxn id="139" idx="2"/>
              </p:cNvCxnSpPr>
              <p:nvPr/>
            </p:nvCxnSpPr>
            <p:spPr>
              <a:xfrm flipV="1">
                <a:off x="4201160" y="3058160"/>
                <a:ext cx="0" cy="701040"/>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Arrow Connector 143">
                <a:extLst>
                  <a:ext uri="{FF2B5EF4-FFF2-40B4-BE49-F238E27FC236}">
                    <a16:creationId xmlns:a16="http://schemas.microsoft.com/office/drawing/2014/main" id="{6FC061DC-F093-5122-ABB9-546AE841A625}"/>
                  </a:ext>
                </a:extLst>
              </p:cNvPr>
              <p:cNvCxnSpPr>
                <a:cxnSpLocks/>
              </p:cNvCxnSpPr>
              <p:nvPr/>
            </p:nvCxnSpPr>
            <p:spPr>
              <a:xfrm flipV="1">
                <a:off x="4236720" y="1593781"/>
                <a:ext cx="2999741" cy="932318"/>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45" name="Rectangle: Rounded Corners 144">
                <a:extLst>
                  <a:ext uri="{FF2B5EF4-FFF2-40B4-BE49-F238E27FC236}">
                    <a16:creationId xmlns:a16="http://schemas.microsoft.com/office/drawing/2014/main" id="{CABDE7C5-EFD9-F276-0A74-D3FCA18AA5F6}"/>
                  </a:ext>
                </a:extLst>
              </p:cNvPr>
              <p:cNvSpPr/>
              <p:nvPr/>
            </p:nvSpPr>
            <p:spPr>
              <a:xfrm>
                <a:off x="4201160" y="1061720"/>
                <a:ext cx="1473200" cy="518160"/>
              </a:xfrm>
              <a:prstGeom prst="roundRect">
                <a:avLst/>
              </a:prstGeom>
              <a:solidFill>
                <a:schemeClr val="accent1">
                  <a:lumMod val="75000"/>
                  <a:alpha val="85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Loan eligible</a:t>
                </a:r>
              </a:p>
            </p:txBody>
          </p:sp>
          <p:sp>
            <p:nvSpPr>
              <p:cNvPr id="146" name="Rectangle: Rounded Corners 145">
                <a:extLst>
                  <a:ext uri="{FF2B5EF4-FFF2-40B4-BE49-F238E27FC236}">
                    <a16:creationId xmlns:a16="http://schemas.microsoft.com/office/drawing/2014/main" id="{A963692A-32A0-936C-76C5-0FFA80805C65}"/>
                  </a:ext>
                </a:extLst>
              </p:cNvPr>
              <p:cNvSpPr/>
              <p:nvPr/>
            </p:nvSpPr>
            <p:spPr>
              <a:xfrm>
                <a:off x="6553200" y="1061720"/>
                <a:ext cx="1473200" cy="518160"/>
              </a:xfrm>
              <a:prstGeom prst="roundRect">
                <a:avLst/>
              </a:prstGeom>
              <a:solidFill>
                <a:schemeClr val="accent2">
                  <a:lumMod val="75000"/>
                  <a:alpha val="5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Not Qualify</a:t>
                </a:r>
              </a:p>
            </p:txBody>
          </p:sp>
          <p:cxnSp>
            <p:nvCxnSpPr>
              <p:cNvPr id="147" name="Straight Arrow Connector 146">
                <a:extLst>
                  <a:ext uri="{FF2B5EF4-FFF2-40B4-BE49-F238E27FC236}">
                    <a16:creationId xmlns:a16="http://schemas.microsoft.com/office/drawing/2014/main" id="{1E71D88D-481A-AB7F-616F-7A72615E7DB7}"/>
                  </a:ext>
                </a:extLst>
              </p:cNvPr>
              <p:cNvCxnSpPr>
                <a:cxnSpLocks/>
                <a:endCxn id="145" idx="2"/>
              </p:cNvCxnSpPr>
              <p:nvPr/>
            </p:nvCxnSpPr>
            <p:spPr>
              <a:xfrm flipV="1">
                <a:off x="4206240" y="1579880"/>
                <a:ext cx="731520" cy="960120"/>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Arrow Connector 147">
                <a:extLst>
                  <a:ext uri="{FF2B5EF4-FFF2-40B4-BE49-F238E27FC236}">
                    <a16:creationId xmlns:a16="http://schemas.microsoft.com/office/drawing/2014/main" id="{721150E9-F3AA-13F1-709C-4B896ABF3059}"/>
                  </a:ext>
                </a:extLst>
              </p:cNvPr>
              <p:cNvCxnSpPr>
                <a:cxnSpLocks/>
              </p:cNvCxnSpPr>
              <p:nvPr/>
            </p:nvCxnSpPr>
            <p:spPr>
              <a:xfrm flipH="1" flipV="1">
                <a:off x="4955539" y="1593781"/>
                <a:ext cx="3035303" cy="946219"/>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Arrow Connector 148">
                <a:extLst>
                  <a:ext uri="{FF2B5EF4-FFF2-40B4-BE49-F238E27FC236}">
                    <a16:creationId xmlns:a16="http://schemas.microsoft.com/office/drawing/2014/main" id="{84F2497F-04CC-F2DA-BF96-577C6C9A36C1}"/>
                  </a:ext>
                </a:extLst>
              </p:cNvPr>
              <p:cNvCxnSpPr>
                <a:cxnSpLocks/>
              </p:cNvCxnSpPr>
              <p:nvPr/>
            </p:nvCxnSpPr>
            <p:spPr>
              <a:xfrm flipH="1" flipV="1">
                <a:off x="7236461" y="1593781"/>
                <a:ext cx="759460" cy="960120"/>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grpSp>
        <p:cxnSp>
          <p:nvCxnSpPr>
            <p:cNvPr id="122" name="Straight Arrow Connector 121">
              <a:extLst>
                <a:ext uri="{FF2B5EF4-FFF2-40B4-BE49-F238E27FC236}">
                  <a16:creationId xmlns:a16="http://schemas.microsoft.com/office/drawing/2014/main" id="{91DF9221-1E1E-2C9B-52BF-5D7706B2AE2F}"/>
                </a:ext>
              </a:extLst>
            </p:cNvPr>
            <p:cNvCxnSpPr>
              <a:cxnSpLocks/>
              <a:stCxn id="132" idx="0"/>
              <a:endCxn id="140" idx="2"/>
            </p:cNvCxnSpPr>
            <p:nvPr/>
          </p:nvCxnSpPr>
          <p:spPr>
            <a:xfrm flipV="1">
              <a:off x="4201160" y="3058160"/>
              <a:ext cx="1894840" cy="721360"/>
            </a:xfrm>
            <a:prstGeom prst="straightConnector1">
              <a:avLst/>
            </a:prstGeom>
            <a:solidFill>
              <a:schemeClr val="accent1">
                <a:lumMod val="75000"/>
                <a:alpha val="85000"/>
              </a:schemeClr>
            </a:solidFill>
            <a:ln w="19050" cap="rnd">
              <a:solidFill>
                <a:srgbClr val="002060"/>
              </a:solidFill>
              <a:round/>
              <a:tailEnd type="triangle"/>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170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0FE03881-ECC8-267F-DEF2-B0DB54DD68A1}"/>
              </a:ext>
            </a:extLst>
          </p:cNvPr>
          <p:cNvSpPr/>
          <p:nvPr/>
        </p:nvSpPr>
        <p:spPr>
          <a:xfrm>
            <a:off x="990600" y="3086100"/>
            <a:ext cx="4581869" cy="4146930"/>
          </a:xfrm>
          <a:prstGeom prst="rect">
            <a:avLst/>
          </a:prstGeom>
          <a:solidFill>
            <a:schemeClr val="bg1"/>
          </a:solid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E600A66-503B-B9DA-E51B-D0DFACB34023}"/>
              </a:ext>
            </a:extLst>
          </p:cNvPr>
          <p:cNvGrpSpPr/>
          <p:nvPr/>
        </p:nvGrpSpPr>
        <p:grpSpPr>
          <a:xfrm>
            <a:off x="0" y="0"/>
            <a:ext cx="18288000" cy="1943099"/>
            <a:chOff x="0" y="0"/>
            <a:chExt cx="18288000" cy="1943099"/>
          </a:xfrm>
        </p:grpSpPr>
        <p:sp>
          <p:nvSpPr>
            <p:cNvPr id="6" name="Freeform 3">
              <a:extLst>
                <a:ext uri="{FF2B5EF4-FFF2-40B4-BE49-F238E27FC236}">
                  <a16:creationId xmlns:a16="http://schemas.microsoft.com/office/drawing/2014/main" id="{8F17BE03-5AEC-0640-3DB8-D551944BD599}"/>
                </a:ext>
              </a:extLst>
            </p:cNvPr>
            <p:cNvSpPr/>
            <p:nvPr/>
          </p:nvSpPr>
          <p:spPr>
            <a:xfrm>
              <a:off x="0" y="0"/>
              <a:ext cx="18288000" cy="1943099"/>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7" name="TextBox 8">
              <a:extLst>
                <a:ext uri="{FF2B5EF4-FFF2-40B4-BE49-F238E27FC236}">
                  <a16:creationId xmlns:a16="http://schemas.microsoft.com/office/drawing/2014/main" id="{5480CB94-C873-9FC0-C934-D418C5CBA5DE}"/>
                </a:ext>
              </a:extLst>
            </p:cNvPr>
            <p:cNvSpPr txBox="1"/>
            <p:nvPr/>
          </p:nvSpPr>
          <p:spPr>
            <a:xfrm>
              <a:off x="2148267" y="493820"/>
              <a:ext cx="13991465" cy="1144480"/>
            </a:xfrm>
            <a:prstGeom prst="rect">
              <a:avLst/>
            </a:prstGeom>
          </p:spPr>
          <p:txBody>
            <a:bodyPr lIns="0" tIns="0" rIns="0" bIns="0" rtlCol="0" anchor="t">
              <a:spAutoFit/>
            </a:bodyPr>
            <a:lstStyle/>
            <a:p>
              <a:pPr algn="ctr">
                <a:lnSpc>
                  <a:spcPts val="9099"/>
                </a:lnSpc>
              </a:pPr>
              <a:r>
                <a:rPr lang="en-US" sz="6999" dirty="0">
                  <a:solidFill>
                    <a:schemeClr val="bg1"/>
                  </a:solidFill>
                  <a:latin typeface="Klein Bold"/>
                  <a:ea typeface="Klein Bold"/>
                  <a:cs typeface="Klein Bold"/>
                  <a:sym typeface="Klein Bold"/>
                </a:rPr>
                <a:t>Decision tree Visual</a:t>
              </a:r>
            </a:p>
          </p:txBody>
        </p:sp>
      </p:grpSp>
      <p:grpSp>
        <p:nvGrpSpPr>
          <p:cNvPr id="95" name="Group 94">
            <a:extLst>
              <a:ext uri="{FF2B5EF4-FFF2-40B4-BE49-F238E27FC236}">
                <a16:creationId xmlns:a16="http://schemas.microsoft.com/office/drawing/2014/main" id="{3EF62F72-F27A-73B8-E3EA-97556EA487E8}"/>
              </a:ext>
            </a:extLst>
          </p:cNvPr>
          <p:cNvGrpSpPr/>
          <p:nvPr/>
        </p:nvGrpSpPr>
        <p:grpSpPr>
          <a:xfrm>
            <a:off x="1828800" y="2247900"/>
            <a:ext cx="13761123" cy="6690815"/>
            <a:chOff x="3183657" y="1957885"/>
            <a:chExt cx="10899296" cy="4331760"/>
          </a:xfrm>
        </p:grpSpPr>
        <p:sp>
          <p:nvSpPr>
            <p:cNvPr id="8" name="Rectangle: Rounded Corners 7">
              <a:extLst>
                <a:ext uri="{FF2B5EF4-FFF2-40B4-BE49-F238E27FC236}">
                  <a16:creationId xmlns:a16="http://schemas.microsoft.com/office/drawing/2014/main" id="{BA284F56-F03D-19EB-4C41-FA3ADC5F5AA0}"/>
                </a:ext>
              </a:extLst>
            </p:cNvPr>
            <p:cNvSpPr/>
            <p:nvPr/>
          </p:nvSpPr>
          <p:spPr>
            <a:xfrm>
              <a:off x="8572500" y="1957885"/>
              <a:ext cx="11430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Root Node</a:t>
              </a:r>
            </a:p>
          </p:txBody>
        </p:sp>
        <p:sp>
          <p:nvSpPr>
            <p:cNvPr id="49" name="Rectangle 48">
              <a:extLst>
                <a:ext uri="{FF2B5EF4-FFF2-40B4-BE49-F238E27FC236}">
                  <a16:creationId xmlns:a16="http://schemas.microsoft.com/office/drawing/2014/main" id="{95238CA2-89A7-B0BB-0F4E-1D54CE1465F0}"/>
                </a:ext>
              </a:extLst>
            </p:cNvPr>
            <p:cNvSpPr/>
            <p:nvPr/>
          </p:nvSpPr>
          <p:spPr>
            <a:xfrm>
              <a:off x="4873544" y="2834185"/>
              <a:ext cx="1143000" cy="268321"/>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sp>
          <p:nvSpPr>
            <p:cNvPr id="52" name="Rectangle 51">
              <a:extLst>
                <a:ext uri="{FF2B5EF4-FFF2-40B4-BE49-F238E27FC236}">
                  <a16:creationId xmlns:a16="http://schemas.microsoft.com/office/drawing/2014/main" id="{D93FB696-144E-A002-C0E9-D66FB98CE752}"/>
                </a:ext>
              </a:extLst>
            </p:cNvPr>
            <p:cNvSpPr/>
            <p:nvPr/>
          </p:nvSpPr>
          <p:spPr>
            <a:xfrm>
              <a:off x="11509100" y="2834185"/>
              <a:ext cx="1126047" cy="304800"/>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sp>
          <p:nvSpPr>
            <p:cNvPr id="53" name="Rectangle 52">
              <a:extLst>
                <a:ext uri="{FF2B5EF4-FFF2-40B4-BE49-F238E27FC236}">
                  <a16:creationId xmlns:a16="http://schemas.microsoft.com/office/drawing/2014/main" id="{8EBF8A60-EB8B-0E33-E03B-23BEFEE6BC78}"/>
                </a:ext>
              </a:extLst>
            </p:cNvPr>
            <p:cNvSpPr/>
            <p:nvPr/>
          </p:nvSpPr>
          <p:spPr>
            <a:xfrm>
              <a:off x="8591230" y="2797706"/>
              <a:ext cx="1126047" cy="268321"/>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cxnSp>
          <p:nvCxnSpPr>
            <p:cNvPr id="54" name="Straight Arrow Connector 53">
              <a:extLst>
                <a:ext uri="{FF2B5EF4-FFF2-40B4-BE49-F238E27FC236}">
                  <a16:creationId xmlns:a16="http://schemas.microsoft.com/office/drawing/2014/main" id="{B7162EF2-A2C5-EEA2-F4AC-C59D076EDF0D}"/>
                </a:ext>
              </a:extLst>
            </p:cNvPr>
            <p:cNvCxnSpPr>
              <a:cxnSpLocks/>
              <a:stCxn id="8" idx="2"/>
              <a:endCxn id="49" idx="0"/>
            </p:cNvCxnSpPr>
            <p:nvPr/>
          </p:nvCxnSpPr>
          <p:spPr>
            <a:xfrm flipH="1">
              <a:off x="5445044" y="2338885"/>
              <a:ext cx="3698956" cy="495300"/>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399C5FB-12A0-E633-5CC4-DCACD375CECD}"/>
                </a:ext>
              </a:extLst>
            </p:cNvPr>
            <p:cNvCxnSpPr>
              <a:cxnSpLocks/>
              <a:stCxn id="8" idx="2"/>
              <a:endCxn id="53" idx="0"/>
            </p:cNvCxnSpPr>
            <p:nvPr/>
          </p:nvCxnSpPr>
          <p:spPr>
            <a:xfrm>
              <a:off x="9144000" y="2338885"/>
              <a:ext cx="10254" cy="458821"/>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F7D4687-B428-9533-121A-7024FF6A8381}"/>
                </a:ext>
              </a:extLst>
            </p:cNvPr>
            <p:cNvCxnSpPr>
              <a:cxnSpLocks/>
              <a:stCxn id="8" idx="2"/>
              <a:endCxn id="52" idx="0"/>
            </p:cNvCxnSpPr>
            <p:nvPr/>
          </p:nvCxnSpPr>
          <p:spPr>
            <a:xfrm>
              <a:off x="9144000" y="2338885"/>
              <a:ext cx="2928124" cy="495300"/>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30580F2-5458-2FD0-C74B-6E6BCE4D20DB}"/>
                </a:ext>
              </a:extLst>
            </p:cNvPr>
            <p:cNvCxnSpPr>
              <a:cxnSpLocks/>
              <a:stCxn id="52" idx="2"/>
              <a:endCxn id="74" idx="0"/>
            </p:cNvCxnSpPr>
            <p:nvPr/>
          </p:nvCxnSpPr>
          <p:spPr>
            <a:xfrm>
              <a:off x="12072124" y="3138985"/>
              <a:ext cx="1439329" cy="377222"/>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3A091E29-0AD7-67D3-5FAC-7A5AF80781C0}"/>
                </a:ext>
              </a:extLst>
            </p:cNvPr>
            <p:cNvSpPr/>
            <p:nvPr/>
          </p:nvSpPr>
          <p:spPr>
            <a:xfrm>
              <a:off x="8572500" y="3293006"/>
              <a:ext cx="1172624"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Child Node</a:t>
              </a:r>
            </a:p>
          </p:txBody>
        </p:sp>
        <p:sp>
          <p:nvSpPr>
            <p:cNvPr id="59" name="Rectangle 58">
              <a:extLst>
                <a:ext uri="{FF2B5EF4-FFF2-40B4-BE49-F238E27FC236}">
                  <a16:creationId xmlns:a16="http://schemas.microsoft.com/office/drawing/2014/main" id="{F078FB5A-143E-998E-D1DB-C94562ED2AD7}"/>
                </a:ext>
              </a:extLst>
            </p:cNvPr>
            <p:cNvSpPr/>
            <p:nvPr/>
          </p:nvSpPr>
          <p:spPr>
            <a:xfrm>
              <a:off x="7962900" y="3828027"/>
              <a:ext cx="1143000" cy="336442"/>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sp>
          <p:nvSpPr>
            <p:cNvPr id="60" name="Rectangle 59">
              <a:extLst>
                <a:ext uri="{FF2B5EF4-FFF2-40B4-BE49-F238E27FC236}">
                  <a16:creationId xmlns:a16="http://schemas.microsoft.com/office/drawing/2014/main" id="{DFE22BE4-AB98-95A8-A6D4-CBCC999D1EDC}"/>
                </a:ext>
              </a:extLst>
            </p:cNvPr>
            <p:cNvSpPr/>
            <p:nvPr/>
          </p:nvSpPr>
          <p:spPr>
            <a:xfrm>
              <a:off x="9182100" y="3828027"/>
              <a:ext cx="1126047" cy="336442"/>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sp>
          <p:nvSpPr>
            <p:cNvPr id="61" name="Rectangle: Rounded Corners 60">
              <a:extLst>
                <a:ext uri="{FF2B5EF4-FFF2-40B4-BE49-F238E27FC236}">
                  <a16:creationId xmlns:a16="http://schemas.microsoft.com/office/drawing/2014/main" id="{86450E0E-E590-EB97-3488-0FD6A7FD07C9}"/>
                </a:ext>
              </a:extLst>
            </p:cNvPr>
            <p:cNvSpPr/>
            <p:nvPr/>
          </p:nvSpPr>
          <p:spPr>
            <a:xfrm>
              <a:off x="7025081" y="4631369"/>
              <a:ext cx="11430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Child Node</a:t>
              </a:r>
            </a:p>
          </p:txBody>
        </p:sp>
        <p:sp>
          <p:nvSpPr>
            <p:cNvPr id="62" name="Rectangle 61">
              <a:extLst>
                <a:ext uri="{FF2B5EF4-FFF2-40B4-BE49-F238E27FC236}">
                  <a16:creationId xmlns:a16="http://schemas.microsoft.com/office/drawing/2014/main" id="{3521A7F0-2A92-7ECD-E815-4E972BFA6542}"/>
                </a:ext>
              </a:extLst>
            </p:cNvPr>
            <p:cNvSpPr/>
            <p:nvPr/>
          </p:nvSpPr>
          <p:spPr>
            <a:xfrm>
              <a:off x="6186881" y="5348811"/>
              <a:ext cx="1142997" cy="268321"/>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sp>
          <p:nvSpPr>
            <p:cNvPr id="63" name="Rectangle 62">
              <a:extLst>
                <a:ext uri="{FF2B5EF4-FFF2-40B4-BE49-F238E27FC236}">
                  <a16:creationId xmlns:a16="http://schemas.microsoft.com/office/drawing/2014/main" id="{37421D6A-74E4-B51D-3AE1-1028BAB62072}"/>
                </a:ext>
              </a:extLst>
            </p:cNvPr>
            <p:cNvSpPr/>
            <p:nvPr/>
          </p:nvSpPr>
          <p:spPr>
            <a:xfrm>
              <a:off x="7901376" y="5348811"/>
              <a:ext cx="1181105" cy="268321"/>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cxnSp>
          <p:nvCxnSpPr>
            <p:cNvPr id="64" name="Straight Arrow Connector 63">
              <a:extLst>
                <a:ext uri="{FF2B5EF4-FFF2-40B4-BE49-F238E27FC236}">
                  <a16:creationId xmlns:a16="http://schemas.microsoft.com/office/drawing/2014/main" id="{6305DEE8-9B3A-50E2-8616-0663C64C9BDB}"/>
                </a:ext>
              </a:extLst>
            </p:cNvPr>
            <p:cNvCxnSpPr>
              <a:cxnSpLocks/>
              <a:stCxn id="61" idx="2"/>
              <a:endCxn id="62" idx="0"/>
            </p:cNvCxnSpPr>
            <p:nvPr/>
          </p:nvCxnSpPr>
          <p:spPr>
            <a:xfrm flipH="1">
              <a:off x="6758379" y="5012369"/>
              <a:ext cx="838202" cy="336442"/>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C643D34-0717-6D5C-2514-9791FF401F49}"/>
                </a:ext>
              </a:extLst>
            </p:cNvPr>
            <p:cNvCxnSpPr>
              <a:cxnSpLocks/>
              <a:stCxn id="61" idx="2"/>
              <a:endCxn id="63" idx="0"/>
            </p:cNvCxnSpPr>
            <p:nvPr/>
          </p:nvCxnSpPr>
          <p:spPr>
            <a:xfrm>
              <a:off x="7596581" y="5012369"/>
              <a:ext cx="895348" cy="336442"/>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3616B78C-2A2B-89B9-2A88-D159832C6307}"/>
                </a:ext>
              </a:extLst>
            </p:cNvPr>
            <p:cNvSpPr/>
            <p:nvPr/>
          </p:nvSpPr>
          <p:spPr>
            <a:xfrm>
              <a:off x="7977581" y="5908645"/>
              <a:ext cx="1143000" cy="3810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Leaf Node</a:t>
              </a:r>
            </a:p>
          </p:txBody>
        </p:sp>
        <p:sp>
          <p:nvSpPr>
            <p:cNvPr id="67" name="Rectangle: Rounded Corners 66">
              <a:extLst>
                <a:ext uri="{FF2B5EF4-FFF2-40B4-BE49-F238E27FC236}">
                  <a16:creationId xmlns:a16="http://schemas.microsoft.com/office/drawing/2014/main" id="{4B98251A-2045-906F-EE27-5C446D2889AB}"/>
                </a:ext>
              </a:extLst>
            </p:cNvPr>
            <p:cNvSpPr/>
            <p:nvPr/>
          </p:nvSpPr>
          <p:spPr>
            <a:xfrm>
              <a:off x="6148781" y="5895209"/>
              <a:ext cx="1143000" cy="3810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Leaf Node</a:t>
              </a:r>
              <a:endParaRPr lang="en-IN" sz="1600" dirty="0">
                <a:solidFill>
                  <a:schemeClr val="tx1"/>
                </a:solidFill>
              </a:endParaRPr>
            </a:p>
          </p:txBody>
        </p:sp>
        <p:cxnSp>
          <p:nvCxnSpPr>
            <p:cNvPr id="68" name="Straight Arrow Connector 67">
              <a:extLst>
                <a:ext uri="{FF2B5EF4-FFF2-40B4-BE49-F238E27FC236}">
                  <a16:creationId xmlns:a16="http://schemas.microsoft.com/office/drawing/2014/main" id="{697FF78B-3735-9715-E360-D355F033B929}"/>
                </a:ext>
              </a:extLst>
            </p:cNvPr>
            <p:cNvCxnSpPr>
              <a:cxnSpLocks/>
              <a:endCxn id="67" idx="0"/>
            </p:cNvCxnSpPr>
            <p:nvPr/>
          </p:nvCxnSpPr>
          <p:spPr>
            <a:xfrm>
              <a:off x="6720281" y="5653611"/>
              <a:ext cx="0" cy="241598"/>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B49ED18-60BA-DEA4-213F-EF12A67DC7C8}"/>
                </a:ext>
              </a:extLst>
            </p:cNvPr>
            <p:cNvCxnSpPr>
              <a:cxnSpLocks/>
              <a:endCxn id="66" idx="0"/>
            </p:cNvCxnSpPr>
            <p:nvPr/>
          </p:nvCxnSpPr>
          <p:spPr>
            <a:xfrm>
              <a:off x="8549081" y="5667047"/>
              <a:ext cx="0" cy="241598"/>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06D85D8-9072-C764-F398-7E78BFC37489}"/>
                </a:ext>
              </a:extLst>
            </p:cNvPr>
            <p:cNvCxnSpPr>
              <a:cxnSpLocks/>
              <a:stCxn id="53" idx="2"/>
              <a:endCxn id="58" idx="0"/>
            </p:cNvCxnSpPr>
            <p:nvPr/>
          </p:nvCxnSpPr>
          <p:spPr>
            <a:xfrm>
              <a:off x="9154254" y="3066027"/>
              <a:ext cx="4558" cy="226979"/>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A92065B-4CB9-E84A-7888-A7F44AF6425E}"/>
                </a:ext>
              </a:extLst>
            </p:cNvPr>
            <p:cNvCxnSpPr>
              <a:cxnSpLocks/>
              <a:stCxn id="58" idx="2"/>
              <a:endCxn id="59" idx="0"/>
            </p:cNvCxnSpPr>
            <p:nvPr/>
          </p:nvCxnSpPr>
          <p:spPr>
            <a:xfrm flipH="1">
              <a:off x="8534400" y="3674006"/>
              <a:ext cx="624412" cy="154021"/>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ABF47CF-0FA3-9CB7-F895-850126280AB0}"/>
                </a:ext>
              </a:extLst>
            </p:cNvPr>
            <p:cNvCxnSpPr>
              <a:cxnSpLocks/>
              <a:stCxn id="58" idx="2"/>
              <a:endCxn id="60" idx="0"/>
            </p:cNvCxnSpPr>
            <p:nvPr/>
          </p:nvCxnSpPr>
          <p:spPr>
            <a:xfrm>
              <a:off x="9158812" y="3674006"/>
              <a:ext cx="586311" cy="154021"/>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8B6775-E43A-576A-9CA5-2C4BABB3C7E8}"/>
                </a:ext>
              </a:extLst>
            </p:cNvPr>
            <p:cNvCxnSpPr>
              <a:cxnSpLocks/>
              <a:stCxn id="59" idx="2"/>
              <a:endCxn id="61" idx="0"/>
            </p:cNvCxnSpPr>
            <p:nvPr/>
          </p:nvCxnSpPr>
          <p:spPr>
            <a:xfrm flipH="1">
              <a:off x="7596581" y="4164469"/>
              <a:ext cx="937819" cy="466900"/>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948484B7-6532-4653-E9C5-A62966694665}"/>
                </a:ext>
              </a:extLst>
            </p:cNvPr>
            <p:cNvSpPr/>
            <p:nvPr/>
          </p:nvSpPr>
          <p:spPr>
            <a:xfrm>
              <a:off x="12939953" y="3516207"/>
              <a:ext cx="1143000" cy="3810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Leaf Node</a:t>
              </a:r>
            </a:p>
          </p:txBody>
        </p:sp>
        <p:sp>
          <p:nvSpPr>
            <p:cNvPr id="75" name="Rectangle: Rounded Corners 74">
              <a:extLst>
                <a:ext uri="{FF2B5EF4-FFF2-40B4-BE49-F238E27FC236}">
                  <a16:creationId xmlns:a16="http://schemas.microsoft.com/office/drawing/2014/main" id="{D091400F-3253-66D8-0369-450B03F12853}"/>
                </a:ext>
              </a:extLst>
            </p:cNvPr>
            <p:cNvSpPr/>
            <p:nvPr/>
          </p:nvSpPr>
          <p:spPr>
            <a:xfrm>
              <a:off x="3744214" y="3516207"/>
              <a:ext cx="11430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Child Node</a:t>
              </a:r>
            </a:p>
          </p:txBody>
        </p:sp>
        <p:sp>
          <p:nvSpPr>
            <p:cNvPr id="76" name="Rectangle 75">
              <a:extLst>
                <a:ext uri="{FF2B5EF4-FFF2-40B4-BE49-F238E27FC236}">
                  <a16:creationId xmlns:a16="http://schemas.microsoft.com/office/drawing/2014/main" id="{F04398E4-E6DB-9AE0-2056-5299A648060C}"/>
                </a:ext>
              </a:extLst>
            </p:cNvPr>
            <p:cNvSpPr/>
            <p:nvPr/>
          </p:nvSpPr>
          <p:spPr>
            <a:xfrm>
              <a:off x="3183657" y="4200756"/>
              <a:ext cx="1143000" cy="303549"/>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sp>
          <p:nvSpPr>
            <p:cNvPr id="77" name="Rectangle 76">
              <a:extLst>
                <a:ext uri="{FF2B5EF4-FFF2-40B4-BE49-F238E27FC236}">
                  <a16:creationId xmlns:a16="http://schemas.microsoft.com/office/drawing/2014/main" id="{30620AB6-AA9E-831A-BCE0-F7DBFAF5FD1C}"/>
                </a:ext>
              </a:extLst>
            </p:cNvPr>
            <p:cNvSpPr/>
            <p:nvPr/>
          </p:nvSpPr>
          <p:spPr>
            <a:xfrm>
              <a:off x="4402857" y="4200756"/>
              <a:ext cx="1143000" cy="303549"/>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sp>
          <p:nvSpPr>
            <p:cNvPr id="78" name="Rectangle: Rounded Corners 77">
              <a:extLst>
                <a:ext uri="{FF2B5EF4-FFF2-40B4-BE49-F238E27FC236}">
                  <a16:creationId xmlns:a16="http://schemas.microsoft.com/office/drawing/2014/main" id="{1A11B3D5-4C98-7A20-19FF-BE5644B0E1CB}"/>
                </a:ext>
              </a:extLst>
            </p:cNvPr>
            <p:cNvSpPr/>
            <p:nvPr/>
          </p:nvSpPr>
          <p:spPr>
            <a:xfrm>
              <a:off x="4364757" y="4747154"/>
              <a:ext cx="1143000" cy="3810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Leaf Node</a:t>
              </a:r>
              <a:endParaRPr lang="en-IN" sz="1600" dirty="0">
                <a:solidFill>
                  <a:schemeClr val="tx1"/>
                </a:solidFill>
              </a:endParaRPr>
            </a:p>
          </p:txBody>
        </p:sp>
        <p:sp>
          <p:nvSpPr>
            <p:cNvPr id="79" name="Rectangle: Rounded Corners 78">
              <a:extLst>
                <a:ext uri="{FF2B5EF4-FFF2-40B4-BE49-F238E27FC236}">
                  <a16:creationId xmlns:a16="http://schemas.microsoft.com/office/drawing/2014/main" id="{C72B1DD8-24A0-E0C0-FBF4-B31167A733A7}"/>
                </a:ext>
              </a:extLst>
            </p:cNvPr>
            <p:cNvSpPr/>
            <p:nvPr/>
          </p:nvSpPr>
          <p:spPr>
            <a:xfrm>
              <a:off x="3221757" y="4747154"/>
              <a:ext cx="1143000" cy="3810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Leaf Node</a:t>
              </a:r>
              <a:endParaRPr lang="en-IN" sz="1600" dirty="0">
                <a:solidFill>
                  <a:schemeClr val="tx1"/>
                </a:solidFill>
              </a:endParaRPr>
            </a:p>
          </p:txBody>
        </p:sp>
        <p:cxnSp>
          <p:nvCxnSpPr>
            <p:cNvPr id="80" name="Straight Arrow Connector 79">
              <a:extLst>
                <a:ext uri="{FF2B5EF4-FFF2-40B4-BE49-F238E27FC236}">
                  <a16:creationId xmlns:a16="http://schemas.microsoft.com/office/drawing/2014/main" id="{4FC767BD-5907-0038-D361-855B66080437}"/>
                </a:ext>
              </a:extLst>
            </p:cNvPr>
            <p:cNvCxnSpPr>
              <a:cxnSpLocks/>
              <a:stCxn id="75" idx="2"/>
              <a:endCxn id="76" idx="0"/>
            </p:cNvCxnSpPr>
            <p:nvPr/>
          </p:nvCxnSpPr>
          <p:spPr>
            <a:xfrm flipH="1">
              <a:off x="3755157" y="3897207"/>
              <a:ext cx="560557" cy="303549"/>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183164C-AAA6-6AA5-587A-AB753F0D46BC}"/>
                </a:ext>
              </a:extLst>
            </p:cNvPr>
            <p:cNvCxnSpPr>
              <a:cxnSpLocks/>
              <a:stCxn id="75" idx="2"/>
              <a:endCxn id="77" idx="0"/>
            </p:cNvCxnSpPr>
            <p:nvPr/>
          </p:nvCxnSpPr>
          <p:spPr>
            <a:xfrm>
              <a:off x="4315714" y="3897207"/>
              <a:ext cx="658643" cy="303549"/>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9FBC74B-F80C-7CAD-CD69-E1FB5CEE3B5D}"/>
                </a:ext>
              </a:extLst>
            </p:cNvPr>
            <p:cNvCxnSpPr>
              <a:cxnSpLocks/>
              <a:stCxn id="76" idx="2"/>
              <a:endCxn id="79" idx="0"/>
            </p:cNvCxnSpPr>
            <p:nvPr/>
          </p:nvCxnSpPr>
          <p:spPr>
            <a:xfrm>
              <a:off x="3755157" y="4504305"/>
              <a:ext cx="38100" cy="242849"/>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D9DFE88-21E3-96A2-734E-0C819EEF9AB7}"/>
                </a:ext>
              </a:extLst>
            </p:cNvPr>
            <p:cNvCxnSpPr>
              <a:cxnSpLocks/>
              <a:stCxn id="77" idx="2"/>
              <a:endCxn id="78" idx="0"/>
            </p:cNvCxnSpPr>
            <p:nvPr/>
          </p:nvCxnSpPr>
          <p:spPr>
            <a:xfrm flipH="1">
              <a:off x="4936257" y="4504305"/>
              <a:ext cx="38100" cy="242849"/>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9C835EA-AB79-DF67-8FC9-D4E10466D987}"/>
                </a:ext>
              </a:extLst>
            </p:cNvPr>
            <p:cNvCxnSpPr>
              <a:cxnSpLocks/>
              <a:stCxn id="49" idx="2"/>
              <a:endCxn id="75" idx="0"/>
            </p:cNvCxnSpPr>
            <p:nvPr/>
          </p:nvCxnSpPr>
          <p:spPr>
            <a:xfrm flipH="1">
              <a:off x="4315714" y="3102506"/>
              <a:ext cx="1129330" cy="413701"/>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372516B3-8C79-2016-70A0-D9F820C413F9}"/>
                </a:ext>
              </a:extLst>
            </p:cNvPr>
            <p:cNvSpPr/>
            <p:nvPr/>
          </p:nvSpPr>
          <p:spPr>
            <a:xfrm>
              <a:off x="10104785" y="4621931"/>
              <a:ext cx="11430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Child Node</a:t>
              </a:r>
            </a:p>
          </p:txBody>
        </p:sp>
        <p:sp>
          <p:nvSpPr>
            <p:cNvPr id="86" name="Rectangle 85">
              <a:extLst>
                <a:ext uri="{FF2B5EF4-FFF2-40B4-BE49-F238E27FC236}">
                  <a16:creationId xmlns:a16="http://schemas.microsoft.com/office/drawing/2014/main" id="{067C4997-B5C9-0661-968F-F2F6828571ED}"/>
                </a:ext>
              </a:extLst>
            </p:cNvPr>
            <p:cNvSpPr/>
            <p:nvPr/>
          </p:nvSpPr>
          <p:spPr>
            <a:xfrm>
              <a:off x="9266585" y="5339373"/>
              <a:ext cx="1104898" cy="268321"/>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sp>
          <p:nvSpPr>
            <p:cNvPr id="87" name="Rectangle 86">
              <a:extLst>
                <a:ext uri="{FF2B5EF4-FFF2-40B4-BE49-F238E27FC236}">
                  <a16:creationId xmlns:a16="http://schemas.microsoft.com/office/drawing/2014/main" id="{F8ADBBC9-3467-DF94-7852-81643B0E1AF1}"/>
                </a:ext>
              </a:extLst>
            </p:cNvPr>
            <p:cNvSpPr/>
            <p:nvPr/>
          </p:nvSpPr>
          <p:spPr>
            <a:xfrm>
              <a:off x="11095385" y="5339374"/>
              <a:ext cx="1126047" cy="277758"/>
            </a:xfrm>
            <a:prstGeom prst="rect">
              <a:avLst/>
            </a:prstGeom>
            <a:solidFill>
              <a:schemeClr val="accent5">
                <a:lumMod val="40000"/>
                <a:lumOff val="60000"/>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Decision Node</a:t>
              </a:r>
            </a:p>
          </p:txBody>
        </p:sp>
        <p:cxnSp>
          <p:nvCxnSpPr>
            <p:cNvPr id="88" name="Straight Arrow Connector 87">
              <a:extLst>
                <a:ext uri="{FF2B5EF4-FFF2-40B4-BE49-F238E27FC236}">
                  <a16:creationId xmlns:a16="http://schemas.microsoft.com/office/drawing/2014/main" id="{690A1E48-244B-AB04-0DA7-948B572A63B9}"/>
                </a:ext>
              </a:extLst>
            </p:cNvPr>
            <p:cNvCxnSpPr>
              <a:cxnSpLocks/>
              <a:stCxn id="85" idx="2"/>
              <a:endCxn id="86" idx="0"/>
            </p:cNvCxnSpPr>
            <p:nvPr/>
          </p:nvCxnSpPr>
          <p:spPr>
            <a:xfrm flipH="1">
              <a:off x="9819035" y="5002931"/>
              <a:ext cx="857250" cy="336442"/>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A90C1E5-CE10-A5A4-1B8D-19E81238DCE1}"/>
                </a:ext>
              </a:extLst>
            </p:cNvPr>
            <p:cNvCxnSpPr>
              <a:cxnSpLocks/>
              <a:stCxn id="85" idx="2"/>
              <a:endCxn id="87" idx="0"/>
            </p:cNvCxnSpPr>
            <p:nvPr/>
          </p:nvCxnSpPr>
          <p:spPr>
            <a:xfrm>
              <a:off x="10676285" y="5002931"/>
              <a:ext cx="982124" cy="336443"/>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1857971A-2CFC-86D6-CB94-E05BA3942BA9}"/>
                </a:ext>
              </a:extLst>
            </p:cNvPr>
            <p:cNvSpPr/>
            <p:nvPr/>
          </p:nvSpPr>
          <p:spPr>
            <a:xfrm>
              <a:off x="11057285" y="5899207"/>
              <a:ext cx="1143000" cy="3810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Leaf Node</a:t>
              </a:r>
            </a:p>
          </p:txBody>
        </p:sp>
        <p:sp>
          <p:nvSpPr>
            <p:cNvPr id="91" name="Rectangle: Rounded Corners 90">
              <a:extLst>
                <a:ext uri="{FF2B5EF4-FFF2-40B4-BE49-F238E27FC236}">
                  <a16:creationId xmlns:a16="http://schemas.microsoft.com/office/drawing/2014/main" id="{4DDDAD87-5F79-34B4-8E3E-F30BCBABB6A3}"/>
                </a:ext>
              </a:extLst>
            </p:cNvPr>
            <p:cNvSpPr/>
            <p:nvPr/>
          </p:nvSpPr>
          <p:spPr>
            <a:xfrm>
              <a:off x="9228485" y="5885771"/>
              <a:ext cx="1143000" cy="3810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Leaf Node</a:t>
              </a:r>
            </a:p>
          </p:txBody>
        </p:sp>
        <p:cxnSp>
          <p:nvCxnSpPr>
            <p:cNvPr id="92" name="Straight Arrow Connector 91">
              <a:extLst>
                <a:ext uri="{FF2B5EF4-FFF2-40B4-BE49-F238E27FC236}">
                  <a16:creationId xmlns:a16="http://schemas.microsoft.com/office/drawing/2014/main" id="{DD8CEEDB-C32D-CAFC-CCE7-8B3DB8995411}"/>
                </a:ext>
              </a:extLst>
            </p:cNvPr>
            <p:cNvCxnSpPr>
              <a:cxnSpLocks/>
              <a:endCxn id="91" idx="0"/>
            </p:cNvCxnSpPr>
            <p:nvPr/>
          </p:nvCxnSpPr>
          <p:spPr>
            <a:xfrm>
              <a:off x="9799985" y="5644173"/>
              <a:ext cx="0" cy="241598"/>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52C1ECB-40DC-A402-4597-D04ECDF790DD}"/>
                </a:ext>
              </a:extLst>
            </p:cNvPr>
            <p:cNvCxnSpPr>
              <a:cxnSpLocks/>
              <a:endCxn id="90" idx="0"/>
            </p:cNvCxnSpPr>
            <p:nvPr/>
          </p:nvCxnSpPr>
          <p:spPr>
            <a:xfrm>
              <a:off x="11628785" y="5657609"/>
              <a:ext cx="0" cy="241598"/>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B269A39-A508-7790-98CA-6C8D65BC7C71}"/>
                </a:ext>
              </a:extLst>
            </p:cNvPr>
            <p:cNvCxnSpPr>
              <a:cxnSpLocks/>
              <a:stCxn id="60" idx="2"/>
              <a:endCxn id="85" idx="0"/>
            </p:cNvCxnSpPr>
            <p:nvPr/>
          </p:nvCxnSpPr>
          <p:spPr>
            <a:xfrm>
              <a:off x="9745124" y="4164469"/>
              <a:ext cx="931162" cy="457462"/>
            </a:xfrm>
            <a:prstGeom prst="straightConnector1">
              <a:avLst/>
            </a:prstGeom>
            <a:ln w="158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BEF0AFC3-CBDD-0C74-A535-229459F6798F}"/>
              </a:ext>
            </a:extLst>
          </p:cNvPr>
          <p:cNvSpPr txBox="1"/>
          <p:nvPr/>
        </p:nvSpPr>
        <p:spPr>
          <a:xfrm>
            <a:off x="1828800" y="2705100"/>
            <a:ext cx="2514600" cy="369332"/>
          </a:xfrm>
          <a:prstGeom prst="rect">
            <a:avLst/>
          </a:prstGeom>
          <a:noFill/>
        </p:spPr>
        <p:txBody>
          <a:bodyPr wrap="square" rtlCol="0">
            <a:spAutoFit/>
          </a:bodyPr>
          <a:lstStyle/>
          <a:p>
            <a:pPr algn="ctr"/>
            <a:r>
              <a:rPr lang="en-IN" dirty="0"/>
              <a:t>Sub decision tree</a:t>
            </a:r>
          </a:p>
        </p:txBody>
      </p:sp>
    </p:spTree>
    <p:extLst>
      <p:ext uri="{BB962C8B-B14F-4D97-AF65-F5344CB8AC3E}">
        <p14:creationId xmlns:p14="http://schemas.microsoft.com/office/powerpoint/2010/main" val="194040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1"/>
            <a:ext cx="18288000" cy="1714500"/>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5" name="TextBox 5"/>
          <p:cNvSpPr txBox="1"/>
          <p:nvPr/>
        </p:nvSpPr>
        <p:spPr>
          <a:xfrm>
            <a:off x="914400" y="342900"/>
            <a:ext cx="12063594" cy="1144480"/>
          </a:xfrm>
          <a:prstGeom prst="rect">
            <a:avLst/>
          </a:prstGeom>
        </p:spPr>
        <p:txBody>
          <a:bodyPr lIns="0" tIns="0" rIns="0" bIns="0" rtlCol="0" anchor="t">
            <a:spAutoFit/>
          </a:bodyPr>
          <a:lstStyle/>
          <a:p>
            <a:pPr algn="l">
              <a:lnSpc>
                <a:spcPts val="9099"/>
              </a:lnSpc>
            </a:pPr>
            <a:r>
              <a:rPr lang="en-US" sz="6999" dirty="0">
                <a:solidFill>
                  <a:srgbClr val="FFFFFF"/>
                </a:solidFill>
                <a:latin typeface="Klein Bold"/>
                <a:ea typeface="Klein Bold"/>
                <a:cs typeface="Klein Bold"/>
                <a:sym typeface="Klein Bold"/>
              </a:rPr>
              <a:t>More on Decision Trees</a:t>
            </a:r>
          </a:p>
        </p:txBody>
      </p:sp>
      <p:sp>
        <p:nvSpPr>
          <p:cNvPr id="2" name="TextBox 1">
            <a:extLst>
              <a:ext uri="{FF2B5EF4-FFF2-40B4-BE49-F238E27FC236}">
                <a16:creationId xmlns:a16="http://schemas.microsoft.com/office/drawing/2014/main" id="{66F05266-4DD5-AF60-04A6-7A25F8072D45}"/>
              </a:ext>
            </a:extLst>
          </p:cNvPr>
          <p:cNvSpPr txBox="1"/>
          <p:nvPr/>
        </p:nvSpPr>
        <p:spPr>
          <a:xfrm>
            <a:off x="228600" y="2564804"/>
            <a:ext cx="17297400" cy="722338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IN" sz="2400" dirty="0">
                <a:latin typeface="Helios" panose="020B0604020202020204" charset="0"/>
              </a:rPr>
              <a:t>When the splits are made on a continuous feature the impact of an outlier is heavily reduced unlike with linear models.</a:t>
            </a:r>
          </a:p>
          <a:p>
            <a:pPr algn="just">
              <a:lnSpc>
                <a:spcPct val="150000"/>
              </a:lnSpc>
            </a:pPr>
            <a:endParaRPr lang="en-IN" sz="2400" dirty="0">
              <a:latin typeface="Helios" panose="020B0604020202020204" charset="0"/>
            </a:endParaRPr>
          </a:p>
          <a:p>
            <a:pPr marL="342900" indent="-342900" algn="just">
              <a:lnSpc>
                <a:spcPct val="150000"/>
              </a:lnSpc>
              <a:buFont typeface="Wingdings" panose="05000000000000000000" pitchFamily="2" charset="2"/>
              <a:buChar char="ü"/>
            </a:pPr>
            <a:r>
              <a:rPr lang="en-IN" sz="2400" dirty="0">
                <a:latin typeface="Helios" panose="020B0604020202020204" charset="0"/>
              </a:rPr>
              <a:t>Decision Trees tend to consider all features and build splits to achieve a proper classification/regression with low error.</a:t>
            </a:r>
          </a:p>
          <a:p>
            <a:pPr marL="342900" indent="-342900" algn="just">
              <a:lnSpc>
                <a:spcPct val="150000"/>
              </a:lnSpc>
              <a:buFont typeface="Wingdings" panose="05000000000000000000" pitchFamily="2" charset="2"/>
              <a:buChar char="ü"/>
            </a:pPr>
            <a:endParaRPr lang="en-IN" sz="2400" dirty="0">
              <a:latin typeface="Helios" panose="020B0604020202020204" charset="0"/>
            </a:endParaRPr>
          </a:p>
          <a:p>
            <a:pPr marL="342900" indent="-342900" algn="just">
              <a:lnSpc>
                <a:spcPct val="150000"/>
              </a:lnSpc>
              <a:buFont typeface="Wingdings" panose="05000000000000000000" pitchFamily="2" charset="2"/>
              <a:buChar char="ü"/>
            </a:pPr>
            <a:r>
              <a:rPr lang="en-IN" sz="2400" dirty="0">
                <a:latin typeface="Helios" panose="020B0604020202020204" charset="0"/>
              </a:rPr>
              <a:t>This can lead to overfitting issues as decision tree perform very well on train sets, but cannot achieve the same on unseen/test data. A slightest changes in data set can lead to varying error.</a:t>
            </a:r>
          </a:p>
          <a:p>
            <a:pPr marL="342900" indent="-342900" algn="just">
              <a:lnSpc>
                <a:spcPct val="150000"/>
              </a:lnSpc>
              <a:buFont typeface="Wingdings" panose="05000000000000000000" pitchFamily="2" charset="2"/>
              <a:buChar char="ü"/>
            </a:pPr>
            <a:endParaRPr lang="en-IN" sz="2400" dirty="0">
              <a:latin typeface="Helios" panose="020B0604020202020204" charset="0"/>
            </a:endParaRPr>
          </a:p>
          <a:p>
            <a:pPr marL="342900" indent="-342900" algn="just">
              <a:lnSpc>
                <a:spcPct val="150000"/>
              </a:lnSpc>
              <a:buFont typeface="Wingdings" panose="05000000000000000000" pitchFamily="2" charset="2"/>
              <a:buChar char="ü"/>
            </a:pPr>
            <a:r>
              <a:rPr lang="en-IN" sz="2400" dirty="0">
                <a:latin typeface="Helios" panose="020B0604020202020204" charset="0"/>
              </a:rPr>
              <a:t>The alternative to stop overfitting on decision trees, is to prune the tree.  This can be achieved by considering a lesser number of features or by controlling the number of splits made/depth of the tree.</a:t>
            </a:r>
          </a:p>
          <a:p>
            <a:pPr marL="342900" indent="-342900" algn="just">
              <a:lnSpc>
                <a:spcPct val="150000"/>
              </a:lnSpc>
              <a:buFont typeface="Wingdings" panose="05000000000000000000" pitchFamily="2" charset="2"/>
              <a:buChar char="ü"/>
            </a:pPr>
            <a:endParaRPr lang="en-IN" sz="2400" dirty="0">
              <a:latin typeface="Helios" panose="020B0604020202020204" charset="0"/>
            </a:endParaRPr>
          </a:p>
          <a:p>
            <a:pPr marL="342900" indent="-342900" algn="just">
              <a:lnSpc>
                <a:spcPct val="150000"/>
              </a:lnSpc>
              <a:buFont typeface="Wingdings" panose="05000000000000000000" pitchFamily="2" charset="2"/>
              <a:buChar char="ü"/>
            </a:pPr>
            <a:r>
              <a:rPr lang="en-IN" sz="2400" dirty="0">
                <a:latin typeface="Helios" panose="020B0604020202020204" charset="0"/>
              </a:rPr>
              <a:t>The pruning allow some misclassifications on train set making the model to generalize on the data.</a:t>
            </a:r>
          </a:p>
          <a:p>
            <a:pPr marL="342900" indent="-342900" algn="just">
              <a:lnSpc>
                <a:spcPct val="150000"/>
              </a:lnSpc>
              <a:buFont typeface="Wingdings" panose="05000000000000000000" pitchFamily="2" charset="2"/>
              <a:buChar char="ü"/>
            </a:pPr>
            <a:endParaRPr lang="en-IN" sz="2400" dirty="0">
              <a:latin typeface="Helios" panose="020B0604020202020204" charset="0"/>
            </a:endParaRPr>
          </a:p>
          <a:p>
            <a:pPr marL="342900" indent="-342900" algn="just">
              <a:lnSpc>
                <a:spcPct val="150000"/>
              </a:lnSpc>
              <a:buFont typeface="Wingdings" panose="05000000000000000000" pitchFamily="2" charset="2"/>
              <a:buChar char="ü"/>
            </a:pPr>
            <a:r>
              <a:rPr lang="en-IN" sz="2400" dirty="0">
                <a:latin typeface="Helios" panose="020B0604020202020204" charset="0"/>
              </a:rPr>
              <a:t>Hyper parameter tuning using grid search can reduce overfitting to some extent.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5875">
          <a:solidFill>
            <a:schemeClr val="accent5">
              <a:lumMod val="60000"/>
              <a:lumOff val="40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520</Words>
  <Application>Microsoft Office PowerPoint</Application>
  <PresentationFormat>Custom</PresentationFormat>
  <Paragraphs>72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Helios</vt:lpstr>
      <vt:lpstr>Wingdings</vt:lpstr>
      <vt:lpstr>Klein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 Presentation</dc:title>
  <cp:lastModifiedBy>Sanjeev Kallepalli</cp:lastModifiedBy>
  <cp:revision>36</cp:revision>
  <dcterms:created xsi:type="dcterms:W3CDTF">2006-08-16T00:00:00Z</dcterms:created>
  <dcterms:modified xsi:type="dcterms:W3CDTF">2024-09-08T07:23:08Z</dcterms:modified>
  <dc:identifier>DAGMK_nvM2Q</dc:identifier>
</cp:coreProperties>
</file>