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63" r:id="rId7"/>
    <p:sldId id="264" r:id="rId8"/>
    <p:sldId id="266" r:id="rId9"/>
    <p:sldId id="265" r:id="rId10"/>
    <p:sldId id="267" r:id="rId11"/>
  </p:sldIdLst>
  <p:sldSz cx="18288000" cy="10287000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Helios" panose="020B0604020202020204" charset="0"/>
      <p:regular r:id="rId13"/>
    </p:embeddedFont>
    <p:embeddedFont>
      <p:font typeface="Klein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8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18" d="100"/>
          <a:sy n="118" d="100"/>
        </p:scale>
        <p:origin x="154" y="278"/>
      </p:cViewPr>
      <p:guideLst>
        <p:guide orient="horz" pos="1608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1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66927" y="-4280359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7078" y="790220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144000" y="2962881"/>
            <a:ext cx="8115300" cy="553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399"/>
              </a:lnSpc>
            </a:pPr>
            <a:r>
              <a:rPr lang="en-US" sz="11999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Measures of Impurity</a:t>
            </a:r>
            <a:endParaRPr lang="en-US" sz="11999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FE9BD702-E616-56BF-0E2E-03A556B37455}"/>
              </a:ext>
            </a:extLst>
          </p:cNvPr>
          <p:cNvSpPr/>
          <p:nvPr/>
        </p:nvSpPr>
        <p:spPr>
          <a:xfrm>
            <a:off x="0" y="0"/>
            <a:ext cx="18288000" cy="1691185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C6E2404F-D080-B6BD-BB1C-2CDBAF3BFC1B}"/>
              </a:ext>
            </a:extLst>
          </p:cNvPr>
          <p:cNvSpPr txBox="1"/>
          <p:nvPr/>
        </p:nvSpPr>
        <p:spPr>
          <a:xfrm>
            <a:off x="914400" y="266700"/>
            <a:ext cx="14630400" cy="1144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dirty="0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Information Content &amp;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CB2042-FD8C-6AC5-0DDE-C64C6CD54FB2}"/>
                  </a:ext>
                </a:extLst>
              </p:cNvPr>
              <p:cNvSpPr txBox="1"/>
              <p:nvPr/>
            </p:nvSpPr>
            <p:spPr>
              <a:xfrm>
                <a:off x="202724" y="1677880"/>
                <a:ext cx="17830800" cy="2306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sz="2400" dirty="0">
                    <a:latin typeface="Helios" panose="020B0604020202020204" charset="0"/>
                  </a:rPr>
                  <a:t>Information content is just entropy without target in picture.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400" dirty="0">
                    <a:latin typeface="Helios" panose="020B0604020202020204" charset="0"/>
                  </a:rPr>
                  <a:t>For Outlook it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𝐼𝐶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𝑂𝑢𝑡𝑙𝑜𝑜𝑘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0.47</m:t>
                    </m:r>
                  </m:oMath>
                </a14:m>
                <a:endParaRPr lang="en-IN" sz="2400" dirty="0">
                  <a:latin typeface="Helios" panose="020B060402020202020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IN" sz="2400" dirty="0">
                    <a:latin typeface="Helios" panose="020B0604020202020204" charset="0"/>
                  </a:rPr>
                  <a:t>Information Gain Ratio for outlook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𝐼𝐺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𝑟𝑎𝑡𝑖𝑜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𝐼𝐺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𝑂𝑢𝑡𝑙𝑜𝑜𝑘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𝐼𝐶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𝑂𝑢𝑡𝑙𝑜𝑜𝑘</m:t>
                            </m:r>
                          </m:sub>
                        </m:sSub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0.47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=0.5196</m:t>
                    </m:r>
                  </m:oMath>
                </a14:m>
                <a:endParaRPr lang="en-IN" sz="2400" dirty="0">
                  <a:latin typeface="Helios" panose="020B060402020202020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CB2042-FD8C-6AC5-0DDE-C64C6CD54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24" y="1677880"/>
                <a:ext cx="17830800" cy="2306144"/>
              </a:xfrm>
              <a:prstGeom prst="rect">
                <a:avLst/>
              </a:prstGeom>
              <a:blipFill>
                <a:blip r:embed="rId4"/>
                <a:stretch>
                  <a:fillRect l="-5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44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0" y="1"/>
            <a:ext cx="18288000" cy="2400299"/>
            <a:chOff x="0" y="0"/>
            <a:chExt cx="4816593" cy="109498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094988"/>
            </a:xfrm>
            <a:custGeom>
              <a:avLst/>
              <a:gdLst/>
              <a:ahLst/>
              <a:cxnLst/>
              <a:rect l="l" t="t" r="r" b="b"/>
              <a:pathLst>
                <a:path w="4816592" h="1094988">
                  <a:moveTo>
                    <a:pt x="0" y="0"/>
                  </a:moveTo>
                  <a:lnTo>
                    <a:pt x="4816592" y="0"/>
                  </a:lnTo>
                  <a:lnTo>
                    <a:pt x="4816592" y="1094988"/>
                  </a:lnTo>
                  <a:lnTo>
                    <a:pt x="0" y="1094988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16593" cy="1133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148268" y="971550"/>
            <a:ext cx="13991465" cy="114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Measures of Impurity</a:t>
            </a:r>
            <a:endParaRPr lang="en-US" sz="6999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396EE-FE61-FF86-F120-EE9E065CF2BA}"/>
              </a:ext>
            </a:extLst>
          </p:cNvPr>
          <p:cNvSpPr txBox="1"/>
          <p:nvPr/>
        </p:nvSpPr>
        <p:spPr>
          <a:xfrm>
            <a:off x="914400" y="3086100"/>
            <a:ext cx="16535400" cy="2237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Helios" panose="020B0604020202020204" charset="0"/>
              </a:rPr>
              <a:t> A feature is said to be pure when all the elements within it belongs to same class. More than one class within a features is impure.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Helios" panose="020B0604020202020204" charset="0"/>
              </a:rPr>
              <a:t> The impurity can be measured using Gini Index, Entropy.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Helios" panose="020B0604020202020204" charset="0"/>
              </a:rPr>
              <a:t> Models like Decision Trees, uses measures of impurity as base to create branches and leaf/child nodes.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5A5E6D-DFA3-D745-017A-73DEA2134825}"/>
              </a:ext>
            </a:extLst>
          </p:cNvPr>
          <p:cNvGrpSpPr/>
          <p:nvPr/>
        </p:nvGrpSpPr>
        <p:grpSpPr>
          <a:xfrm>
            <a:off x="3581401" y="5752115"/>
            <a:ext cx="3429000" cy="3486150"/>
            <a:chOff x="1600200" y="5829300"/>
            <a:chExt cx="3429000" cy="348615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4BDF203-2501-C367-CAA1-14CF44048EEC}"/>
                </a:ext>
              </a:extLst>
            </p:cNvPr>
            <p:cNvSpPr/>
            <p:nvPr/>
          </p:nvSpPr>
          <p:spPr>
            <a:xfrm>
              <a:off x="1600200" y="5829300"/>
              <a:ext cx="3429000" cy="34861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B766FE4E-4602-29CD-3D79-2DE446905D04}"/>
                </a:ext>
              </a:extLst>
            </p:cNvPr>
            <p:cNvSpPr/>
            <p:nvPr/>
          </p:nvSpPr>
          <p:spPr>
            <a:xfrm>
              <a:off x="2514600" y="621030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44127061-51EA-DFDB-2D82-965C878F2ACC}"/>
                </a:ext>
              </a:extLst>
            </p:cNvPr>
            <p:cNvSpPr/>
            <p:nvPr/>
          </p:nvSpPr>
          <p:spPr>
            <a:xfrm>
              <a:off x="3112376" y="615513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43D2273E-A5FA-B5AC-9F81-196FAAC059C5}"/>
                </a:ext>
              </a:extLst>
            </p:cNvPr>
            <p:cNvSpPr/>
            <p:nvPr/>
          </p:nvSpPr>
          <p:spPr>
            <a:xfrm>
              <a:off x="2148268" y="6716093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5808DAF4-F61C-873E-EC1D-89A6F56D66BF}"/>
                </a:ext>
              </a:extLst>
            </p:cNvPr>
            <p:cNvSpPr/>
            <p:nvPr/>
          </p:nvSpPr>
          <p:spPr>
            <a:xfrm>
              <a:off x="2643568" y="681990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513ED992-25C7-F411-E309-F23DF1F38241}"/>
                </a:ext>
              </a:extLst>
            </p:cNvPr>
            <p:cNvSpPr/>
            <p:nvPr/>
          </p:nvSpPr>
          <p:spPr>
            <a:xfrm>
              <a:off x="3836384" y="649605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DE02E637-2EF4-B478-3AA2-8A19BEBBF77E}"/>
                </a:ext>
              </a:extLst>
            </p:cNvPr>
            <p:cNvSpPr/>
            <p:nvPr/>
          </p:nvSpPr>
          <p:spPr>
            <a:xfrm>
              <a:off x="3789690" y="7776679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FCDB9F65-DB5C-C6AC-5D36-8970FA2B6188}"/>
                </a:ext>
              </a:extLst>
            </p:cNvPr>
            <p:cNvSpPr/>
            <p:nvPr/>
          </p:nvSpPr>
          <p:spPr>
            <a:xfrm>
              <a:off x="2057400" y="7762875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DE4C707A-5276-87FE-EEE1-7EB8AE9D8279}"/>
                </a:ext>
              </a:extLst>
            </p:cNvPr>
            <p:cNvSpPr/>
            <p:nvPr/>
          </p:nvSpPr>
          <p:spPr>
            <a:xfrm>
              <a:off x="2743200" y="8046654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B2BA42DD-75AD-6E97-1B08-F3D023496285}"/>
                </a:ext>
              </a:extLst>
            </p:cNvPr>
            <p:cNvSpPr/>
            <p:nvPr/>
          </p:nvSpPr>
          <p:spPr>
            <a:xfrm>
              <a:off x="2913993" y="749519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0BC02C13-4EB8-2E84-8032-0BCD05CC6FB7}"/>
                </a:ext>
              </a:extLst>
            </p:cNvPr>
            <p:cNvSpPr/>
            <p:nvPr/>
          </p:nvSpPr>
          <p:spPr>
            <a:xfrm>
              <a:off x="3317328" y="8433895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FAF6A5EA-5D90-C5CC-8C89-B5574A8EBEF9}"/>
                </a:ext>
              </a:extLst>
            </p:cNvPr>
            <p:cNvSpPr/>
            <p:nvPr/>
          </p:nvSpPr>
          <p:spPr>
            <a:xfrm>
              <a:off x="4055787" y="7252804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A1FCC587-6BDA-A5E7-A333-A7275D490C2F}"/>
                </a:ext>
              </a:extLst>
            </p:cNvPr>
            <p:cNvSpPr/>
            <p:nvPr/>
          </p:nvSpPr>
          <p:spPr>
            <a:xfrm>
              <a:off x="3982764" y="8300554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50135D46-C2C0-5111-081C-41120EECF6C6}"/>
                </a:ext>
              </a:extLst>
            </p:cNvPr>
            <p:cNvSpPr/>
            <p:nvPr/>
          </p:nvSpPr>
          <p:spPr>
            <a:xfrm>
              <a:off x="3314097" y="7702933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AD35F593-46B8-5BE8-55AF-7673B71FA51E}"/>
                </a:ext>
              </a:extLst>
            </p:cNvPr>
            <p:cNvSpPr/>
            <p:nvPr/>
          </p:nvSpPr>
          <p:spPr>
            <a:xfrm>
              <a:off x="2317855" y="7204203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Star: 5 Points 24">
              <a:extLst>
                <a:ext uri="{FF2B5EF4-FFF2-40B4-BE49-F238E27FC236}">
                  <a16:creationId xmlns:a16="http://schemas.microsoft.com/office/drawing/2014/main" id="{5B2A7DD7-B753-CAB6-10F7-A6AE2BD3DD8E}"/>
                </a:ext>
              </a:extLst>
            </p:cNvPr>
            <p:cNvSpPr/>
            <p:nvPr/>
          </p:nvSpPr>
          <p:spPr>
            <a:xfrm>
              <a:off x="4246287" y="7919554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E2E06606-B7F8-A110-50F8-82DE21939788}"/>
                </a:ext>
              </a:extLst>
            </p:cNvPr>
            <p:cNvSpPr/>
            <p:nvPr/>
          </p:nvSpPr>
          <p:spPr>
            <a:xfrm>
              <a:off x="3124200" y="681990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Star: 5 Points 26">
              <a:extLst>
                <a:ext uri="{FF2B5EF4-FFF2-40B4-BE49-F238E27FC236}">
                  <a16:creationId xmlns:a16="http://schemas.microsoft.com/office/drawing/2014/main" id="{0FC8A282-F270-C410-EC37-451213AC2EBB}"/>
                </a:ext>
              </a:extLst>
            </p:cNvPr>
            <p:cNvSpPr/>
            <p:nvPr/>
          </p:nvSpPr>
          <p:spPr>
            <a:xfrm>
              <a:off x="3580086" y="7227012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BF5AAA4-FEC3-B6CD-6DBC-B7F1F785EBDA}"/>
              </a:ext>
            </a:extLst>
          </p:cNvPr>
          <p:cNvGrpSpPr/>
          <p:nvPr/>
        </p:nvGrpSpPr>
        <p:grpSpPr>
          <a:xfrm>
            <a:off x="11277600" y="5829300"/>
            <a:ext cx="3429000" cy="3486150"/>
            <a:chOff x="11277600" y="5829300"/>
            <a:chExt cx="3429000" cy="348615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0018519-A1ED-700A-7B5B-C45B7014A5F8}"/>
                </a:ext>
              </a:extLst>
            </p:cNvPr>
            <p:cNvSpPr/>
            <p:nvPr/>
          </p:nvSpPr>
          <p:spPr>
            <a:xfrm>
              <a:off x="11277600" y="5829300"/>
              <a:ext cx="3429000" cy="34861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Star: 5 Points 29">
              <a:extLst>
                <a:ext uri="{FF2B5EF4-FFF2-40B4-BE49-F238E27FC236}">
                  <a16:creationId xmlns:a16="http://schemas.microsoft.com/office/drawing/2014/main" id="{53927FEB-2D60-0390-8517-8B9693D2FDC0}"/>
                </a:ext>
              </a:extLst>
            </p:cNvPr>
            <p:cNvSpPr/>
            <p:nvPr/>
          </p:nvSpPr>
          <p:spPr>
            <a:xfrm>
              <a:off x="12192000" y="621030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8EF68DE7-DFF4-C0AE-5CC9-4E2AE93E691D}"/>
                </a:ext>
              </a:extLst>
            </p:cNvPr>
            <p:cNvSpPr/>
            <p:nvPr/>
          </p:nvSpPr>
          <p:spPr>
            <a:xfrm>
              <a:off x="12789776" y="615513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2DDD3434-0C41-D2C9-062E-F5E33CF859AD}"/>
                </a:ext>
              </a:extLst>
            </p:cNvPr>
            <p:cNvSpPr/>
            <p:nvPr/>
          </p:nvSpPr>
          <p:spPr>
            <a:xfrm>
              <a:off x="11825668" y="6716093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Star: 5 Points 33">
              <a:extLst>
                <a:ext uri="{FF2B5EF4-FFF2-40B4-BE49-F238E27FC236}">
                  <a16:creationId xmlns:a16="http://schemas.microsoft.com/office/drawing/2014/main" id="{ADD609C6-D899-6AF3-396B-A7195DF5B137}"/>
                </a:ext>
              </a:extLst>
            </p:cNvPr>
            <p:cNvSpPr/>
            <p:nvPr/>
          </p:nvSpPr>
          <p:spPr>
            <a:xfrm>
              <a:off x="13513784" y="649605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C489EFCB-BEB2-1483-0E64-DB2B858A1E4B}"/>
                </a:ext>
              </a:extLst>
            </p:cNvPr>
            <p:cNvSpPr/>
            <p:nvPr/>
          </p:nvSpPr>
          <p:spPr>
            <a:xfrm>
              <a:off x="11734800" y="7762875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365D3E96-F633-2A66-A4B0-688665095CC2}"/>
                </a:ext>
              </a:extLst>
            </p:cNvPr>
            <p:cNvSpPr/>
            <p:nvPr/>
          </p:nvSpPr>
          <p:spPr>
            <a:xfrm>
              <a:off x="12420600" y="8046654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1B809A79-E7C5-2ED3-423D-40290D43E593}"/>
                </a:ext>
              </a:extLst>
            </p:cNvPr>
            <p:cNvSpPr/>
            <p:nvPr/>
          </p:nvSpPr>
          <p:spPr>
            <a:xfrm>
              <a:off x="12591393" y="749519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Star: 5 Points 38">
              <a:extLst>
                <a:ext uri="{FF2B5EF4-FFF2-40B4-BE49-F238E27FC236}">
                  <a16:creationId xmlns:a16="http://schemas.microsoft.com/office/drawing/2014/main" id="{3A5868B4-366B-08C3-B78E-7EE451B4C8EC}"/>
                </a:ext>
              </a:extLst>
            </p:cNvPr>
            <p:cNvSpPr/>
            <p:nvPr/>
          </p:nvSpPr>
          <p:spPr>
            <a:xfrm>
              <a:off x="12994728" y="8433895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Star: 5 Points 45">
              <a:extLst>
                <a:ext uri="{FF2B5EF4-FFF2-40B4-BE49-F238E27FC236}">
                  <a16:creationId xmlns:a16="http://schemas.microsoft.com/office/drawing/2014/main" id="{F95A8DDE-01E3-CAE7-BD50-CB0FA2DBD1EA}"/>
                </a:ext>
              </a:extLst>
            </p:cNvPr>
            <p:cNvSpPr/>
            <p:nvPr/>
          </p:nvSpPr>
          <p:spPr>
            <a:xfrm>
              <a:off x="13257486" y="7227012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Circle: Hollow 47">
              <a:extLst>
                <a:ext uri="{FF2B5EF4-FFF2-40B4-BE49-F238E27FC236}">
                  <a16:creationId xmlns:a16="http://schemas.microsoft.com/office/drawing/2014/main" id="{D0A10A66-0702-61DC-5CEC-8734A90178EF}"/>
                </a:ext>
              </a:extLst>
            </p:cNvPr>
            <p:cNvSpPr/>
            <p:nvPr/>
          </p:nvSpPr>
          <p:spPr>
            <a:xfrm>
              <a:off x="12373736" y="6639435"/>
              <a:ext cx="381000" cy="349962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9" name="Circle: Hollow 48">
              <a:extLst>
                <a:ext uri="{FF2B5EF4-FFF2-40B4-BE49-F238E27FC236}">
                  <a16:creationId xmlns:a16="http://schemas.microsoft.com/office/drawing/2014/main" id="{5B8EE336-DCCC-8F28-7075-ECFBCA93C48D}"/>
                </a:ext>
              </a:extLst>
            </p:cNvPr>
            <p:cNvSpPr/>
            <p:nvPr/>
          </p:nvSpPr>
          <p:spPr>
            <a:xfrm>
              <a:off x="13923579" y="6979743"/>
              <a:ext cx="381000" cy="349962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0" name="Circle: Hollow 49">
              <a:extLst>
                <a:ext uri="{FF2B5EF4-FFF2-40B4-BE49-F238E27FC236}">
                  <a16:creationId xmlns:a16="http://schemas.microsoft.com/office/drawing/2014/main" id="{6E4D1E05-958F-D0F7-B48D-9F36819BD9FE}"/>
                </a:ext>
              </a:extLst>
            </p:cNvPr>
            <p:cNvSpPr/>
            <p:nvPr/>
          </p:nvSpPr>
          <p:spPr>
            <a:xfrm>
              <a:off x="13660713" y="8027493"/>
              <a:ext cx="381000" cy="349962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1" name="Circle: Hollow 50">
              <a:extLst>
                <a:ext uri="{FF2B5EF4-FFF2-40B4-BE49-F238E27FC236}">
                  <a16:creationId xmlns:a16="http://schemas.microsoft.com/office/drawing/2014/main" id="{67823E78-5AF7-435A-315A-2408D20A7CD1}"/>
                </a:ext>
              </a:extLst>
            </p:cNvPr>
            <p:cNvSpPr/>
            <p:nvPr/>
          </p:nvSpPr>
          <p:spPr>
            <a:xfrm>
              <a:off x="13045858" y="7944187"/>
              <a:ext cx="381000" cy="349962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2" name="Circle: Hollow 51">
              <a:extLst>
                <a:ext uri="{FF2B5EF4-FFF2-40B4-BE49-F238E27FC236}">
                  <a16:creationId xmlns:a16="http://schemas.microsoft.com/office/drawing/2014/main" id="{0647A989-5167-7CAF-9EEB-809AF4FB962B}"/>
                </a:ext>
              </a:extLst>
            </p:cNvPr>
            <p:cNvSpPr/>
            <p:nvPr/>
          </p:nvSpPr>
          <p:spPr>
            <a:xfrm>
              <a:off x="12921263" y="6775482"/>
              <a:ext cx="381000" cy="349962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3" name="Circle: Hollow 52">
              <a:extLst>
                <a:ext uri="{FF2B5EF4-FFF2-40B4-BE49-F238E27FC236}">
                  <a16:creationId xmlns:a16="http://schemas.microsoft.com/office/drawing/2014/main" id="{28DC5A92-A551-9A0F-054F-E0531DC75FF9}"/>
                </a:ext>
              </a:extLst>
            </p:cNvPr>
            <p:cNvSpPr/>
            <p:nvPr/>
          </p:nvSpPr>
          <p:spPr>
            <a:xfrm>
              <a:off x="12090235" y="7282364"/>
              <a:ext cx="381000" cy="349962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4" name="Circle: Hollow 53">
              <a:extLst>
                <a:ext uri="{FF2B5EF4-FFF2-40B4-BE49-F238E27FC236}">
                  <a16:creationId xmlns:a16="http://schemas.microsoft.com/office/drawing/2014/main" id="{2823AE28-F32F-5F4B-4F5D-E645BD46151E}"/>
                </a:ext>
              </a:extLst>
            </p:cNvPr>
            <p:cNvSpPr/>
            <p:nvPr/>
          </p:nvSpPr>
          <p:spPr>
            <a:xfrm>
              <a:off x="12280735" y="8614595"/>
              <a:ext cx="381000" cy="349962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AD88C54-7612-4FB9-C0EC-42D64C5D30CC}"/>
              </a:ext>
            </a:extLst>
          </p:cNvPr>
          <p:cNvSpPr txBox="1"/>
          <p:nvPr/>
        </p:nvSpPr>
        <p:spPr>
          <a:xfrm>
            <a:off x="3581401" y="95631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 Impurity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76F813-E1E6-7949-71F0-C89317C35013}"/>
              </a:ext>
            </a:extLst>
          </p:cNvPr>
          <p:cNvSpPr txBox="1"/>
          <p:nvPr/>
        </p:nvSpPr>
        <p:spPr>
          <a:xfrm>
            <a:off x="11331358" y="974776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some Impurity</a:t>
            </a:r>
          </a:p>
        </p:txBody>
      </p:sp>
    </p:spTree>
    <p:extLst>
      <p:ext uri="{BB962C8B-B14F-4D97-AF65-F5344CB8AC3E}">
        <p14:creationId xmlns:p14="http://schemas.microsoft.com/office/powerpoint/2010/main" val="219883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786C259-7D64-B584-108A-917305392CDA}"/>
              </a:ext>
            </a:extLst>
          </p:cNvPr>
          <p:cNvGrpSpPr/>
          <p:nvPr/>
        </p:nvGrpSpPr>
        <p:grpSpPr>
          <a:xfrm>
            <a:off x="0" y="1"/>
            <a:ext cx="18288000" cy="2400299"/>
            <a:chOff x="0" y="0"/>
            <a:chExt cx="4816593" cy="109498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90FDDAF7-37EE-EA8C-D7BE-5A4D7E3B0673}"/>
                </a:ext>
              </a:extLst>
            </p:cNvPr>
            <p:cNvSpPr/>
            <p:nvPr/>
          </p:nvSpPr>
          <p:spPr>
            <a:xfrm>
              <a:off x="0" y="0"/>
              <a:ext cx="4816592" cy="1094988"/>
            </a:xfrm>
            <a:custGeom>
              <a:avLst/>
              <a:gdLst/>
              <a:ahLst/>
              <a:cxnLst/>
              <a:rect l="l" t="t" r="r" b="b"/>
              <a:pathLst>
                <a:path w="4816592" h="1094988">
                  <a:moveTo>
                    <a:pt x="0" y="0"/>
                  </a:moveTo>
                  <a:lnTo>
                    <a:pt x="4816592" y="0"/>
                  </a:lnTo>
                  <a:lnTo>
                    <a:pt x="4816592" y="1094988"/>
                  </a:lnTo>
                  <a:lnTo>
                    <a:pt x="0" y="1094988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388EA45E-C58A-8949-A396-540CDE48DAD4}"/>
                </a:ext>
              </a:extLst>
            </p:cNvPr>
            <p:cNvSpPr txBox="1"/>
            <p:nvPr/>
          </p:nvSpPr>
          <p:spPr>
            <a:xfrm>
              <a:off x="0" y="-38100"/>
              <a:ext cx="4816593" cy="1133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D9BECCDE-FE04-7F0D-E689-9E3178260F72}"/>
              </a:ext>
            </a:extLst>
          </p:cNvPr>
          <p:cNvSpPr txBox="1"/>
          <p:nvPr/>
        </p:nvSpPr>
        <p:spPr>
          <a:xfrm>
            <a:off x="2148268" y="971550"/>
            <a:ext cx="13991465" cy="114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Gini Index</a:t>
            </a:r>
            <a:endParaRPr lang="en-US" sz="6999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4722AB-0F8B-4199-9427-5F40207EA9A4}"/>
                  </a:ext>
                </a:extLst>
              </p:cNvPr>
              <p:cNvSpPr txBox="1"/>
              <p:nvPr/>
            </p:nvSpPr>
            <p:spPr>
              <a:xfrm>
                <a:off x="990600" y="2564804"/>
                <a:ext cx="16535400" cy="3349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sz="2400" dirty="0">
                    <a:latin typeface="Helios" panose="020B0604020202020204" charset="0"/>
                  </a:rPr>
                  <a:t>Gini Index/Gini impurity is calculated as below.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sz="2800" b="0" dirty="0">
                  <a:latin typeface="Helios" panose="020B060402020202020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IN" sz="2400" dirty="0">
                    <a:latin typeface="Helios" panose="020B060402020202020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>
                    <a:latin typeface="Helios" panose="020B0604020202020204" charset="0"/>
                  </a:rPr>
                  <a:t> is the probability of class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400" dirty="0">
                    <a:latin typeface="Helios" panose="020B0604020202020204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400" dirty="0">
                    <a:latin typeface="Helios" panose="020B0604020202020204" charset="0"/>
                  </a:rPr>
                  <a:t>The max value of Gini Index is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1 −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IN" sz="2400" dirty="0">
                    <a:latin typeface="Helios" panose="020B0604020202020204" charset="0"/>
                  </a:rPr>
                  <a:t> and the min value is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1 − 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400" dirty="0">
                    <a:latin typeface="Helios" panose="020B060402020202020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4722AB-0F8B-4199-9427-5F40207EA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564804"/>
                <a:ext cx="16535400" cy="3349635"/>
              </a:xfrm>
              <a:prstGeom prst="rect">
                <a:avLst/>
              </a:prstGeom>
              <a:blipFill>
                <a:blip r:embed="rId2"/>
                <a:stretch>
                  <a:fillRect l="-590" b="-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DC4F0E0-F8CF-9B66-256C-8DA8E439B493}"/>
              </a:ext>
            </a:extLst>
          </p:cNvPr>
          <p:cNvGrpSpPr/>
          <p:nvPr/>
        </p:nvGrpSpPr>
        <p:grpSpPr>
          <a:xfrm>
            <a:off x="4648199" y="6383709"/>
            <a:ext cx="2362201" cy="2113565"/>
            <a:chOff x="1600200" y="5829300"/>
            <a:chExt cx="3429000" cy="348615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7049818-A08F-FE16-4036-CBC174177611}"/>
                </a:ext>
              </a:extLst>
            </p:cNvPr>
            <p:cNvSpPr/>
            <p:nvPr/>
          </p:nvSpPr>
          <p:spPr>
            <a:xfrm>
              <a:off x="1600200" y="5829300"/>
              <a:ext cx="3429000" cy="34861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F89990F0-2947-BA6E-8E8A-E153704ACA57}"/>
                </a:ext>
              </a:extLst>
            </p:cNvPr>
            <p:cNvSpPr/>
            <p:nvPr/>
          </p:nvSpPr>
          <p:spPr>
            <a:xfrm>
              <a:off x="2514600" y="621030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6771F050-2396-3C8F-6737-EFB3987D0877}"/>
                </a:ext>
              </a:extLst>
            </p:cNvPr>
            <p:cNvSpPr/>
            <p:nvPr/>
          </p:nvSpPr>
          <p:spPr>
            <a:xfrm>
              <a:off x="3112376" y="615513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CF9D5F40-1D61-C1DF-4417-ECC9A8FB10CA}"/>
                </a:ext>
              </a:extLst>
            </p:cNvPr>
            <p:cNvSpPr/>
            <p:nvPr/>
          </p:nvSpPr>
          <p:spPr>
            <a:xfrm>
              <a:off x="2148268" y="6716093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771FF71B-A01B-833E-2202-8C564FCE8031}"/>
                </a:ext>
              </a:extLst>
            </p:cNvPr>
            <p:cNvSpPr/>
            <p:nvPr/>
          </p:nvSpPr>
          <p:spPr>
            <a:xfrm>
              <a:off x="2643568" y="681990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A411D9EF-9BD3-6809-637E-CEC737B69F22}"/>
                </a:ext>
              </a:extLst>
            </p:cNvPr>
            <p:cNvSpPr/>
            <p:nvPr/>
          </p:nvSpPr>
          <p:spPr>
            <a:xfrm>
              <a:off x="3836384" y="649605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2F15DC83-18FC-BF7D-B4A7-A522DBC0722E}"/>
                </a:ext>
              </a:extLst>
            </p:cNvPr>
            <p:cNvSpPr/>
            <p:nvPr/>
          </p:nvSpPr>
          <p:spPr>
            <a:xfrm>
              <a:off x="3789690" y="7776679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83AFDD5F-2AF0-2B6A-4CB1-BAFD1F7B8C76}"/>
                </a:ext>
              </a:extLst>
            </p:cNvPr>
            <p:cNvSpPr/>
            <p:nvPr/>
          </p:nvSpPr>
          <p:spPr>
            <a:xfrm>
              <a:off x="2057400" y="7762875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23351FCD-F1A3-C6DC-B4AC-62FA0760491B}"/>
                </a:ext>
              </a:extLst>
            </p:cNvPr>
            <p:cNvSpPr/>
            <p:nvPr/>
          </p:nvSpPr>
          <p:spPr>
            <a:xfrm>
              <a:off x="2743200" y="8046654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1D98DB5B-5A99-F295-0CDD-5C4C23411794}"/>
                </a:ext>
              </a:extLst>
            </p:cNvPr>
            <p:cNvSpPr/>
            <p:nvPr/>
          </p:nvSpPr>
          <p:spPr>
            <a:xfrm>
              <a:off x="2913993" y="749519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B0CC9A76-E669-CA3F-ABB0-26A0596BFBD5}"/>
                </a:ext>
              </a:extLst>
            </p:cNvPr>
            <p:cNvSpPr/>
            <p:nvPr/>
          </p:nvSpPr>
          <p:spPr>
            <a:xfrm>
              <a:off x="3317328" y="8433895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06BBD5E2-4D98-6F9C-6E83-EE164DE7C8E5}"/>
                </a:ext>
              </a:extLst>
            </p:cNvPr>
            <p:cNvSpPr/>
            <p:nvPr/>
          </p:nvSpPr>
          <p:spPr>
            <a:xfrm>
              <a:off x="4055787" y="7252804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Star: 5 Points 24">
              <a:extLst>
                <a:ext uri="{FF2B5EF4-FFF2-40B4-BE49-F238E27FC236}">
                  <a16:creationId xmlns:a16="http://schemas.microsoft.com/office/drawing/2014/main" id="{B9F2B1BC-EAC2-531B-878C-BD28B9EA0E65}"/>
                </a:ext>
              </a:extLst>
            </p:cNvPr>
            <p:cNvSpPr/>
            <p:nvPr/>
          </p:nvSpPr>
          <p:spPr>
            <a:xfrm>
              <a:off x="3982764" y="8300554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1251DF6B-AFE1-5B99-E637-DF33B46AE182}"/>
                </a:ext>
              </a:extLst>
            </p:cNvPr>
            <p:cNvSpPr/>
            <p:nvPr/>
          </p:nvSpPr>
          <p:spPr>
            <a:xfrm>
              <a:off x="3314097" y="7702933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Star: 5 Points 26">
              <a:extLst>
                <a:ext uri="{FF2B5EF4-FFF2-40B4-BE49-F238E27FC236}">
                  <a16:creationId xmlns:a16="http://schemas.microsoft.com/office/drawing/2014/main" id="{CBBC692E-BF4B-2072-6F8F-9D971E7A3C69}"/>
                </a:ext>
              </a:extLst>
            </p:cNvPr>
            <p:cNvSpPr/>
            <p:nvPr/>
          </p:nvSpPr>
          <p:spPr>
            <a:xfrm>
              <a:off x="2317855" y="7204203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16D33720-0BF2-D852-05AD-22AFBBFC691E}"/>
                </a:ext>
              </a:extLst>
            </p:cNvPr>
            <p:cNvSpPr/>
            <p:nvPr/>
          </p:nvSpPr>
          <p:spPr>
            <a:xfrm>
              <a:off x="4246287" y="7919554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693BE13E-7F7E-3C83-9A8D-AE1E75B479FF}"/>
                </a:ext>
              </a:extLst>
            </p:cNvPr>
            <p:cNvSpPr/>
            <p:nvPr/>
          </p:nvSpPr>
          <p:spPr>
            <a:xfrm>
              <a:off x="3124200" y="681990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Star: 5 Points 29">
              <a:extLst>
                <a:ext uri="{FF2B5EF4-FFF2-40B4-BE49-F238E27FC236}">
                  <a16:creationId xmlns:a16="http://schemas.microsoft.com/office/drawing/2014/main" id="{EFC4CA73-E51E-7541-8C35-52856851655A}"/>
                </a:ext>
              </a:extLst>
            </p:cNvPr>
            <p:cNvSpPr/>
            <p:nvPr/>
          </p:nvSpPr>
          <p:spPr>
            <a:xfrm>
              <a:off x="3580086" y="7227012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50283F-D83F-EC35-D0DC-CFB4DB978898}"/>
              </a:ext>
            </a:extLst>
          </p:cNvPr>
          <p:cNvGrpSpPr/>
          <p:nvPr/>
        </p:nvGrpSpPr>
        <p:grpSpPr>
          <a:xfrm>
            <a:off x="12344398" y="6460894"/>
            <a:ext cx="2362201" cy="2113565"/>
            <a:chOff x="11277600" y="5829300"/>
            <a:chExt cx="3429000" cy="348615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57C1BB-DDE8-96F4-DC48-02E60429F17F}"/>
                </a:ext>
              </a:extLst>
            </p:cNvPr>
            <p:cNvSpPr/>
            <p:nvPr/>
          </p:nvSpPr>
          <p:spPr>
            <a:xfrm>
              <a:off x="11277600" y="5829300"/>
              <a:ext cx="3429000" cy="34861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25E3C560-F9F8-4D25-F2BF-909ED03F473D}"/>
                </a:ext>
              </a:extLst>
            </p:cNvPr>
            <p:cNvSpPr/>
            <p:nvPr/>
          </p:nvSpPr>
          <p:spPr>
            <a:xfrm>
              <a:off x="12192000" y="621030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Star: 5 Points 33">
              <a:extLst>
                <a:ext uri="{FF2B5EF4-FFF2-40B4-BE49-F238E27FC236}">
                  <a16:creationId xmlns:a16="http://schemas.microsoft.com/office/drawing/2014/main" id="{3510B1DD-FAC2-167E-0545-85D2289E4F63}"/>
                </a:ext>
              </a:extLst>
            </p:cNvPr>
            <p:cNvSpPr/>
            <p:nvPr/>
          </p:nvSpPr>
          <p:spPr>
            <a:xfrm>
              <a:off x="12789776" y="615513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D01C88F7-E2A5-4551-DED8-25914F9B20F8}"/>
                </a:ext>
              </a:extLst>
            </p:cNvPr>
            <p:cNvSpPr/>
            <p:nvPr/>
          </p:nvSpPr>
          <p:spPr>
            <a:xfrm>
              <a:off x="11825668" y="6716093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5EE3ECE5-F5E8-424C-6A0E-9816B9FFE643}"/>
                </a:ext>
              </a:extLst>
            </p:cNvPr>
            <p:cNvSpPr/>
            <p:nvPr/>
          </p:nvSpPr>
          <p:spPr>
            <a:xfrm>
              <a:off x="13513784" y="649605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025FD9F2-B6E8-307B-244E-AD5F01354A0F}"/>
                </a:ext>
              </a:extLst>
            </p:cNvPr>
            <p:cNvSpPr/>
            <p:nvPr/>
          </p:nvSpPr>
          <p:spPr>
            <a:xfrm>
              <a:off x="11734800" y="7762875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81F2BF3A-008F-F0C6-72A2-D8B8902A22F5}"/>
                </a:ext>
              </a:extLst>
            </p:cNvPr>
            <p:cNvSpPr/>
            <p:nvPr/>
          </p:nvSpPr>
          <p:spPr>
            <a:xfrm>
              <a:off x="12420600" y="8046654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Star: 5 Points 38">
              <a:extLst>
                <a:ext uri="{FF2B5EF4-FFF2-40B4-BE49-F238E27FC236}">
                  <a16:creationId xmlns:a16="http://schemas.microsoft.com/office/drawing/2014/main" id="{81EB6F89-FCF7-1AD1-9D0B-87F46AF2A4EC}"/>
                </a:ext>
              </a:extLst>
            </p:cNvPr>
            <p:cNvSpPr/>
            <p:nvPr/>
          </p:nvSpPr>
          <p:spPr>
            <a:xfrm>
              <a:off x="12591393" y="749519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Star: 5 Points 39">
              <a:extLst>
                <a:ext uri="{FF2B5EF4-FFF2-40B4-BE49-F238E27FC236}">
                  <a16:creationId xmlns:a16="http://schemas.microsoft.com/office/drawing/2014/main" id="{B06ABEE1-7ABC-7A3E-12B4-DEBE8C58A9E6}"/>
                </a:ext>
              </a:extLst>
            </p:cNvPr>
            <p:cNvSpPr/>
            <p:nvPr/>
          </p:nvSpPr>
          <p:spPr>
            <a:xfrm>
              <a:off x="12994728" y="8433895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Star: 5 Points 40">
              <a:extLst>
                <a:ext uri="{FF2B5EF4-FFF2-40B4-BE49-F238E27FC236}">
                  <a16:creationId xmlns:a16="http://schemas.microsoft.com/office/drawing/2014/main" id="{660350A3-DF5A-692C-CCE9-E3DE286BFF79}"/>
                </a:ext>
              </a:extLst>
            </p:cNvPr>
            <p:cNvSpPr/>
            <p:nvPr/>
          </p:nvSpPr>
          <p:spPr>
            <a:xfrm>
              <a:off x="13257486" y="7227012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Circle: Hollow 41">
              <a:extLst>
                <a:ext uri="{FF2B5EF4-FFF2-40B4-BE49-F238E27FC236}">
                  <a16:creationId xmlns:a16="http://schemas.microsoft.com/office/drawing/2014/main" id="{B8168293-C416-CD1B-3AB7-62CB9F65A966}"/>
                </a:ext>
              </a:extLst>
            </p:cNvPr>
            <p:cNvSpPr/>
            <p:nvPr/>
          </p:nvSpPr>
          <p:spPr>
            <a:xfrm>
              <a:off x="12373736" y="6639435"/>
              <a:ext cx="381000" cy="349962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3" name="Circle: Hollow 42">
              <a:extLst>
                <a:ext uri="{FF2B5EF4-FFF2-40B4-BE49-F238E27FC236}">
                  <a16:creationId xmlns:a16="http://schemas.microsoft.com/office/drawing/2014/main" id="{999A0472-DD88-8F42-93CE-1E7BE56EA30B}"/>
                </a:ext>
              </a:extLst>
            </p:cNvPr>
            <p:cNvSpPr/>
            <p:nvPr/>
          </p:nvSpPr>
          <p:spPr>
            <a:xfrm>
              <a:off x="13923579" y="6979743"/>
              <a:ext cx="381000" cy="349962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4" name="Circle: Hollow 43">
              <a:extLst>
                <a:ext uri="{FF2B5EF4-FFF2-40B4-BE49-F238E27FC236}">
                  <a16:creationId xmlns:a16="http://schemas.microsoft.com/office/drawing/2014/main" id="{2FE7038A-6809-2697-54EE-DEE0BE557717}"/>
                </a:ext>
              </a:extLst>
            </p:cNvPr>
            <p:cNvSpPr/>
            <p:nvPr/>
          </p:nvSpPr>
          <p:spPr>
            <a:xfrm>
              <a:off x="13660713" y="8027493"/>
              <a:ext cx="381000" cy="349962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5" name="Circle: Hollow 44">
              <a:extLst>
                <a:ext uri="{FF2B5EF4-FFF2-40B4-BE49-F238E27FC236}">
                  <a16:creationId xmlns:a16="http://schemas.microsoft.com/office/drawing/2014/main" id="{A833698C-E7A0-22BB-ED2C-8EA0350B69B4}"/>
                </a:ext>
              </a:extLst>
            </p:cNvPr>
            <p:cNvSpPr/>
            <p:nvPr/>
          </p:nvSpPr>
          <p:spPr>
            <a:xfrm>
              <a:off x="13045858" y="7944187"/>
              <a:ext cx="381000" cy="349962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6" name="Circle: Hollow 45">
              <a:extLst>
                <a:ext uri="{FF2B5EF4-FFF2-40B4-BE49-F238E27FC236}">
                  <a16:creationId xmlns:a16="http://schemas.microsoft.com/office/drawing/2014/main" id="{67856391-755E-5891-6936-B927D8EFB5B2}"/>
                </a:ext>
              </a:extLst>
            </p:cNvPr>
            <p:cNvSpPr/>
            <p:nvPr/>
          </p:nvSpPr>
          <p:spPr>
            <a:xfrm>
              <a:off x="12921263" y="6775482"/>
              <a:ext cx="381000" cy="349962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7" name="Circle: Hollow 46">
              <a:extLst>
                <a:ext uri="{FF2B5EF4-FFF2-40B4-BE49-F238E27FC236}">
                  <a16:creationId xmlns:a16="http://schemas.microsoft.com/office/drawing/2014/main" id="{540C32FC-C7D2-F80C-9BDE-7FC7B9E69773}"/>
                </a:ext>
              </a:extLst>
            </p:cNvPr>
            <p:cNvSpPr/>
            <p:nvPr/>
          </p:nvSpPr>
          <p:spPr>
            <a:xfrm>
              <a:off x="12090235" y="7282364"/>
              <a:ext cx="381000" cy="349962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8" name="Circle: Hollow 47">
              <a:extLst>
                <a:ext uri="{FF2B5EF4-FFF2-40B4-BE49-F238E27FC236}">
                  <a16:creationId xmlns:a16="http://schemas.microsoft.com/office/drawing/2014/main" id="{3F3C4CA3-BA2C-3EEF-113B-72BBA7242785}"/>
                </a:ext>
              </a:extLst>
            </p:cNvPr>
            <p:cNvSpPr/>
            <p:nvPr/>
          </p:nvSpPr>
          <p:spPr>
            <a:xfrm>
              <a:off x="12280735" y="8614595"/>
              <a:ext cx="381000" cy="349962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0B7D24B-D3D7-5E87-FC13-99074A4B5498}"/>
                  </a:ext>
                </a:extLst>
              </p:cNvPr>
              <p:cNvSpPr txBox="1"/>
              <p:nvPr/>
            </p:nvSpPr>
            <p:spPr>
              <a:xfrm>
                <a:off x="5002093" y="8670516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1 – 1 = 0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0B7D24B-D3D7-5E87-FC13-99074A4B5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093" y="8670516"/>
                <a:ext cx="160020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FC7295-CA55-0413-E2FA-A34D2F78CE2F}"/>
                  </a:ext>
                </a:extLst>
              </p:cNvPr>
              <p:cNvSpPr txBox="1"/>
              <p:nvPr/>
            </p:nvSpPr>
            <p:spPr>
              <a:xfrm>
                <a:off x="10636802" y="8794031"/>
                <a:ext cx="5777392" cy="540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=1 −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=1 −0.3164 −0.1914=0.4922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FC7295-CA55-0413-E2FA-A34D2F78C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802" y="8794031"/>
                <a:ext cx="5777392" cy="540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40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786C259-7D64-B584-108A-917305392CDA}"/>
              </a:ext>
            </a:extLst>
          </p:cNvPr>
          <p:cNvGrpSpPr/>
          <p:nvPr/>
        </p:nvGrpSpPr>
        <p:grpSpPr>
          <a:xfrm>
            <a:off x="0" y="1"/>
            <a:ext cx="18288000" cy="2400299"/>
            <a:chOff x="0" y="0"/>
            <a:chExt cx="4816593" cy="109498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90FDDAF7-37EE-EA8C-D7BE-5A4D7E3B0673}"/>
                </a:ext>
              </a:extLst>
            </p:cNvPr>
            <p:cNvSpPr/>
            <p:nvPr/>
          </p:nvSpPr>
          <p:spPr>
            <a:xfrm>
              <a:off x="0" y="0"/>
              <a:ext cx="4816592" cy="1094988"/>
            </a:xfrm>
            <a:custGeom>
              <a:avLst/>
              <a:gdLst/>
              <a:ahLst/>
              <a:cxnLst/>
              <a:rect l="l" t="t" r="r" b="b"/>
              <a:pathLst>
                <a:path w="4816592" h="1094988">
                  <a:moveTo>
                    <a:pt x="0" y="0"/>
                  </a:moveTo>
                  <a:lnTo>
                    <a:pt x="4816592" y="0"/>
                  </a:lnTo>
                  <a:lnTo>
                    <a:pt x="4816592" y="1094988"/>
                  </a:lnTo>
                  <a:lnTo>
                    <a:pt x="0" y="1094988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388EA45E-C58A-8949-A396-540CDE48DAD4}"/>
                </a:ext>
              </a:extLst>
            </p:cNvPr>
            <p:cNvSpPr txBox="1"/>
            <p:nvPr/>
          </p:nvSpPr>
          <p:spPr>
            <a:xfrm>
              <a:off x="0" y="-38100"/>
              <a:ext cx="4816593" cy="1133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D9BECCDE-FE04-7F0D-E689-9E3178260F72}"/>
              </a:ext>
            </a:extLst>
          </p:cNvPr>
          <p:cNvSpPr txBox="1"/>
          <p:nvPr/>
        </p:nvSpPr>
        <p:spPr>
          <a:xfrm>
            <a:off x="2148268" y="971550"/>
            <a:ext cx="13991465" cy="114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Entropy</a:t>
            </a:r>
            <a:endParaRPr lang="en-US" sz="6999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4722AB-0F8B-4199-9427-5F40207EA9A4}"/>
                  </a:ext>
                </a:extLst>
              </p:cNvPr>
              <p:cNvSpPr txBox="1"/>
              <p:nvPr/>
            </p:nvSpPr>
            <p:spPr>
              <a:xfrm>
                <a:off x="990600" y="2564804"/>
                <a:ext cx="16535400" cy="3802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sz="2400" dirty="0">
                    <a:latin typeface="Helios" panose="020B0604020202020204" charset="0"/>
                  </a:rPr>
                  <a:t>Just like Gini Index, Entropy is measured as below.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800" b="0" dirty="0">
                  <a:latin typeface="Helios" panose="020B060402020202020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IN" sz="2400" dirty="0">
                    <a:latin typeface="Helios" panose="020B060402020202020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>
                    <a:latin typeface="Helios" panose="020B0604020202020204" charset="0"/>
                  </a:rPr>
                  <a:t> is the probability of class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400" dirty="0">
                    <a:latin typeface="Helios" panose="020B0604020202020204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400" dirty="0">
                    <a:latin typeface="Helios" panose="020B0604020202020204" charset="0"/>
                  </a:rPr>
                  <a:t>Unlike Gini Index, the max value of Entropy is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−0.5 ∗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0.5 ∗ 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400" dirty="0">
                    <a:latin typeface="Helios" panose="020B0604020202020204" charset="0"/>
                  </a:rPr>
                  <a:t> and the min value is 0. This is mostly preferred for splitting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4722AB-0F8B-4199-9427-5F40207EA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564804"/>
                <a:ext cx="16535400" cy="3802451"/>
              </a:xfrm>
              <a:prstGeom prst="rect">
                <a:avLst/>
              </a:prstGeom>
              <a:blipFill>
                <a:blip r:embed="rId2"/>
                <a:stretch>
                  <a:fillRect l="-590" r="-553" b="-2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DC4F0E0-F8CF-9B66-256C-8DA8E439B493}"/>
              </a:ext>
            </a:extLst>
          </p:cNvPr>
          <p:cNvGrpSpPr/>
          <p:nvPr/>
        </p:nvGrpSpPr>
        <p:grpSpPr>
          <a:xfrm>
            <a:off x="4648199" y="6133117"/>
            <a:ext cx="2362201" cy="2364158"/>
            <a:chOff x="1600200" y="5829300"/>
            <a:chExt cx="3429000" cy="348615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7049818-A08F-FE16-4036-CBC174177611}"/>
                </a:ext>
              </a:extLst>
            </p:cNvPr>
            <p:cNvSpPr/>
            <p:nvPr/>
          </p:nvSpPr>
          <p:spPr>
            <a:xfrm>
              <a:off x="1600200" y="5829300"/>
              <a:ext cx="3429000" cy="34861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F89990F0-2947-BA6E-8E8A-E153704ACA57}"/>
                </a:ext>
              </a:extLst>
            </p:cNvPr>
            <p:cNvSpPr/>
            <p:nvPr/>
          </p:nvSpPr>
          <p:spPr>
            <a:xfrm>
              <a:off x="2514600" y="621030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6771F050-2396-3C8F-6737-EFB3987D0877}"/>
                </a:ext>
              </a:extLst>
            </p:cNvPr>
            <p:cNvSpPr/>
            <p:nvPr/>
          </p:nvSpPr>
          <p:spPr>
            <a:xfrm>
              <a:off x="3112376" y="615513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CF9D5F40-1D61-C1DF-4417-ECC9A8FB10CA}"/>
                </a:ext>
              </a:extLst>
            </p:cNvPr>
            <p:cNvSpPr/>
            <p:nvPr/>
          </p:nvSpPr>
          <p:spPr>
            <a:xfrm>
              <a:off x="2148268" y="6716093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771FF71B-A01B-833E-2202-8C564FCE8031}"/>
                </a:ext>
              </a:extLst>
            </p:cNvPr>
            <p:cNvSpPr/>
            <p:nvPr/>
          </p:nvSpPr>
          <p:spPr>
            <a:xfrm>
              <a:off x="2643568" y="681990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A411D9EF-9BD3-6809-637E-CEC737B69F22}"/>
                </a:ext>
              </a:extLst>
            </p:cNvPr>
            <p:cNvSpPr/>
            <p:nvPr/>
          </p:nvSpPr>
          <p:spPr>
            <a:xfrm>
              <a:off x="3836384" y="649605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2F15DC83-18FC-BF7D-B4A7-A522DBC0722E}"/>
                </a:ext>
              </a:extLst>
            </p:cNvPr>
            <p:cNvSpPr/>
            <p:nvPr/>
          </p:nvSpPr>
          <p:spPr>
            <a:xfrm>
              <a:off x="3789690" y="7776679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83AFDD5F-2AF0-2B6A-4CB1-BAFD1F7B8C76}"/>
                </a:ext>
              </a:extLst>
            </p:cNvPr>
            <p:cNvSpPr/>
            <p:nvPr/>
          </p:nvSpPr>
          <p:spPr>
            <a:xfrm>
              <a:off x="2057400" y="7762875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23351FCD-F1A3-C6DC-B4AC-62FA0760491B}"/>
                </a:ext>
              </a:extLst>
            </p:cNvPr>
            <p:cNvSpPr/>
            <p:nvPr/>
          </p:nvSpPr>
          <p:spPr>
            <a:xfrm>
              <a:off x="2743200" y="8046654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1D98DB5B-5A99-F295-0CDD-5C4C23411794}"/>
                </a:ext>
              </a:extLst>
            </p:cNvPr>
            <p:cNvSpPr/>
            <p:nvPr/>
          </p:nvSpPr>
          <p:spPr>
            <a:xfrm>
              <a:off x="2913993" y="749519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B0CC9A76-E669-CA3F-ABB0-26A0596BFBD5}"/>
                </a:ext>
              </a:extLst>
            </p:cNvPr>
            <p:cNvSpPr/>
            <p:nvPr/>
          </p:nvSpPr>
          <p:spPr>
            <a:xfrm>
              <a:off x="3317328" y="8433895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06BBD5E2-4D98-6F9C-6E83-EE164DE7C8E5}"/>
                </a:ext>
              </a:extLst>
            </p:cNvPr>
            <p:cNvSpPr/>
            <p:nvPr/>
          </p:nvSpPr>
          <p:spPr>
            <a:xfrm>
              <a:off x="4055787" y="7252804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Star: 5 Points 24">
              <a:extLst>
                <a:ext uri="{FF2B5EF4-FFF2-40B4-BE49-F238E27FC236}">
                  <a16:creationId xmlns:a16="http://schemas.microsoft.com/office/drawing/2014/main" id="{B9F2B1BC-EAC2-531B-878C-BD28B9EA0E65}"/>
                </a:ext>
              </a:extLst>
            </p:cNvPr>
            <p:cNvSpPr/>
            <p:nvPr/>
          </p:nvSpPr>
          <p:spPr>
            <a:xfrm>
              <a:off x="3982764" y="8300554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1251DF6B-AFE1-5B99-E637-DF33B46AE182}"/>
                </a:ext>
              </a:extLst>
            </p:cNvPr>
            <p:cNvSpPr/>
            <p:nvPr/>
          </p:nvSpPr>
          <p:spPr>
            <a:xfrm>
              <a:off x="3314097" y="7702933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Star: 5 Points 26">
              <a:extLst>
                <a:ext uri="{FF2B5EF4-FFF2-40B4-BE49-F238E27FC236}">
                  <a16:creationId xmlns:a16="http://schemas.microsoft.com/office/drawing/2014/main" id="{CBBC692E-BF4B-2072-6F8F-9D971E7A3C69}"/>
                </a:ext>
              </a:extLst>
            </p:cNvPr>
            <p:cNvSpPr/>
            <p:nvPr/>
          </p:nvSpPr>
          <p:spPr>
            <a:xfrm>
              <a:off x="2317855" y="7204203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16D33720-0BF2-D852-05AD-22AFBBFC691E}"/>
                </a:ext>
              </a:extLst>
            </p:cNvPr>
            <p:cNvSpPr/>
            <p:nvPr/>
          </p:nvSpPr>
          <p:spPr>
            <a:xfrm>
              <a:off x="4246287" y="7919554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693BE13E-7F7E-3C83-9A8D-AE1E75B479FF}"/>
                </a:ext>
              </a:extLst>
            </p:cNvPr>
            <p:cNvSpPr/>
            <p:nvPr/>
          </p:nvSpPr>
          <p:spPr>
            <a:xfrm>
              <a:off x="3124200" y="681990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Star: 5 Points 29">
              <a:extLst>
                <a:ext uri="{FF2B5EF4-FFF2-40B4-BE49-F238E27FC236}">
                  <a16:creationId xmlns:a16="http://schemas.microsoft.com/office/drawing/2014/main" id="{EFC4CA73-E51E-7541-8C35-52856851655A}"/>
                </a:ext>
              </a:extLst>
            </p:cNvPr>
            <p:cNvSpPr/>
            <p:nvPr/>
          </p:nvSpPr>
          <p:spPr>
            <a:xfrm>
              <a:off x="3580086" y="7227012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50283F-D83F-EC35-D0DC-CFB4DB978898}"/>
              </a:ext>
            </a:extLst>
          </p:cNvPr>
          <p:cNvGrpSpPr/>
          <p:nvPr/>
        </p:nvGrpSpPr>
        <p:grpSpPr>
          <a:xfrm>
            <a:off x="12344398" y="6210300"/>
            <a:ext cx="2362201" cy="2364159"/>
            <a:chOff x="11277600" y="5829300"/>
            <a:chExt cx="3429000" cy="348615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57C1BB-DDE8-96F4-DC48-02E60429F17F}"/>
                </a:ext>
              </a:extLst>
            </p:cNvPr>
            <p:cNvSpPr/>
            <p:nvPr/>
          </p:nvSpPr>
          <p:spPr>
            <a:xfrm>
              <a:off x="11277600" y="5829300"/>
              <a:ext cx="3429000" cy="34861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25E3C560-F9F8-4D25-F2BF-909ED03F473D}"/>
                </a:ext>
              </a:extLst>
            </p:cNvPr>
            <p:cNvSpPr/>
            <p:nvPr/>
          </p:nvSpPr>
          <p:spPr>
            <a:xfrm>
              <a:off x="12192000" y="621030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Star: 5 Points 33">
              <a:extLst>
                <a:ext uri="{FF2B5EF4-FFF2-40B4-BE49-F238E27FC236}">
                  <a16:creationId xmlns:a16="http://schemas.microsoft.com/office/drawing/2014/main" id="{3510B1DD-FAC2-167E-0545-85D2289E4F63}"/>
                </a:ext>
              </a:extLst>
            </p:cNvPr>
            <p:cNvSpPr/>
            <p:nvPr/>
          </p:nvSpPr>
          <p:spPr>
            <a:xfrm>
              <a:off x="12789776" y="615513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D01C88F7-E2A5-4551-DED8-25914F9B20F8}"/>
                </a:ext>
              </a:extLst>
            </p:cNvPr>
            <p:cNvSpPr/>
            <p:nvPr/>
          </p:nvSpPr>
          <p:spPr>
            <a:xfrm>
              <a:off x="11825668" y="6716093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5EE3ECE5-F5E8-424C-6A0E-9816B9FFE643}"/>
                </a:ext>
              </a:extLst>
            </p:cNvPr>
            <p:cNvSpPr/>
            <p:nvPr/>
          </p:nvSpPr>
          <p:spPr>
            <a:xfrm>
              <a:off x="13513784" y="649605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025FD9F2-B6E8-307B-244E-AD5F01354A0F}"/>
                </a:ext>
              </a:extLst>
            </p:cNvPr>
            <p:cNvSpPr/>
            <p:nvPr/>
          </p:nvSpPr>
          <p:spPr>
            <a:xfrm>
              <a:off x="11734800" y="7762875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81F2BF3A-008F-F0C6-72A2-D8B8902A22F5}"/>
                </a:ext>
              </a:extLst>
            </p:cNvPr>
            <p:cNvSpPr/>
            <p:nvPr/>
          </p:nvSpPr>
          <p:spPr>
            <a:xfrm>
              <a:off x="12420600" y="8046654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Star: 5 Points 38">
              <a:extLst>
                <a:ext uri="{FF2B5EF4-FFF2-40B4-BE49-F238E27FC236}">
                  <a16:creationId xmlns:a16="http://schemas.microsoft.com/office/drawing/2014/main" id="{81EB6F89-FCF7-1AD1-9D0B-87F46AF2A4EC}"/>
                </a:ext>
              </a:extLst>
            </p:cNvPr>
            <p:cNvSpPr/>
            <p:nvPr/>
          </p:nvSpPr>
          <p:spPr>
            <a:xfrm>
              <a:off x="12591393" y="7495190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Star: 5 Points 39">
              <a:extLst>
                <a:ext uri="{FF2B5EF4-FFF2-40B4-BE49-F238E27FC236}">
                  <a16:creationId xmlns:a16="http://schemas.microsoft.com/office/drawing/2014/main" id="{B06ABEE1-7ABC-7A3E-12B4-DEBE8C58A9E6}"/>
                </a:ext>
              </a:extLst>
            </p:cNvPr>
            <p:cNvSpPr/>
            <p:nvPr/>
          </p:nvSpPr>
          <p:spPr>
            <a:xfrm>
              <a:off x="12994728" y="8433895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Star: 5 Points 40">
              <a:extLst>
                <a:ext uri="{FF2B5EF4-FFF2-40B4-BE49-F238E27FC236}">
                  <a16:creationId xmlns:a16="http://schemas.microsoft.com/office/drawing/2014/main" id="{660350A3-DF5A-692C-CCE9-E3DE286BFF79}"/>
                </a:ext>
              </a:extLst>
            </p:cNvPr>
            <p:cNvSpPr/>
            <p:nvPr/>
          </p:nvSpPr>
          <p:spPr>
            <a:xfrm>
              <a:off x="13257486" y="7227012"/>
              <a:ext cx="381000" cy="381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Circle: Hollow 41">
              <a:extLst>
                <a:ext uri="{FF2B5EF4-FFF2-40B4-BE49-F238E27FC236}">
                  <a16:creationId xmlns:a16="http://schemas.microsoft.com/office/drawing/2014/main" id="{B8168293-C416-CD1B-3AB7-62CB9F65A966}"/>
                </a:ext>
              </a:extLst>
            </p:cNvPr>
            <p:cNvSpPr/>
            <p:nvPr/>
          </p:nvSpPr>
          <p:spPr>
            <a:xfrm>
              <a:off x="12373736" y="6639435"/>
              <a:ext cx="381000" cy="349962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3" name="Circle: Hollow 42">
              <a:extLst>
                <a:ext uri="{FF2B5EF4-FFF2-40B4-BE49-F238E27FC236}">
                  <a16:creationId xmlns:a16="http://schemas.microsoft.com/office/drawing/2014/main" id="{999A0472-DD88-8F42-93CE-1E7BE56EA30B}"/>
                </a:ext>
              </a:extLst>
            </p:cNvPr>
            <p:cNvSpPr/>
            <p:nvPr/>
          </p:nvSpPr>
          <p:spPr>
            <a:xfrm>
              <a:off x="13923579" y="6979743"/>
              <a:ext cx="381000" cy="349962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4" name="Circle: Hollow 43">
              <a:extLst>
                <a:ext uri="{FF2B5EF4-FFF2-40B4-BE49-F238E27FC236}">
                  <a16:creationId xmlns:a16="http://schemas.microsoft.com/office/drawing/2014/main" id="{2FE7038A-6809-2697-54EE-DEE0BE557717}"/>
                </a:ext>
              </a:extLst>
            </p:cNvPr>
            <p:cNvSpPr/>
            <p:nvPr/>
          </p:nvSpPr>
          <p:spPr>
            <a:xfrm>
              <a:off x="13660713" y="8027493"/>
              <a:ext cx="381000" cy="349962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5" name="Circle: Hollow 44">
              <a:extLst>
                <a:ext uri="{FF2B5EF4-FFF2-40B4-BE49-F238E27FC236}">
                  <a16:creationId xmlns:a16="http://schemas.microsoft.com/office/drawing/2014/main" id="{A833698C-E7A0-22BB-ED2C-8EA0350B69B4}"/>
                </a:ext>
              </a:extLst>
            </p:cNvPr>
            <p:cNvSpPr/>
            <p:nvPr/>
          </p:nvSpPr>
          <p:spPr>
            <a:xfrm>
              <a:off x="13045858" y="7944187"/>
              <a:ext cx="381000" cy="349962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6" name="Circle: Hollow 45">
              <a:extLst>
                <a:ext uri="{FF2B5EF4-FFF2-40B4-BE49-F238E27FC236}">
                  <a16:creationId xmlns:a16="http://schemas.microsoft.com/office/drawing/2014/main" id="{67856391-755E-5891-6936-B927D8EFB5B2}"/>
                </a:ext>
              </a:extLst>
            </p:cNvPr>
            <p:cNvSpPr/>
            <p:nvPr/>
          </p:nvSpPr>
          <p:spPr>
            <a:xfrm>
              <a:off x="12921263" y="6775482"/>
              <a:ext cx="381000" cy="349962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7" name="Circle: Hollow 46">
              <a:extLst>
                <a:ext uri="{FF2B5EF4-FFF2-40B4-BE49-F238E27FC236}">
                  <a16:creationId xmlns:a16="http://schemas.microsoft.com/office/drawing/2014/main" id="{540C32FC-C7D2-F80C-9BDE-7FC7B9E69773}"/>
                </a:ext>
              </a:extLst>
            </p:cNvPr>
            <p:cNvSpPr/>
            <p:nvPr/>
          </p:nvSpPr>
          <p:spPr>
            <a:xfrm>
              <a:off x="12090235" y="7282364"/>
              <a:ext cx="381000" cy="349962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8" name="Circle: Hollow 47">
              <a:extLst>
                <a:ext uri="{FF2B5EF4-FFF2-40B4-BE49-F238E27FC236}">
                  <a16:creationId xmlns:a16="http://schemas.microsoft.com/office/drawing/2014/main" id="{3F3C4CA3-BA2C-3EEF-113B-72BBA7242785}"/>
                </a:ext>
              </a:extLst>
            </p:cNvPr>
            <p:cNvSpPr/>
            <p:nvPr/>
          </p:nvSpPr>
          <p:spPr>
            <a:xfrm>
              <a:off x="12280735" y="8614595"/>
              <a:ext cx="381000" cy="349962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0B7D24B-D3D7-5E87-FC13-99074A4B5498}"/>
                  </a:ext>
                </a:extLst>
              </p:cNvPr>
              <p:cNvSpPr txBox="1"/>
              <p:nvPr/>
            </p:nvSpPr>
            <p:spPr>
              <a:xfrm>
                <a:off x="5002093" y="8670516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1 – 1 = 0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0B7D24B-D3D7-5E87-FC13-99074A4B5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093" y="8670516"/>
                <a:ext cx="160020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FC7295-CA55-0413-E2FA-A34D2F78CE2F}"/>
                  </a:ext>
                </a:extLst>
              </p:cNvPr>
              <p:cNvSpPr txBox="1"/>
              <p:nvPr/>
            </p:nvSpPr>
            <p:spPr>
              <a:xfrm>
                <a:off x="10636802" y="8794031"/>
                <a:ext cx="5777392" cy="540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=1 −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=1 −0.3164 −0.1914=0.4922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FC7295-CA55-0413-E2FA-A34D2F78C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802" y="8794031"/>
                <a:ext cx="5777392" cy="540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70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1"/>
            <a:ext cx="18288000" cy="1714500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4400" y="342900"/>
            <a:ext cx="12063594" cy="114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dirty="0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Information 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F05266-4DD5-AF60-04A6-7A25F8072D45}"/>
                  </a:ext>
                </a:extLst>
              </p:cNvPr>
              <p:cNvSpPr txBox="1"/>
              <p:nvPr/>
            </p:nvSpPr>
            <p:spPr>
              <a:xfrm>
                <a:off x="228600" y="2564804"/>
                <a:ext cx="17297400" cy="3455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sz="2400" dirty="0">
                    <a:latin typeface="Helios" panose="020B0604020202020204" charset="0"/>
                  </a:rPr>
                  <a:t>Models like Decision Trees, follow a greedy approach to split the data based on features where the information gain is high.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400" dirty="0">
                    <a:latin typeface="Helios" panose="020B0604020202020204" charset="0"/>
                  </a:rPr>
                  <a:t>The information gain is actually the path which when followed allows the tree to be small.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400" dirty="0">
                    <a:latin typeface="Helios" panose="020B0604020202020204" charset="0"/>
                  </a:rPr>
                  <a:t>It is calculated the by finding the difference of measure of impurity between feature and target. Whichever feature has  the highest information gain would be chosen for split.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𝑊𝐸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IN" sz="2400" dirty="0">
                  <a:latin typeface="Helios" panose="020B060402020202020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IN" sz="2400" dirty="0">
                    <a:latin typeface="Helios" panose="020B060402020202020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𝑊𝐸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Helios" panose="020B0604020202020204" charset="0"/>
                  </a:rPr>
                  <a:t>is weighted entropy of a given feature. We shall covert it in use case.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F05266-4DD5-AF60-04A6-7A25F8072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64804"/>
                <a:ext cx="17297400" cy="3455370"/>
              </a:xfrm>
              <a:prstGeom prst="rect">
                <a:avLst/>
              </a:prstGeom>
              <a:blipFill>
                <a:blip r:embed="rId4"/>
                <a:stretch>
                  <a:fillRect l="-564" r="-529" b="-19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1691185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4400" y="266700"/>
            <a:ext cx="12063594" cy="114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dirty="0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Use Case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9A8EA8-1DB4-1691-0773-A4E8216549A3}"/>
              </a:ext>
            </a:extLst>
          </p:cNvPr>
          <p:cNvSpPr txBox="1"/>
          <p:nvPr/>
        </p:nvSpPr>
        <p:spPr>
          <a:xfrm>
            <a:off x="228600" y="1979658"/>
            <a:ext cx="17830800" cy="112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Helios" panose="020B0604020202020204" charset="0"/>
              </a:rPr>
              <a:t>Say, we have a dataset like below and the criteria is to find whether we could play given the condition of temperature, humidity and windy.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EC2FB-E240-B8A0-2D94-9DCF5B32DE34}"/>
              </a:ext>
            </a:extLst>
          </p:cNvPr>
          <p:cNvSpPr txBox="1"/>
          <p:nvPr/>
        </p:nvSpPr>
        <p:spPr>
          <a:xfrm>
            <a:off x="5971567" y="3129708"/>
            <a:ext cx="10439400" cy="112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Helios" panose="020B0604020202020204" charset="0"/>
              </a:rPr>
              <a:t>We could randomly pick any column and build decision trees from it.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Helios" panose="020B0604020202020204" charset="0"/>
              </a:rPr>
              <a:t>A decision tree build on splits using Temp would look like below.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3DDB11B-DFE5-6774-9B26-79238D66DF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93308"/>
              </p:ext>
            </p:extLst>
          </p:nvPr>
        </p:nvGraphicFramePr>
        <p:xfrm>
          <a:off x="240013" y="3337199"/>
          <a:ext cx="5712099" cy="4956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169920" imgH="2750767" progId="Excel.Sheet.12">
                  <p:embed/>
                </p:oleObj>
              </mc:Choice>
              <mc:Fallback>
                <p:oleObj name="Worksheet" r:id="rId4" imgW="3169920" imgH="27507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013" y="3337199"/>
                        <a:ext cx="5712099" cy="4956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FADC1D-8666-A054-7916-0C21DE323620}"/>
              </a:ext>
            </a:extLst>
          </p:cNvPr>
          <p:cNvSpPr/>
          <p:nvPr/>
        </p:nvSpPr>
        <p:spPr>
          <a:xfrm>
            <a:off x="10872547" y="44577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673FF7-8306-80B2-0CAD-23A40BCD1B44}"/>
              </a:ext>
            </a:extLst>
          </p:cNvPr>
          <p:cNvSpPr/>
          <p:nvPr/>
        </p:nvSpPr>
        <p:spPr>
          <a:xfrm>
            <a:off x="8012146" y="5334000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Hot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2D7F72-C904-600A-1DB4-488C379CDA84}"/>
              </a:ext>
            </a:extLst>
          </p:cNvPr>
          <p:cNvSpPr/>
          <p:nvPr/>
        </p:nvSpPr>
        <p:spPr>
          <a:xfrm>
            <a:off x="13809148" y="5334000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Cool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84BC13-0D14-D14E-AEFC-BE81364A18FE}"/>
              </a:ext>
            </a:extLst>
          </p:cNvPr>
          <p:cNvSpPr/>
          <p:nvPr/>
        </p:nvSpPr>
        <p:spPr>
          <a:xfrm>
            <a:off x="10910647" y="5297521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Mild 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D68FED-216F-23AA-0791-223169314F2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8545546" y="4838700"/>
            <a:ext cx="2898501" cy="495300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420249-1DEC-21C3-AADE-35B02D5E0966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11444047" y="4838700"/>
            <a:ext cx="0" cy="458821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8796DE-FD68-CAB8-A1F9-A211EB10F764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11444047" y="4838700"/>
            <a:ext cx="2898501" cy="495300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F560CD8-3138-D922-C367-1FCF135CD70B}"/>
              </a:ext>
            </a:extLst>
          </p:cNvPr>
          <p:cNvSpPr/>
          <p:nvPr/>
        </p:nvSpPr>
        <p:spPr>
          <a:xfrm>
            <a:off x="15240000" y="5996937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265C4C-C97A-BC03-7FDE-DF9AA95D5055}"/>
              </a:ext>
            </a:extLst>
          </p:cNvPr>
          <p:cNvSpPr/>
          <p:nvPr/>
        </p:nvSpPr>
        <p:spPr>
          <a:xfrm>
            <a:off x="14401800" y="6587563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False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5921-5CC2-EE9B-4747-9E8F2C10502B}"/>
              </a:ext>
            </a:extLst>
          </p:cNvPr>
          <p:cNvSpPr/>
          <p:nvPr/>
        </p:nvSpPr>
        <p:spPr>
          <a:xfrm>
            <a:off x="16230600" y="6587563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True 2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82CFFE5-433F-95A7-FD0A-AF945863CADA}"/>
              </a:ext>
            </a:extLst>
          </p:cNvPr>
          <p:cNvSpPr/>
          <p:nvPr/>
        </p:nvSpPr>
        <p:spPr>
          <a:xfrm>
            <a:off x="13237648" y="7187929"/>
            <a:ext cx="1143000" cy="381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B4E0BAD-59DD-B644-FD7C-DBB65DF1DB3C}"/>
              </a:ext>
            </a:extLst>
          </p:cNvPr>
          <p:cNvSpPr/>
          <p:nvPr/>
        </p:nvSpPr>
        <p:spPr>
          <a:xfrm>
            <a:off x="16192500" y="7145611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Outlook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D6CDEC-86E3-A8F0-8171-09382C359B90}"/>
              </a:ext>
            </a:extLst>
          </p:cNvPr>
          <p:cNvSpPr/>
          <p:nvPr/>
        </p:nvSpPr>
        <p:spPr>
          <a:xfrm>
            <a:off x="15735300" y="7958709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Rainy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50B720-D62B-D26E-74B0-0B3198CCF5E0}"/>
              </a:ext>
            </a:extLst>
          </p:cNvPr>
          <p:cNvSpPr/>
          <p:nvPr/>
        </p:nvSpPr>
        <p:spPr>
          <a:xfrm>
            <a:off x="16878300" y="7958709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Overcast 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0B2728-B648-1675-9730-C43E29FC9EC7}"/>
              </a:ext>
            </a:extLst>
          </p:cNvPr>
          <p:cNvSpPr/>
          <p:nvPr/>
        </p:nvSpPr>
        <p:spPr>
          <a:xfrm>
            <a:off x="16840200" y="8505107"/>
            <a:ext cx="1143000" cy="381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73A56DD-FF91-7DEC-5E30-B21D61C64C65}"/>
              </a:ext>
            </a:extLst>
          </p:cNvPr>
          <p:cNvSpPr/>
          <p:nvPr/>
        </p:nvSpPr>
        <p:spPr>
          <a:xfrm>
            <a:off x="15697200" y="8505107"/>
            <a:ext cx="1143000" cy="381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 Play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578FC4-6253-9FF6-98EE-71C58F1CE1A7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14342548" y="5638800"/>
            <a:ext cx="1468952" cy="358137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4CB8A2B-2FF2-A273-4EBB-7AA9EF0BEB11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14935200" y="6377937"/>
            <a:ext cx="876300" cy="209626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21B813-976A-C509-7C0C-6FA49C4CD343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15811500" y="6377937"/>
            <a:ext cx="952500" cy="209626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115BCFC-781C-86C4-A529-DD9CE5482A02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flipH="1">
            <a:off x="13809148" y="6892363"/>
            <a:ext cx="1126052" cy="295566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882D28-7CD6-8B40-3B38-04B0AD4F2BA4}"/>
              </a:ext>
            </a:extLst>
          </p:cNvPr>
          <p:cNvCxnSpPr>
            <a:stCxn id="25" idx="2"/>
            <a:endCxn id="31" idx="0"/>
          </p:cNvCxnSpPr>
          <p:nvPr/>
        </p:nvCxnSpPr>
        <p:spPr>
          <a:xfrm>
            <a:off x="16764000" y="6892363"/>
            <a:ext cx="0" cy="253248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F5FDBE-FB4A-9E40-4BE3-0633D2BDF37B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flipH="1">
            <a:off x="16268700" y="7526611"/>
            <a:ext cx="495300" cy="432098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933B60-E871-A340-86E9-67E0F1484683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>
            <a:off x="16764000" y="7526611"/>
            <a:ext cx="647700" cy="432098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AC5AD-9543-A96E-57CC-1C0ED22CBA58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16268700" y="8263509"/>
            <a:ext cx="0" cy="241598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A1AB7C-40B0-0F4C-E296-BAC0B393E6D7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17411700" y="8263509"/>
            <a:ext cx="0" cy="241598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2D52391-B65A-E9AE-D027-D4C5EBFA86A8}"/>
              </a:ext>
            </a:extLst>
          </p:cNvPr>
          <p:cNvSpPr/>
          <p:nvPr/>
        </p:nvSpPr>
        <p:spPr>
          <a:xfrm>
            <a:off x="10872547" y="5792821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Humidity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874F41E-2A14-433C-711A-3E8EF07EC377}"/>
              </a:ext>
            </a:extLst>
          </p:cNvPr>
          <p:cNvSpPr/>
          <p:nvPr/>
        </p:nvSpPr>
        <p:spPr>
          <a:xfrm>
            <a:off x="10339147" y="6327842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High 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DB3208-75D7-E660-ABD5-EDF728802FEE}"/>
              </a:ext>
            </a:extLst>
          </p:cNvPr>
          <p:cNvSpPr/>
          <p:nvPr/>
        </p:nvSpPr>
        <p:spPr>
          <a:xfrm>
            <a:off x="11482147" y="6327842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Normal 2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5A33E94-9CA3-1406-79A7-EC720E01EAF4}"/>
              </a:ext>
            </a:extLst>
          </p:cNvPr>
          <p:cNvCxnSpPr>
            <a:stCxn id="58" idx="2"/>
            <a:endCxn id="26" idx="0"/>
          </p:cNvCxnSpPr>
          <p:nvPr/>
        </p:nvCxnSpPr>
        <p:spPr>
          <a:xfrm>
            <a:off x="12015547" y="6632642"/>
            <a:ext cx="1793601" cy="555287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6A8C4E5-5E4A-225C-CD17-8590682E4E85}"/>
              </a:ext>
            </a:extLst>
          </p:cNvPr>
          <p:cNvSpPr/>
          <p:nvPr/>
        </p:nvSpPr>
        <p:spPr>
          <a:xfrm>
            <a:off x="10553561" y="682012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6655501-4FDD-8CC8-94F8-D4B1880F352B}"/>
              </a:ext>
            </a:extLst>
          </p:cNvPr>
          <p:cNvSpPr/>
          <p:nvPr/>
        </p:nvSpPr>
        <p:spPr>
          <a:xfrm>
            <a:off x="9715361" y="7410746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False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69D63D-2C64-6982-EB61-0A3499C5D166}"/>
              </a:ext>
            </a:extLst>
          </p:cNvPr>
          <p:cNvSpPr/>
          <p:nvPr/>
        </p:nvSpPr>
        <p:spPr>
          <a:xfrm>
            <a:off x="11544161" y="7410746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True 2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8E7C791-D6C1-1A30-7617-8BCD9D25930E}"/>
              </a:ext>
            </a:extLst>
          </p:cNvPr>
          <p:cNvCxnSpPr>
            <a:stCxn id="62" idx="2"/>
            <a:endCxn id="63" idx="0"/>
          </p:cNvCxnSpPr>
          <p:nvPr/>
        </p:nvCxnSpPr>
        <p:spPr>
          <a:xfrm flipH="1">
            <a:off x="10248761" y="7201120"/>
            <a:ext cx="876300" cy="209626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0C6062-B93D-FF46-3DE1-85F6E3E27555}"/>
              </a:ext>
            </a:extLst>
          </p:cNvPr>
          <p:cNvCxnSpPr>
            <a:stCxn id="62" idx="2"/>
            <a:endCxn id="64" idx="0"/>
          </p:cNvCxnSpPr>
          <p:nvPr/>
        </p:nvCxnSpPr>
        <p:spPr>
          <a:xfrm>
            <a:off x="11125061" y="7201120"/>
            <a:ext cx="952500" cy="209626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9EA92D0-3E74-3D49-DC24-4B292BF1266D}"/>
              </a:ext>
            </a:extLst>
          </p:cNvPr>
          <p:cNvSpPr/>
          <p:nvPr/>
        </p:nvSpPr>
        <p:spPr>
          <a:xfrm>
            <a:off x="9677261" y="7903188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Outlook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658916-0CE7-9AA7-85D0-F7D96F32BDBC}"/>
              </a:ext>
            </a:extLst>
          </p:cNvPr>
          <p:cNvSpPr/>
          <p:nvPr/>
        </p:nvSpPr>
        <p:spPr>
          <a:xfrm>
            <a:off x="9192904" y="8587737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Rainy 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09E4D91-9158-1C49-1EC6-0D60F0A1AD4F}"/>
              </a:ext>
            </a:extLst>
          </p:cNvPr>
          <p:cNvSpPr/>
          <p:nvPr/>
        </p:nvSpPr>
        <p:spPr>
          <a:xfrm>
            <a:off x="10335904" y="8587737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Sunny 1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D3613E1-9F86-4342-BD60-103577939CCA}"/>
              </a:ext>
            </a:extLst>
          </p:cNvPr>
          <p:cNvSpPr/>
          <p:nvPr/>
        </p:nvSpPr>
        <p:spPr>
          <a:xfrm>
            <a:off x="10297804" y="9134135"/>
            <a:ext cx="1143000" cy="381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 Play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95C5DBC-7E10-3CF5-E953-4B3D4D46B04D}"/>
              </a:ext>
            </a:extLst>
          </p:cNvPr>
          <p:cNvSpPr/>
          <p:nvPr/>
        </p:nvSpPr>
        <p:spPr>
          <a:xfrm>
            <a:off x="9154804" y="9134135"/>
            <a:ext cx="1143000" cy="381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Play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37673A-8FDE-6132-3F67-4BE8A4E4AF2C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flipH="1">
            <a:off x="9726304" y="8284188"/>
            <a:ext cx="522457" cy="303549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76DE19-2548-7E74-5298-121CCF01EA1B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10248761" y="8284188"/>
            <a:ext cx="620543" cy="303549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1EF000B-763A-8860-08C0-EA4B9E771EB1}"/>
              </a:ext>
            </a:extLst>
          </p:cNvPr>
          <p:cNvCxnSpPr>
            <a:stCxn id="68" idx="2"/>
            <a:endCxn id="71" idx="0"/>
          </p:cNvCxnSpPr>
          <p:nvPr/>
        </p:nvCxnSpPr>
        <p:spPr>
          <a:xfrm>
            <a:off x="9726304" y="8892537"/>
            <a:ext cx="0" cy="241598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69C686B-E648-801B-0CA1-E3020516E7E6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10869304" y="8892537"/>
            <a:ext cx="0" cy="241598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9D1C14A-0E34-AEA0-7AE4-34312E2434D0}"/>
              </a:ext>
            </a:extLst>
          </p:cNvPr>
          <p:cNvCxnSpPr>
            <a:stCxn id="16" idx="2"/>
            <a:endCxn id="56" idx="0"/>
          </p:cNvCxnSpPr>
          <p:nvPr/>
        </p:nvCxnSpPr>
        <p:spPr>
          <a:xfrm>
            <a:off x="11444047" y="5602321"/>
            <a:ext cx="0" cy="190500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81D828-640A-F3CC-2844-60B616F7BF33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 flipH="1">
            <a:off x="10872547" y="6173821"/>
            <a:ext cx="571500" cy="154021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1AB1532-DA71-6166-DB0D-892706C8B2CA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11444047" y="6173821"/>
            <a:ext cx="571500" cy="154021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4D4252-1D95-5B9E-B906-41C1BC6ED6F9}"/>
              </a:ext>
            </a:extLst>
          </p:cNvPr>
          <p:cNvCxnSpPr>
            <a:stCxn id="57" idx="2"/>
            <a:endCxn id="62" idx="0"/>
          </p:cNvCxnSpPr>
          <p:nvPr/>
        </p:nvCxnSpPr>
        <p:spPr>
          <a:xfrm>
            <a:off x="10872547" y="6632642"/>
            <a:ext cx="252514" cy="187478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81142D-AE26-F3EF-C05F-B43A0EAC6F62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0248761" y="7715546"/>
            <a:ext cx="0" cy="187642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6098A1E-9E30-7654-AE98-969BFBF6420E}"/>
              </a:ext>
            </a:extLst>
          </p:cNvPr>
          <p:cNvSpPr/>
          <p:nvPr/>
        </p:nvSpPr>
        <p:spPr>
          <a:xfrm>
            <a:off x="12133494" y="7903188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Outlook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91C46AD-2AB2-27A0-29B6-A4E81B633EBD}"/>
              </a:ext>
            </a:extLst>
          </p:cNvPr>
          <p:cNvSpPr/>
          <p:nvPr/>
        </p:nvSpPr>
        <p:spPr>
          <a:xfrm>
            <a:off x="11649137" y="8587737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Rainy 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DDC44F7-B498-029B-E107-B8DAA1C0B5D7}"/>
              </a:ext>
            </a:extLst>
          </p:cNvPr>
          <p:cNvSpPr/>
          <p:nvPr/>
        </p:nvSpPr>
        <p:spPr>
          <a:xfrm>
            <a:off x="12792137" y="8587737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Overcast 1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400D6CA-98DC-8007-9419-3052E0381CB5}"/>
              </a:ext>
            </a:extLst>
          </p:cNvPr>
          <p:cNvSpPr/>
          <p:nvPr/>
        </p:nvSpPr>
        <p:spPr>
          <a:xfrm>
            <a:off x="12754037" y="9134135"/>
            <a:ext cx="1143000" cy="381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F84118D-F378-84E1-B672-CD7012A5F687}"/>
              </a:ext>
            </a:extLst>
          </p:cNvPr>
          <p:cNvSpPr/>
          <p:nvPr/>
        </p:nvSpPr>
        <p:spPr>
          <a:xfrm>
            <a:off x="11611037" y="9134135"/>
            <a:ext cx="1143000" cy="381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 Play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78A86F1-6857-7BE1-37FE-545C244FCA75}"/>
              </a:ext>
            </a:extLst>
          </p:cNvPr>
          <p:cNvCxnSpPr>
            <a:stCxn id="89" idx="2"/>
            <a:endCxn id="90" idx="0"/>
          </p:cNvCxnSpPr>
          <p:nvPr/>
        </p:nvCxnSpPr>
        <p:spPr>
          <a:xfrm flipH="1">
            <a:off x="12182537" y="8284188"/>
            <a:ext cx="522457" cy="303549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C04CC6F-4094-749B-D948-A5F4AEB67B00}"/>
              </a:ext>
            </a:extLst>
          </p:cNvPr>
          <p:cNvCxnSpPr>
            <a:stCxn id="89" idx="2"/>
            <a:endCxn id="91" idx="0"/>
          </p:cNvCxnSpPr>
          <p:nvPr/>
        </p:nvCxnSpPr>
        <p:spPr>
          <a:xfrm>
            <a:off x="12704994" y="8284188"/>
            <a:ext cx="620543" cy="303549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8A99E9E-43AC-84A3-6D1C-C1A9E209CD8E}"/>
              </a:ext>
            </a:extLst>
          </p:cNvPr>
          <p:cNvCxnSpPr>
            <a:stCxn id="90" idx="2"/>
            <a:endCxn id="93" idx="0"/>
          </p:cNvCxnSpPr>
          <p:nvPr/>
        </p:nvCxnSpPr>
        <p:spPr>
          <a:xfrm>
            <a:off x="12182537" y="8892537"/>
            <a:ext cx="0" cy="241598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C28C03-5A52-893B-E9D1-4DD8806F6801}"/>
              </a:ext>
            </a:extLst>
          </p:cNvPr>
          <p:cNvCxnSpPr>
            <a:stCxn id="91" idx="2"/>
            <a:endCxn id="92" idx="0"/>
          </p:cNvCxnSpPr>
          <p:nvPr/>
        </p:nvCxnSpPr>
        <p:spPr>
          <a:xfrm>
            <a:off x="13325537" y="8892537"/>
            <a:ext cx="0" cy="241598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4835708-C3BF-D38C-8231-1641BAABDD0E}"/>
              </a:ext>
            </a:extLst>
          </p:cNvPr>
          <p:cNvCxnSpPr>
            <a:cxnSpLocks/>
            <a:stCxn id="64" idx="2"/>
            <a:endCxn id="89" idx="0"/>
          </p:cNvCxnSpPr>
          <p:nvPr/>
        </p:nvCxnSpPr>
        <p:spPr>
          <a:xfrm>
            <a:off x="12077561" y="7715546"/>
            <a:ext cx="627433" cy="187642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F279DA8-7E75-6AFF-6AA2-0E970F0C61D7}"/>
              </a:ext>
            </a:extLst>
          </p:cNvPr>
          <p:cNvSpPr/>
          <p:nvPr/>
        </p:nvSpPr>
        <p:spPr>
          <a:xfrm>
            <a:off x="6694657" y="6016022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Outlook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39ED1B6-5D8F-7244-0C0A-8992B269EED3}"/>
              </a:ext>
            </a:extLst>
          </p:cNvPr>
          <p:cNvSpPr/>
          <p:nvPr/>
        </p:nvSpPr>
        <p:spPr>
          <a:xfrm>
            <a:off x="6210300" y="6700571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Overcast 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02169EA-D5EF-4A7A-CE97-968CEEC16855}"/>
              </a:ext>
            </a:extLst>
          </p:cNvPr>
          <p:cNvSpPr/>
          <p:nvPr/>
        </p:nvSpPr>
        <p:spPr>
          <a:xfrm>
            <a:off x="7353300" y="6700571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Sunny 2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124A2DE-31E9-7D52-697B-55FC6F568DF3}"/>
              </a:ext>
            </a:extLst>
          </p:cNvPr>
          <p:cNvSpPr/>
          <p:nvPr/>
        </p:nvSpPr>
        <p:spPr>
          <a:xfrm>
            <a:off x="7315200" y="7246969"/>
            <a:ext cx="1143000" cy="381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 Play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1B1A38DE-EAAC-4C35-5FD1-50695E0ED67D}"/>
              </a:ext>
            </a:extLst>
          </p:cNvPr>
          <p:cNvSpPr/>
          <p:nvPr/>
        </p:nvSpPr>
        <p:spPr>
          <a:xfrm>
            <a:off x="6172200" y="7246969"/>
            <a:ext cx="1143000" cy="381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Play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55E698A-4FA6-CC51-2048-5CB8AD6CA03D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 flipH="1">
            <a:off x="6743700" y="6397022"/>
            <a:ext cx="522457" cy="303549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1A78DBB-8200-C67D-CAD9-699F991C082B}"/>
              </a:ext>
            </a:extLst>
          </p:cNvPr>
          <p:cNvCxnSpPr>
            <a:stCxn id="100" idx="2"/>
            <a:endCxn id="102" idx="0"/>
          </p:cNvCxnSpPr>
          <p:nvPr/>
        </p:nvCxnSpPr>
        <p:spPr>
          <a:xfrm>
            <a:off x="7266157" y="6397022"/>
            <a:ext cx="620543" cy="303549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9A70BDD-347D-8CEF-BB0B-9DF6F87DA77F}"/>
              </a:ext>
            </a:extLst>
          </p:cNvPr>
          <p:cNvCxnSpPr>
            <a:stCxn id="101" idx="2"/>
            <a:endCxn id="104" idx="0"/>
          </p:cNvCxnSpPr>
          <p:nvPr/>
        </p:nvCxnSpPr>
        <p:spPr>
          <a:xfrm>
            <a:off x="6743700" y="7005371"/>
            <a:ext cx="0" cy="241598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442C57D-3230-FCCC-623D-210EC62FA214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>
            <a:off x="7886700" y="7005371"/>
            <a:ext cx="0" cy="241598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BD04131-26CD-086E-D0AE-5BD5613B0209}"/>
              </a:ext>
            </a:extLst>
          </p:cNvPr>
          <p:cNvCxnSpPr>
            <a:cxnSpLocks/>
            <a:stCxn id="14" idx="2"/>
            <a:endCxn id="100" idx="0"/>
          </p:cNvCxnSpPr>
          <p:nvPr/>
        </p:nvCxnSpPr>
        <p:spPr>
          <a:xfrm flipH="1">
            <a:off x="7266157" y="5638800"/>
            <a:ext cx="1279389" cy="377222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91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1691185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4400" y="266700"/>
            <a:ext cx="14630400" cy="1144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dirty="0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The information gain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9A8EA8-1DB4-1691-0773-A4E8216549A3}"/>
              </a:ext>
            </a:extLst>
          </p:cNvPr>
          <p:cNvSpPr txBox="1"/>
          <p:nvPr/>
        </p:nvSpPr>
        <p:spPr>
          <a:xfrm>
            <a:off x="202724" y="1677880"/>
            <a:ext cx="17830800" cy="112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Helios" panose="020B0604020202020204" charset="0"/>
              </a:rPr>
              <a:t>Instead of randomly picking up feature to make splits, we shall evaluate Entropy and select the feature which can result in highest information gain (Greedy approach).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3DDB11B-DFE5-6774-9B26-79238D66DF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494667"/>
              </p:ext>
            </p:extLst>
          </p:nvPr>
        </p:nvGraphicFramePr>
        <p:xfrm>
          <a:off x="227043" y="2933700"/>
          <a:ext cx="5712099" cy="4956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169920" imgH="2750767" progId="Excel.Sheet.12">
                  <p:embed/>
                </p:oleObj>
              </mc:Choice>
              <mc:Fallback>
                <p:oleObj name="Worksheet" r:id="rId4" imgW="3169920" imgH="2750767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C3DDB11B-DFE5-6774-9B26-79238D66DF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043" y="2933700"/>
                        <a:ext cx="5712099" cy="4956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9673BC-85BE-2401-A2E7-217BD835699C}"/>
                  </a:ext>
                </a:extLst>
              </p:cNvPr>
              <p:cNvSpPr txBox="1"/>
              <p:nvPr/>
            </p:nvSpPr>
            <p:spPr>
              <a:xfrm>
                <a:off x="5940763" y="2705100"/>
                <a:ext cx="10439400" cy="631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sz="2000" dirty="0">
                    <a:latin typeface="Helios" panose="020B0604020202020204" charset="0"/>
                  </a:rPr>
                  <a:t>Entropy of Target: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r>
                  <a:rPr lang="en-IN" sz="2000" dirty="0">
                    <a:latin typeface="Helios" panose="020B0604020202020204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IN" sz="2000" dirty="0">
                  <a:latin typeface="Helios" panose="020B060402020202020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𝑃𝑙𝑎𝑦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I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latin typeface="Helios" panose="020B060402020202020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𝑃𝑙𝑎𝑦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=0.5305+0.4098=0.9403</m:t>
                      </m:r>
                    </m:oMath>
                  </m:oMathPara>
                </a14:m>
                <a:endParaRPr lang="en-IN" sz="2000" dirty="0">
                  <a:latin typeface="Helios" panose="020B0604020202020204" charset="0"/>
                </a:endParaRPr>
              </a:p>
              <a:p>
                <a:pPr algn="just"/>
                <a:endParaRPr lang="en-IN" sz="2000" dirty="0">
                  <a:latin typeface="Helios" panose="020B0604020202020204" charset="0"/>
                </a:endParaRPr>
              </a:p>
              <a:p>
                <a:pPr algn="just"/>
                <a:r>
                  <a:rPr lang="en-IN" sz="2000" dirty="0">
                    <a:latin typeface="Helios" panose="020B0604020202020204" charset="0"/>
                  </a:rPr>
                  <a:t>Entropy of Feature Temp: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h𝑜𝑡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sz="2000" dirty="0">
                    <a:latin typeface="Helios" panose="020B0604020202020204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h𝑜𝑡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IN" sz="2000" dirty="0">
                  <a:latin typeface="Helios" panose="020B060402020202020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2000" dirty="0">
                  <a:latin typeface="Helios" panose="020B060402020202020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𝑚𝑖𝑙𝑑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0.9183</m:t>
                      </m:r>
                    </m:oMath>
                  </m:oMathPara>
                </a14:m>
                <a:endParaRPr lang="en-IN" sz="2000" dirty="0">
                  <a:latin typeface="Helios" panose="020B060402020202020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0.8113</m:t>
                      </m:r>
                    </m:oMath>
                  </m:oMathPara>
                </a14:m>
                <a:endParaRPr lang="en-IN" sz="2000" dirty="0">
                  <a:latin typeface="Helios" panose="020B060402020202020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𝑇𝑒𝑚𝑝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sz="2000" dirty="0">
                              <a:latin typeface="Helios" panose="020B060402020202020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000" b="0" i="0" dirty="0" smtClean="0">
                              <a:latin typeface="Helios" panose="020B0604020202020204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∗1+</m:t>
                          </m:r>
                          <m:f>
                            <m:fPr>
                              <m:ctrlP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∗0.9183</m:t>
                          </m:r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∗0.8113= .9111</m:t>
                      </m:r>
                    </m:oMath>
                  </m:oMathPara>
                </a14:m>
                <a:endParaRPr lang="en-IN" sz="2000" dirty="0">
                  <a:latin typeface="Helios" panose="020B060402020202020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𝐼𝐺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𝑇𝑒𝑚𝑝</m:t>
                          </m:r>
                        </m:sub>
                      </m:sSub>
                      <m:r>
                        <a:rPr lang="en-IN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IN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IN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.9403−.9111=0.0292</m:t>
                      </m:r>
                    </m:oMath>
                  </m:oMathPara>
                </a14:m>
                <a:endParaRPr lang="en-IN" sz="2000" dirty="0">
                  <a:solidFill>
                    <a:schemeClr val="accent6">
                      <a:lumMod val="75000"/>
                    </a:schemeClr>
                  </a:solidFill>
                  <a:latin typeface="Helios" panose="020B0604020202020204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IN" sz="2000" dirty="0">
                  <a:latin typeface="Helios" panose="020B0604020202020204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IN" sz="2000" dirty="0">
                  <a:latin typeface="Helios" panose="020B060402020202020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9673BC-85BE-2401-A2E7-217BD8356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763" y="2705100"/>
                <a:ext cx="10439400" cy="6315062"/>
              </a:xfrm>
              <a:prstGeom prst="rect">
                <a:avLst/>
              </a:prstGeom>
              <a:blipFill>
                <a:blip r:embed="rId6"/>
                <a:stretch>
                  <a:fillRect l="-6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56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1691185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4400" y="266700"/>
            <a:ext cx="14630400" cy="1144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dirty="0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More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9673BC-85BE-2401-A2E7-217BD835699C}"/>
                  </a:ext>
                </a:extLst>
              </p:cNvPr>
              <p:cNvSpPr txBox="1"/>
              <p:nvPr/>
            </p:nvSpPr>
            <p:spPr>
              <a:xfrm>
                <a:off x="152400" y="1677880"/>
                <a:ext cx="8839200" cy="6654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dirty="0">
                    <a:latin typeface="Helios" panose="020B0604020202020204" charset="0"/>
                  </a:rPr>
                  <a:t>Entropy of Feature Outlook: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0.971</m:t>
                      </m:r>
                    </m:oMath>
                  </m:oMathPara>
                </a14:m>
                <a:endParaRPr lang="en-IN" dirty="0">
                  <a:latin typeface="Helios" panose="020B060402020202020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𝑢𝑡𝑙𝑜𝑜𝑘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0.9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71</m:t>
                      </m:r>
                    </m:oMath>
                  </m:oMathPara>
                </a14:m>
                <a:endParaRPr lang="en-IN" dirty="0">
                  <a:latin typeface="Helios" panose="020B060402020202020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𝑜𝑣𝑒𝑟𝑐𝑎𝑠𝑡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dirty="0">
                  <a:latin typeface="Helios" panose="020B060402020202020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𝑂𝑢𝑡𝑙𝑜𝑜𝑘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dirty="0">
                              <a:latin typeface="Helios" panose="020B060402020202020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b="0" i="0" dirty="0" smtClean="0">
                              <a:latin typeface="Helios" panose="020B0604020202020204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0.971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∗0.9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71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0.0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0.6935</m:t>
                      </m:r>
                    </m:oMath>
                  </m:oMathPara>
                </a14:m>
                <a:endParaRPr lang="en-IN" dirty="0">
                  <a:latin typeface="Helios" panose="020B060402020202020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𝐼𝐺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.9403−</m:t>
                      </m:r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6935</m:t>
                      </m:r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2468</m:t>
                      </m:r>
                    </m:oMath>
                  </m:oMathPara>
                </a14:m>
                <a:endParaRPr lang="en-IN" dirty="0">
                  <a:latin typeface="Helios" panose="020B0604020202020204" charset="0"/>
                </a:endParaRPr>
              </a:p>
              <a:p>
                <a:pPr algn="just"/>
                <a:endParaRPr lang="en-IN" dirty="0">
                  <a:latin typeface="Helios" panose="020B0604020202020204" charset="0"/>
                </a:endParaRPr>
              </a:p>
              <a:p>
                <a:pPr algn="just"/>
                <a:r>
                  <a:rPr lang="en-IN" dirty="0">
                    <a:latin typeface="Helios" panose="020B0604020202020204" charset="0"/>
                  </a:rPr>
                  <a:t>Entropy of Feature Humidity: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0.9902</m:t>
                      </m:r>
                    </m:oMath>
                  </m:oMathPara>
                </a14:m>
                <a:endParaRPr lang="en-IN" dirty="0">
                  <a:latin typeface="Helios" panose="020B060402020202020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𝑢𝑚𝑖𝑑𝑖𝑡𝑦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0.5917</m:t>
                      </m:r>
                    </m:oMath>
                  </m:oMathPara>
                </a14:m>
                <a:endParaRPr lang="en-IN" dirty="0">
                  <a:latin typeface="Helios" panose="020B060402020202020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𝐻𝑢𝑚𝑖𝑑𝑖𝑡𝑦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dirty="0">
                              <a:latin typeface="Helios" panose="020B060402020202020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b="0" i="0" dirty="0" smtClean="0">
                              <a:latin typeface="Helios" panose="020B0604020202020204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∗0.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9902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∗0.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5917</m:t>
                          </m:r>
                        </m:e>
                      </m:nary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7909</m:t>
                      </m:r>
                    </m:oMath>
                  </m:oMathPara>
                </a14:m>
                <a:endParaRPr lang="en-IN" dirty="0">
                  <a:latin typeface="Helios" panose="020B060402020202020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𝐼𝐺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=0.9403−0.6935=0.</m:t>
                      </m:r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1494</m:t>
                      </m:r>
                    </m:oMath>
                  </m:oMathPara>
                </a14:m>
                <a:endParaRPr lang="en-IN" dirty="0">
                  <a:latin typeface="Helios" panose="020B0604020202020204" charset="0"/>
                </a:endParaRPr>
              </a:p>
              <a:p>
                <a:pPr algn="just"/>
                <a:endParaRPr lang="en-IN" dirty="0">
                  <a:latin typeface="Helios" panose="020B0604020202020204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IN" sz="2000" dirty="0">
                  <a:latin typeface="Helios" panose="020B060402020202020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9673BC-85BE-2401-A2E7-217BD8356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77880"/>
                <a:ext cx="8839200" cy="6654642"/>
              </a:xfrm>
              <a:prstGeom prst="rect">
                <a:avLst/>
              </a:prstGeom>
              <a:blipFill>
                <a:blip r:embed="rId4"/>
                <a:stretch>
                  <a:fillRect l="-552" t="-4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9D1215-8F65-6C1F-53E0-13DC0AB60E5E}"/>
                  </a:ext>
                </a:extLst>
              </p:cNvPr>
              <p:cNvSpPr txBox="1"/>
              <p:nvPr/>
            </p:nvSpPr>
            <p:spPr>
              <a:xfrm>
                <a:off x="9296402" y="1691185"/>
                <a:ext cx="8839200" cy="3692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dirty="0">
                    <a:latin typeface="Helios" panose="020B0604020202020204" charset="0"/>
                  </a:rPr>
                  <a:t>Entropy of Feature Windy: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𝑊𝑖𝑛𝑑𝑦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dirty="0">
                  <a:latin typeface="Helios" panose="020B060402020202020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𝑖𝑛𝑑𝑦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0.8113</m:t>
                      </m:r>
                    </m:oMath>
                  </m:oMathPara>
                </a14:m>
                <a:endParaRPr lang="en-IN" dirty="0">
                  <a:latin typeface="Helios" panose="020B060402020202020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𝑊𝑖𝑛𝑑𝑦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𝑊𝑖𝑛𝑑𝑦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dirty="0">
                              <a:latin typeface="Helios" panose="020B060402020202020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b="0" i="0" dirty="0" smtClean="0">
                              <a:latin typeface="Helios" panose="020B0604020202020204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0.8113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0.8922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𝐼𝐺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𝑊𝑖𝑛𝑑𝑦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.9403−</m:t>
                      </m:r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8922</m:t>
                      </m:r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0481</m:t>
                      </m:r>
                    </m:oMath>
                  </m:oMathPara>
                </a14:m>
                <a:endParaRPr lang="en-IN" dirty="0">
                  <a:latin typeface="Helios" panose="020B0604020202020204" charset="0"/>
                </a:endParaRPr>
              </a:p>
              <a:p>
                <a:pPr algn="just"/>
                <a:endParaRPr lang="en-IN" dirty="0">
                  <a:latin typeface="Helios" panose="020B0604020202020204" charset="0"/>
                </a:endParaRPr>
              </a:p>
              <a:p>
                <a:pPr algn="just"/>
                <a:r>
                  <a:rPr lang="en-IN" dirty="0">
                    <a:latin typeface="Helios" panose="020B0604020202020204" charset="0"/>
                  </a:rPr>
                  <a:t>The choice of splits based on information gains would be as below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𝐼𝐺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𝐼𝐺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𝐼𝐺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𝑊𝑖𝑛𝑑𝑦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𝐼𝐺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𝑇𝑒𝑚𝑝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Helios" panose="020B0604020202020204" charset="0"/>
                </a:endParaRPr>
              </a:p>
              <a:p>
                <a:pPr algn="just"/>
                <a:endParaRPr lang="en-IN" dirty="0">
                  <a:latin typeface="Helios" panose="020B060402020202020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9D1215-8F65-6C1F-53E0-13DC0AB60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2" y="1691185"/>
                <a:ext cx="8839200" cy="3692036"/>
              </a:xfrm>
              <a:prstGeom prst="rect">
                <a:avLst/>
              </a:prstGeom>
              <a:blipFill>
                <a:blip r:embed="rId5"/>
                <a:stretch>
                  <a:fillRect l="-552" t="-8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92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FADC1D-8666-A054-7916-0C21DE323620}"/>
              </a:ext>
            </a:extLst>
          </p:cNvPr>
          <p:cNvSpPr/>
          <p:nvPr/>
        </p:nvSpPr>
        <p:spPr>
          <a:xfrm>
            <a:off x="8572500" y="1957885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Outlook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673FF7-8306-80B2-0CAD-23A40BCD1B44}"/>
              </a:ext>
            </a:extLst>
          </p:cNvPr>
          <p:cNvSpPr/>
          <p:nvPr/>
        </p:nvSpPr>
        <p:spPr>
          <a:xfrm>
            <a:off x="5712099" y="2834185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Sunny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2D7F72-C904-600A-1DB4-488C379CDA84}"/>
              </a:ext>
            </a:extLst>
          </p:cNvPr>
          <p:cNvSpPr/>
          <p:nvPr/>
        </p:nvSpPr>
        <p:spPr>
          <a:xfrm>
            <a:off x="11509100" y="2834185"/>
            <a:ext cx="1126047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Overcast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84BC13-0D14-D14E-AEFC-BE81364A18FE}"/>
              </a:ext>
            </a:extLst>
          </p:cNvPr>
          <p:cNvSpPr/>
          <p:nvPr/>
        </p:nvSpPr>
        <p:spPr>
          <a:xfrm>
            <a:off x="8610600" y="2797706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Rainy 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D68FED-216F-23AA-0791-223169314F2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6245499" y="2338885"/>
            <a:ext cx="2898501" cy="495300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420249-1DEC-21C3-AADE-35B02D5E0966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9144000" y="2338885"/>
            <a:ext cx="0" cy="458821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8796DE-FD68-CAB8-A1F9-A211EB10F76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9144000" y="2338885"/>
            <a:ext cx="2928124" cy="495300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578FC4-6253-9FF6-98EE-71C58F1CE1A7}"/>
              </a:ext>
            </a:extLst>
          </p:cNvPr>
          <p:cNvCxnSpPr>
            <a:cxnSpLocks/>
            <a:stCxn id="15" idx="2"/>
            <a:endCxn id="92" idx="0"/>
          </p:cNvCxnSpPr>
          <p:nvPr/>
        </p:nvCxnSpPr>
        <p:spPr>
          <a:xfrm>
            <a:off x="12072124" y="3138985"/>
            <a:ext cx="1439329" cy="377222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2D52391-B65A-E9AE-D027-D4C5EBFA86A8}"/>
              </a:ext>
            </a:extLst>
          </p:cNvPr>
          <p:cNvSpPr/>
          <p:nvPr/>
        </p:nvSpPr>
        <p:spPr>
          <a:xfrm>
            <a:off x="8572500" y="3293006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Humidity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874F41E-2A14-433C-711A-3E8EF07EC377}"/>
              </a:ext>
            </a:extLst>
          </p:cNvPr>
          <p:cNvSpPr/>
          <p:nvPr/>
        </p:nvSpPr>
        <p:spPr>
          <a:xfrm>
            <a:off x="8039100" y="3828027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High 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DB3208-75D7-E660-ABD5-EDF728802FEE}"/>
              </a:ext>
            </a:extLst>
          </p:cNvPr>
          <p:cNvSpPr/>
          <p:nvPr/>
        </p:nvSpPr>
        <p:spPr>
          <a:xfrm>
            <a:off x="9182100" y="3828027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Normal 3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6A8C4E5-5E4A-225C-CD17-8590682E4E85}"/>
              </a:ext>
            </a:extLst>
          </p:cNvPr>
          <p:cNvSpPr/>
          <p:nvPr/>
        </p:nvSpPr>
        <p:spPr>
          <a:xfrm>
            <a:off x="7025081" y="4631369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Windy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6655501-4FDD-8CC8-94F8-D4B1880F352B}"/>
              </a:ext>
            </a:extLst>
          </p:cNvPr>
          <p:cNvSpPr/>
          <p:nvPr/>
        </p:nvSpPr>
        <p:spPr>
          <a:xfrm>
            <a:off x="6186881" y="5348811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False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69D63D-2C64-6982-EB61-0A3499C5D166}"/>
              </a:ext>
            </a:extLst>
          </p:cNvPr>
          <p:cNvSpPr/>
          <p:nvPr/>
        </p:nvSpPr>
        <p:spPr>
          <a:xfrm>
            <a:off x="8015681" y="5348811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True 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8E7C791-D6C1-1A30-7617-8BCD9D25930E}"/>
              </a:ext>
            </a:extLst>
          </p:cNvPr>
          <p:cNvCxnSpPr>
            <a:stCxn id="62" idx="2"/>
            <a:endCxn id="63" idx="0"/>
          </p:cNvCxnSpPr>
          <p:nvPr/>
        </p:nvCxnSpPr>
        <p:spPr>
          <a:xfrm flipH="1">
            <a:off x="6720281" y="5012369"/>
            <a:ext cx="876300" cy="336442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0C6062-B93D-FF46-3DE1-85F6E3E27555}"/>
              </a:ext>
            </a:extLst>
          </p:cNvPr>
          <p:cNvCxnSpPr>
            <a:stCxn id="62" idx="2"/>
            <a:endCxn id="64" idx="0"/>
          </p:cNvCxnSpPr>
          <p:nvPr/>
        </p:nvCxnSpPr>
        <p:spPr>
          <a:xfrm>
            <a:off x="7596581" y="5012369"/>
            <a:ext cx="952500" cy="336442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D3613E1-9F86-4342-BD60-103577939CCA}"/>
              </a:ext>
            </a:extLst>
          </p:cNvPr>
          <p:cNvSpPr/>
          <p:nvPr/>
        </p:nvSpPr>
        <p:spPr>
          <a:xfrm>
            <a:off x="7977581" y="5908645"/>
            <a:ext cx="1143000" cy="381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No Play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95C5DBC-7E10-3CF5-E953-4B3D4D46B04D}"/>
              </a:ext>
            </a:extLst>
          </p:cNvPr>
          <p:cNvSpPr/>
          <p:nvPr/>
        </p:nvSpPr>
        <p:spPr>
          <a:xfrm>
            <a:off x="6148781" y="5895209"/>
            <a:ext cx="1143000" cy="381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Play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1EF000B-763A-8860-08C0-EA4B9E771EB1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720281" y="5653611"/>
            <a:ext cx="0" cy="241598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69C686B-E648-801B-0CA1-E3020516E7E6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8549081" y="5667047"/>
            <a:ext cx="0" cy="241598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9D1C14A-0E34-AEA0-7AE4-34312E2434D0}"/>
              </a:ext>
            </a:extLst>
          </p:cNvPr>
          <p:cNvCxnSpPr>
            <a:stCxn id="16" idx="2"/>
            <a:endCxn id="56" idx="0"/>
          </p:cNvCxnSpPr>
          <p:nvPr/>
        </p:nvCxnSpPr>
        <p:spPr>
          <a:xfrm>
            <a:off x="9144000" y="3102506"/>
            <a:ext cx="0" cy="190500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81D828-640A-F3CC-2844-60B616F7BF33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 flipH="1">
            <a:off x="8572500" y="3674006"/>
            <a:ext cx="571500" cy="154021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1AB1532-DA71-6166-DB0D-892706C8B2CA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9144000" y="3674006"/>
            <a:ext cx="571500" cy="154021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4D4252-1D95-5B9E-B906-41C1BC6ED6F9}"/>
              </a:ext>
            </a:extLst>
          </p:cNvPr>
          <p:cNvCxnSpPr>
            <a:stCxn id="57" idx="2"/>
            <a:endCxn id="62" idx="0"/>
          </p:cNvCxnSpPr>
          <p:nvPr/>
        </p:nvCxnSpPr>
        <p:spPr>
          <a:xfrm flipH="1">
            <a:off x="7596581" y="4132827"/>
            <a:ext cx="975919" cy="498542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400D6CA-98DC-8007-9419-3052E0381CB5}"/>
              </a:ext>
            </a:extLst>
          </p:cNvPr>
          <p:cNvSpPr/>
          <p:nvPr/>
        </p:nvSpPr>
        <p:spPr>
          <a:xfrm>
            <a:off x="12939953" y="3516207"/>
            <a:ext cx="1143000" cy="381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F279DA8-7E75-6AFF-6AA2-0E970F0C61D7}"/>
              </a:ext>
            </a:extLst>
          </p:cNvPr>
          <p:cNvSpPr/>
          <p:nvPr/>
        </p:nvSpPr>
        <p:spPr>
          <a:xfrm>
            <a:off x="4394610" y="3516207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Humidity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39ED1B6-5D8F-7244-0C0A-8992B269EED3}"/>
              </a:ext>
            </a:extLst>
          </p:cNvPr>
          <p:cNvSpPr/>
          <p:nvPr/>
        </p:nvSpPr>
        <p:spPr>
          <a:xfrm>
            <a:off x="3910253" y="4200756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High 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02169EA-D5EF-4A7A-CE97-968CEEC16855}"/>
              </a:ext>
            </a:extLst>
          </p:cNvPr>
          <p:cNvSpPr/>
          <p:nvPr/>
        </p:nvSpPr>
        <p:spPr>
          <a:xfrm>
            <a:off x="5053253" y="4200756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Normal 2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124A2DE-31E9-7D52-697B-55FC6F568DF3}"/>
              </a:ext>
            </a:extLst>
          </p:cNvPr>
          <p:cNvSpPr/>
          <p:nvPr/>
        </p:nvSpPr>
        <p:spPr>
          <a:xfrm>
            <a:off x="5015153" y="4747154"/>
            <a:ext cx="1143000" cy="381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1B1A38DE-EAAC-4C35-5FD1-50695E0ED67D}"/>
              </a:ext>
            </a:extLst>
          </p:cNvPr>
          <p:cNvSpPr/>
          <p:nvPr/>
        </p:nvSpPr>
        <p:spPr>
          <a:xfrm>
            <a:off x="3872153" y="4747154"/>
            <a:ext cx="1143000" cy="381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No Play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55E698A-4FA6-CC51-2048-5CB8AD6CA03D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 flipH="1">
            <a:off x="4443653" y="3897207"/>
            <a:ext cx="522457" cy="303549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1A78DBB-8200-C67D-CAD9-699F991C082B}"/>
              </a:ext>
            </a:extLst>
          </p:cNvPr>
          <p:cNvCxnSpPr>
            <a:stCxn id="100" idx="2"/>
            <a:endCxn id="102" idx="0"/>
          </p:cNvCxnSpPr>
          <p:nvPr/>
        </p:nvCxnSpPr>
        <p:spPr>
          <a:xfrm>
            <a:off x="4966110" y="3897207"/>
            <a:ext cx="620543" cy="303549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9A70BDD-347D-8CEF-BB0B-9DF6F87DA77F}"/>
              </a:ext>
            </a:extLst>
          </p:cNvPr>
          <p:cNvCxnSpPr>
            <a:stCxn id="101" idx="2"/>
            <a:endCxn id="104" idx="0"/>
          </p:cNvCxnSpPr>
          <p:nvPr/>
        </p:nvCxnSpPr>
        <p:spPr>
          <a:xfrm>
            <a:off x="4443653" y="4505556"/>
            <a:ext cx="0" cy="241598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442C57D-3230-FCCC-623D-210EC62FA214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>
            <a:off x="5586653" y="4505556"/>
            <a:ext cx="0" cy="241598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BD04131-26CD-086E-D0AE-5BD5613B0209}"/>
              </a:ext>
            </a:extLst>
          </p:cNvPr>
          <p:cNvCxnSpPr>
            <a:cxnSpLocks/>
            <a:stCxn id="14" idx="2"/>
            <a:endCxn id="100" idx="0"/>
          </p:cNvCxnSpPr>
          <p:nvPr/>
        </p:nvCxnSpPr>
        <p:spPr>
          <a:xfrm flipH="1">
            <a:off x="4966110" y="3138985"/>
            <a:ext cx="1279389" cy="377222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3">
            <a:extLst>
              <a:ext uri="{FF2B5EF4-FFF2-40B4-BE49-F238E27FC236}">
                <a16:creationId xmlns:a16="http://schemas.microsoft.com/office/drawing/2014/main" id="{FE9BD702-E616-56BF-0E2E-03A556B37455}"/>
              </a:ext>
            </a:extLst>
          </p:cNvPr>
          <p:cNvSpPr/>
          <p:nvPr/>
        </p:nvSpPr>
        <p:spPr>
          <a:xfrm>
            <a:off x="0" y="0"/>
            <a:ext cx="18288000" cy="1691185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C6E2404F-D080-B6BD-BB1C-2CDBAF3BFC1B}"/>
              </a:ext>
            </a:extLst>
          </p:cNvPr>
          <p:cNvSpPr txBox="1"/>
          <p:nvPr/>
        </p:nvSpPr>
        <p:spPr>
          <a:xfrm>
            <a:off x="914400" y="266700"/>
            <a:ext cx="14630400" cy="1144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dirty="0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Decision Tree based on IG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3843A3B-EC97-8B2A-438F-A3607BF6681A}"/>
              </a:ext>
            </a:extLst>
          </p:cNvPr>
          <p:cNvSpPr/>
          <p:nvPr/>
        </p:nvSpPr>
        <p:spPr>
          <a:xfrm>
            <a:off x="10104785" y="4621931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Windy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392C08-B99F-FB9B-6670-7BF24567E332}"/>
              </a:ext>
            </a:extLst>
          </p:cNvPr>
          <p:cNvSpPr/>
          <p:nvPr/>
        </p:nvSpPr>
        <p:spPr>
          <a:xfrm>
            <a:off x="9266585" y="5339373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False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EF01F9-13FB-80FC-D5EC-9FAD26E2A9D3}"/>
              </a:ext>
            </a:extLst>
          </p:cNvPr>
          <p:cNvSpPr/>
          <p:nvPr/>
        </p:nvSpPr>
        <p:spPr>
          <a:xfrm>
            <a:off x="11095385" y="5339373"/>
            <a:ext cx="1066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True 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B120D3-8707-6EFD-A256-0287C0A90A37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 flipH="1">
            <a:off x="9799985" y="5002931"/>
            <a:ext cx="876300" cy="336442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B65B6A-8958-0D30-E693-288D8C59EF2F}"/>
              </a:ext>
            </a:extLst>
          </p:cNvPr>
          <p:cNvCxnSpPr>
            <a:stCxn id="40" idx="2"/>
            <a:endCxn id="44" idx="0"/>
          </p:cNvCxnSpPr>
          <p:nvPr/>
        </p:nvCxnSpPr>
        <p:spPr>
          <a:xfrm>
            <a:off x="10676285" y="5002931"/>
            <a:ext cx="952500" cy="336442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A6C4067-CC7B-83AB-7E71-1CEF16B0DC6F}"/>
              </a:ext>
            </a:extLst>
          </p:cNvPr>
          <p:cNvSpPr/>
          <p:nvPr/>
        </p:nvSpPr>
        <p:spPr>
          <a:xfrm>
            <a:off x="11057285" y="5899207"/>
            <a:ext cx="1143000" cy="381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No Play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07A1465-54A4-49BE-2316-36335610B047}"/>
              </a:ext>
            </a:extLst>
          </p:cNvPr>
          <p:cNvSpPr/>
          <p:nvPr/>
        </p:nvSpPr>
        <p:spPr>
          <a:xfrm>
            <a:off x="9228485" y="5885771"/>
            <a:ext cx="1143000" cy="381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Play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E41BC7-6C18-94A1-78AE-859EB95572C2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9799985" y="5644173"/>
            <a:ext cx="0" cy="241598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47F87E4-44D3-BF05-4B05-EBE6AE9F2389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1628785" y="5657609"/>
            <a:ext cx="0" cy="241598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C33552-C6E1-B469-7E04-86B91331EE9F}"/>
              </a:ext>
            </a:extLst>
          </p:cNvPr>
          <p:cNvCxnSpPr>
            <a:cxnSpLocks/>
            <a:stCxn id="58" idx="2"/>
            <a:endCxn id="40" idx="0"/>
          </p:cNvCxnSpPr>
          <p:nvPr/>
        </p:nvCxnSpPr>
        <p:spPr>
          <a:xfrm>
            <a:off x="9715500" y="4132827"/>
            <a:ext cx="960785" cy="489104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C7BFAC1-7979-6BDE-C666-A809731764E1}"/>
              </a:ext>
            </a:extLst>
          </p:cNvPr>
          <p:cNvSpPr txBox="1"/>
          <p:nvPr/>
        </p:nvSpPr>
        <p:spPr>
          <a:xfrm>
            <a:off x="252021" y="6648051"/>
            <a:ext cx="17830800" cy="575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dirty="0">
                <a:latin typeface="Helios" panose="020B0604020202020204" charset="0"/>
              </a:rPr>
              <a:t>Much smaller and simpler.</a:t>
            </a:r>
          </a:p>
        </p:txBody>
      </p:sp>
    </p:spTree>
    <p:extLst>
      <p:ext uri="{BB962C8B-B14F-4D97-AF65-F5344CB8AC3E}">
        <p14:creationId xmlns:p14="http://schemas.microsoft.com/office/powerpoint/2010/main" val="72864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chemeClr val="accent5">
              <a:lumMod val="60000"/>
              <a:lumOff val="4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821</Words>
  <Application>Microsoft Office PowerPoint</Application>
  <PresentationFormat>Custom</PresentationFormat>
  <Paragraphs>127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Klein Bold</vt:lpstr>
      <vt:lpstr>Wingdings</vt:lpstr>
      <vt:lpstr>Cambria Math</vt:lpstr>
      <vt:lpstr>Arial</vt:lpstr>
      <vt:lpstr>Helios</vt:lpstr>
      <vt:lpstr>Calibri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 Presentation</dc:title>
  <cp:lastModifiedBy>Sanjeev Kallepalli</cp:lastModifiedBy>
  <cp:revision>30</cp:revision>
  <dcterms:created xsi:type="dcterms:W3CDTF">2006-08-16T00:00:00Z</dcterms:created>
  <dcterms:modified xsi:type="dcterms:W3CDTF">2024-08-31T12:16:15Z</dcterms:modified>
  <dc:identifier>DAGMK_nvM2Q</dc:identifier>
</cp:coreProperties>
</file>