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2400" b="1"/>
            </a:lvl1pPr>
            <a:lvl2pPr marL="228600" indent="457200">
              <a:buClrTx/>
              <a:buSzTx/>
              <a:buFontTx/>
              <a:buNone/>
              <a:defRPr sz="2400" b="1"/>
            </a:lvl2pPr>
            <a:lvl3pPr marL="228600" indent="914400">
              <a:buClrTx/>
              <a:buSzTx/>
              <a:buFontTx/>
              <a:buNone/>
              <a:defRPr sz="2400" b="1"/>
            </a:lvl3pPr>
            <a:lvl4pPr marL="228600" indent="1371600">
              <a:buClrTx/>
              <a:buSzTx/>
              <a:buFontTx/>
              <a:buNone/>
              <a:defRPr sz="2400" b="1"/>
            </a:lvl4pPr>
            <a:lvl5pPr marL="228600" indent="1828800">
              <a:buClrTx/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Google Shape;28;p8"/>
          <p:cNvSpPr txBox="1"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indent="-431800">
              <a:buSzPts val="3200"/>
              <a:defRPr sz="3200"/>
            </a:lvl2pPr>
            <a:lvl3pPr indent="-431800">
              <a:buSzPts val="3200"/>
              <a:defRPr sz="3200"/>
            </a:lvl3pPr>
            <a:lvl4pPr indent="-431800">
              <a:buSzPts val="3200"/>
              <a:defRPr sz="3200"/>
            </a:lvl4pPr>
            <a:lvl5pPr indent="-431800">
              <a:buSzPts val="3200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Google Shape;38;p11"/>
          <p:cNvSpPr txBox="1">
            <a:spLocks noGrp="1"/>
          </p:cNvSpPr>
          <p:nvPr>
            <p:ph type="body" sz="quarter" idx="21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Google Shape;42;p1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216" y="6414780"/>
            <a:ext cx="258585" cy="248265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144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716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288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860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43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004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576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148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49;p1"/>
          <p:cNvSpPr txBox="1"/>
          <p:nvPr/>
        </p:nvSpPr>
        <p:spPr>
          <a:xfrm>
            <a:off x="3093718" y="394453"/>
            <a:ext cx="6004563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 algn="ctr">
              <a:defRPr sz="1800"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Reviewer – Business Relationship </a:t>
            </a:r>
            <a:r>
              <a:rPr lang="en-US" dirty="0"/>
              <a:t>M</a:t>
            </a:r>
            <a:r>
              <a:rPr dirty="0"/>
              <a:t>ap</a:t>
            </a:r>
          </a:p>
        </p:txBody>
      </p:sp>
      <p:grpSp>
        <p:nvGrpSpPr>
          <p:cNvPr id="97" name="Google Shape;50;p1"/>
          <p:cNvGrpSpPr/>
          <p:nvPr/>
        </p:nvGrpSpPr>
        <p:grpSpPr>
          <a:xfrm>
            <a:off x="1303811" y="763782"/>
            <a:ext cx="2133602" cy="620400"/>
            <a:chOff x="0" y="0"/>
            <a:chExt cx="2133600" cy="620399"/>
          </a:xfrm>
        </p:grpSpPr>
        <p:sp>
          <p:nvSpPr>
            <p:cNvPr id="95" name="Google Shape;51;p1"/>
            <p:cNvSpPr/>
            <p:nvPr/>
          </p:nvSpPr>
          <p:spPr>
            <a:xfrm>
              <a:off x="0" y="-1"/>
              <a:ext cx="2133601" cy="6204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6" name="Google Shape;52;p1"/>
            <p:cNvSpPr txBox="1"/>
            <p:nvPr/>
          </p:nvSpPr>
          <p:spPr>
            <a:xfrm>
              <a:off x="45719" y="-1"/>
              <a:ext cx="2042163" cy="38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 algn="ctr">
                <a:defRPr sz="2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Suppliers</a:t>
              </a:r>
            </a:p>
          </p:txBody>
        </p:sp>
      </p:grpSp>
      <p:grpSp>
        <p:nvGrpSpPr>
          <p:cNvPr id="100" name="Google Shape;53;p1"/>
          <p:cNvGrpSpPr/>
          <p:nvPr/>
        </p:nvGrpSpPr>
        <p:grpSpPr>
          <a:xfrm>
            <a:off x="4402771" y="763782"/>
            <a:ext cx="3386457" cy="620400"/>
            <a:chOff x="0" y="0"/>
            <a:chExt cx="3386456" cy="620399"/>
          </a:xfrm>
        </p:grpSpPr>
        <p:sp>
          <p:nvSpPr>
            <p:cNvPr id="98" name="Google Shape;54;p1"/>
            <p:cNvSpPr/>
            <p:nvPr/>
          </p:nvSpPr>
          <p:spPr>
            <a:xfrm>
              <a:off x="-1" y="-1"/>
              <a:ext cx="3386458" cy="6204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9" name="Google Shape;55;p1"/>
            <p:cNvSpPr txBox="1"/>
            <p:nvPr/>
          </p:nvSpPr>
          <p:spPr>
            <a:xfrm>
              <a:off x="45720" y="-1"/>
              <a:ext cx="3295017" cy="38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 algn="ctr">
                <a:defRPr sz="2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Organization Selected Parts</a:t>
              </a:r>
            </a:p>
          </p:txBody>
        </p:sp>
      </p:grpSp>
      <p:grpSp>
        <p:nvGrpSpPr>
          <p:cNvPr id="103" name="Google Shape;56;p1"/>
          <p:cNvGrpSpPr/>
          <p:nvPr/>
        </p:nvGrpSpPr>
        <p:grpSpPr>
          <a:xfrm>
            <a:off x="8754587" y="763782"/>
            <a:ext cx="2133602" cy="620400"/>
            <a:chOff x="0" y="0"/>
            <a:chExt cx="2133600" cy="620399"/>
          </a:xfrm>
        </p:grpSpPr>
        <p:sp>
          <p:nvSpPr>
            <p:cNvPr id="101" name="Google Shape;57;p1"/>
            <p:cNvSpPr/>
            <p:nvPr/>
          </p:nvSpPr>
          <p:spPr>
            <a:xfrm>
              <a:off x="0" y="-1"/>
              <a:ext cx="2133601" cy="6204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2" name="Google Shape;58;p1"/>
            <p:cNvSpPr txBox="1"/>
            <p:nvPr/>
          </p:nvSpPr>
          <p:spPr>
            <a:xfrm>
              <a:off x="45719" y="-1"/>
              <a:ext cx="2042163" cy="3853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 algn="ctr">
                <a:defRPr sz="2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Customers</a:t>
              </a:r>
            </a:p>
          </p:txBody>
        </p:sp>
      </p:grpSp>
      <p:sp>
        <p:nvSpPr>
          <p:cNvPr id="104" name="Google Shape;59;p1"/>
          <p:cNvSpPr/>
          <p:nvPr/>
        </p:nvSpPr>
        <p:spPr>
          <a:xfrm>
            <a:off x="1349529" y="1148213"/>
            <a:ext cx="1977480" cy="5395598"/>
          </a:xfrm>
          <a:prstGeom prst="roundRect">
            <a:avLst>
              <a:gd name="adj" fmla="val 16667"/>
            </a:avLst>
          </a:prstGeom>
          <a:solidFill>
            <a:schemeClr val="accent1">
              <a:alpha val="40000"/>
            </a:schemeClr>
          </a:solidFill>
          <a:ln w="12700">
            <a:solidFill>
              <a:srgbClr val="32538F"/>
            </a:solidFill>
            <a:miter lim="8000"/>
          </a:ln>
        </p:spPr>
        <p:txBody>
          <a:bodyPr lIns="0" tIns="0" rIns="0" bIns="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107" name="Google Shape;60;p1"/>
          <p:cNvGrpSpPr/>
          <p:nvPr/>
        </p:nvGrpSpPr>
        <p:grpSpPr>
          <a:xfrm>
            <a:off x="1470138" y="2662939"/>
            <a:ext cx="1704341" cy="880112"/>
            <a:chOff x="0" y="0"/>
            <a:chExt cx="1704340" cy="880111"/>
          </a:xfrm>
        </p:grpSpPr>
        <p:sp>
          <p:nvSpPr>
            <p:cNvPr id="105" name="Google Shape;61;p1"/>
            <p:cNvSpPr/>
            <p:nvPr/>
          </p:nvSpPr>
          <p:spPr>
            <a:xfrm>
              <a:off x="0" y="0"/>
              <a:ext cx="1704341" cy="880112"/>
            </a:xfrm>
            <a:prstGeom prst="roundRect">
              <a:avLst>
                <a:gd name="adj" fmla="val 16667"/>
              </a:avLst>
            </a:prstGeom>
            <a:solidFill>
              <a:srgbClr val="9DC3E6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6" name="Google Shape;62;p1"/>
            <p:cNvSpPr txBox="1"/>
            <p:nvPr/>
          </p:nvSpPr>
          <p:spPr>
            <a:xfrm>
              <a:off x="95032" y="315902"/>
              <a:ext cx="1514277" cy="248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2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rPr dirty="0"/>
                <a:t>Local Merchants</a:t>
              </a:r>
            </a:p>
          </p:txBody>
        </p:sp>
      </p:grpSp>
      <p:grpSp>
        <p:nvGrpSpPr>
          <p:cNvPr id="110" name="Google Shape;63;p1"/>
          <p:cNvGrpSpPr/>
          <p:nvPr/>
        </p:nvGrpSpPr>
        <p:grpSpPr>
          <a:xfrm>
            <a:off x="1484557" y="3755005"/>
            <a:ext cx="1704341" cy="880114"/>
            <a:chOff x="0" y="0"/>
            <a:chExt cx="1704340" cy="880113"/>
          </a:xfrm>
        </p:grpSpPr>
        <p:sp>
          <p:nvSpPr>
            <p:cNvPr id="108" name="Google Shape;64;p1"/>
            <p:cNvSpPr/>
            <p:nvPr/>
          </p:nvSpPr>
          <p:spPr>
            <a:xfrm>
              <a:off x="0" y="0"/>
              <a:ext cx="1704341" cy="880114"/>
            </a:xfrm>
            <a:prstGeom prst="roundRect">
              <a:avLst>
                <a:gd name="adj" fmla="val 16667"/>
              </a:avLst>
            </a:prstGeom>
            <a:solidFill>
              <a:srgbClr val="9DC3E6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9" name="Google Shape;65;p1"/>
            <p:cNvSpPr txBox="1"/>
            <p:nvPr/>
          </p:nvSpPr>
          <p:spPr>
            <a:xfrm>
              <a:off x="95032" y="299655"/>
              <a:ext cx="1514277" cy="2807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Advertising Media</a:t>
              </a:r>
            </a:p>
          </p:txBody>
        </p:sp>
      </p:grpSp>
      <p:sp>
        <p:nvSpPr>
          <p:cNvPr id="117" name="Google Shape;72;p1"/>
          <p:cNvSpPr/>
          <p:nvPr/>
        </p:nvSpPr>
        <p:spPr>
          <a:xfrm>
            <a:off x="4634229" y="1148212"/>
            <a:ext cx="2923542" cy="5395598"/>
          </a:xfrm>
          <a:prstGeom prst="rect">
            <a:avLst/>
          </a:prstGeom>
          <a:solidFill>
            <a:schemeClr val="accent1">
              <a:alpha val="40000"/>
            </a:schemeClr>
          </a:solidFill>
          <a:ln w="12700">
            <a:solidFill>
              <a:srgbClr val="32538F"/>
            </a:solidFill>
            <a:miter lim="8000"/>
          </a:ln>
        </p:spPr>
        <p:txBody>
          <a:bodyPr lIns="0" tIns="0" rIns="0" bIns="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18" name="Google Shape;73;p1"/>
          <p:cNvSpPr/>
          <p:nvPr/>
        </p:nvSpPr>
        <p:spPr>
          <a:xfrm>
            <a:off x="8830872" y="1148212"/>
            <a:ext cx="2133602" cy="5395598"/>
          </a:xfrm>
          <a:prstGeom prst="roundRect">
            <a:avLst>
              <a:gd name="adj" fmla="val 16667"/>
            </a:avLst>
          </a:prstGeom>
          <a:solidFill>
            <a:schemeClr val="accent1">
              <a:alpha val="40000"/>
            </a:schemeClr>
          </a:solidFill>
          <a:ln w="12700">
            <a:solidFill>
              <a:srgbClr val="32538F"/>
            </a:solidFill>
            <a:miter lim="8000"/>
          </a:ln>
        </p:spPr>
        <p:txBody>
          <a:bodyPr lIns="0" tIns="0" rIns="0" bIns="0" anchor="ctr"/>
          <a:lstStyle/>
          <a:p>
            <a:pPr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grpSp>
        <p:nvGrpSpPr>
          <p:cNvPr id="121" name="Google Shape;74;p1"/>
          <p:cNvGrpSpPr/>
          <p:nvPr/>
        </p:nvGrpSpPr>
        <p:grpSpPr>
          <a:xfrm>
            <a:off x="5243829" y="1647825"/>
            <a:ext cx="1704343" cy="880112"/>
            <a:chOff x="0" y="0"/>
            <a:chExt cx="1704342" cy="880111"/>
          </a:xfrm>
        </p:grpSpPr>
        <p:sp>
          <p:nvSpPr>
            <p:cNvPr id="119" name="Google Shape;75;p1"/>
            <p:cNvSpPr/>
            <p:nvPr/>
          </p:nvSpPr>
          <p:spPr>
            <a:xfrm>
              <a:off x="0" y="0"/>
              <a:ext cx="1704343" cy="880112"/>
            </a:xfrm>
            <a:prstGeom prst="roundRect">
              <a:avLst>
                <a:gd name="adj" fmla="val 16667"/>
              </a:avLst>
            </a:prstGeom>
            <a:solidFill>
              <a:srgbClr val="9DC3E6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0" name="Google Shape;76;p1"/>
            <p:cNvSpPr txBox="1"/>
            <p:nvPr/>
          </p:nvSpPr>
          <p:spPr>
            <a:xfrm>
              <a:off x="95032" y="125402"/>
              <a:ext cx="1514278" cy="6292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Merchant Stores Management</a:t>
              </a:r>
              <a:endParaRPr sz="1800">
                <a:solidFill>
                  <a:srgbClr val="FFFFFF"/>
                </a:solidFill>
              </a:endParaRPr>
            </a:p>
            <a:p>
              <a:pPr algn="ctr">
                <a:defRPr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(Reviewer)</a:t>
              </a:r>
            </a:p>
          </p:txBody>
        </p:sp>
      </p:grpSp>
      <p:grpSp>
        <p:nvGrpSpPr>
          <p:cNvPr id="124" name="Google Shape;77;p1"/>
          <p:cNvGrpSpPr/>
          <p:nvPr/>
        </p:nvGrpSpPr>
        <p:grpSpPr>
          <a:xfrm>
            <a:off x="5228542" y="2795018"/>
            <a:ext cx="1704343" cy="880114"/>
            <a:chOff x="0" y="0"/>
            <a:chExt cx="1704342" cy="880113"/>
          </a:xfrm>
        </p:grpSpPr>
        <p:sp>
          <p:nvSpPr>
            <p:cNvPr id="122" name="Google Shape;78;p1"/>
            <p:cNvSpPr/>
            <p:nvPr/>
          </p:nvSpPr>
          <p:spPr>
            <a:xfrm>
              <a:off x="0" y="0"/>
              <a:ext cx="1704343" cy="880114"/>
            </a:xfrm>
            <a:prstGeom prst="roundRect">
              <a:avLst>
                <a:gd name="adj" fmla="val 16667"/>
              </a:avLst>
            </a:prstGeom>
            <a:solidFill>
              <a:srgbClr val="9DC3E6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3" name="Google Shape;79;p1"/>
            <p:cNvSpPr txBox="1"/>
            <p:nvPr/>
          </p:nvSpPr>
          <p:spPr>
            <a:xfrm>
              <a:off x="95032" y="125402"/>
              <a:ext cx="1514278" cy="6292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Subscription Account Management</a:t>
              </a:r>
              <a:endParaRPr sz="1800">
                <a:solidFill>
                  <a:srgbClr val="FFFFFF"/>
                </a:solidFill>
              </a:endParaRPr>
            </a:p>
            <a:p>
              <a:pPr algn="ctr">
                <a:defRPr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(Reviewer)</a:t>
              </a:r>
            </a:p>
          </p:txBody>
        </p:sp>
      </p:grpSp>
      <p:grpSp>
        <p:nvGrpSpPr>
          <p:cNvPr id="130" name="Google Shape;83;p1"/>
          <p:cNvGrpSpPr/>
          <p:nvPr/>
        </p:nvGrpSpPr>
        <p:grpSpPr>
          <a:xfrm>
            <a:off x="5217002" y="4849306"/>
            <a:ext cx="1704344" cy="991177"/>
            <a:chOff x="-26827" y="-412661"/>
            <a:chExt cx="1704343" cy="991173"/>
          </a:xfrm>
        </p:grpSpPr>
        <p:sp>
          <p:nvSpPr>
            <p:cNvPr id="128" name="Google Shape;84;p1"/>
            <p:cNvSpPr/>
            <p:nvPr/>
          </p:nvSpPr>
          <p:spPr>
            <a:xfrm>
              <a:off x="-26827" y="-412661"/>
              <a:ext cx="1704343" cy="880112"/>
            </a:xfrm>
            <a:prstGeom prst="roundRect">
              <a:avLst>
                <a:gd name="adj" fmla="val 16667"/>
              </a:avLst>
            </a:prstGeom>
            <a:solidFill>
              <a:srgbClr val="9DC3E6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endParaRPr lang="en-US" dirty="0"/>
            </a:p>
            <a:p>
              <a:pPr algn="ctr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dirty="0"/>
                <a:t>Advertisement Sales Management</a:t>
              </a:r>
              <a:endParaRPr lang="en-US" sz="2800" dirty="0">
                <a:solidFill>
                  <a:srgbClr val="FFFFFF"/>
                </a:solidFill>
              </a:endParaRPr>
            </a:p>
            <a:p>
              <a:pPr algn="ctr">
                <a:defRPr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lang="en-US" dirty="0"/>
                <a:t>(Reviewer)</a:t>
              </a:r>
            </a:p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129" name="Google Shape;85;p1"/>
            <p:cNvSpPr txBox="1"/>
            <p:nvPr/>
          </p:nvSpPr>
          <p:spPr>
            <a:xfrm>
              <a:off x="95032" y="301557"/>
              <a:ext cx="1514278" cy="2769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endParaRPr lang="en-US" dirty="0"/>
            </a:p>
          </p:txBody>
        </p:sp>
      </p:grpSp>
      <p:grpSp>
        <p:nvGrpSpPr>
          <p:cNvPr id="133" name="Google Shape;86;p1"/>
          <p:cNvGrpSpPr/>
          <p:nvPr/>
        </p:nvGrpSpPr>
        <p:grpSpPr>
          <a:xfrm>
            <a:off x="9017561" y="2662939"/>
            <a:ext cx="1704301" cy="873923"/>
            <a:chOff x="0" y="0"/>
            <a:chExt cx="1704300" cy="880199"/>
          </a:xfrm>
        </p:grpSpPr>
        <p:sp>
          <p:nvSpPr>
            <p:cNvPr id="131" name="Google Shape;87;p1"/>
            <p:cNvSpPr/>
            <p:nvPr/>
          </p:nvSpPr>
          <p:spPr>
            <a:xfrm>
              <a:off x="0" y="0"/>
              <a:ext cx="1704301" cy="880200"/>
            </a:xfrm>
            <a:prstGeom prst="roundRect">
              <a:avLst>
                <a:gd name="adj" fmla="val 16667"/>
              </a:avLst>
            </a:prstGeom>
            <a:solidFill>
              <a:srgbClr val="9DC3E6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2" name="Google Shape;88;p1"/>
            <p:cNvSpPr txBox="1"/>
            <p:nvPr/>
          </p:nvSpPr>
          <p:spPr>
            <a:xfrm>
              <a:off x="95032" y="232119"/>
              <a:ext cx="1514401" cy="4387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dirty="0"/>
                <a:t>Registered User</a:t>
              </a:r>
              <a:endParaRPr sz="1800" dirty="0">
                <a:solidFill>
                  <a:srgbClr val="FFFFFF"/>
                </a:solidFill>
              </a:endParaRPr>
            </a:p>
            <a:p>
              <a:pPr algn="ctr">
                <a:defRPr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dirty="0"/>
                <a:t>(Reviewer)</a:t>
              </a:r>
            </a:p>
          </p:txBody>
        </p:sp>
      </p:grpSp>
      <p:grpSp>
        <p:nvGrpSpPr>
          <p:cNvPr id="136" name="Google Shape;89;p1"/>
          <p:cNvGrpSpPr/>
          <p:nvPr/>
        </p:nvGrpSpPr>
        <p:grpSpPr>
          <a:xfrm>
            <a:off x="9017561" y="3749251"/>
            <a:ext cx="1760224" cy="880202"/>
            <a:chOff x="0" y="0"/>
            <a:chExt cx="1760223" cy="880112"/>
          </a:xfrm>
        </p:grpSpPr>
        <p:sp>
          <p:nvSpPr>
            <p:cNvPr id="134" name="Google Shape;90;p1"/>
            <p:cNvSpPr/>
            <p:nvPr/>
          </p:nvSpPr>
          <p:spPr>
            <a:xfrm>
              <a:off x="0" y="0"/>
              <a:ext cx="1760223" cy="880112"/>
            </a:xfrm>
            <a:prstGeom prst="roundRect">
              <a:avLst>
                <a:gd name="adj" fmla="val 16667"/>
              </a:avLst>
            </a:prstGeom>
            <a:solidFill>
              <a:srgbClr val="9DC3E6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 dirty="0"/>
            </a:p>
          </p:txBody>
        </p:sp>
        <p:sp>
          <p:nvSpPr>
            <p:cNvPr id="135" name="Google Shape;91;p1"/>
            <p:cNvSpPr txBox="1"/>
            <p:nvPr/>
          </p:nvSpPr>
          <p:spPr>
            <a:xfrm>
              <a:off x="95032" y="232119"/>
              <a:ext cx="1570201" cy="438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/>
            <a:p>
              <a:pPr algn="ctr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Registered Store</a:t>
              </a:r>
              <a:endParaRPr sz="1800">
                <a:solidFill>
                  <a:srgbClr val="FFFFFF"/>
                </a:solidFill>
              </a:endParaRPr>
            </a:p>
            <a:p>
              <a:pPr algn="ctr">
                <a:defRPr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(Reviewer)</a:t>
              </a:r>
            </a:p>
          </p:txBody>
        </p:sp>
      </p:grpSp>
      <p:sp>
        <p:nvSpPr>
          <p:cNvPr id="137" name="Google Shape;92;p1"/>
          <p:cNvSpPr/>
          <p:nvPr/>
        </p:nvSpPr>
        <p:spPr>
          <a:xfrm flipV="1">
            <a:off x="3175076" y="2067698"/>
            <a:ext cx="2080484" cy="1085910"/>
          </a:xfrm>
          <a:prstGeom prst="line">
            <a:avLst/>
          </a:prstGeom>
          <a:ln w="22225">
            <a:solidFill>
              <a:srgbClr val="000000"/>
            </a:solidFill>
            <a:miter lim="8000"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Google Shape;93;p1"/>
          <p:cNvSpPr/>
          <p:nvPr/>
        </p:nvSpPr>
        <p:spPr>
          <a:xfrm flipV="1">
            <a:off x="3174480" y="3153608"/>
            <a:ext cx="2038779" cy="174185"/>
          </a:xfrm>
          <a:prstGeom prst="line">
            <a:avLst/>
          </a:prstGeom>
          <a:ln w="22225">
            <a:solidFill>
              <a:srgbClr val="000000"/>
            </a:solidFill>
            <a:miter lim="8000"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Google Shape;96;p1"/>
          <p:cNvSpPr/>
          <p:nvPr/>
        </p:nvSpPr>
        <p:spPr>
          <a:xfrm>
            <a:off x="3185604" y="4211329"/>
            <a:ext cx="2058225" cy="998845"/>
          </a:xfrm>
          <a:prstGeom prst="line">
            <a:avLst/>
          </a:prstGeom>
          <a:ln w="22225">
            <a:solidFill>
              <a:srgbClr val="000000"/>
            </a:solidFill>
            <a:miter lim="8000"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Google Shape;100;p1"/>
          <p:cNvSpPr/>
          <p:nvPr/>
        </p:nvSpPr>
        <p:spPr>
          <a:xfrm>
            <a:off x="6948169" y="2087881"/>
            <a:ext cx="2069354" cy="1966780"/>
          </a:xfrm>
          <a:prstGeom prst="line">
            <a:avLst/>
          </a:prstGeom>
          <a:ln w="22225">
            <a:solidFill>
              <a:srgbClr val="000000"/>
            </a:solidFill>
            <a:miter lim="8000"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Google Shape;101;p1"/>
          <p:cNvSpPr/>
          <p:nvPr/>
        </p:nvSpPr>
        <p:spPr>
          <a:xfrm>
            <a:off x="6932885" y="3033095"/>
            <a:ext cx="2084639" cy="76982"/>
          </a:xfrm>
          <a:prstGeom prst="line">
            <a:avLst/>
          </a:prstGeom>
          <a:ln w="22225">
            <a:solidFill>
              <a:srgbClr val="000000"/>
            </a:solidFill>
            <a:miter lim="8000"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7" name="Google Shape;102;p1"/>
          <p:cNvSpPr/>
          <p:nvPr/>
        </p:nvSpPr>
        <p:spPr>
          <a:xfrm>
            <a:off x="6932885" y="3168531"/>
            <a:ext cx="2084640" cy="988732"/>
          </a:xfrm>
          <a:prstGeom prst="line">
            <a:avLst/>
          </a:prstGeom>
          <a:ln w="22225">
            <a:solidFill>
              <a:srgbClr val="000000"/>
            </a:solidFill>
            <a:miter lim="8000"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Google Shape;105;p1"/>
          <p:cNvSpPr/>
          <p:nvPr/>
        </p:nvSpPr>
        <p:spPr>
          <a:xfrm flipV="1">
            <a:off x="6951848" y="4267048"/>
            <a:ext cx="2065675" cy="943125"/>
          </a:xfrm>
          <a:prstGeom prst="line">
            <a:avLst/>
          </a:prstGeom>
          <a:ln w="22225">
            <a:solidFill>
              <a:srgbClr val="000000"/>
            </a:solidFill>
            <a:miter lim="8000"/>
            <a:tailEnd type="triangle"/>
          </a:ln>
        </p:spPr>
        <p:txBody>
          <a:bodyPr lIns="0" tIns="0" rIns="0" bIns="0"/>
          <a:lstStyle/>
          <a:p>
            <a:endParaRPr dirty="0"/>
          </a:p>
        </p:txBody>
      </p:sp>
      <p:grpSp>
        <p:nvGrpSpPr>
          <p:cNvPr id="2" name="Google Shape;80;p1">
            <a:extLst>
              <a:ext uri="{FF2B5EF4-FFF2-40B4-BE49-F238E27FC236}">
                <a16:creationId xmlns:a16="http://schemas.microsoft.com/office/drawing/2014/main" id="{2B735667-807A-5AB8-41A3-FBCE4D0B0A18}"/>
              </a:ext>
            </a:extLst>
          </p:cNvPr>
          <p:cNvGrpSpPr/>
          <p:nvPr/>
        </p:nvGrpSpPr>
        <p:grpSpPr>
          <a:xfrm>
            <a:off x="5229178" y="3802680"/>
            <a:ext cx="1704344" cy="880114"/>
            <a:chOff x="0" y="0"/>
            <a:chExt cx="1704343" cy="880112"/>
          </a:xfrm>
        </p:grpSpPr>
        <p:sp>
          <p:nvSpPr>
            <p:cNvPr id="3" name="Google Shape;81;p1">
              <a:extLst>
                <a:ext uri="{FF2B5EF4-FFF2-40B4-BE49-F238E27FC236}">
                  <a16:creationId xmlns:a16="http://schemas.microsoft.com/office/drawing/2014/main" id="{071EF4ED-0699-F3FF-52DB-6E7E28E9523B}"/>
                </a:ext>
              </a:extLst>
            </p:cNvPr>
            <p:cNvSpPr/>
            <p:nvPr/>
          </p:nvSpPr>
          <p:spPr>
            <a:xfrm>
              <a:off x="0" y="0"/>
              <a:ext cx="1704343" cy="880112"/>
            </a:xfrm>
            <a:prstGeom prst="roundRect">
              <a:avLst>
                <a:gd name="adj" fmla="val 16667"/>
              </a:avLst>
            </a:prstGeom>
            <a:solidFill>
              <a:srgbClr val="9DC3E6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9pPr>
            </a:lstStyle>
            <a:p>
              <a:pPr algn="ctr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" name="Google Shape;82;p1">
              <a:extLst>
                <a:ext uri="{FF2B5EF4-FFF2-40B4-BE49-F238E27FC236}">
                  <a16:creationId xmlns:a16="http://schemas.microsoft.com/office/drawing/2014/main" id="{531E09DE-6C13-FC04-1743-3E3083F20C48}"/>
                </a:ext>
              </a:extLst>
            </p:cNvPr>
            <p:cNvSpPr txBox="1"/>
            <p:nvPr/>
          </p:nvSpPr>
          <p:spPr>
            <a:xfrm>
              <a:off x="95032" y="220652"/>
              <a:ext cx="1514278" cy="4387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1pPr>
              <a:lvl2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2pPr>
              <a:lvl3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3pPr>
              <a:lvl4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4pPr>
              <a:lvl5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5pPr>
              <a:lvl6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6pPr>
              <a:lvl7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7pPr>
              <a:lvl8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8pPr>
              <a:lvl9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defRPr>
              </a:lvl9pPr>
            </a:lstStyle>
            <a:p>
              <a:pPr algn="ctr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dirty="0"/>
                <a:t>Finance Management</a:t>
              </a:r>
              <a:endParaRPr sz="1800" dirty="0">
                <a:solidFill>
                  <a:srgbClr val="FFFFFF"/>
                </a:solidFill>
              </a:endParaRPr>
            </a:p>
            <a:p>
              <a:pPr algn="ctr">
                <a:defRPr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dirty="0"/>
                <a:t>(Reviewer)</a:t>
              </a:r>
            </a:p>
          </p:txBody>
        </p:sp>
      </p:grpSp>
      <p:sp>
        <p:nvSpPr>
          <p:cNvPr id="7" name="Google Shape;93;p1">
            <a:extLst>
              <a:ext uri="{FF2B5EF4-FFF2-40B4-BE49-F238E27FC236}">
                <a16:creationId xmlns:a16="http://schemas.microsoft.com/office/drawing/2014/main" id="{B97B8CB7-4DD1-36DD-3DBA-FB52EAB0AC41}"/>
              </a:ext>
            </a:extLst>
          </p:cNvPr>
          <p:cNvSpPr/>
          <p:nvPr/>
        </p:nvSpPr>
        <p:spPr>
          <a:xfrm>
            <a:off x="3169976" y="4054659"/>
            <a:ext cx="2047026" cy="184860"/>
          </a:xfrm>
          <a:prstGeom prst="line">
            <a:avLst/>
          </a:prstGeom>
          <a:ln w="22225">
            <a:solidFill>
              <a:srgbClr val="000000"/>
            </a:solidFill>
            <a:miter lim="8000"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Google Shape;93;p1">
            <a:extLst>
              <a:ext uri="{FF2B5EF4-FFF2-40B4-BE49-F238E27FC236}">
                <a16:creationId xmlns:a16="http://schemas.microsoft.com/office/drawing/2014/main" id="{59AF7764-D5CF-215B-4643-5F5DE2E9D6DD}"/>
              </a:ext>
            </a:extLst>
          </p:cNvPr>
          <p:cNvSpPr/>
          <p:nvPr/>
        </p:nvSpPr>
        <p:spPr>
          <a:xfrm flipV="1">
            <a:off x="6944875" y="4211328"/>
            <a:ext cx="2065675" cy="81408"/>
          </a:xfrm>
          <a:prstGeom prst="line">
            <a:avLst/>
          </a:prstGeom>
          <a:ln w="22225">
            <a:solidFill>
              <a:srgbClr val="000000"/>
            </a:solidFill>
            <a:miter lim="8000"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10;p2"/>
          <p:cNvSpPr/>
          <p:nvPr/>
        </p:nvSpPr>
        <p:spPr>
          <a:xfrm>
            <a:off x="-1" y="321275"/>
            <a:ext cx="12188956" cy="685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53" name="Google Shape;111;p2"/>
          <p:cNvSpPr txBox="1"/>
          <p:nvPr/>
        </p:nvSpPr>
        <p:spPr>
          <a:xfrm>
            <a:off x="1053904" y="174032"/>
            <a:ext cx="10084191" cy="1111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pPr algn="ctr">
              <a:lnSpc>
                <a:spcPct val="90000"/>
              </a:lnSpc>
              <a:defRPr sz="2300">
                <a:latin typeface="Calibri"/>
                <a:ea typeface="Calibri"/>
                <a:cs typeface="Calibri"/>
                <a:sym typeface="Calibri"/>
              </a:defRPr>
            </a:pPr>
            <a:r>
              <a:t>User Roles by Business Group</a:t>
            </a:r>
            <a:br/>
            <a:endParaRPr/>
          </a:p>
        </p:txBody>
      </p:sp>
      <p:graphicFrame>
        <p:nvGraphicFramePr>
          <p:cNvPr id="154" name="Google Shape;112;p2"/>
          <p:cNvGraphicFramePr/>
          <p:nvPr/>
        </p:nvGraphicFramePr>
        <p:xfrm>
          <a:off x="1311143" y="2405147"/>
          <a:ext cx="9563625" cy="389937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198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567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Arial"/>
                        </a:rPr>
                        <a:t>Business Group</a:t>
                      </a:r>
                    </a:p>
                  </a:txBody>
                  <a:tcPr marL="63025" marR="63025" marT="63025" marB="630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Arial"/>
                        </a:rPr>
                        <a:t>User Role</a:t>
                      </a:r>
                    </a:p>
                  </a:txBody>
                  <a:tcPr marL="63025" marR="63025" marT="63025" marB="63025" horzOverflow="overflow"/>
                </a:tc>
                <a:tc>
                  <a:txBody>
                    <a:bodyPr/>
                    <a:lstStyle/>
                    <a:p>
                      <a:pPr algn="l">
                        <a:defRPr sz="2000">
                          <a:sym typeface="Arial"/>
                        </a:defRPr>
                      </a:pPr>
                      <a:r>
                        <a:t>Team Member Name </a:t>
                      </a:r>
                    </a:p>
                    <a:p>
                      <a:pPr algn="l">
                        <a:defRPr sz="2000">
                          <a:sym typeface="Arial"/>
                        </a:defRPr>
                      </a:pPr>
                      <a:r>
                        <a:t>(Bus. Group Proxy)</a:t>
                      </a:r>
                    </a:p>
                    <a:p>
                      <a:pPr algn="l">
                        <a:lnSpc>
                          <a:spcPct val="115000"/>
                        </a:lnSpc>
                        <a:defRPr sz="1500">
                          <a:sym typeface="Arial"/>
                        </a:defRPr>
                      </a:pPr>
                      <a:r>
                        <a:t> </a:t>
                      </a:r>
                    </a:p>
                  </a:txBody>
                  <a:tcPr marL="63025" marR="63025" marT="63025" marB="63025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5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Arial"/>
                        </a:rPr>
                        <a:t>Merchant Stores Management </a:t>
                      </a:r>
                    </a:p>
                  </a:txBody>
                  <a:tcPr marL="63025" marR="63025" marT="63025" marB="630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Arial"/>
                        </a:rPr>
                        <a:t>Store Manager</a:t>
                      </a:r>
                    </a:p>
                  </a:txBody>
                  <a:tcPr marL="63025" marR="63025" marT="63025" marB="630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Arial"/>
                        </a:rPr>
                        <a:t>Vignan</a:t>
                      </a:r>
                    </a:p>
                  </a:txBody>
                  <a:tcPr marL="63025" marR="63025" marT="63025" marB="630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5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Arial"/>
                        </a:rPr>
                        <a:t>Subscription Account Management </a:t>
                      </a:r>
                    </a:p>
                  </a:txBody>
                  <a:tcPr marL="63025" marR="63025" marT="63025" marB="630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Arial"/>
                        </a:rPr>
                        <a:t>Account Manager</a:t>
                      </a:r>
                    </a:p>
                  </a:txBody>
                  <a:tcPr marL="63025" marR="63025" marT="63025" marB="630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Arial"/>
                        </a:rPr>
                        <a:t>Prasad</a:t>
                      </a:r>
                    </a:p>
                  </a:txBody>
                  <a:tcPr marL="63025" marR="63025" marT="63025" marB="630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0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Arial"/>
                        </a:rPr>
                        <a:t>Finance Management</a:t>
                      </a:r>
                    </a:p>
                  </a:txBody>
                  <a:tcPr marL="63025" marR="63025" marT="63025" marB="630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Arial"/>
                        </a:rPr>
                        <a:t>Accountant </a:t>
                      </a:r>
                    </a:p>
                  </a:txBody>
                  <a:tcPr marL="63025" marR="63025" marT="63025" marB="630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Arial"/>
                        </a:rPr>
                        <a:t>Sai Kiran</a:t>
                      </a:r>
                    </a:p>
                  </a:txBody>
                  <a:tcPr marL="63025" marR="63025" marT="63025" marB="6302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155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Arial"/>
                        </a:rPr>
                        <a:t>Advertisement Sales Management</a:t>
                      </a:r>
                    </a:p>
                  </a:txBody>
                  <a:tcPr marL="63025" marR="63025" marT="63025" marB="630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Arial"/>
                        </a:rPr>
                        <a:t>Advertisement Sale Representative  </a:t>
                      </a:r>
                    </a:p>
                  </a:txBody>
                  <a:tcPr marL="63025" marR="63025" marT="63025" marB="63025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2000">
                          <a:sym typeface="Arial"/>
                        </a:rPr>
                        <a:t>Nayan</a:t>
                      </a:r>
                    </a:p>
                  </a:txBody>
                  <a:tcPr marL="63025" marR="63025" marT="63025" marB="6302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5" name="Google Shape;113;p2"/>
          <p:cNvSpPr txBox="1"/>
          <p:nvPr/>
        </p:nvSpPr>
        <p:spPr>
          <a:xfrm>
            <a:off x="1356862" y="916607"/>
            <a:ext cx="3437561" cy="15014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800" b="1" u="sng">
                <a:latin typeface="Calibri"/>
                <a:ea typeface="Calibri"/>
                <a:cs typeface="Calibri"/>
                <a:sym typeface="Calibri"/>
              </a:defRPr>
            </a:pPr>
            <a:r>
              <a:t>External User(Customers)</a:t>
            </a:r>
          </a:p>
          <a:p>
            <a:pPr marL="285750" indent="-285750">
              <a:buClr>
                <a:srgbClr val="000000"/>
              </a:buClr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Registered User(Sanjeev)</a:t>
            </a:r>
          </a:p>
          <a:p>
            <a:pPr marL="285750" indent="-285750">
              <a:buClr>
                <a:srgbClr val="000000"/>
              </a:buClr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Registered Store(Kaushal)</a:t>
            </a:r>
          </a:p>
          <a:p>
            <a:pPr marL="285750" indent="-285750">
              <a:buClr>
                <a:srgbClr val="000000"/>
              </a:buClr>
              <a:buSzPts val="1800"/>
              <a:buFont typeface="Arial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t>Guest User</a:t>
            </a:r>
          </a:p>
          <a:p>
            <a:pPr>
              <a:defRPr sz="1800" b="1" u="sng">
                <a:latin typeface="Calibri"/>
                <a:ea typeface="Calibri"/>
                <a:cs typeface="Calibri"/>
                <a:sym typeface="Calibri"/>
              </a:defRPr>
            </a:pPr>
            <a:r>
              <a:t>Internal User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111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Srinivasan Khannan, Mr. Sanjeev Kumar</cp:lastModifiedBy>
  <cp:revision>7</cp:revision>
  <dcterms:modified xsi:type="dcterms:W3CDTF">2023-09-21T13:58:30Z</dcterms:modified>
</cp:coreProperties>
</file>