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iLzMtc/g+e9KRWmyMK4Ivl4InI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72BD8F7-74F1-4A65-B76E-CE73D509CDA6}">
  <a:tblStyle styleId="{E72BD8F7-74F1-4A65-B76E-CE73D509CDA6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CDD4EA"/>
          </a:solidFill>
        </a:fill>
      </a:tcStyle>
    </a:wholeTbl>
    <a:band1H>
      <a:tcTxStyle/>
    </a:band1H>
    <a:band2H>
      <a:tcTxStyle b="off" i="off"/>
      <a:tcStyle>
        <a:fill>
          <a:solidFill>
            <a:srgbClr val="E8EBF5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" type="body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indent="-228600" lvl="1" marL="9144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indent="-228600" lvl="2" marL="1371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indent="-228600" lvl="3" marL="18288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indent="-228600" lvl="4" marL="22860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2" type="body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indent="-4318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indent="-4318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indent="-4318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indent="-4318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2" type="body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12"/>
          <p:cNvSpPr/>
          <p:nvPr>
            <p:ph idx="2" type="pic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"/>
          <p:cNvSpPr txBox="1"/>
          <p:nvPr/>
        </p:nvSpPr>
        <p:spPr>
          <a:xfrm>
            <a:off x="3093719" y="394453"/>
            <a:ext cx="6004562" cy="333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Reviewer – Business Relationship map</a:t>
            </a:r>
            <a:endParaRPr/>
          </a:p>
        </p:txBody>
      </p:sp>
      <p:grpSp>
        <p:nvGrpSpPr>
          <p:cNvPr id="50" name="Google Shape;50;p1"/>
          <p:cNvGrpSpPr/>
          <p:nvPr/>
        </p:nvGrpSpPr>
        <p:grpSpPr>
          <a:xfrm>
            <a:off x="1303811" y="763783"/>
            <a:ext cx="2133601" cy="620399"/>
            <a:chOff x="0" y="-1"/>
            <a:chExt cx="2133600" cy="620397"/>
          </a:xfrm>
        </p:grpSpPr>
        <p:sp>
          <p:nvSpPr>
            <p:cNvPr id="51" name="Google Shape;51;p1"/>
            <p:cNvSpPr/>
            <p:nvPr/>
          </p:nvSpPr>
          <p:spPr>
            <a:xfrm>
              <a:off x="0" y="-1"/>
              <a:ext cx="2133600" cy="6203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 txBox="1"/>
            <p:nvPr/>
          </p:nvSpPr>
          <p:spPr>
            <a:xfrm>
              <a:off x="45719" y="-1"/>
              <a:ext cx="2042162" cy="3853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alibri"/>
                <a:buNone/>
              </a:pPr>
              <a:r>
                <a:rPr b="0" i="0" lang="en-US" sz="2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Suppliers</a:t>
              </a:r>
              <a:endParaRPr/>
            </a:p>
          </p:txBody>
        </p:sp>
      </p:grpSp>
      <p:grpSp>
        <p:nvGrpSpPr>
          <p:cNvPr id="53" name="Google Shape;53;p1"/>
          <p:cNvGrpSpPr/>
          <p:nvPr/>
        </p:nvGrpSpPr>
        <p:grpSpPr>
          <a:xfrm>
            <a:off x="4402771" y="763783"/>
            <a:ext cx="3386457" cy="620399"/>
            <a:chOff x="0" y="-1"/>
            <a:chExt cx="3386455" cy="620397"/>
          </a:xfrm>
        </p:grpSpPr>
        <p:sp>
          <p:nvSpPr>
            <p:cNvPr id="54" name="Google Shape;54;p1"/>
            <p:cNvSpPr/>
            <p:nvPr/>
          </p:nvSpPr>
          <p:spPr>
            <a:xfrm>
              <a:off x="0" y="-1"/>
              <a:ext cx="3386455" cy="6203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 txBox="1"/>
            <p:nvPr/>
          </p:nvSpPr>
          <p:spPr>
            <a:xfrm>
              <a:off x="45720" y="-1"/>
              <a:ext cx="3295015" cy="3853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alibri"/>
                <a:buNone/>
              </a:pPr>
              <a:r>
                <a:rPr b="0" i="0" lang="en-US" sz="2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Organization Selected Parts</a:t>
              </a:r>
              <a:endParaRPr/>
            </a:p>
          </p:txBody>
        </p:sp>
      </p:grpSp>
      <p:grpSp>
        <p:nvGrpSpPr>
          <p:cNvPr id="56" name="Google Shape;56;p1"/>
          <p:cNvGrpSpPr/>
          <p:nvPr/>
        </p:nvGrpSpPr>
        <p:grpSpPr>
          <a:xfrm>
            <a:off x="8754587" y="763783"/>
            <a:ext cx="2133601" cy="620399"/>
            <a:chOff x="0" y="-1"/>
            <a:chExt cx="2133600" cy="620397"/>
          </a:xfrm>
        </p:grpSpPr>
        <p:sp>
          <p:nvSpPr>
            <p:cNvPr id="57" name="Google Shape;57;p1"/>
            <p:cNvSpPr/>
            <p:nvPr/>
          </p:nvSpPr>
          <p:spPr>
            <a:xfrm>
              <a:off x="0" y="-1"/>
              <a:ext cx="2133600" cy="6203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 txBox="1"/>
            <p:nvPr/>
          </p:nvSpPr>
          <p:spPr>
            <a:xfrm>
              <a:off x="45719" y="-1"/>
              <a:ext cx="2042162" cy="3853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alibri"/>
                <a:buNone/>
              </a:pPr>
              <a:r>
                <a:rPr b="0" i="0" lang="en-US" sz="2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Customers</a:t>
              </a:r>
              <a:endParaRPr/>
            </a:p>
          </p:txBody>
        </p:sp>
      </p:grpSp>
      <p:sp>
        <p:nvSpPr>
          <p:cNvPr id="59" name="Google Shape;59;p1"/>
          <p:cNvSpPr/>
          <p:nvPr/>
        </p:nvSpPr>
        <p:spPr>
          <a:xfrm>
            <a:off x="1303811" y="1218882"/>
            <a:ext cx="2133601" cy="5395597"/>
          </a:xfrm>
          <a:prstGeom prst="roundRect">
            <a:avLst>
              <a:gd fmla="val 16667" name="adj"/>
            </a:avLst>
          </a:prstGeom>
          <a:solidFill>
            <a:schemeClr val="accent1">
              <a:alpha val="40000"/>
            </a:schemeClr>
          </a:solidFill>
          <a:ln cap="flat" cmpd="sng" w="12700">
            <a:solidFill>
              <a:srgbClr val="32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" name="Google Shape;60;p1"/>
          <p:cNvGrpSpPr/>
          <p:nvPr/>
        </p:nvGrpSpPr>
        <p:grpSpPr>
          <a:xfrm>
            <a:off x="1518442" y="1647825"/>
            <a:ext cx="1704341" cy="880112"/>
            <a:chOff x="0" y="0"/>
            <a:chExt cx="1704340" cy="880111"/>
          </a:xfrm>
        </p:grpSpPr>
        <p:sp>
          <p:nvSpPr>
            <p:cNvPr id="61" name="Google Shape;61;p1"/>
            <p:cNvSpPr/>
            <p:nvPr/>
          </p:nvSpPr>
          <p:spPr>
            <a:xfrm>
              <a:off x="0" y="0"/>
              <a:ext cx="1704340" cy="880111"/>
            </a:xfrm>
            <a:prstGeom prst="roundRect">
              <a:avLst>
                <a:gd fmla="val 16667" name="adj"/>
              </a:avLst>
            </a:prstGeom>
            <a:solidFill>
              <a:srgbClr val="9DC3E6"/>
            </a:solidFill>
            <a:ln cap="flat" cmpd="sng" w="12700">
              <a:solidFill>
                <a:srgbClr val="32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 txBox="1"/>
            <p:nvPr/>
          </p:nvSpPr>
          <p:spPr>
            <a:xfrm>
              <a:off x="95032" y="315902"/>
              <a:ext cx="1514276" cy="2483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Local Merchants</a:t>
              </a:r>
              <a:endParaRPr/>
            </a:p>
          </p:txBody>
        </p:sp>
      </p:grpSp>
      <p:grpSp>
        <p:nvGrpSpPr>
          <p:cNvPr id="63" name="Google Shape;63;p1"/>
          <p:cNvGrpSpPr/>
          <p:nvPr/>
        </p:nvGrpSpPr>
        <p:grpSpPr>
          <a:xfrm>
            <a:off x="1518442" y="2867779"/>
            <a:ext cx="1704341" cy="880113"/>
            <a:chOff x="0" y="0"/>
            <a:chExt cx="1704340" cy="880111"/>
          </a:xfrm>
        </p:grpSpPr>
        <p:sp>
          <p:nvSpPr>
            <p:cNvPr id="64" name="Google Shape;64;p1"/>
            <p:cNvSpPr/>
            <p:nvPr/>
          </p:nvSpPr>
          <p:spPr>
            <a:xfrm>
              <a:off x="0" y="0"/>
              <a:ext cx="1704340" cy="880111"/>
            </a:xfrm>
            <a:prstGeom prst="roundRect">
              <a:avLst>
                <a:gd fmla="val 16667" name="adj"/>
              </a:avLst>
            </a:prstGeom>
            <a:solidFill>
              <a:srgbClr val="9DC3E6"/>
            </a:solidFill>
            <a:ln cap="flat" cmpd="sng" w="12700">
              <a:solidFill>
                <a:srgbClr val="32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 txBox="1"/>
            <p:nvPr/>
          </p:nvSpPr>
          <p:spPr>
            <a:xfrm>
              <a:off x="95032" y="299655"/>
              <a:ext cx="1514276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Advertising Media</a:t>
              </a:r>
              <a:endParaRPr/>
            </a:p>
          </p:txBody>
        </p:sp>
      </p:grpSp>
      <p:grpSp>
        <p:nvGrpSpPr>
          <p:cNvPr id="66" name="Google Shape;66;p1"/>
          <p:cNvGrpSpPr/>
          <p:nvPr/>
        </p:nvGrpSpPr>
        <p:grpSpPr>
          <a:xfrm>
            <a:off x="1518442" y="4087734"/>
            <a:ext cx="1704341" cy="880113"/>
            <a:chOff x="0" y="0"/>
            <a:chExt cx="1704340" cy="880111"/>
          </a:xfrm>
        </p:grpSpPr>
        <p:sp>
          <p:nvSpPr>
            <p:cNvPr id="67" name="Google Shape;67;p1"/>
            <p:cNvSpPr/>
            <p:nvPr/>
          </p:nvSpPr>
          <p:spPr>
            <a:xfrm>
              <a:off x="0" y="0"/>
              <a:ext cx="1704340" cy="880111"/>
            </a:xfrm>
            <a:prstGeom prst="roundRect">
              <a:avLst>
                <a:gd fmla="val 16667" name="adj"/>
              </a:avLst>
            </a:prstGeom>
            <a:solidFill>
              <a:srgbClr val="9DC3E6"/>
            </a:solidFill>
            <a:ln cap="flat" cmpd="sng" w="12700">
              <a:solidFill>
                <a:srgbClr val="32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 txBox="1"/>
            <p:nvPr/>
          </p:nvSpPr>
          <p:spPr>
            <a:xfrm>
              <a:off x="95032" y="299655"/>
              <a:ext cx="1514276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Bank</a:t>
              </a:r>
              <a:endParaRPr/>
            </a:p>
          </p:txBody>
        </p:sp>
      </p:grpSp>
      <p:grpSp>
        <p:nvGrpSpPr>
          <p:cNvPr id="69" name="Google Shape;69;p1"/>
          <p:cNvGrpSpPr/>
          <p:nvPr/>
        </p:nvGrpSpPr>
        <p:grpSpPr>
          <a:xfrm>
            <a:off x="1518442" y="5307689"/>
            <a:ext cx="1704341" cy="880113"/>
            <a:chOff x="0" y="0"/>
            <a:chExt cx="1704340" cy="880111"/>
          </a:xfrm>
        </p:grpSpPr>
        <p:sp>
          <p:nvSpPr>
            <p:cNvPr id="70" name="Google Shape;70;p1"/>
            <p:cNvSpPr/>
            <p:nvPr/>
          </p:nvSpPr>
          <p:spPr>
            <a:xfrm>
              <a:off x="0" y="0"/>
              <a:ext cx="1704340" cy="880111"/>
            </a:xfrm>
            <a:prstGeom prst="roundRect">
              <a:avLst>
                <a:gd fmla="val 16667" name="adj"/>
              </a:avLst>
            </a:prstGeom>
            <a:solidFill>
              <a:srgbClr val="9DC3E6"/>
            </a:solidFill>
            <a:ln cap="flat" cmpd="sng" w="12700">
              <a:solidFill>
                <a:srgbClr val="32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 txBox="1"/>
            <p:nvPr/>
          </p:nvSpPr>
          <p:spPr>
            <a:xfrm>
              <a:off x="95032" y="315902"/>
              <a:ext cx="1514276" cy="2483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Credit Card Vendors</a:t>
              </a:r>
              <a:endParaRPr/>
            </a:p>
          </p:txBody>
        </p:sp>
      </p:grpSp>
      <p:sp>
        <p:nvSpPr>
          <p:cNvPr id="72" name="Google Shape;72;p1"/>
          <p:cNvSpPr/>
          <p:nvPr/>
        </p:nvSpPr>
        <p:spPr>
          <a:xfrm>
            <a:off x="4634229" y="1152214"/>
            <a:ext cx="2923541" cy="5395597"/>
          </a:xfrm>
          <a:prstGeom prst="rect">
            <a:avLst/>
          </a:prstGeom>
          <a:solidFill>
            <a:schemeClr val="accent1">
              <a:alpha val="40000"/>
            </a:schemeClr>
          </a:solidFill>
          <a:ln cap="flat" cmpd="sng" w="12700">
            <a:solidFill>
              <a:srgbClr val="32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8754587" y="1179646"/>
            <a:ext cx="2133601" cy="5395597"/>
          </a:xfrm>
          <a:prstGeom prst="roundRect">
            <a:avLst>
              <a:gd fmla="val 16667" name="adj"/>
            </a:avLst>
          </a:prstGeom>
          <a:solidFill>
            <a:schemeClr val="accent1">
              <a:alpha val="40000"/>
            </a:schemeClr>
          </a:solidFill>
          <a:ln cap="flat" cmpd="sng" w="12700">
            <a:solidFill>
              <a:srgbClr val="32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" name="Google Shape;74;p1"/>
          <p:cNvGrpSpPr/>
          <p:nvPr/>
        </p:nvGrpSpPr>
        <p:grpSpPr>
          <a:xfrm>
            <a:off x="5243829" y="1647825"/>
            <a:ext cx="1704342" cy="880112"/>
            <a:chOff x="0" y="0"/>
            <a:chExt cx="1704340" cy="880111"/>
          </a:xfrm>
        </p:grpSpPr>
        <p:sp>
          <p:nvSpPr>
            <p:cNvPr id="75" name="Google Shape;75;p1"/>
            <p:cNvSpPr/>
            <p:nvPr/>
          </p:nvSpPr>
          <p:spPr>
            <a:xfrm>
              <a:off x="0" y="0"/>
              <a:ext cx="1704340" cy="880111"/>
            </a:xfrm>
            <a:prstGeom prst="roundRect">
              <a:avLst>
                <a:gd fmla="val 16667" name="adj"/>
              </a:avLst>
            </a:prstGeom>
            <a:solidFill>
              <a:srgbClr val="9DC3E6"/>
            </a:solidFill>
            <a:ln cap="flat" cmpd="sng" w="12700">
              <a:solidFill>
                <a:srgbClr val="32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"/>
            <p:cNvSpPr txBox="1"/>
            <p:nvPr/>
          </p:nvSpPr>
          <p:spPr>
            <a:xfrm>
              <a:off x="95032" y="125402"/>
              <a:ext cx="1514276" cy="6293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Merchant Stores Management</a:t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(Reviewer)</a:t>
              </a:r>
              <a:endParaRPr/>
            </a:p>
          </p:txBody>
        </p:sp>
      </p:grpSp>
      <p:grpSp>
        <p:nvGrpSpPr>
          <p:cNvPr id="77" name="Google Shape;77;p1"/>
          <p:cNvGrpSpPr/>
          <p:nvPr/>
        </p:nvGrpSpPr>
        <p:grpSpPr>
          <a:xfrm>
            <a:off x="5243829" y="2839616"/>
            <a:ext cx="1704342" cy="880113"/>
            <a:chOff x="0" y="0"/>
            <a:chExt cx="1704340" cy="880111"/>
          </a:xfrm>
        </p:grpSpPr>
        <p:sp>
          <p:nvSpPr>
            <p:cNvPr id="78" name="Google Shape;78;p1"/>
            <p:cNvSpPr/>
            <p:nvPr/>
          </p:nvSpPr>
          <p:spPr>
            <a:xfrm>
              <a:off x="0" y="0"/>
              <a:ext cx="1704340" cy="880111"/>
            </a:xfrm>
            <a:prstGeom prst="roundRect">
              <a:avLst>
                <a:gd fmla="val 16667" name="adj"/>
              </a:avLst>
            </a:prstGeom>
            <a:solidFill>
              <a:srgbClr val="9DC3E6"/>
            </a:solidFill>
            <a:ln cap="flat" cmpd="sng" w="12700">
              <a:solidFill>
                <a:srgbClr val="32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"/>
            <p:cNvSpPr txBox="1"/>
            <p:nvPr/>
          </p:nvSpPr>
          <p:spPr>
            <a:xfrm>
              <a:off x="95032" y="125402"/>
              <a:ext cx="1514276" cy="6293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Subscription Account Management</a:t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(Reviewer)</a:t>
              </a:r>
              <a:endParaRPr/>
            </a:p>
          </p:txBody>
        </p:sp>
      </p:grpSp>
      <p:grpSp>
        <p:nvGrpSpPr>
          <p:cNvPr id="80" name="Google Shape;80;p1"/>
          <p:cNvGrpSpPr/>
          <p:nvPr/>
        </p:nvGrpSpPr>
        <p:grpSpPr>
          <a:xfrm>
            <a:off x="5243829" y="4125457"/>
            <a:ext cx="1704342" cy="880112"/>
            <a:chOff x="0" y="0"/>
            <a:chExt cx="1704340" cy="880111"/>
          </a:xfrm>
        </p:grpSpPr>
        <p:sp>
          <p:nvSpPr>
            <p:cNvPr id="81" name="Google Shape;81;p1"/>
            <p:cNvSpPr/>
            <p:nvPr/>
          </p:nvSpPr>
          <p:spPr>
            <a:xfrm>
              <a:off x="0" y="0"/>
              <a:ext cx="1704340" cy="880111"/>
            </a:xfrm>
            <a:prstGeom prst="roundRect">
              <a:avLst>
                <a:gd fmla="val 16667" name="adj"/>
              </a:avLst>
            </a:prstGeom>
            <a:solidFill>
              <a:srgbClr val="9DC3E6"/>
            </a:solidFill>
            <a:ln cap="flat" cmpd="sng" w="12700">
              <a:solidFill>
                <a:srgbClr val="32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"/>
            <p:cNvSpPr txBox="1"/>
            <p:nvPr/>
          </p:nvSpPr>
          <p:spPr>
            <a:xfrm>
              <a:off x="95032" y="220652"/>
              <a:ext cx="1514276" cy="4388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Finance Management</a:t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(Reviewer)</a:t>
              </a:r>
              <a:endParaRPr/>
            </a:p>
          </p:txBody>
        </p:sp>
      </p:grpSp>
      <p:grpSp>
        <p:nvGrpSpPr>
          <p:cNvPr id="83" name="Google Shape;83;p1"/>
          <p:cNvGrpSpPr/>
          <p:nvPr/>
        </p:nvGrpSpPr>
        <p:grpSpPr>
          <a:xfrm>
            <a:off x="5243829" y="5261969"/>
            <a:ext cx="1704342" cy="880112"/>
            <a:chOff x="0" y="0"/>
            <a:chExt cx="1704340" cy="880111"/>
          </a:xfrm>
        </p:grpSpPr>
        <p:sp>
          <p:nvSpPr>
            <p:cNvPr id="84" name="Google Shape;84;p1"/>
            <p:cNvSpPr/>
            <p:nvPr/>
          </p:nvSpPr>
          <p:spPr>
            <a:xfrm>
              <a:off x="0" y="0"/>
              <a:ext cx="1704340" cy="880111"/>
            </a:xfrm>
            <a:prstGeom prst="roundRect">
              <a:avLst>
                <a:gd fmla="val 16667" name="adj"/>
              </a:avLst>
            </a:prstGeom>
            <a:solidFill>
              <a:srgbClr val="9DC3E6"/>
            </a:solidFill>
            <a:ln cap="flat" cmpd="sng" w="12700">
              <a:solidFill>
                <a:srgbClr val="32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"/>
            <p:cNvSpPr txBox="1"/>
            <p:nvPr/>
          </p:nvSpPr>
          <p:spPr>
            <a:xfrm>
              <a:off x="95032" y="125402"/>
              <a:ext cx="1514276" cy="6293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Advertisement Sales Management</a:t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(Reviewer)</a:t>
              </a:r>
              <a:endParaRPr/>
            </a:p>
          </p:txBody>
        </p:sp>
      </p:grpSp>
      <p:grpSp>
        <p:nvGrpSpPr>
          <p:cNvPr id="86" name="Google Shape;86;p1"/>
          <p:cNvGrpSpPr/>
          <p:nvPr/>
        </p:nvGrpSpPr>
        <p:grpSpPr>
          <a:xfrm>
            <a:off x="8969216" y="2867782"/>
            <a:ext cx="1704300" cy="880200"/>
            <a:chOff x="0" y="0"/>
            <a:chExt cx="1704300" cy="880200"/>
          </a:xfrm>
        </p:grpSpPr>
        <p:sp>
          <p:nvSpPr>
            <p:cNvPr id="87" name="Google Shape;87;p1"/>
            <p:cNvSpPr/>
            <p:nvPr/>
          </p:nvSpPr>
          <p:spPr>
            <a:xfrm>
              <a:off x="0" y="0"/>
              <a:ext cx="1704300" cy="880200"/>
            </a:xfrm>
            <a:prstGeom prst="roundRect">
              <a:avLst>
                <a:gd fmla="val 16667" name="adj"/>
              </a:avLst>
            </a:prstGeom>
            <a:solidFill>
              <a:srgbClr val="9DC3E6"/>
            </a:solidFill>
            <a:ln cap="flat" cmpd="sng" w="12700">
              <a:solidFill>
                <a:srgbClr val="32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 txBox="1"/>
            <p:nvPr/>
          </p:nvSpPr>
          <p:spPr>
            <a:xfrm>
              <a:off x="95032" y="220652"/>
              <a:ext cx="1514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rPr lang="en-US" sz="1200">
                  <a:latin typeface="Calibri"/>
                  <a:ea typeface="Calibri"/>
                  <a:cs typeface="Calibri"/>
                  <a:sym typeface="Calibri"/>
                </a:rPr>
                <a:t>Registered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Users</a:t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(Reviewer)</a:t>
              </a:r>
              <a:endParaRPr/>
            </a:p>
          </p:txBody>
        </p:sp>
      </p:grpSp>
      <p:grpSp>
        <p:nvGrpSpPr>
          <p:cNvPr id="89" name="Google Shape;89;p1"/>
          <p:cNvGrpSpPr/>
          <p:nvPr/>
        </p:nvGrpSpPr>
        <p:grpSpPr>
          <a:xfrm>
            <a:off x="8958087" y="4395218"/>
            <a:ext cx="1760222" cy="880112"/>
            <a:chOff x="0" y="0"/>
            <a:chExt cx="1760221" cy="880111"/>
          </a:xfrm>
        </p:grpSpPr>
        <p:sp>
          <p:nvSpPr>
            <p:cNvPr id="90" name="Google Shape;90;p1"/>
            <p:cNvSpPr/>
            <p:nvPr/>
          </p:nvSpPr>
          <p:spPr>
            <a:xfrm>
              <a:off x="0" y="0"/>
              <a:ext cx="1760221" cy="880111"/>
            </a:xfrm>
            <a:prstGeom prst="roundRect">
              <a:avLst>
                <a:gd fmla="val 16667" name="adj"/>
              </a:avLst>
            </a:prstGeom>
            <a:solidFill>
              <a:srgbClr val="9DC3E6"/>
            </a:solidFill>
            <a:ln cap="flat" cmpd="sng" w="12700">
              <a:solidFill>
                <a:srgbClr val="32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95032" y="220652"/>
              <a:ext cx="1570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r>
                <a:rPr lang="en-US" sz="1200">
                  <a:latin typeface="Calibri"/>
                  <a:ea typeface="Calibri"/>
                  <a:cs typeface="Calibri"/>
                  <a:sym typeface="Calibri"/>
                </a:rPr>
                <a:t>Registered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Merchant</a:t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(Reviewer)</a:t>
              </a:r>
              <a:endParaRPr/>
            </a:p>
          </p:txBody>
        </p:sp>
      </p:grpSp>
      <p:cxnSp>
        <p:nvCxnSpPr>
          <p:cNvPr id="92" name="Google Shape;92;p1"/>
          <p:cNvCxnSpPr/>
          <p:nvPr/>
        </p:nvCxnSpPr>
        <p:spPr>
          <a:xfrm>
            <a:off x="3222781" y="2051001"/>
            <a:ext cx="2021050" cy="36879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93" name="Google Shape;93;p1"/>
          <p:cNvCxnSpPr/>
          <p:nvPr/>
        </p:nvCxnSpPr>
        <p:spPr>
          <a:xfrm>
            <a:off x="3163285" y="2202484"/>
            <a:ext cx="2080545" cy="1077188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94" name="Google Shape;94;p1"/>
          <p:cNvCxnSpPr/>
          <p:nvPr/>
        </p:nvCxnSpPr>
        <p:spPr>
          <a:xfrm>
            <a:off x="3222781" y="2206843"/>
            <a:ext cx="2021050" cy="2358670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95" name="Google Shape;95;p1"/>
          <p:cNvCxnSpPr/>
          <p:nvPr/>
        </p:nvCxnSpPr>
        <p:spPr>
          <a:xfrm>
            <a:off x="3222781" y="3279171"/>
            <a:ext cx="2021050" cy="1116049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96" name="Google Shape;96;p1"/>
          <p:cNvCxnSpPr/>
          <p:nvPr/>
        </p:nvCxnSpPr>
        <p:spPr>
          <a:xfrm>
            <a:off x="3222781" y="3568208"/>
            <a:ext cx="2021050" cy="2133817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97" name="Google Shape;97;p1"/>
          <p:cNvCxnSpPr/>
          <p:nvPr/>
        </p:nvCxnSpPr>
        <p:spPr>
          <a:xfrm>
            <a:off x="3222781" y="4686837"/>
            <a:ext cx="2021050" cy="36879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98" name="Google Shape;98;p1"/>
          <p:cNvCxnSpPr/>
          <p:nvPr/>
        </p:nvCxnSpPr>
        <p:spPr>
          <a:xfrm>
            <a:off x="3224001" y="4425027"/>
            <a:ext cx="2019830" cy="1051256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99" name="Google Shape;99;p1"/>
          <p:cNvCxnSpPr/>
          <p:nvPr/>
        </p:nvCxnSpPr>
        <p:spPr>
          <a:xfrm flipH="1" rot="10800000">
            <a:off x="3222781" y="4854049"/>
            <a:ext cx="2021050" cy="899677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00" name="Google Shape;100;p1"/>
          <p:cNvCxnSpPr/>
          <p:nvPr/>
        </p:nvCxnSpPr>
        <p:spPr>
          <a:xfrm>
            <a:off x="6937039" y="2229965"/>
            <a:ext cx="2021049" cy="2405153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01" name="Google Shape;101;p1"/>
          <p:cNvCxnSpPr/>
          <p:nvPr/>
        </p:nvCxnSpPr>
        <p:spPr>
          <a:xfrm flipH="1" rot="10800000">
            <a:off x="6948169" y="3095306"/>
            <a:ext cx="2009918" cy="184367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02" name="Google Shape;102;p1"/>
          <p:cNvCxnSpPr/>
          <p:nvPr/>
        </p:nvCxnSpPr>
        <p:spPr>
          <a:xfrm>
            <a:off x="6959300" y="3536862"/>
            <a:ext cx="1998787" cy="1298413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03" name="Google Shape;103;p1"/>
          <p:cNvCxnSpPr/>
          <p:nvPr/>
        </p:nvCxnSpPr>
        <p:spPr>
          <a:xfrm flipH="1" rot="10800000">
            <a:off x="6948169" y="3237358"/>
            <a:ext cx="2009918" cy="1332698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04" name="Google Shape;104;p1"/>
          <p:cNvCxnSpPr/>
          <p:nvPr/>
        </p:nvCxnSpPr>
        <p:spPr>
          <a:xfrm>
            <a:off x="6948169" y="4664395"/>
            <a:ext cx="2009918" cy="321521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05" name="Google Shape;105;p1"/>
          <p:cNvCxnSpPr/>
          <p:nvPr/>
        </p:nvCxnSpPr>
        <p:spPr>
          <a:xfrm flipH="1" rot="10800000">
            <a:off x="6937039" y="5091676"/>
            <a:ext cx="2021049" cy="593850"/>
          </a:xfrm>
          <a:prstGeom prst="straightConnector1">
            <a:avLst/>
          </a:prstGeom>
          <a:noFill/>
          <a:ln cap="flat" cmpd="sng" w="222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/>
          <p:nvPr/>
        </p:nvSpPr>
        <p:spPr>
          <a:xfrm>
            <a:off x="0" y="321275"/>
            <a:ext cx="1218895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1053904" y="174032"/>
            <a:ext cx="10084191" cy="1111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4"/>
              <a:buFont typeface="Calibri"/>
              <a:buNone/>
            </a:pPr>
            <a:r>
              <a:rPr b="0" i="0" lang="en-US" sz="230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Roles by Business Group</a:t>
            </a:r>
            <a:br>
              <a:rPr b="0" i="0" lang="en-US" sz="230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2" name="Google Shape;112;p2"/>
          <p:cNvGraphicFramePr/>
          <p:nvPr/>
        </p:nvGraphicFramePr>
        <p:xfrm>
          <a:off x="1311143" y="24051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{E72BD8F7-74F1-4A65-B76E-CE73D509CDA6}</a:tableStyleId>
              </a:tblPr>
              <a:tblGrid>
                <a:gridCol w="3198375"/>
                <a:gridCol w="3198375"/>
                <a:gridCol w="3166875"/>
              </a:tblGrid>
              <a:tr h="1035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Business Group</a:t>
                      </a:r>
                      <a:endParaRPr/>
                    </a:p>
                  </a:txBody>
                  <a:tcPr marT="63025" marB="63025" marR="63025" marL="63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</a:rPr>
                        <a:t>User Role</a:t>
                      </a:r>
                      <a:endParaRPr/>
                    </a:p>
                  </a:txBody>
                  <a:tcPr marT="63025" marB="63025" marR="63025" marL="63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/>
                        <a:t>Team Member Name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/>
                        <a:t>(Bus. Group Proxy)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u="none" cap="none" strike="noStrike"/>
                        <a:t> </a:t>
                      </a:r>
                      <a:endParaRPr/>
                    </a:p>
                  </a:txBody>
                  <a:tcPr marT="63025" marB="63025" marR="63025" marL="63025"/>
                </a:tc>
              </a:tr>
              <a:tr h="791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/>
                        <a:t>Merchant Stores Management </a:t>
                      </a:r>
                      <a:endParaRPr/>
                    </a:p>
                  </a:txBody>
                  <a:tcPr marT="63025" marB="63025" marR="63025" marL="63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/>
                        <a:t>Store Manager</a:t>
                      </a:r>
                      <a:endParaRPr/>
                    </a:p>
                  </a:txBody>
                  <a:tcPr marT="63025" marB="63025" marR="63025" marL="63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/>
                        <a:t>Vignan</a:t>
                      </a:r>
                      <a:endParaRPr/>
                    </a:p>
                  </a:txBody>
                  <a:tcPr marT="63025" marB="63025" marR="63025" marL="63025"/>
                </a:tc>
              </a:tr>
              <a:tr h="791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/>
                        <a:t>Subscription Account Management </a:t>
                      </a:r>
                      <a:endParaRPr/>
                    </a:p>
                  </a:txBody>
                  <a:tcPr marT="63025" marB="63025" marR="63025" marL="63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/>
                        <a:t>Account Manager</a:t>
                      </a:r>
                      <a:endParaRPr/>
                    </a:p>
                  </a:txBody>
                  <a:tcPr marT="63025" marB="63025" marR="63025" marL="63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/>
                        <a:t>Prasad</a:t>
                      </a:r>
                      <a:endParaRPr/>
                    </a:p>
                  </a:txBody>
                  <a:tcPr marT="63025" marB="63025" marR="63025" marL="63025"/>
                </a:tc>
              </a:tr>
              <a:tr h="48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/>
                        <a:t>Finance Management</a:t>
                      </a:r>
                      <a:endParaRPr/>
                    </a:p>
                  </a:txBody>
                  <a:tcPr marT="63025" marB="63025" marR="63025" marL="63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/>
                        <a:t>Accountant </a:t>
                      </a:r>
                      <a:endParaRPr/>
                    </a:p>
                  </a:txBody>
                  <a:tcPr marT="63025" marB="63025" marR="63025" marL="63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/>
                        <a:t>Sai Kiran</a:t>
                      </a:r>
                      <a:endParaRPr/>
                    </a:p>
                  </a:txBody>
                  <a:tcPr marT="63025" marB="63025" marR="63025" marL="63025"/>
                </a:tc>
              </a:tr>
              <a:tr h="791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/>
                        <a:t>Advertisement Sales Management</a:t>
                      </a:r>
                      <a:endParaRPr/>
                    </a:p>
                  </a:txBody>
                  <a:tcPr marT="63025" marB="63025" marR="63025" marL="63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/>
                        <a:t>Advertisement Sale Representative  </a:t>
                      </a:r>
                      <a:endParaRPr/>
                    </a:p>
                  </a:txBody>
                  <a:tcPr marT="63025" marB="63025" marR="63025" marL="630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/>
                        <a:t>Nayan</a:t>
                      </a:r>
                      <a:endParaRPr sz="2000" u="none" cap="none" strike="noStrike"/>
                    </a:p>
                  </a:txBody>
                  <a:tcPr marT="63025" marB="63025" marR="63025" marL="63025"/>
                </a:tc>
              </a:tr>
            </a:tbl>
          </a:graphicData>
        </a:graphic>
      </p:graphicFrame>
      <p:sp>
        <p:nvSpPr>
          <p:cNvPr id="113" name="Google Shape;113;p2"/>
          <p:cNvSpPr txBox="1"/>
          <p:nvPr/>
        </p:nvSpPr>
        <p:spPr>
          <a:xfrm>
            <a:off x="1356863" y="916608"/>
            <a:ext cx="343755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External User(Customers)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Registered User(Sanjeev)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Registered Store(Kaushal)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Guest User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Internal User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