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88" r:id="rId3"/>
    <p:sldId id="258" r:id="rId4"/>
    <p:sldId id="287" r:id="rId5"/>
    <p:sldId id="259" r:id="rId6"/>
    <p:sldId id="260" r:id="rId7"/>
    <p:sldId id="261" r:id="rId8"/>
    <p:sldId id="262" r:id="rId9"/>
    <p:sldId id="263" r:id="rId10"/>
    <p:sldId id="264" r:id="rId11"/>
    <p:sldId id="266" r:id="rId12"/>
    <p:sldId id="268" r:id="rId13"/>
    <p:sldId id="269" r:id="rId14"/>
    <p:sldId id="270" r:id="rId15"/>
    <p:sldId id="271" r:id="rId16"/>
    <p:sldId id="272" r:id="rId17"/>
    <p:sldId id="273" r:id="rId18"/>
    <p:sldId id="274" r:id="rId19"/>
    <p:sldId id="285" r:id="rId20"/>
    <p:sldId id="286" r:id="rId21"/>
    <p:sldId id="298" r:id="rId22"/>
    <p:sldId id="289" r:id="rId23"/>
    <p:sldId id="290" r:id="rId24"/>
    <p:sldId id="292" r:id="rId25"/>
    <p:sldId id="293" r:id="rId26"/>
    <p:sldId id="291" r:id="rId27"/>
    <p:sldId id="296" r:id="rId28"/>
    <p:sldId id="295" r:id="rId29"/>
    <p:sldId id="281" r:id="rId30"/>
    <p:sldId id="306" r:id="rId31"/>
    <p:sldId id="307" r:id="rId32"/>
    <p:sldId id="308" r:id="rId33"/>
    <p:sldId id="309" r:id="rId34"/>
    <p:sldId id="310" r:id="rId35"/>
    <p:sldId id="311" r:id="rId36"/>
    <p:sldId id="312" r:id="rId37"/>
    <p:sldId id="313" r:id="rId38"/>
    <p:sldId id="314" r:id="rId39"/>
    <p:sldId id="315" r:id="rId40"/>
    <p:sldId id="316" r:id="rId41"/>
    <p:sldId id="318" r:id="rId42"/>
    <p:sldId id="319" r:id="rId43"/>
    <p:sldId id="282" r:id="rId44"/>
    <p:sldId id="297" r:id="rId45"/>
    <p:sldId id="28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33" autoAdjust="0"/>
  </p:normalViewPr>
  <p:slideViewPr>
    <p:cSldViewPr>
      <p:cViewPr>
        <p:scale>
          <a:sx n="70" d="100"/>
          <a:sy n="70" d="100"/>
        </p:scale>
        <p:origin x="-13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5/7/2017</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00600" y="4495800"/>
            <a:ext cx="4191000" cy="1828800"/>
          </a:xfrm>
        </p:spPr>
        <p:txBody>
          <a:bodyPr>
            <a:normAutofit fontScale="92500" lnSpcReduction="20000"/>
          </a:bodyPr>
          <a:lstStyle/>
          <a:p>
            <a:r>
              <a:rPr lang="en-IN" dirty="0" smtClean="0"/>
              <a:t>-Abhishek Kumar (1406004)</a:t>
            </a:r>
          </a:p>
          <a:p>
            <a:endParaRPr lang="en-IN" dirty="0"/>
          </a:p>
          <a:p>
            <a:r>
              <a:rPr lang="en-IN" dirty="0" smtClean="0"/>
              <a:t>-Prashant Kumar Singh (1406011)</a:t>
            </a:r>
          </a:p>
          <a:p>
            <a:endParaRPr lang="en-IN" dirty="0"/>
          </a:p>
          <a:p>
            <a:r>
              <a:rPr lang="en-IN" dirty="0" smtClean="0"/>
              <a:t>-Sanjli </a:t>
            </a:r>
            <a:r>
              <a:rPr lang="en-IN" dirty="0"/>
              <a:t>K</a:t>
            </a:r>
            <a:r>
              <a:rPr lang="en-IN" dirty="0" smtClean="0"/>
              <a:t>umari (1406080) </a:t>
            </a:r>
            <a:endParaRPr lang="en-IN" dirty="0"/>
          </a:p>
        </p:txBody>
      </p:sp>
      <p:sp>
        <p:nvSpPr>
          <p:cNvPr id="4" name="Subtitle 2"/>
          <p:cNvSpPr txBox="1">
            <a:spLocks/>
          </p:cNvSpPr>
          <p:nvPr/>
        </p:nvSpPr>
        <p:spPr>
          <a:xfrm>
            <a:off x="172872" y="1295400"/>
            <a:ext cx="8991600" cy="3886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3200" b="1" dirty="0" smtClean="0"/>
              <a:t>      </a:t>
            </a:r>
            <a:r>
              <a:rPr lang="en-IN" sz="3200" b="1" dirty="0" smtClean="0"/>
              <a:t>CONTENT </a:t>
            </a:r>
            <a:r>
              <a:rPr lang="en-IN" sz="3200" b="1" dirty="0"/>
              <a:t>PRESERVING </a:t>
            </a:r>
            <a:r>
              <a:rPr lang="en-IN" sz="3200" b="1" dirty="0" smtClean="0"/>
              <a:t>WATERMARKING </a:t>
            </a:r>
          </a:p>
          <a:p>
            <a:pPr marL="0" indent="0">
              <a:buNone/>
            </a:pPr>
            <a:r>
              <a:rPr lang="en-IN" sz="3200" b="1" dirty="0" smtClean="0"/>
              <a:t>      AND QUERY BASED WATERMARKING FOR </a:t>
            </a:r>
          </a:p>
          <a:p>
            <a:pPr marL="0" indent="0">
              <a:buNone/>
            </a:pPr>
            <a:r>
              <a:rPr lang="en-IN" sz="3200" b="1" dirty="0" smtClean="0"/>
              <a:t>       </a:t>
            </a:r>
            <a:r>
              <a:rPr lang="en-IN" sz="3200" b="1" dirty="0"/>
              <a:t>	</a:t>
            </a:r>
            <a:r>
              <a:rPr lang="en-IN" sz="3200" b="1" dirty="0" smtClean="0"/>
              <a:t>	 	     XML DATA</a:t>
            </a:r>
            <a:endParaRPr lang="en-IN" sz="3200" b="1" dirty="0" smtClean="0"/>
          </a:p>
        </p:txBody>
      </p:sp>
      <p:sp>
        <p:nvSpPr>
          <p:cNvPr id="5" name="Subtitle 2"/>
          <p:cNvSpPr txBox="1">
            <a:spLocks/>
          </p:cNvSpPr>
          <p:nvPr/>
        </p:nvSpPr>
        <p:spPr>
          <a:xfrm>
            <a:off x="381000" y="4572000"/>
            <a:ext cx="4191000" cy="1828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300"/>
              </a:spcAft>
              <a:buClr>
                <a:schemeClr val="accent6">
                  <a:lumMod val="75000"/>
                </a:schemeClr>
              </a:buClr>
              <a:buSzPct val="130000"/>
              <a:buFont typeface="Georgia" pitchFamily="18" charset="0"/>
              <a:buNone/>
              <a:tabLst/>
              <a:defRPr/>
            </a:pPr>
            <a:r>
              <a:rPr lang="en-IN" sz="2200" noProof="0" dirty="0" smtClean="0">
                <a:solidFill>
                  <a:schemeClr val="tx2"/>
                </a:solidFill>
              </a:rPr>
              <a:t>Under the guidance of </a:t>
            </a:r>
          </a:p>
          <a:p>
            <a:pPr marL="0" marR="0" lvl="0" indent="0" algn="l" defTabSz="914400" rtl="0" eaLnBrk="1" fontAlgn="auto" latinLnBrk="0" hangingPunct="1">
              <a:lnSpc>
                <a:spcPct val="100000"/>
              </a:lnSpc>
              <a:spcBef>
                <a:spcPct val="20000"/>
              </a:spcBef>
              <a:spcAft>
                <a:spcPts val="300"/>
              </a:spcAft>
              <a:buClr>
                <a:schemeClr val="accent6">
                  <a:lumMod val="75000"/>
                </a:schemeClr>
              </a:buClr>
              <a:buSzPct val="130000"/>
              <a:buFont typeface="Georgia" pitchFamily="18" charset="0"/>
              <a:buNone/>
              <a:tabLst/>
              <a:defRPr/>
            </a:pPr>
            <a:r>
              <a:rPr kumimoji="0" lang="en-IN" sz="2200" b="0" i="0" u="none" strike="noStrike" kern="1200" cap="none" spc="0" normalizeH="0" baseline="0" dirty="0" smtClean="0">
                <a:ln>
                  <a:noFill/>
                </a:ln>
                <a:solidFill>
                  <a:schemeClr val="tx2"/>
                </a:solidFill>
                <a:effectLst/>
                <a:uLnTx/>
                <a:uFillTx/>
                <a:latin typeface="+mn-lt"/>
                <a:ea typeface="+mn-ea"/>
                <a:cs typeface="+mn-cs"/>
              </a:rPr>
              <a:t>-</a:t>
            </a:r>
            <a:r>
              <a:rPr kumimoji="0" lang="en-IN" sz="2200" b="0" i="0" u="none" strike="noStrike" kern="1200" cap="none" spc="0" normalizeH="0" dirty="0" smtClean="0">
                <a:ln>
                  <a:noFill/>
                </a:ln>
                <a:solidFill>
                  <a:schemeClr val="tx2"/>
                </a:solidFill>
                <a:effectLst/>
                <a:uLnTx/>
                <a:uFillTx/>
                <a:latin typeface="+mn-lt"/>
                <a:ea typeface="+mn-ea"/>
                <a:cs typeface="+mn-cs"/>
              </a:rPr>
              <a:t> Dr. Ditipriya Sinha</a:t>
            </a:r>
            <a:endParaRPr kumimoji="0" lang="en-IN" sz="22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709058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324600"/>
          </a:xfrm>
        </p:spPr>
        <p:txBody>
          <a:bodyPr>
            <a:normAutofit/>
          </a:bodyPr>
          <a:lstStyle/>
          <a:p>
            <a:pPr marL="571500" indent="-571500">
              <a:buFont typeface="Wingdings" pitchFamily="2" charset="2"/>
              <a:buChar char="Ø"/>
            </a:pPr>
            <a:r>
              <a:rPr lang="en-IN" sz="2800" u="sng" dirty="0" smtClean="0"/>
              <a:t>Distortion Free</a:t>
            </a:r>
            <a:r>
              <a:rPr lang="en-IN" sz="2800" dirty="0" smtClean="0"/>
              <a:t>- Does not produce any distortion to the data.</a:t>
            </a:r>
          </a:p>
          <a:p>
            <a:pPr marL="571500" indent="-571500">
              <a:buFont typeface="Wingdings" pitchFamily="2" charset="2"/>
              <a:buChar char="Ø"/>
            </a:pPr>
            <a:endParaRPr lang="en-IN" sz="2800" u="sng" dirty="0" smtClean="0"/>
          </a:p>
          <a:p>
            <a:pPr marL="571500" indent="-571500">
              <a:buFont typeface="Wingdings" pitchFamily="2" charset="2"/>
              <a:buChar char="Ø"/>
            </a:pPr>
            <a:r>
              <a:rPr lang="en-IN" sz="2800" u="sng" dirty="0" smtClean="0"/>
              <a:t>Robust</a:t>
            </a:r>
            <a:r>
              <a:rPr lang="en-IN" sz="2800" dirty="0" smtClean="0"/>
              <a:t>- Detectable but not erasable.</a:t>
            </a:r>
            <a:endParaRPr lang="en-IN" sz="2800" dirty="0"/>
          </a:p>
          <a:p>
            <a:pPr marL="571500" indent="-571500">
              <a:buFont typeface="Wingdings" pitchFamily="2" charset="2"/>
              <a:buChar char="Ø"/>
            </a:pPr>
            <a:endParaRPr lang="en-IN" sz="2800" u="sng" dirty="0" smtClean="0"/>
          </a:p>
          <a:p>
            <a:pPr marL="571500" indent="-571500">
              <a:buFont typeface="Wingdings" pitchFamily="2" charset="2"/>
              <a:buChar char="Ø"/>
            </a:pPr>
            <a:r>
              <a:rPr lang="en-IN" sz="2800" u="sng" dirty="0" smtClean="0"/>
              <a:t>Blind</a:t>
            </a:r>
            <a:r>
              <a:rPr lang="en-IN" sz="2800" dirty="0" smtClean="0"/>
              <a:t>- No need of original document while extracting.</a:t>
            </a:r>
          </a:p>
          <a:p>
            <a:endParaRPr lang="en-IN" sz="2800" dirty="0" smtClean="0"/>
          </a:p>
          <a:p>
            <a:pPr marL="571500" indent="-571500">
              <a:buFont typeface="Wingdings" pitchFamily="2" charset="2"/>
              <a:buChar char="Ø"/>
            </a:pPr>
            <a:r>
              <a:rPr lang="en-IN" sz="2800" u="sng" dirty="0" smtClean="0">
                <a:latin typeface="+mj-lt"/>
              </a:rPr>
              <a:t>Non Blind</a:t>
            </a:r>
            <a:r>
              <a:rPr lang="en-IN" sz="2800" dirty="0" smtClean="0">
                <a:latin typeface="+mj-lt"/>
              </a:rPr>
              <a:t>- Requires original document while extracting.</a:t>
            </a: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381000" y="1562100"/>
            <a:ext cx="8229600" cy="4914900"/>
          </a:xfrm>
        </p:spPr>
        <p:txBody>
          <a:bodyPr>
            <a:normAutofit fontScale="92500" lnSpcReduction="20000"/>
          </a:bodyPr>
          <a:lstStyle/>
          <a:p>
            <a:pPr marL="342900" indent="-342900">
              <a:buFont typeface="Wingdings" pitchFamily="2" charset="2"/>
              <a:buChar char="Ø"/>
            </a:pPr>
            <a:r>
              <a:rPr lang="en-IN" sz="2800" dirty="0" smtClean="0">
                <a:latin typeface="+mj-lt"/>
              </a:rPr>
              <a:t>Robustness</a:t>
            </a:r>
          </a:p>
          <a:p>
            <a:pPr marL="342900" indent="-342900">
              <a:buFont typeface="Wingdings" pitchFamily="2" charset="2"/>
              <a:buChar char="Ø"/>
            </a:pPr>
            <a:endParaRPr lang="en-IN" sz="2800" dirty="0">
              <a:latin typeface="+mj-lt"/>
            </a:endParaRPr>
          </a:p>
          <a:p>
            <a:pPr marL="342900" indent="-342900">
              <a:buFont typeface="Wingdings" pitchFamily="2" charset="2"/>
              <a:buChar char="Ø"/>
            </a:pPr>
            <a:r>
              <a:rPr lang="en-IN" sz="2800" dirty="0" smtClean="0">
                <a:latin typeface="+mj-lt"/>
              </a:rPr>
              <a:t>Security</a:t>
            </a:r>
          </a:p>
          <a:p>
            <a:pPr marL="342900" indent="-342900">
              <a:buFont typeface="Wingdings" pitchFamily="2" charset="2"/>
              <a:buChar char="Ø"/>
            </a:pPr>
            <a:endParaRPr lang="en-IN" sz="2800" dirty="0">
              <a:latin typeface="+mj-lt"/>
            </a:endParaRPr>
          </a:p>
          <a:p>
            <a:pPr marL="342900" indent="-342900">
              <a:buFont typeface="Wingdings" pitchFamily="2" charset="2"/>
              <a:buChar char="Ø"/>
            </a:pPr>
            <a:r>
              <a:rPr lang="en-IN" sz="2800" dirty="0" smtClean="0">
                <a:latin typeface="+mj-lt"/>
              </a:rPr>
              <a:t>Verifiability</a:t>
            </a:r>
          </a:p>
          <a:p>
            <a:pPr marL="342900" indent="-342900">
              <a:buFont typeface="Wingdings" pitchFamily="2" charset="2"/>
              <a:buChar char="Ø"/>
            </a:pPr>
            <a:endParaRPr lang="en-IN" sz="2800" dirty="0">
              <a:latin typeface="+mj-lt"/>
            </a:endParaRPr>
          </a:p>
          <a:p>
            <a:pPr marL="342900" indent="-342900">
              <a:buFont typeface="Wingdings" pitchFamily="2" charset="2"/>
              <a:buChar char="Ø"/>
            </a:pPr>
            <a:r>
              <a:rPr lang="en-IN" sz="2800" dirty="0" smtClean="0">
                <a:latin typeface="+mj-lt"/>
              </a:rPr>
              <a:t>Detectability</a:t>
            </a:r>
          </a:p>
          <a:p>
            <a:pPr marL="342900" indent="-342900">
              <a:buFont typeface="Wingdings" pitchFamily="2" charset="2"/>
              <a:buChar char="Ø"/>
            </a:pPr>
            <a:endParaRPr lang="en-IN" sz="2800" dirty="0">
              <a:latin typeface="+mj-lt"/>
            </a:endParaRPr>
          </a:p>
          <a:p>
            <a:pPr marL="342900" indent="-342900">
              <a:buFont typeface="Wingdings" pitchFamily="2" charset="2"/>
              <a:buChar char="Ø"/>
            </a:pPr>
            <a:r>
              <a:rPr lang="en-IN" sz="2800" dirty="0" smtClean="0">
                <a:latin typeface="+mj-lt"/>
              </a:rPr>
              <a:t>Cost</a:t>
            </a:r>
          </a:p>
          <a:p>
            <a:endParaRPr lang="en-IN" sz="2800" dirty="0">
              <a:latin typeface="+mj-lt"/>
            </a:endParaRPr>
          </a:p>
          <a:p>
            <a:pPr marL="342900" indent="-342900">
              <a:buFont typeface="Wingdings" pitchFamily="2" charset="2"/>
              <a:buChar char="Ø"/>
            </a:pPr>
            <a:r>
              <a:rPr lang="en-IN" sz="2800" dirty="0" smtClean="0">
                <a:latin typeface="+mj-lt"/>
              </a:rPr>
              <a:t>Data Payload</a:t>
            </a:r>
          </a:p>
        </p:txBody>
      </p:sp>
      <p:sp>
        <p:nvSpPr>
          <p:cNvPr id="5" name="Subtitle 2"/>
          <p:cNvSpPr txBox="1">
            <a:spLocks/>
          </p:cNvSpPr>
          <p:nvPr/>
        </p:nvSpPr>
        <p:spPr>
          <a:xfrm>
            <a:off x="381000" y="304800"/>
            <a:ext cx="8077200" cy="22098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PROPERTY OF WATERMARKING</a:t>
            </a: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46364" y="55418"/>
            <a:ext cx="8077200" cy="2112818"/>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WATERMARKING FOR </a:t>
            </a:r>
          </a:p>
          <a:p>
            <a:pPr marL="0" indent="0">
              <a:buNone/>
            </a:pPr>
            <a:r>
              <a:rPr lang="en-IN" sz="4000" b="1" dirty="0" smtClean="0">
                <a:latin typeface="+mj-lt"/>
              </a:rPr>
              <a:t>DIFFERENT MEDIA TYPES</a:t>
            </a:r>
          </a:p>
        </p:txBody>
      </p:sp>
      <p:sp>
        <p:nvSpPr>
          <p:cNvPr id="5" name="Subtitle 2"/>
          <p:cNvSpPr txBox="1">
            <a:spLocks/>
          </p:cNvSpPr>
          <p:nvPr/>
        </p:nvSpPr>
        <p:spPr>
          <a:xfrm>
            <a:off x="381000" y="1905000"/>
            <a:ext cx="8077200" cy="4800600"/>
          </a:xfrm>
          <a:prstGeom prst="rect">
            <a:avLst/>
          </a:prstGeom>
        </p:spPr>
        <p:txBody>
          <a:bodyPr>
            <a:normAutofit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800" dirty="0" smtClean="0">
                <a:latin typeface="+mj-lt"/>
              </a:rPr>
              <a:t>Text watermarking</a:t>
            </a:r>
          </a:p>
          <a:p>
            <a:pPr marL="685800" indent="-685800">
              <a:buFont typeface="Wingdings" pitchFamily="2" charset="2"/>
              <a:buChar char="Ø"/>
            </a:pPr>
            <a:endParaRPr lang="en-IN" sz="2800" dirty="0" smtClean="0">
              <a:latin typeface="+mj-lt"/>
            </a:endParaRPr>
          </a:p>
          <a:p>
            <a:pPr marL="685800" indent="-685800">
              <a:buFont typeface="Wingdings" pitchFamily="2" charset="2"/>
              <a:buChar char="Ø"/>
            </a:pPr>
            <a:r>
              <a:rPr lang="en-IN" sz="2800" dirty="0" smtClean="0">
                <a:latin typeface="+mj-lt"/>
              </a:rPr>
              <a:t>Audio watermarking</a:t>
            </a:r>
          </a:p>
          <a:p>
            <a:pPr marL="685800" indent="-685800">
              <a:buFont typeface="Wingdings" pitchFamily="2" charset="2"/>
              <a:buChar char="Ø"/>
            </a:pPr>
            <a:endParaRPr lang="en-IN" sz="2800" dirty="0" smtClean="0">
              <a:latin typeface="+mj-lt"/>
            </a:endParaRPr>
          </a:p>
          <a:p>
            <a:pPr marL="685800" indent="-685800">
              <a:buFont typeface="Wingdings" pitchFamily="2" charset="2"/>
              <a:buChar char="Ø"/>
            </a:pPr>
            <a:r>
              <a:rPr lang="en-IN" sz="2800" dirty="0" smtClean="0">
                <a:latin typeface="+mj-lt"/>
              </a:rPr>
              <a:t>Image watermarking</a:t>
            </a:r>
          </a:p>
          <a:p>
            <a:pPr marL="685800" indent="-685800">
              <a:buFont typeface="Wingdings" pitchFamily="2" charset="2"/>
              <a:buChar char="Ø"/>
            </a:pPr>
            <a:endParaRPr lang="en-IN" sz="2800" dirty="0" smtClean="0">
              <a:latin typeface="+mj-lt"/>
            </a:endParaRPr>
          </a:p>
          <a:p>
            <a:pPr marL="685800" indent="-685800">
              <a:buFont typeface="Wingdings" pitchFamily="2" charset="2"/>
              <a:buChar char="Ø"/>
            </a:pPr>
            <a:r>
              <a:rPr lang="en-IN" sz="2800" dirty="0" smtClean="0">
                <a:latin typeface="+mj-lt"/>
              </a:rPr>
              <a:t>Video watermarking  </a:t>
            </a:r>
          </a:p>
          <a:p>
            <a:pPr marL="685800" indent="-685800">
              <a:buFont typeface="Wingdings" pitchFamily="2" charset="2"/>
              <a:buChar char="Ø"/>
            </a:pPr>
            <a:endParaRPr lang="en-IN" sz="2800" dirty="0">
              <a:latin typeface="+mj-lt"/>
            </a:endParaRPr>
          </a:p>
          <a:p>
            <a:pPr marL="685800" indent="-685800">
              <a:buFont typeface="Wingdings" pitchFamily="2" charset="2"/>
              <a:buChar char="Ø"/>
            </a:pPr>
            <a:r>
              <a:rPr lang="en-IN" sz="2800" dirty="0">
                <a:latin typeface="+mj-lt"/>
              </a:rPr>
              <a:t>D</a:t>
            </a:r>
            <a:r>
              <a:rPr lang="en-IN" sz="2800" dirty="0" smtClean="0">
                <a:latin typeface="+mj-lt"/>
              </a:rPr>
              <a:t>atabase watermarking</a:t>
            </a: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24000" y="1905000"/>
            <a:ext cx="8077200" cy="36576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 OUR WORK FOCUSES </a:t>
            </a:r>
          </a:p>
          <a:p>
            <a:pPr marL="0" indent="0">
              <a:buNone/>
            </a:pPr>
            <a:r>
              <a:rPr lang="en-IN" sz="4000" b="1" dirty="0" smtClean="0">
                <a:latin typeface="+mj-lt"/>
              </a:rPr>
              <a:t>              ON </a:t>
            </a:r>
          </a:p>
          <a:p>
            <a:pPr marL="0" indent="0">
              <a:buNone/>
            </a:pPr>
            <a:r>
              <a:rPr lang="en-IN" sz="4000" b="1" dirty="0" smtClean="0">
                <a:latin typeface="+mj-lt"/>
              </a:rPr>
              <a:t> TEXT WATERMARKING</a:t>
            </a: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8600" y="381000"/>
            <a:ext cx="8686800" cy="10668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WHY TEXT WATERMARKING</a:t>
            </a:r>
          </a:p>
        </p:txBody>
      </p:sp>
      <p:sp>
        <p:nvSpPr>
          <p:cNvPr id="5" name="Subtitle 2"/>
          <p:cNvSpPr txBox="1">
            <a:spLocks/>
          </p:cNvSpPr>
          <p:nvPr/>
        </p:nvSpPr>
        <p:spPr>
          <a:xfrm>
            <a:off x="381000" y="1600200"/>
            <a:ext cx="8077200" cy="4724400"/>
          </a:xfrm>
          <a:prstGeom prst="rect">
            <a:avLst/>
          </a:prstGeom>
        </p:spPr>
        <p:txBody>
          <a:bodyPr>
            <a:normAutofit fontScale="925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800" dirty="0" smtClean="0">
                <a:latin typeface="+mj-lt"/>
              </a:rPr>
              <a:t>Immense amount of textual knowledge is increasing daily</a:t>
            </a:r>
          </a:p>
          <a:p>
            <a:pPr marL="0" indent="0">
              <a:buNone/>
            </a:pPr>
            <a:r>
              <a:rPr lang="en-IN" sz="2800" dirty="0">
                <a:latin typeface="+mj-lt"/>
              </a:rPr>
              <a:t> </a:t>
            </a:r>
            <a:r>
              <a:rPr lang="en-IN" sz="2800" dirty="0" smtClean="0">
                <a:latin typeface="+mj-lt"/>
              </a:rPr>
              <a:t>         </a:t>
            </a:r>
            <a:r>
              <a:rPr lang="en-IN" sz="2000" dirty="0" smtClean="0">
                <a:latin typeface="+mj-lt"/>
              </a:rPr>
              <a:t>like- short text messages used for government, micro blogging       </a:t>
            </a:r>
          </a:p>
          <a:p>
            <a:pPr marL="0" indent="0">
              <a:buNone/>
            </a:pPr>
            <a:r>
              <a:rPr lang="en-IN" sz="2000" dirty="0">
                <a:latin typeface="+mj-lt"/>
              </a:rPr>
              <a:t> </a:t>
            </a:r>
            <a:r>
              <a:rPr lang="en-IN" sz="2000" dirty="0" smtClean="0">
                <a:latin typeface="+mj-lt"/>
              </a:rPr>
              <a:t>             post, social media etc. </a:t>
            </a:r>
          </a:p>
          <a:p>
            <a:pPr marL="0" indent="0">
              <a:buNone/>
            </a:pPr>
            <a:endParaRPr lang="en-IN" sz="2000" dirty="0">
              <a:latin typeface="+mj-lt"/>
            </a:endParaRPr>
          </a:p>
          <a:p>
            <a:pPr marL="457200" indent="-457200">
              <a:buFont typeface="Wingdings" pitchFamily="2" charset="2"/>
              <a:buChar char="Ø"/>
            </a:pPr>
            <a:r>
              <a:rPr lang="en-IN" sz="2800" dirty="0" smtClean="0">
                <a:latin typeface="+mj-lt"/>
              </a:rPr>
              <a:t>  </a:t>
            </a:r>
            <a:r>
              <a:rPr lang="en-IN" sz="2800" dirty="0"/>
              <a:t>O</a:t>
            </a:r>
            <a:r>
              <a:rPr lang="en-IN" sz="2800" dirty="0" smtClean="0"/>
              <a:t>ne </a:t>
            </a:r>
            <a:r>
              <a:rPr lang="en-IN" sz="2800" dirty="0"/>
              <a:t>of </a:t>
            </a:r>
            <a:r>
              <a:rPr lang="en-IN" sz="2800" dirty="0" smtClean="0"/>
              <a:t>the largest </a:t>
            </a:r>
            <a:r>
              <a:rPr lang="en-IN" sz="2800" dirty="0"/>
              <a:t>bunch of digital contents that </a:t>
            </a:r>
            <a:r>
              <a:rPr lang="en-IN" sz="2800" dirty="0" smtClean="0"/>
              <a:t>people can explore online.</a:t>
            </a:r>
            <a:endParaRPr lang="en-IN" sz="2800" dirty="0" smtClean="0">
              <a:latin typeface="+mj-lt"/>
            </a:endParaRPr>
          </a:p>
          <a:p>
            <a:pPr marL="0" indent="0">
              <a:buNone/>
            </a:pPr>
            <a:endParaRPr lang="en-IN" sz="2800" dirty="0" smtClean="0">
              <a:latin typeface="+mj-lt"/>
            </a:endParaRPr>
          </a:p>
          <a:p>
            <a:pPr marL="685800" indent="-685800">
              <a:buFont typeface="Wingdings" pitchFamily="2" charset="2"/>
              <a:buChar char="Ø"/>
            </a:pPr>
            <a:r>
              <a:rPr lang="en-IN" sz="2800" dirty="0" smtClean="0">
                <a:latin typeface="+mj-lt"/>
              </a:rPr>
              <a:t>Text watermarking is most difficult task among in comparison to other media watermarking.</a:t>
            </a:r>
          </a:p>
          <a:p>
            <a:pPr marL="685800" indent="-685800">
              <a:buFont typeface="Wingdings" pitchFamily="2" charset="2"/>
              <a:buChar char="Ø"/>
            </a:pPr>
            <a:endParaRPr lang="en-IN" sz="2800" dirty="0" smtClean="0">
              <a:latin typeface="+mj-lt"/>
            </a:endParaRP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4800" y="76200"/>
            <a:ext cx="8077200" cy="19050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TEXT WATERMARKING </a:t>
            </a:r>
          </a:p>
          <a:p>
            <a:pPr marL="0" indent="0">
              <a:buNone/>
            </a:pPr>
            <a:r>
              <a:rPr lang="en-IN" sz="4000" b="1" dirty="0" smtClean="0">
                <a:latin typeface="+mj-lt"/>
              </a:rPr>
              <a:t>TECHNIQUES</a:t>
            </a:r>
          </a:p>
        </p:txBody>
      </p:sp>
      <p:sp>
        <p:nvSpPr>
          <p:cNvPr id="5" name="Subtitle 2"/>
          <p:cNvSpPr txBox="1">
            <a:spLocks/>
          </p:cNvSpPr>
          <p:nvPr/>
        </p:nvSpPr>
        <p:spPr>
          <a:xfrm>
            <a:off x="457200" y="2133600"/>
            <a:ext cx="8077200" cy="3886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800" dirty="0" smtClean="0">
                <a:latin typeface="+mj-lt"/>
              </a:rPr>
              <a:t>Image-based Techniques</a:t>
            </a:r>
          </a:p>
          <a:p>
            <a:pPr marL="685800" indent="-685800">
              <a:buFont typeface="Wingdings" pitchFamily="2" charset="2"/>
              <a:buChar char="Ø"/>
            </a:pPr>
            <a:endParaRPr lang="en-IN" sz="2800" dirty="0" smtClean="0">
              <a:latin typeface="+mj-lt"/>
            </a:endParaRPr>
          </a:p>
          <a:p>
            <a:pPr marL="685800" indent="-685800">
              <a:buFont typeface="Wingdings" pitchFamily="2" charset="2"/>
              <a:buChar char="Ø"/>
            </a:pPr>
            <a:r>
              <a:rPr lang="en-IN" sz="2800" dirty="0" smtClean="0">
                <a:latin typeface="+mj-lt"/>
              </a:rPr>
              <a:t>Syntactic Techniques</a:t>
            </a:r>
          </a:p>
          <a:p>
            <a:pPr marL="685800" indent="-685800">
              <a:buFont typeface="Wingdings" pitchFamily="2" charset="2"/>
              <a:buChar char="Ø"/>
            </a:pPr>
            <a:endParaRPr lang="en-IN" sz="2800" dirty="0" smtClean="0">
              <a:latin typeface="+mj-lt"/>
            </a:endParaRPr>
          </a:p>
          <a:p>
            <a:pPr marL="685800" indent="-685800">
              <a:buFont typeface="Wingdings" pitchFamily="2" charset="2"/>
              <a:buChar char="Ø"/>
            </a:pPr>
            <a:r>
              <a:rPr lang="en-IN" sz="2800" dirty="0" smtClean="0">
                <a:latin typeface="+mj-lt"/>
              </a:rPr>
              <a:t>Semantic Techniques</a:t>
            </a:r>
          </a:p>
          <a:p>
            <a:pPr marL="685800" indent="-685800">
              <a:buFont typeface="Wingdings" pitchFamily="2" charset="2"/>
              <a:buChar char="Ø"/>
            </a:pPr>
            <a:endParaRPr lang="en-IN" sz="2800" dirty="0" smtClean="0">
              <a:latin typeface="+mj-lt"/>
            </a:endParaRPr>
          </a:p>
          <a:p>
            <a:pPr marL="685800" indent="-685800">
              <a:buFont typeface="Wingdings" pitchFamily="2" charset="2"/>
              <a:buChar char="Ø"/>
            </a:pPr>
            <a:r>
              <a:rPr lang="en-IN" sz="2800" dirty="0" smtClean="0">
                <a:latin typeface="+mj-lt"/>
              </a:rPr>
              <a:t>Structural Techniques</a:t>
            </a: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600200" y="457200"/>
            <a:ext cx="8077200" cy="57150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endParaRPr lang="en-IN" sz="4000" b="1" dirty="0" smtClean="0">
              <a:latin typeface="+mj-lt"/>
            </a:endParaRPr>
          </a:p>
          <a:p>
            <a:pPr marL="0" indent="0">
              <a:buNone/>
            </a:pPr>
            <a:r>
              <a:rPr lang="en-IN" sz="4000" b="1" dirty="0">
                <a:latin typeface="+mj-lt"/>
              </a:rPr>
              <a:t> </a:t>
            </a:r>
            <a:r>
              <a:rPr lang="en-IN" sz="4000" b="1" dirty="0" smtClean="0">
                <a:latin typeface="+mj-lt"/>
              </a:rPr>
              <a:t>  </a:t>
            </a:r>
          </a:p>
          <a:p>
            <a:pPr marL="0" indent="0">
              <a:buNone/>
            </a:pPr>
            <a:r>
              <a:rPr lang="en-IN" sz="4000" b="1" dirty="0">
                <a:latin typeface="+mj-lt"/>
              </a:rPr>
              <a:t> </a:t>
            </a:r>
            <a:r>
              <a:rPr lang="en-IN" sz="4000" b="1" dirty="0" smtClean="0">
                <a:latin typeface="+mj-lt"/>
              </a:rPr>
              <a:t>         FEATURES   </a:t>
            </a:r>
          </a:p>
          <a:p>
            <a:pPr marL="0" indent="0">
              <a:buNone/>
            </a:pPr>
            <a:r>
              <a:rPr lang="en-IN" sz="4000" b="1" dirty="0" smtClean="0">
                <a:latin typeface="+mj-lt"/>
              </a:rPr>
              <a:t>               OF </a:t>
            </a:r>
          </a:p>
          <a:p>
            <a:pPr marL="0" indent="0">
              <a:buNone/>
            </a:pPr>
            <a:r>
              <a:rPr lang="en-IN" sz="4000" b="1" dirty="0" smtClean="0">
                <a:latin typeface="+mj-lt"/>
              </a:rPr>
              <a:t>          OUR WORK</a:t>
            </a: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47255" y="1066800"/>
            <a:ext cx="8077200" cy="64008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800" dirty="0" smtClean="0">
                <a:latin typeface="+mj-lt"/>
              </a:rPr>
              <a:t>Belongs to Structural watermarking techniques.</a:t>
            </a:r>
          </a:p>
          <a:p>
            <a:pPr marL="685800" indent="-685800">
              <a:buFont typeface="Wingdings" pitchFamily="2" charset="2"/>
              <a:buChar char="Ø"/>
            </a:pPr>
            <a:r>
              <a:rPr lang="en-IN" sz="2800" dirty="0" smtClean="0">
                <a:latin typeface="+mj-lt"/>
              </a:rPr>
              <a:t>Content preserving in nature</a:t>
            </a:r>
          </a:p>
          <a:p>
            <a:pPr marL="685800" indent="-685800">
              <a:buFont typeface="Wingdings" pitchFamily="2" charset="2"/>
              <a:buChar char="Ø"/>
            </a:pPr>
            <a:r>
              <a:rPr lang="en-IN" sz="2800" dirty="0" smtClean="0">
                <a:latin typeface="+mj-lt"/>
              </a:rPr>
              <a:t>Password based watermark</a:t>
            </a:r>
          </a:p>
          <a:p>
            <a:pPr marL="685800" indent="-685800">
              <a:buFont typeface="Wingdings" pitchFamily="2" charset="2"/>
              <a:buChar char="Ø"/>
            </a:pPr>
            <a:r>
              <a:rPr lang="en-IN" sz="2800" dirty="0" smtClean="0">
                <a:latin typeface="+mj-lt"/>
              </a:rPr>
              <a:t>Invisible</a:t>
            </a:r>
          </a:p>
          <a:p>
            <a:pPr marL="685800" indent="-685800">
              <a:buFont typeface="Wingdings" pitchFamily="2" charset="2"/>
              <a:buChar char="Ø"/>
            </a:pPr>
            <a:r>
              <a:rPr lang="en-IN" sz="2800" dirty="0" smtClean="0">
                <a:latin typeface="+mj-lt"/>
              </a:rPr>
              <a:t>Detectable </a:t>
            </a:r>
          </a:p>
          <a:p>
            <a:pPr marL="685800" indent="-685800">
              <a:buFont typeface="Wingdings" pitchFamily="2" charset="2"/>
              <a:buChar char="Ø"/>
            </a:pPr>
            <a:r>
              <a:rPr lang="en-IN" sz="2800" dirty="0" smtClean="0">
                <a:latin typeface="+mj-lt"/>
              </a:rPr>
              <a:t>Blind class</a:t>
            </a:r>
            <a:endParaRPr lang="en-IN" sz="2800" dirty="0">
              <a:latin typeface="+mj-lt"/>
            </a:endParaRP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28600" y="152400"/>
            <a:ext cx="8077200" cy="838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UNICODE CONFUSABLE</a:t>
            </a:r>
          </a:p>
        </p:txBody>
      </p:sp>
      <p:sp>
        <p:nvSpPr>
          <p:cNvPr id="6" name="Subtitle 2"/>
          <p:cNvSpPr txBox="1">
            <a:spLocks/>
          </p:cNvSpPr>
          <p:nvPr/>
        </p:nvSpPr>
        <p:spPr>
          <a:xfrm>
            <a:off x="381000" y="1149927"/>
            <a:ext cx="8077200" cy="58674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800" dirty="0" smtClean="0">
                <a:latin typeface="+mj-lt"/>
              </a:rPr>
              <a:t>Among 120k of Unicode symbols some symbols are totally or partially indistinguishable from others with different hex codes.</a:t>
            </a:r>
          </a:p>
          <a:p>
            <a:pPr marL="685800" indent="-685800">
              <a:buFont typeface="Wingdings" pitchFamily="2" charset="2"/>
              <a:buChar char="Ø"/>
            </a:pPr>
            <a:r>
              <a:rPr lang="en-IN" sz="2800" dirty="0" smtClean="0">
                <a:latin typeface="+mj-lt"/>
              </a:rPr>
              <a:t>Similarity between symbols represents security problem</a:t>
            </a:r>
          </a:p>
          <a:p>
            <a:pPr marL="685800" indent="-685800">
              <a:buFont typeface="Wingdings" pitchFamily="2" charset="2"/>
              <a:buChar char="Ø"/>
            </a:pPr>
            <a:r>
              <a:rPr lang="en-IN" sz="2800" dirty="0" smtClean="0">
                <a:latin typeface="+mj-lt"/>
              </a:rPr>
              <a:t>These duplicates are being exploited to encode the bits of hidden payload.</a:t>
            </a:r>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82665881"/>
              </p:ext>
            </p:extLst>
          </p:nvPr>
        </p:nvGraphicFramePr>
        <p:xfrm>
          <a:off x="76200" y="76200"/>
          <a:ext cx="4495800" cy="6583680"/>
        </p:xfrm>
        <a:graphic>
          <a:graphicData uri="http://schemas.openxmlformats.org/drawingml/2006/table">
            <a:tbl>
              <a:tblPr firstRow="1" bandRow="1">
                <a:tableStyleId>{5C22544A-7EE6-4342-B048-85BDC9FD1C3A}</a:tableStyleId>
              </a:tblPr>
              <a:tblGrid>
                <a:gridCol w="914400"/>
                <a:gridCol w="1752600"/>
                <a:gridCol w="1828800"/>
              </a:tblGrid>
              <a:tr h="334433">
                <a:tc>
                  <a:txBody>
                    <a:bodyPr/>
                    <a:lstStyle/>
                    <a:p>
                      <a:endParaRPr lang="en-IN" dirty="0"/>
                    </a:p>
                  </a:txBody>
                  <a:tcPr/>
                </a:tc>
                <a:tc>
                  <a:txBody>
                    <a:bodyPr/>
                    <a:lstStyle/>
                    <a:p>
                      <a:r>
                        <a:rPr lang="en-IN" dirty="0" smtClean="0"/>
                        <a:t>Bit   ‘ 0’</a:t>
                      </a:r>
                      <a:endParaRPr lang="en-IN" dirty="0"/>
                    </a:p>
                  </a:txBody>
                  <a:tcPr/>
                </a:tc>
                <a:tc>
                  <a:txBody>
                    <a:bodyPr/>
                    <a:lstStyle/>
                    <a:p>
                      <a:r>
                        <a:rPr lang="en-IN" dirty="0" smtClean="0"/>
                        <a:t>Bit   ‘1’</a:t>
                      </a:r>
                      <a:endParaRPr lang="en-IN" dirty="0"/>
                    </a:p>
                  </a:txBody>
                  <a:tcPr/>
                </a:tc>
              </a:tr>
              <a:tr h="334433">
                <a:tc>
                  <a:txBody>
                    <a:bodyPr/>
                    <a:lstStyle/>
                    <a:p>
                      <a:r>
                        <a:rPr lang="en-IN" dirty="0" smtClean="0"/>
                        <a:t>Symbol</a:t>
                      </a:r>
                      <a:endParaRPr lang="en-IN" dirty="0"/>
                    </a:p>
                  </a:txBody>
                  <a:tcPr/>
                </a:tc>
                <a:tc>
                  <a:txBody>
                    <a:bodyPr/>
                    <a:lstStyle/>
                    <a:p>
                      <a:r>
                        <a:rPr lang="en-IN" dirty="0" smtClean="0"/>
                        <a:t>Original</a:t>
                      </a:r>
                      <a:r>
                        <a:rPr lang="en-IN" baseline="0" dirty="0" smtClean="0"/>
                        <a:t> Code</a:t>
                      </a:r>
                      <a:endParaRPr lang="en-IN" dirty="0"/>
                    </a:p>
                  </a:txBody>
                  <a:tcPr/>
                </a:tc>
                <a:tc>
                  <a:txBody>
                    <a:bodyPr/>
                    <a:lstStyle/>
                    <a:p>
                      <a:r>
                        <a:rPr lang="en-IN" dirty="0" smtClean="0"/>
                        <a:t>Duplicate Code</a:t>
                      </a:r>
                      <a:endParaRPr lang="en-IN" dirty="0"/>
                    </a:p>
                  </a:txBody>
                  <a:tcPr/>
                </a:tc>
              </a:tr>
              <a:tr h="334433">
                <a:tc>
                  <a:txBody>
                    <a:bodyPr/>
                    <a:lstStyle/>
                    <a:p>
                      <a:r>
                        <a:rPr lang="en-IN" dirty="0" smtClean="0"/>
                        <a:t>   -</a:t>
                      </a:r>
                      <a:endParaRPr lang="en-IN" dirty="0"/>
                    </a:p>
                  </a:txBody>
                  <a:tcPr/>
                </a:tc>
                <a:tc>
                  <a:txBody>
                    <a:bodyPr/>
                    <a:lstStyle/>
                    <a:p>
                      <a:r>
                        <a:rPr lang="en-IN" dirty="0" smtClean="0"/>
                        <a:t>    0x002d</a:t>
                      </a:r>
                      <a:endParaRPr lang="en-IN" dirty="0"/>
                    </a:p>
                  </a:txBody>
                  <a:tcPr/>
                </a:tc>
                <a:tc>
                  <a:txBody>
                    <a:bodyPr/>
                    <a:lstStyle/>
                    <a:p>
                      <a:r>
                        <a:rPr lang="en-IN" dirty="0" smtClean="0"/>
                        <a:t>     0x2010</a:t>
                      </a:r>
                      <a:endParaRPr lang="en-IN" dirty="0"/>
                    </a:p>
                  </a:txBody>
                  <a:tcPr/>
                </a:tc>
              </a:tr>
              <a:tr h="334433">
                <a:tc>
                  <a:txBody>
                    <a:bodyPr/>
                    <a:lstStyle/>
                    <a:p>
                      <a:r>
                        <a:rPr lang="en-IN" baseline="0" dirty="0" smtClean="0"/>
                        <a:t>   ;</a:t>
                      </a:r>
                      <a:endParaRPr lang="en-IN" dirty="0"/>
                    </a:p>
                  </a:txBody>
                  <a:tcPr/>
                </a:tc>
                <a:tc>
                  <a:txBody>
                    <a:bodyPr/>
                    <a:lstStyle/>
                    <a:p>
                      <a:r>
                        <a:rPr lang="en-IN" dirty="0" smtClean="0"/>
                        <a:t>   </a:t>
                      </a:r>
                      <a:r>
                        <a:rPr lang="en-IN" baseline="0" dirty="0" smtClean="0"/>
                        <a:t> 0x003b</a:t>
                      </a:r>
                      <a:endParaRPr lang="en-IN" dirty="0"/>
                    </a:p>
                  </a:txBody>
                  <a:tcPr/>
                </a:tc>
                <a:tc>
                  <a:txBody>
                    <a:bodyPr/>
                    <a:lstStyle/>
                    <a:p>
                      <a:r>
                        <a:rPr lang="en-IN" dirty="0" smtClean="0"/>
                        <a:t>     0x037e</a:t>
                      </a:r>
                      <a:endParaRPr lang="en-IN" dirty="0"/>
                    </a:p>
                  </a:txBody>
                  <a:tcPr/>
                </a:tc>
              </a:tr>
              <a:tr h="334433">
                <a:tc>
                  <a:txBody>
                    <a:bodyPr/>
                    <a:lstStyle/>
                    <a:p>
                      <a:r>
                        <a:rPr lang="en-IN" dirty="0" smtClean="0"/>
                        <a:t>   C</a:t>
                      </a:r>
                      <a:endParaRPr lang="en-IN" dirty="0"/>
                    </a:p>
                  </a:txBody>
                  <a:tcPr/>
                </a:tc>
                <a:tc>
                  <a:txBody>
                    <a:bodyPr/>
                    <a:lstStyle/>
                    <a:p>
                      <a:r>
                        <a:rPr lang="en-IN" dirty="0" smtClean="0"/>
                        <a:t>    0x0043</a:t>
                      </a:r>
                      <a:endParaRPr lang="en-IN" dirty="0"/>
                    </a:p>
                  </a:txBody>
                  <a:tcPr/>
                </a:tc>
                <a:tc>
                  <a:txBody>
                    <a:bodyPr/>
                    <a:lstStyle/>
                    <a:p>
                      <a:r>
                        <a:rPr lang="en-IN" dirty="0" smtClean="0"/>
                        <a:t>     0x216d</a:t>
                      </a:r>
                      <a:endParaRPr lang="en-IN" dirty="0"/>
                    </a:p>
                  </a:txBody>
                  <a:tcPr/>
                </a:tc>
              </a:tr>
              <a:tr h="334433">
                <a:tc>
                  <a:txBody>
                    <a:bodyPr/>
                    <a:lstStyle/>
                    <a:p>
                      <a:r>
                        <a:rPr lang="en-IN" dirty="0" smtClean="0"/>
                        <a:t>   D</a:t>
                      </a:r>
                      <a:endParaRPr lang="en-IN" dirty="0"/>
                    </a:p>
                  </a:txBody>
                  <a:tcPr/>
                </a:tc>
                <a:tc>
                  <a:txBody>
                    <a:bodyPr/>
                    <a:lstStyle/>
                    <a:p>
                      <a:r>
                        <a:rPr lang="en-IN" dirty="0" smtClean="0"/>
                        <a:t>    0x0044</a:t>
                      </a:r>
                      <a:endParaRPr lang="en-IN" dirty="0"/>
                    </a:p>
                  </a:txBody>
                  <a:tcPr/>
                </a:tc>
                <a:tc>
                  <a:txBody>
                    <a:bodyPr/>
                    <a:lstStyle/>
                    <a:p>
                      <a:r>
                        <a:rPr lang="en-IN" dirty="0" smtClean="0"/>
                        <a:t>    </a:t>
                      </a:r>
                      <a:r>
                        <a:rPr lang="en-IN" baseline="0" dirty="0" smtClean="0"/>
                        <a:t> 0x216e</a:t>
                      </a:r>
                      <a:endParaRPr lang="en-IN" dirty="0"/>
                    </a:p>
                  </a:txBody>
                  <a:tcPr/>
                </a:tc>
              </a:tr>
              <a:tr h="334433">
                <a:tc>
                  <a:txBody>
                    <a:bodyPr/>
                    <a:lstStyle/>
                    <a:p>
                      <a:r>
                        <a:rPr lang="en-IN" dirty="0" smtClean="0"/>
                        <a:t>   K</a:t>
                      </a:r>
                      <a:endParaRPr lang="en-IN" dirty="0"/>
                    </a:p>
                  </a:txBody>
                  <a:tcPr/>
                </a:tc>
                <a:tc>
                  <a:txBody>
                    <a:bodyPr/>
                    <a:lstStyle/>
                    <a:p>
                      <a:r>
                        <a:rPr lang="en-IN" dirty="0" smtClean="0"/>
                        <a:t>    0x004b</a:t>
                      </a:r>
                      <a:endParaRPr lang="en-IN" dirty="0"/>
                    </a:p>
                  </a:txBody>
                  <a:tcPr/>
                </a:tc>
                <a:tc>
                  <a:txBody>
                    <a:bodyPr/>
                    <a:lstStyle/>
                    <a:p>
                      <a:r>
                        <a:rPr lang="en-IN" dirty="0" smtClean="0"/>
                        <a:t>     0x212a</a:t>
                      </a:r>
                      <a:endParaRPr lang="en-IN" dirty="0"/>
                    </a:p>
                  </a:txBody>
                  <a:tcPr/>
                </a:tc>
              </a:tr>
              <a:tr h="334433">
                <a:tc>
                  <a:txBody>
                    <a:bodyPr/>
                    <a:lstStyle/>
                    <a:p>
                      <a:r>
                        <a:rPr lang="en-IN" dirty="0" smtClean="0"/>
                        <a:t>   L</a:t>
                      </a:r>
                      <a:endParaRPr lang="en-IN" dirty="0"/>
                    </a:p>
                  </a:txBody>
                  <a:tcPr/>
                </a:tc>
                <a:tc>
                  <a:txBody>
                    <a:bodyPr/>
                    <a:lstStyle/>
                    <a:p>
                      <a:r>
                        <a:rPr lang="en-IN" dirty="0" smtClean="0"/>
                        <a:t>    0x004c</a:t>
                      </a:r>
                      <a:endParaRPr lang="en-IN" dirty="0"/>
                    </a:p>
                  </a:txBody>
                  <a:tcPr/>
                </a:tc>
                <a:tc>
                  <a:txBody>
                    <a:bodyPr/>
                    <a:lstStyle/>
                    <a:p>
                      <a:r>
                        <a:rPr lang="en-IN" dirty="0" smtClean="0"/>
                        <a:t>     0x216c</a:t>
                      </a:r>
                      <a:endParaRPr lang="en-IN" dirty="0"/>
                    </a:p>
                  </a:txBody>
                  <a:tcPr/>
                </a:tc>
              </a:tr>
              <a:tr h="334433">
                <a:tc>
                  <a:txBody>
                    <a:bodyPr/>
                    <a:lstStyle/>
                    <a:p>
                      <a:r>
                        <a:rPr lang="en-IN" dirty="0" smtClean="0"/>
                        <a:t>   M</a:t>
                      </a:r>
                      <a:endParaRPr lang="en-IN" dirty="0"/>
                    </a:p>
                  </a:txBody>
                  <a:tcPr/>
                </a:tc>
                <a:tc>
                  <a:txBody>
                    <a:bodyPr/>
                    <a:lstStyle/>
                    <a:p>
                      <a:r>
                        <a:rPr lang="en-IN" dirty="0" smtClean="0"/>
                        <a:t>    0x004d</a:t>
                      </a:r>
                      <a:endParaRPr lang="en-IN" dirty="0"/>
                    </a:p>
                  </a:txBody>
                  <a:tcPr/>
                </a:tc>
                <a:tc>
                  <a:txBody>
                    <a:bodyPr/>
                    <a:lstStyle/>
                    <a:p>
                      <a:r>
                        <a:rPr lang="en-IN" dirty="0" smtClean="0"/>
                        <a:t>     0x216f</a:t>
                      </a:r>
                      <a:endParaRPr lang="en-IN" dirty="0"/>
                    </a:p>
                  </a:txBody>
                  <a:tcPr/>
                </a:tc>
              </a:tr>
              <a:tr h="334433">
                <a:tc>
                  <a:txBody>
                    <a:bodyPr/>
                    <a:lstStyle/>
                    <a:p>
                      <a:r>
                        <a:rPr lang="en-IN" dirty="0" smtClean="0"/>
                        <a:t>   V</a:t>
                      </a:r>
                      <a:endParaRPr lang="en-IN" dirty="0"/>
                    </a:p>
                  </a:txBody>
                  <a:tcPr/>
                </a:tc>
                <a:tc>
                  <a:txBody>
                    <a:bodyPr/>
                    <a:lstStyle/>
                    <a:p>
                      <a:r>
                        <a:rPr lang="en-IN" baseline="0" dirty="0" smtClean="0"/>
                        <a:t>    0x0056</a:t>
                      </a:r>
                      <a:endParaRPr lang="en-IN" dirty="0"/>
                    </a:p>
                  </a:txBody>
                  <a:tcPr/>
                </a:tc>
                <a:tc>
                  <a:txBody>
                    <a:bodyPr/>
                    <a:lstStyle/>
                    <a:p>
                      <a:r>
                        <a:rPr lang="en-IN" dirty="0" smtClean="0"/>
                        <a:t>     0x2164</a:t>
                      </a:r>
                      <a:endParaRPr lang="en-IN" dirty="0"/>
                    </a:p>
                  </a:txBody>
                  <a:tcPr/>
                </a:tc>
              </a:tr>
              <a:tr h="334433">
                <a:tc>
                  <a:txBody>
                    <a:bodyPr/>
                    <a:lstStyle/>
                    <a:p>
                      <a:r>
                        <a:rPr lang="en-IN" dirty="0" smtClean="0"/>
                        <a:t>   X</a:t>
                      </a:r>
                      <a:endParaRPr lang="en-IN" dirty="0"/>
                    </a:p>
                  </a:txBody>
                  <a:tcPr/>
                </a:tc>
                <a:tc>
                  <a:txBody>
                    <a:bodyPr/>
                    <a:lstStyle/>
                    <a:p>
                      <a:r>
                        <a:rPr lang="en-IN" dirty="0" smtClean="0"/>
                        <a:t>    0x0058</a:t>
                      </a:r>
                      <a:endParaRPr lang="en-IN" dirty="0"/>
                    </a:p>
                  </a:txBody>
                  <a:tcPr/>
                </a:tc>
                <a:tc>
                  <a:txBody>
                    <a:bodyPr/>
                    <a:lstStyle/>
                    <a:p>
                      <a:r>
                        <a:rPr lang="en-IN" dirty="0" smtClean="0"/>
                        <a:t>     0x2169</a:t>
                      </a:r>
                      <a:endParaRPr lang="en-IN" dirty="0"/>
                    </a:p>
                  </a:txBody>
                  <a:tcPr/>
                </a:tc>
              </a:tr>
              <a:tr h="334433">
                <a:tc>
                  <a:txBody>
                    <a:bodyPr/>
                    <a:lstStyle/>
                    <a:p>
                      <a:r>
                        <a:rPr lang="en-IN" dirty="0" smtClean="0"/>
                        <a:t>   c </a:t>
                      </a:r>
                      <a:endParaRPr lang="en-IN" dirty="0"/>
                    </a:p>
                  </a:txBody>
                  <a:tcPr/>
                </a:tc>
                <a:tc>
                  <a:txBody>
                    <a:bodyPr/>
                    <a:lstStyle/>
                    <a:p>
                      <a:r>
                        <a:rPr lang="en-IN" dirty="0" smtClean="0"/>
                        <a:t>    0x0063</a:t>
                      </a:r>
                      <a:endParaRPr lang="en-IN" dirty="0"/>
                    </a:p>
                  </a:txBody>
                  <a:tcPr/>
                </a:tc>
                <a:tc>
                  <a:txBody>
                    <a:bodyPr/>
                    <a:lstStyle/>
                    <a:p>
                      <a:r>
                        <a:rPr lang="en-IN" dirty="0" smtClean="0"/>
                        <a:t>     0x217d</a:t>
                      </a:r>
                      <a:endParaRPr lang="en-IN" dirty="0"/>
                    </a:p>
                  </a:txBody>
                  <a:tcPr/>
                </a:tc>
              </a:tr>
              <a:tr h="334433">
                <a:tc>
                  <a:txBody>
                    <a:bodyPr/>
                    <a:lstStyle/>
                    <a:p>
                      <a:r>
                        <a:rPr lang="en-IN" dirty="0" smtClean="0"/>
                        <a:t>   d</a:t>
                      </a:r>
                      <a:endParaRPr lang="en-IN" dirty="0"/>
                    </a:p>
                  </a:txBody>
                  <a:tcPr/>
                </a:tc>
                <a:tc>
                  <a:txBody>
                    <a:bodyPr/>
                    <a:lstStyle/>
                    <a:p>
                      <a:r>
                        <a:rPr lang="en-IN" dirty="0" smtClean="0"/>
                        <a:t>    0x0064</a:t>
                      </a:r>
                      <a:endParaRPr lang="en-IN" dirty="0"/>
                    </a:p>
                  </a:txBody>
                  <a:tcPr/>
                </a:tc>
                <a:tc>
                  <a:txBody>
                    <a:bodyPr/>
                    <a:lstStyle/>
                    <a:p>
                      <a:r>
                        <a:rPr lang="en-IN" dirty="0" smtClean="0"/>
                        <a:t>     0x217e</a:t>
                      </a:r>
                      <a:endParaRPr lang="en-IN" dirty="0"/>
                    </a:p>
                  </a:txBody>
                  <a:tcPr/>
                </a:tc>
              </a:tr>
              <a:tr h="334433">
                <a:tc>
                  <a:txBody>
                    <a:bodyPr/>
                    <a:lstStyle/>
                    <a:p>
                      <a:r>
                        <a:rPr lang="en-IN" baseline="0" dirty="0" smtClean="0"/>
                        <a:t>    i</a:t>
                      </a:r>
                      <a:endParaRPr lang="en-IN" dirty="0"/>
                    </a:p>
                  </a:txBody>
                  <a:tcPr/>
                </a:tc>
                <a:tc>
                  <a:txBody>
                    <a:bodyPr/>
                    <a:lstStyle/>
                    <a:p>
                      <a:r>
                        <a:rPr lang="en-IN" dirty="0" smtClean="0"/>
                        <a:t>    0x0069</a:t>
                      </a:r>
                      <a:endParaRPr lang="en-IN" dirty="0"/>
                    </a:p>
                  </a:txBody>
                  <a:tcPr/>
                </a:tc>
                <a:tc>
                  <a:txBody>
                    <a:bodyPr/>
                    <a:lstStyle/>
                    <a:p>
                      <a:r>
                        <a:rPr lang="en-IN" dirty="0" smtClean="0"/>
                        <a:t>     0x2170</a:t>
                      </a:r>
                      <a:endParaRPr lang="en-IN" dirty="0"/>
                    </a:p>
                  </a:txBody>
                  <a:tcPr/>
                </a:tc>
              </a:tr>
              <a:tr h="334433">
                <a:tc>
                  <a:txBody>
                    <a:bodyPr/>
                    <a:lstStyle/>
                    <a:p>
                      <a:r>
                        <a:rPr lang="en-IN" dirty="0" smtClean="0"/>
                        <a:t>    j</a:t>
                      </a:r>
                      <a:endParaRPr lang="en-IN" dirty="0"/>
                    </a:p>
                  </a:txBody>
                  <a:tcPr/>
                </a:tc>
                <a:tc>
                  <a:txBody>
                    <a:bodyPr/>
                    <a:lstStyle/>
                    <a:p>
                      <a:r>
                        <a:rPr lang="en-IN" dirty="0" smtClean="0"/>
                        <a:t>    0x006a</a:t>
                      </a:r>
                      <a:endParaRPr lang="en-IN" dirty="0"/>
                    </a:p>
                  </a:txBody>
                  <a:tcPr/>
                </a:tc>
                <a:tc>
                  <a:txBody>
                    <a:bodyPr/>
                    <a:lstStyle/>
                    <a:p>
                      <a:r>
                        <a:rPr lang="en-IN" dirty="0" smtClean="0"/>
                        <a:t>     0x0458</a:t>
                      </a:r>
                      <a:endParaRPr lang="en-IN" dirty="0"/>
                    </a:p>
                  </a:txBody>
                  <a:tcPr/>
                </a:tc>
              </a:tr>
              <a:tr h="334433">
                <a:tc>
                  <a:txBody>
                    <a:bodyPr/>
                    <a:lstStyle/>
                    <a:p>
                      <a:r>
                        <a:rPr lang="en-IN" dirty="0" smtClean="0"/>
                        <a:t>    l</a:t>
                      </a:r>
                      <a:endParaRPr lang="en-IN" dirty="0"/>
                    </a:p>
                  </a:txBody>
                  <a:tcPr/>
                </a:tc>
                <a:tc>
                  <a:txBody>
                    <a:bodyPr/>
                    <a:lstStyle/>
                    <a:p>
                      <a:r>
                        <a:rPr lang="en-IN" dirty="0" smtClean="0"/>
                        <a:t>    0x006c</a:t>
                      </a:r>
                      <a:endParaRPr lang="en-IN" dirty="0"/>
                    </a:p>
                  </a:txBody>
                  <a:tcPr/>
                </a:tc>
                <a:tc>
                  <a:txBody>
                    <a:bodyPr/>
                    <a:lstStyle/>
                    <a:p>
                      <a:r>
                        <a:rPr lang="en-IN" dirty="0" smtClean="0"/>
                        <a:t>     0x217c</a:t>
                      </a:r>
                      <a:endParaRPr lang="en-IN" dirty="0"/>
                    </a:p>
                  </a:txBody>
                  <a:tcPr/>
                </a:tc>
              </a:tr>
              <a:tr h="334433">
                <a:tc>
                  <a:txBody>
                    <a:bodyPr/>
                    <a:lstStyle/>
                    <a:p>
                      <a:r>
                        <a:rPr lang="en-IN" dirty="0" smtClean="0"/>
                        <a:t>    v</a:t>
                      </a:r>
                      <a:endParaRPr lang="en-IN" dirty="0"/>
                    </a:p>
                  </a:txBody>
                  <a:tcPr/>
                </a:tc>
                <a:tc>
                  <a:txBody>
                    <a:bodyPr/>
                    <a:lstStyle/>
                    <a:p>
                      <a:r>
                        <a:rPr lang="en-IN" dirty="0" smtClean="0"/>
                        <a:t>    0x0076</a:t>
                      </a:r>
                      <a:endParaRPr lang="en-IN" dirty="0"/>
                    </a:p>
                  </a:txBody>
                  <a:tcPr/>
                </a:tc>
                <a:tc>
                  <a:txBody>
                    <a:bodyPr/>
                    <a:lstStyle/>
                    <a:p>
                      <a:r>
                        <a:rPr lang="en-IN" dirty="0" smtClean="0"/>
                        <a:t>    </a:t>
                      </a:r>
                      <a:r>
                        <a:rPr lang="en-IN" baseline="0" dirty="0" smtClean="0"/>
                        <a:t> 0x2174</a:t>
                      </a:r>
                      <a:endParaRPr lang="en-IN" dirty="0"/>
                    </a:p>
                  </a:txBody>
                  <a:tcPr/>
                </a:tc>
              </a:tr>
              <a:tr h="334433">
                <a:tc>
                  <a:txBody>
                    <a:bodyPr/>
                    <a:lstStyle/>
                    <a:p>
                      <a:r>
                        <a:rPr lang="en-IN" dirty="0" smtClean="0"/>
                        <a:t>    x</a:t>
                      </a:r>
                      <a:endParaRPr lang="en-IN" dirty="0"/>
                    </a:p>
                  </a:txBody>
                  <a:tcPr/>
                </a:tc>
                <a:tc>
                  <a:txBody>
                    <a:bodyPr/>
                    <a:lstStyle/>
                    <a:p>
                      <a:r>
                        <a:rPr lang="en-IN" dirty="0" smtClean="0"/>
                        <a:t>    0x0078</a:t>
                      </a:r>
                      <a:endParaRPr lang="en-IN" dirty="0"/>
                    </a:p>
                  </a:txBody>
                  <a:tcPr/>
                </a:tc>
                <a:tc>
                  <a:txBody>
                    <a:bodyPr/>
                    <a:lstStyle/>
                    <a:p>
                      <a:r>
                        <a:rPr lang="en-IN" dirty="0" smtClean="0"/>
                        <a:t>     0x2179</a:t>
                      </a:r>
                      <a:endParaRPr lang="en-IN" dirty="0"/>
                    </a:p>
                  </a:txBody>
                  <a:tcPr/>
                </a:tc>
              </a:tr>
            </a:tbl>
          </a:graphicData>
        </a:graphic>
      </p:graphicFrame>
      <p:sp>
        <p:nvSpPr>
          <p:cNvPr id="7" name="Subtitle 2"/>
          <p:cNvSpPr txBox="1">
            <a:spLocks/>
          </p:cNvSpPr>
          <p:nvPr/>
        </p:nvSpPr>
        <p:spPr>
          <a:xfrm>
            <a:off x="4953000" y="1066800"/>
            <a:ext cx="3962400" cy="60960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571500" indent="-571500">
              <a:buFont typeface="Wingdings" pitchFamily="2" charset="2"/>
              <a:buChar char="§"/>
            </a:pPr>
            <a:r>
              <a:rPr lang="en-IN" sz="3200" b="1" dirty="0" smtClean="0">
                <a:latin typeface="+mj-lt"/>
              </a:rPr>
              <a:t>Subset of confusable symbols used to encode the watermark. Original and Duplicate code for each symbol is shown. </a:t>
            </a:r>
          </a:p>
        </p:txBody>
      </p:sp>
      <p:sp>
        <p:nvSpPr>
          <p:cNvPr id="4" name="Subtitle 2"/>
          <p:cNvSpPr txBox="1">
            <a:spLocks/>
          </p:cNvSpPr>
          <p:nvPr/>
        </p:nvSpPr>
        <p:spPr>
          <a:xfrm>
            <a:off x="4953000" y="228600"/>
            <a:ext cx="1992457" cy="6858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800" b="1" u="sng" dirty="0" smtClean="0">
                <a:latin typeface="+mj-lt"/>
              </a:rPr>
              <a:t>Table 1.</a:t>
            </a:r>
            <a:endParaRPr lang="en-IN" sz="2800" b="1" u="sng" dirty="0">
              <a:latin typeface="+mj-lt"/>
            </a:endParaRPr>
          </a:p>
        </p:txBody>
      </p:sp>
    </p:spTree>
    <p:extLst>
      <p:ext uri="{BB962C8B-B14F-4D97-AF65-F5344CB8AC3E}">
        <p14:creationId xmlns:p14="http://schemas.microsoft.com/office/powerpoint/2010/main" val="3807071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8600" y="0"/>
            <a:ext cx="80772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OUTLINE</a:t>
            </a:r>
            <a:endParaRPr lang="en-IN" sz="4000" b="1" dirty="0" smtClean="0">
              <a:latin typeface="+mj-lt"/>
            </a:endParaRPr>
          </a:p>
        </p:txBody>
      </p:sp>
      <p:sp>
        <p:nvSpPr>
          <p:cNvPr id="5" name="Subtitle 2"/>
          <p:cNvSpPr txBox="1">
            <a:spLocks/>
          </p:cNvSpPr>
          <p:nvPr/>
        </p:nvSpPr>
        <p:spPr>
          <a:xfrm>
            <a:off x="228600" y="762000"/>
            <a:ext cx="8382000" cy="6096000"/>
          </a:xfrm>
          <a:prstGeom prst="rect">
            <a:avLst/>
          </a:prstGeom>
        </p:spPr>
        <p:txBody>
          <a:bodyPr>
            <a:normAutofit fontScale="625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0" indent="-457200">
              <a:buFont typeface="Arial" pitchFamily="34" charset="0"/>
              <a:buChar char="•"/>
            </a:pPr>
            <a:r>
              <a:rPr lang="en-IN" sz="2800" dirty="0" smtClean="0">
                <a:latin typeface="+mj-lt"/>
              </a:rPr>
              <a:t>What is watermarking</a:t>
            </a:r>
            <a:endParaRPr lang="en-IN" sz="2800" dirty="0">
              <a:latin typeface="+mj-lt"/>
            </a:endParaRPr>
          </a:p>
          <a:p>
            <a:pPr marL="457200" indent="-457200">
              <a:buFont typeface="Arial" pitchFamily="34" charset="0"/>
              <a:buChar char="•"/>
            </a:pPr>
            <a:r>
              <a:rPr lang="en-IN" sz="2800" dirty="0" smtClean="0">
                <a:latin typeface="+mj-lt"/>
              </a:rPr>
              <a:t>Why watermarking</a:t>
            </a:r>
          </a:p>
          <a:p>
            <a:pPr marL="457200" indent="-457200">
              <a:buFont typeface="Arial" pitchFamily="34" charset="0"/>
              <a:buChar char="•"/>
            </a:pPr>
            <a:r>
              <a:rPr lang="en-IN" sz="2800" dirty="0" smtClean="0">
                <a:latin typeface="+mj-lt"/>
              </a:rPr>
              <a:t>Cryptography  vs. Steganography vs. watermarking</a:t>
            </a:r>
          </a:p>
          <a:p>
            <a:pPr marL="457200" indent="-457200">
              <a:buFont typeface="Arial" pitchFamily="34" charset="0"/>
              <a:buChar char="•"/>
            </a:pPr>
            <a:r>
              <a:rPr lang="en-IN" sz="2800" dirty="0" smtClean="0">
                <a:latin typeface="+mj-lt"/>
              </a:rPr>
              <a:t>Category of Watermarking</a:t>
            </a:r>
          </a:p>
          <a:p>
            <a:pPr marL="457200" indent="-457200">
              <a:buFont typeface="Arial" pitchFamily="34" charset="0"/>
              <a:buChar char="•"/>
            </a:pPr>
            <a:r>
              <a:rPr lang="en-IN" sz="2800" dirty="0" smtClean="0">
                <a:latin typeface="+mj-lt"/>
              </a:rPr>
              <a:t>Property of Watermarking</a:t>
            </a:r>
          </a:p>
          <a:p>
            <a:pPr marL="457200" indent="-457200">
              <a:buFont typeface="Arial" pitchFamily="34" charset="0"/>
              <a:buChar char="•"/>
            </a:pPr>
            <a:r>
              <a:rPr lang="en-IN" sz="2800" dirty="0" smtClean="0">
                <a:latin typeface="+mj-lt"/>
              </a:rPr>
              <a:t>Watermarking on different media types</a:t>
            </a:r>
          </a:p>
          <a:p>
            <a:pPr marL="457200" indent="-457200">
              <a:buFont typeface="Arial" pitchFamily="34" charset="0"/>
              <a:buChar char="•"/>
            </a:pPr>
            <a:r>
              <a:rPr lang="en-IN" sz="2800" dirty="0" smtClean="0">
                <a:latin typeface="+mj-lt"/>
              </a:rPr>
              <a:t>Text watermarking</a:t>
            </a:r>
          </a:p>
          <a:p>
            <a:pPr marL="457200" indent="-457200">
              <a:buFont typeface="Arial" pitchFamily="34" charset="0"/>
              <a:buChar char="•"/>
            </a:pPr>
            <a:r>
              <a:rPr lang="en-IN" sz="2800" dirty="0" smtClean="0">
                <a:latin typeface="+mj-lt"/>
              </a:rPr>
              <a:t>Text watermarking techniques</a:t>
            </a:r>
          </a:p>
          <a:p>
            <a:pPr marL="457200" indent="-457200">
              <a:buFont typeface="Arial" pitchFamily="34" charset="0"/>
              <a:buChar char="•"/>
            </a:pPr>
            <a:r>
              <a:rPr lang="en-IN" sz="2800" dirty="0" smtClean="0">
                <a:latin typeface="+mj-lt"/>
              </a:rPr>
              <a:t>Feature of technique used </a:t>
            </a:r>
          </a:p>
          <a:p>
            <a:pPr marL="457200" indent="-457200">
              <a:buFont typeface="Arial" pitchFamily="34" charset="0"/>
              <a:buChar char="•"/>
            </a:pPr>
            <a:r>
              <a:rPr lang="en-IN" sz="2800" dirty="0" smtClean="0">
                <a:latin typeface="+mj-lt"/>
              </a:rPr>
              <a:t>Unicode confusable</a:t>
            </a:r>
          </a:p>
          <a:p>
            <a:pPr marL="457200" indent="-457200">
              <a:buFont typeface="Arial" pitchFamily="34" charset="0"/>
              <a:buChar char="•"/>
            </a:pPr>
            <a:r>
              <a:rPr lang="en-IN" sz="2800" dirty="0" smtClean="0">
                <a:latin typeface="+mj-lt"/>
              </a:rPr>
              <a:t>Watermark Generation </a:t>
            </a:r>
          </a:p>
          <a:p>
            <a:pPr marL="457200" indent="-457200">
              <a:buFont typeface="Arial" pitchFamily="34" charset="0"/>
              <a:buChar char="•"/>
            </a:pPr>
            <a:r>
              <a:rPr lang="en-IN" sz="2800" dirty="0" smtClean="0">
                <a:latin typeface="+mj-lt"/>
              </a:rPr>
              <a:t>Authorship verification</a:t>
            </a:r>
          </a:p>
          <a:p>
            <a:pPr marL="457200" indent="-457200">
              <a:buFont typeface="Arial" pitchFamily="34" charset="0"/>
              <a:buChar char="•"/>
            </a:pPr>
            <a:r>
              <a:rPr lang="en-IN" sz="2800" dirty="0" smtClean="0">
                <a:latin typeface="+mj-lt"/>
              </a:rPr>
              <a:t>Output</a:t>
            </a:r>
          </a:p>
          <a:p>
            <a:pPr marL="457200" indent="-457200">
              <a:buFont typeface="Arial" pitchFamily="34" charset="0"/>
              <a:buChar char="•"/>
            </a:pPr>
            <a:r>
              <a:rPr lang="en-IN" sz="2800" dirty="0" smtClean="0">
                <a:latin typeface="+mj-lt"/>
              </a:rPr>
              <a:t>Drawback</a:t>
            </a:r>
          </a:p>
          <a:p>
            <a:pPr marL="457200" indent="-457200">
              <a:buFont typeface="Arial" pitchFamily="34" charset="0"/>
              <a:buChar char="•"/>
            </a:pPr>
            <a:r>
              <a:rPr lang="en-IN" sz="2800" dirty="0" smtClean="0">
                <a:latin typeface="+mj-lt"/>
              </a:rPr>
              <a:t>Possibilities in XML</a:t>
            </a:r>
          </a:p>
          <a:p>
            <a:pPr marL="457200" indent="-457200">
              <a:buFont typeface="Arial" pitchFamily="34" charset="0"/>
              <a:buChar char="•"/>
            </a:pPr>
            <a:r>
              <a:rPr lang="en-IN" sz="2800" dirty="0" smtClean="0">
                <a:latin typeface="+mj-lt"/>
              </a:rPr>
              <a:t>Query based approach</a:t>
            </a:r>
          </a:p>
          <a:p>
            <a:pPr marL="457200" indent="-457200">
              <a:buFont typeface="Arial" pitchFamily="34" charset="0"/>
              <a:buChar char="•"/>
            </a:pPr>
            <a:r>
              <a:rPr lang="en-IN" sz="2800" dirty="0" smtClean="0">
                <a:latin typeface="+mj-lt"/>
              </a:rPr>
              <a:t>Watermark insertion and detection algorithm</a:t>
            </a:r>
            <a:endParaRPr lang="en-IN" sz="2800" dirty="0" smtClean="0">
              <a:latin typeface="+mj-lt"/>
            </a:endParaRPr>
          </a:p>
          <a:p>
            <a:pPr marL="457200" indent="-457200">
              <a:buFont typeface="Arial" pitchFamily="34" charset="0"/>
              <a:buChar char="•"/>
            </a:pPr>
            <a:r>
              <a:rPr lang="en-IN" sz="2800" dirty="0" smtClean="0">
                <a:latin typeface="+mj-lt"/>
              </a:rPr>
              <a:t>Future Work</a:t>
            </a:r>
          </a:p>
          <a:p>
            <a:pPr marL="457200" indent="-457200">
              <a:buFont typeface="Arial" pitchFamily="34" charset="0"/>
              <a:buChar char="•"/>
            </a:pPr>
            <a:endParaRPr lang="en-IN" sz="2800" dirty="0" smtClean="0">
              <a:latin typeface="+mj-lt"/>
            </a:endParaRPr>
          </a:p>
        </p:txBody>
      </p:sp>
    </p:spTree>
    <p:extLst>
      <p:ext uri="{BB962C8B-B14F-4D97-AF65-F5344CB8AC3E}">
        <p14:creationId xmlns:p14="http://schemas.microsoft.com/office/powerpoint/2010/main" val="358810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31376510"/>
              </p:ext>
            </p:extLst>
          </p:nvPr>
        </p:nvGraphicFramePr>
        <p:xfrm>
          <a:off x="152400" y="152400"/>
          <a:ext cx="5562600" cy="3484880"/>
        </p:xfrm>
        <a:graphic>
          <a:graphicData uri="http://schemas.openxmlformats.org/drawingml/2006/table">
            <a:tbl>
              <a:tblPr firstRow="1" bandRow="1">
                <a:tableStyleId>{5C22544A-7EE6-4342-B048-85BDC9FD1C3A}</a:tableStyleId>
              </a:tblPr>
              <a:tblGrid>
                <a:gridCol w="3124200"/>
                <a:gridCol w="762000"/>
                <a:gridCol w="1676400"/>
              </a:tblGrid>
              <a:tr h="518160">
                <a:tc>
                  <a:txBody>
                    <a:bodyPr/>
                    <a:lstStyle/>
                    <a:p>
                      <a:r>
                        <a:rPr lang="en-IN" dirty="0" smtClean="0"/>
                        <a:t>White space</a:t>
                      </a:r>
                      <a:endParaRPr lang="en-IN" dirty="0"/>
                    </a:p>
                  </a:txBody>
                  <a:tcPr/>
                </a:tc>
                <a:tc>
                  <a:txBody>
                    <a:bodyPr/>
                    <a:lstStyle/>
                    <a:p>
                      <a:r>
                        <a:rPr lang="en-IN" dirty="0" smtClean="0"/>
                        <a:t>Bits</a:t>
                      </a:r>
                      <a:endParaRPr lang="en-IN" dirty="0"/>
                    </a:p>
                  </a:txBody>
                  <a:tcPr/>
                </a:tc>
                <a:tc>
                  <a:txBody>
                    <a:bodyPr/>
                    <a:lstStyle/>
                    <a:p>
                      <a:r>
                        <a:rPr lang="en-IN" dirty="0" smtClean="0"/>
                        <a:t>Unicode</a:t>
                      </a:r>
                      <a:endParaRPr lang="en-IN" dirty="0"/>
                    </a:p>
                  </a:txBody>
                  <a:tcPr/>
                </a:tc>
              </a:tr>
              <a:tr h="370840">
                <a:tc>
                  <a:txBody>
                    <a:bodyPr/>
                    <a:lstStyle/>
                    <a:p>
                      <a:r>
                        <a:rPr lang="en-IN" dirty="0" smtClean="0"/>
                        <a:t>Space</a:t>
                      </a:r>
                      <a:endParaRPr lang="en-IN" dirty="0"/>
                    </a:p>
                  </a:txBody>
                  <a:tcPr/>
                </a:tc>
                <a:tc>
                  <a:txBody>
                    <a:bodyPr/>
                    <a:lstStyle/>
                    <a:p>
                      <a:r>
                        <a:rPr lang="en-IN" dirty="0" smtClean="0"/>
                        <a:t>  000</a:t>
                      </a:r>
                      <a:endParaRPr lang="en-IN" dirty="0"/>
                    </a:p>
                  </a:txBody>
                  <a:tcPr/>
                </a:tc>
                <a:tc>
                  <a:txBody>
                    <a:bodyPr/>
                    <a:lstStyle/>
                    <a:p>
                      <a:r>
                        <a:rPr lang="en-IN" dirty="0" smtClean="0"/>
                        <a:t>  0x0020</a:t>
                      </a:r>
                      <a:endParaRPr lang="en-IN" dirty="0"/>
                    </a:p>
                  </a:txBody>
                  <a:tcPr/>
                </a:tc>
              </a:tr>
              <a:tr h="370840">
                <a:tc>
                  <a:txBody>
                    <a:bodyPr/>
                    <a:lstStyle/>
                    <a:p>
                      <a:r>
                        <a:rPr lang="en-IN" dirty="0" smtClean="0"/>
                        <a:t>En</a:t>
                      </a:r>
                      <a:r>
                        <a:rPr lang="en-IN" baseline="0" dirty="0" smtClean="0"/>
                        <a:t> Quad</a:t>
                      </a:r>
                      <a:endParaRPr lang="en-IN" dirty="0"/>
                    </a:p>
                  </a:txBody>
                  <a:tcPr/>
                </a:tc>
                <a:tc>
                  <a:txBody>
                    <a:bodyPr/>
                    <a:lstStyle/>
                    <a:p>
                      <a:r>
                        <a:rPr lang="en-IN" dirty="0" smtClean="0"/>
                        <a:t>  001</a:t>
                      </a:r>
                      <a:endParaRPr lang="en-IN" dirty="0"/>
                    </a:p>
                  </a:txBody>
                  <a:tcPr/>
                </a:tc>
                <a:tc>
                  <a:txBody>
                    <a:bodyPr/>
                    <a:lstStyle/>
                    <a:p>
                      <a:r>
                        <a:rPr lang="en-IN" dirty="0" smtClean="0"/>
                        <a:t>  0x2000</a:t>
                      </a:r>
                      <a:endParaRPr lang="en-IN" dirty="0"/>
                    </a:p>
                  </a:txBody>
                  <a:tcPr/>
                </a:tc>
              </a:tr>
              <a:tr h="370840">
                <a:tc>
                  <a:txBody>
                    <a:bodyPr/>
                    <a:lstStyle/>
                    <a:p>
                      <a:r>
                        <a:rPr lang="en-IN" dirty="0" smtClean="0"/>
                        <a:t>Three-per-</a:t>
                      </a:r>
                      <a:r>
                        <a:rPr lang="en-IN" dirty="0" err="1" smtClean="0"/>
                        <a:t>em</a:t>
                      </a:r>
                      <a:r>
                        <a:rPr lang="en-IN" dirty="0" smtClean="0"/>
                        <a:t> Space</a:t>
                      </a:r>
                      <a:endParaRPr lang="en-IN" dirty="0"/>
                    </a:p>
                  </a:txBody>
                  <a:tcPr/>
                </a:tc>
                <a:tc>
                  <a:txBody>
                    <a:bodyPr/>
                    <a:lstStyle/>
                    <a:p>
                      <a:r>
                        <a:rPr lang="en-IN" dirty="0" smtClean="0"/>
                        <a:t>  010</a:t>
                      </a:r>
                      <a:endParaRPr lang="en-IN" dirty="0"/>
                    </a:p>
                  </a:txBody>
                  <a:tcPr/>
                </a:tc>
                <a:tc>
                  <a:txBody>
                    <a:bodyPr/>
                    <a:lstStyle/>
                    <a:p>
                      <a:r>
                        <a:rPr lang="en-IN" dirty="0" smtClean="0"/>
                        <a:t>  0x2004</a:t>
                      </a:r>
                      <a:endParaRPr lang="en-IN" dirty="0"/>
                    </a:p>
                  </a:txBody>
                  <a:tcPr/>
                </a:tc>
              </a:tr>
              <a:tr h="370840">
                <a:tc>
                  <a:txBody>
                    <a:bodyPr/>
                    <a:lstStyle/>
                    <a:p>
                      <a:r>
                        <a:rPr lang="en-IN" dirty="0" smtClean="0"/>
                        <a:t>Four-per-</a:t>
                      </a:r>
                      <a:r>
                        <a:rPr lang="en-IN" dirty="0" err="1" smtClean="0"/>
                        <a:t>em</a:t>
                      </a:r>
                      <a:r>
                        <a:rPr lang="en-IN" dirty="0" smtClean="0"/>
                        <a:t>-Space</a:t>
                      </a:r>
                      <a:endParaRPr lang="en-IN" dirty="0"/>
                    </a:p>
                  </a:txBody>
                  <a:tcPr/>
                </a:tc>
                <a:tc>
                  <a:txBody>
                    <a:bodyPr/>
                    <a:lstStyle/>
                    <a:p>
                      <a:r>
                        <a:rPr lang="en-IN" dirty="0" smtClean="0"/>
                        <a:t>  010</a:t>
                      </a:r>
                      <a:endParaRPr lang="en-IN" dirty="0"/>
                    </a:p>
                  </a:txBody>
                  <a:tcPr/>
                </a:tc>
                <a:tc>
                  <a:txBody>
                    <a:bodyPr/>
                    <a:lstStyle/>
                    <a:p>
                      <a:r>
                        <a:rPr lang="en-IN" dirty="0" smtClean="0"/>
                        <a:t>  0x2005</a:t>
                      </a:r>
                      <a:endParaRPr lang="en-IN" dirty="0"/>
                    </a:p>
                  </a:txBody>
                  <a:tcPr/>
                </a:tc>
              </a:tr>
              <a:tr h="370840">
                <a:tc>
                  <a:txBody>
                    <a:bodyPr/>
                    <a:lstStyle/>
                    <a:p>
                      <a:r>
                        <a:rPr lang="en-IN" dirty="0" smtClean="0"/>
                        <a:t>Punctuation</a:t>
                      </a:r>
                      <a:r>
                        <a:rPr lang="en-IN" baseline="0" dirty="0" smtClean="0"/>
                        <a:t> Space</a:t>
                      </a:r>
                      <a:endParaRPr lang="en-IN" dirty="0"/>
                    </a:p>
                  </a:txBody>
                  <a:tcPr/>
                </a:tc>
                <a:tc>
                  <a:txBody>
                    <a:bodyPr/>
                    <a:lstStyle/>
                    <a:p>
                      <a:r>
                        <a:rPr lang="en-IN" dirty="0" smtClean="0"/>
                        <a:t>  011</a:t>
                      </a:r>
                      <a:endParaRPr lang="en-IN" dirty="0"/>
                    </a:p>
                  </a:txBody>
                  <a:tcPr/>
                </a:tc>
                <a:tc>
                  <a:txBody>
                    <a:bodyPr/>
                    <a:lstStyle/>
                    <a:p>
                      <a:r>
                        <a:rPr lang="en-IN" dirty="0" smtClean="0"/>
                        <a:t>  0x2008</a:t>
                      </a:r>
                      <a:endParaRPr lang="en-IN" dirty="0"/>
                    </a:p>
                  </a:txBody>
                  <a:tcPr/>
                </a:tc>
              </a:tr>
              <a:tr h="370840">
                <a:tc>
                  <a:txBody>
                    <a:bodyPr/>
                    <a:lstStyle/>
                    <a:p>
                      <a:r>
                        <a:rPr lang="en-IN" dirty="0" smtClean="0"/>
                        <a:t>Thin</a:t>
                      </a:r>
                      <a:r>
                        <a:rPr lang="en-IN" baseline="0" dirty="0" smtClean="0"/>
                        <a:t> Space</a:t>
                      </a:r>
                      <a:endParaRPr lang="en-IN" dirty="0"/>
                    </a:p>
                  </a:txBody>
                  <a:tcPr/>
                </a:tc>
                <a:tc>
                  <a:txBody>
                    <a:bodyPr/>
                    <a:lstStyle/>
                    <a:p>
                      <a:r>
                        <a:rPr lang="en-IN" dirty="0" smtClean="0"/>
                        <a:t>  100</a:t>
                      </a:r>
                      <a:endParaRPr lang="en-IN" dirty="0"/>
                    </a:p>
                  </a:txBody>
                  <a:tcPr/>
                </a:tc>
                <a:tc>
                  <a:txBody>
                    <a:bodyPr/>
                    <a:lstStyle/>
                    <a:p>
                      <a:r>
                        <a:rPr lang="en-IN" dirty="0" smtClean="0"/>
                        <a:t>  0x2009</a:t>
                      </a:r>
                      <a:endParaRPr lang="en-IN" dirty="0"/>
                    </a:p>
                  </a:txBody>
                  <a:tcPr/>
                </a:tc>
              </a:tr>
              <a:tr h="370840">
                <a:tc>
                  <a:txBody>
                    <a:bodyPr/>
                    <a:lstStyle/>
                    <a:p>
                      <a:r>
                        <a:rPr lang="en-IN" dirty="0" smtClean="0"/>
                        <a:t>Narrow</a:t>
                      </a:r>
                      <a:r>
                        <a:rPr lang="en-IN" baseline="0" dirty="0" smtClean="0"/>
                        <a:t> No-break Space</a:t>
                      </a:r>
                      <a:endParaRPr lang="en-IN" dirty="0"/>
                    </a:p>
                  </a:txBody>
                  <a:tcPr/>
                </a:tc>
                <a:tc>
                  <a:txBody>
                    <a:bodyPr/>
                    <a:lstStyle/>
                    <a:p>
                      <a:r>
                        <a:rPr lang="en-IN" dirty="0" smtClean="0"/>
                        <a:t>  110</a:t>
                      </a:r>
                      <a:endParaRPr lang="en-IN" dirty="0"/>
                    </a:p>
                  </a:txBody>
                  <a:tcPr/>
                </a:tc>
                <a:tc>
                  <a:txBody>
                    <a:bodyPr/>
                    <a:lstStyle/>
                    <a:p>
                      <a:r>
                        <a:rPr lang="en-IN" dirty="0" smtClean="0"/>
                        <a:t>  0x202f</a:t>
                      </a:r>
                      <a:endParaRPr lang="en-IN" dirty="0"/>
                    </a:p>
                  </a:txBody>
                  <a:tcPr/>
                </a:tc>
              </a:tr>
              <a:tr h="370840">
                <a:tc>
                  <a:txBody>
                    <a:bodyPr/>
                    <a:lstStyle/>
                    <a:p>
                      <a:r>
                        <a:rPr lang="en-IN" dirty="0" smtClean="0"/>
                        <a:t>Medium</a:t>
                      </a:r>
                      <a:r>
                        <a:rPr lang="en-IN" baseline="0" dirty="0" smtClean="0"/>
                        <a:t> Mathematical space</a:t>
                      </a:r>
                      <a:endParaRPr lang="en-IN" dirty="0"/>
                    </a:p>
                  </a:txBody>
                  <a:tcPr/>
                </a:tc>
                <a:tc>
                  <a:txBody>
                    <a:bodyPr/>
                    <a:lstStyle/>
                    <a:p>
                      <a:r>
                        <a:rPr lang="en-IN" dirty="0" smtClean="0"/>
                        <a:t>  111</a:t>
                      </a:r>
                      <a:endParaRPr lang="en-IN" dirty="0"/>
                    </a:p>
                  </a:txBody>
                  <a:tcPr/>
                </a:tc>
                <a:tc>
                  <a:txBody>
                    <a:bodyPr/>
                    <a:lstStyle/>
                    <a:p>
                      <a:r>
                        <a:rPr lang="en-IN" dirty="0" smtClean="0"/>
                        <a:t>  0x205f</a:t>
                      </a:r>
                      <a:endParaRPr lang="en-IN" dirty="0"/>
                    </a:p>
                  </a:txBody>
                  <a:tcPr/>
                </a:tc>
              </a:tr>
            </a:tbl>
          </a:graphicData>
        </a:graphic>
      </p:graphicFrame>
      <p:sp>
        <p:nvSpPr>
          <p:cNvPr id="5" name="Subtitle 2"/>
          <p:cNvSpPr txBox="1">
            <a:spLocks/>
          </p:cNvSpPr>
          <p:nvPr/>
        </p:nvSpPr>
        <p:spPr>
          <a:xfrm>
            <a:off x="5791200" y="990600"/>
            <a:ext cx="3352800" cy="6553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0" indent="-457200">
              <a:buFont typeface="Wingdings" pitchFamily="2" charset="2"/>
              <a:buChar char="§"/>
            </a:pPr>
            <a:r>
              <a:rPr lang="en-IN" sz="3200" b="1" dirty="0" smtClean="0">
                <a:latin typeface="+mj-lt"/>
              </a:rPr>
              <a:t>Encoding for white space symbols. In order to encode 3 bits in a single whitespace 8 different whitespace are used in total</a:t>
            </a:r>
          </a:p>
        </p:txBody>
      </p:sp>
      <p:sp>
        <p:nvSpPr>
          <p:cNvPr id="7" name="Subtitle 2"/>
          <p:cNvSpPr txBox="1">
            <a:spLocks/>
          </p:cNvSpPr>
          <p:nvPr/>
        </p:nvSpPr>
        <p:spPr>
          <a:xfrm>
            <a:off x="5943600" y="138545"/>
            <a:ext cx="1992457" cy="6858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800" b="1" u="sng" dirty="0" smtClean="0">
                <a:latin typeface="+mj-lt"/>
              </a:rPr>
              <a:t>Table 2.</a:t>
            </a:r>
            <a:endParaRPr lang="en-IN" sz="2800" b="1" u="sng" dirty="0">
              <a:latin typeface="+mj-lt"/>
            </a:endParaRPr>
          </a:p>
        </p:txBody>
      </p:sp>
    </p:spTree>
    <p:extLst>
      <p:ext uri="{BB962C8B-B14F-4D97-AF65-F5344CB8AC3E}">
        <p14:creationId xmlns:p14="http://schemas.microsoft.com/office/powerpoint/2010/main" val="1917003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04800" y="381000"/>
            <a:ext cx="8077200" cy="1084118"/>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FLOWCHART</a:t>
            </a:r>
            <a:endParaRPr lang="en-IN" sz="4000" b="1" dirty="0">
              <a:latin typeface="+mj-lt"/>
            </a:endParaRPr>
          </a:p>
        </p:txBody>
      </p:sp>
      <p:sp>
        <p:nvSpPr>
          <p:cNvPr id="3" name="Rounded Rectangle 2"/>
          <p:cNvSpPr/>
          <p:nvPr/>
        </p:nvSpPr>
        <p:spPr>
          <a:xfrm>
            <a:off x="152400" y="2667000"/>
            <a:ext cx="2133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Watermark</a:t>
            </a:r>
          </a:p>
          <a:p>
            <a:pPr algn="ctr"/>
            <a:r>
              <a:rPr lang="en-IN" dirty="0" smtClean="0"/>
              <a:t>Generation</a:t>
            </a:r>
          </a:p>
        </p:txBody>
      </p:sp>
      <p:sp>
        <p:nvSpPr>
          <p:cNvPr id="4" name="Rounded Rectangle 3"/>
          <p:cNvSpPr/>
          <p:nvPr/>
        </p:nvSpPr>
        <p:spPr>
          <a:xfrm>
            <a:off x="2971800" y="26289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Embedding</a:t>
            </a:r>
          </a:p>
          <a:p>
            <a:pPr algn="ctr"/>
            <a:r>
              <a:rPr lang="en-IN" dirty="0" smtClean="0"/>
              <a:t>of </a:t>
            </a:r>
          </a:p>
          <a:p>
            <a:pPr algn="ctr"/>
            <a:r>
              <a:rPr lang="en-IN" dirty="0" smtClean="0"/>
              <a:t>Watermark</a:t>
            </a:r>
            <a:endParaRPr lang="en-IN" dirty="0"/>
          </a:p>
        </p:txBody>
      </p:sp>
      <p:sp>
        <p:nvSpPr>
          <p:cNvPr id="5" name="Rounded Rectangle 4"/>
          <p:cNvSpPr/>
          <p:nvPr/>
        </p:nvSpPr>
        <p:spPr>
          <a:xfrm>
            <a:off x="5716136" y="2621507"/>
            <a:ext cx="2132463" cy="1150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Extraction</a:t>
            </a:r>
          </a:p>
          <a:p>
            <a:pPr algn="ctr"/>
            <a:r>
              <a:rPr lang="en-IN" dirty="0" smtClean="0"/>
              <a:t>of</a:t>
            </a:r>
          </a:p>
          <a:p>
            <a:pPr algn="ctr"/>
            <a:r>
              <a:rPr lang="en-IN" dirty="0" smtClean="0"/>
              <a:t>Watermark</a:t>
            </a:r>
            <a:endParaRPr lang="en-IN" dirty="0"/>
          </a:p>
        </p:txBody>
      </p:sp>
      <p:sp>
        <p:nvSpPr>
          <p:cNvPr id="6" name="Rounded Rectangle 5"/>
          <p:cNvSpPr/>
          <p:nvPr/>
        </p:nvSpPr>
        <p:spPr>
          <a:xfrm>
            <a:off x="5791768" y="4648200"/>
            <a:ext cx="1981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Authorship</a:t>
            </a:r>
          </a:p>
          <a:p>
            <a:pPr algn="ctr"/>
            <a:r>
              <a:rPr lang="en-IN" dirty="0" smtClean="0"/>
              <a:t>Verification</a:t>
            </a:r>
            <a:endParaRPr lang="en-IN" dirty="0"/>
          </a:p>
        </p:txBody>
      </p:sp>
      <p:cxnSp>
        <p:nvCxnSpPr>
          <p:cNvPr id="8" name="Straight Arrow Connector 7"/>
          <p:cNvCxnSpPr>
            <a:stCxn id="3" idx="3"/>
            <a:endCxn id="4" idx="1"/>
          </p:cNvCxnSpPr>
          <p:nvPr/>
        </p:nvCxnSpPr>
        <p:spPr>
          <a:xfrm>
            <a:off x="2286000" y="32004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5" idx="1"/>
          </p:cNvCxnSpPr>
          <p:nvPr/>
        </p:nvCxnSpPr>
        <p:spPr>
          <a:xfrm flipV="1">
            <a:off x="5105400" y="3196704"/>
            <a:ext cx="610736" cy="36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p:cNvCxnSpPr>
          <p:nvPr/>
        </p:nvCxnSpPr>
        <p:spPr>
          <a:xfrm flipH="1">
            <a:off x="6782367" y="3771900"/>
            <a:ext cx="1" cy="876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7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1655618"/>
            <a:ext cx="25908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All the world’s a stage and all the man and woman are merely players…</a:t>
            </a:r>
            <a:endParaRPr lang="en-IN" dirty="0"/>
          </a:p>
        </p:txBody>
      </p:sp>
      <p:sp>
        <p:nvSpPr>
          <p:cNvPr id="5" name="Rounded Rectangle 4"/>
          <p:cNvSpPr/>
          <p:nvPr/>
        </p:nvSpPr>
        <p:spPr>
          <a:xfrm>
            <a:off x="609600" y="4038600"/>
            <a:ext cx="2438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a:t>
            </a:r>
            <a:endParaRPr lang="en-IN" sz="2400" dirty="0"/>
          </a:p>
        </p:txBody>
      </p:sp>
      <p:sp>
        <p:nvSpPr>
          <p:cNvPr id="6" name="Rectangle 5"/>
          <p:cNvSpPr/>
          <p:nvPr/>
        </p:nvSpPr>
        <p:spPr>
          <a:xfrm>
            <a:off x="3962400" y="2057400"/>
            <a:ext cx="2286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Hash(</a:t>
            </a:r>
            <a:r>
              <a:rPr lang="en-IN" sz="2400" dirty="0" err="1" smtClean="0"/>
              <a:t>t,k</a:t>
            </a:r>
            <a:r>
              <a:rPr lang="en-IN" sz="2400" dirty="0" smtClean="0"/>
              <a:t>)</a:t>
            </a:r>
            <a:endParaRPr lang="en-IN" sz="2400" dirty="0"/>
          </a:p>
        </p:txBody>
      </p:sp>
      <p:sp>
        <p:nvSpPr>
          <p:cNvPr id="7" name="Subtitle 2"/>
          <p:cNvSpPr txBox="1">
            <a:spLocks/>
          </p:cNvSpPr>
          <p:nvPr/>
        </p:nvSpPr>
        <p:spPr>
          <a:xfrm>
            <a:off x="768927" y="1236518"/>
            <a:ext cx="1967345" cy="4191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000" b="1" dirty="0" smtClean="0">
                <a:latin typeface="+mj-lt"/>
              </a:rPr>
              <a:t>      Text, t</a:t>
            </a:r>
            <a:endParaRPr lang="en-IN" sz="2000" b="1" dirty="0">
              <a:latin typeface="+mj-lt"/>
            </a:endParaRPr>
          </a:p>
        </p:txBody>
      </p:sp>
      <p:sp>
        <p:nvSpPr>
          <p:cNvPr id="8" name="Subtitle 2"/>
          <p:cNvSpPr txBox="1">
            <a:spLocks/>
          </p:cNvSpPr>
          <p:nvPr/>
        </p:nvSpPr>
        <p:spPr>
          <a:xfrm>
            <a:off x="845127" y="3619500"/>
            <a:ext cx="1967345" cy="4191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000" b="1" dirty="0" smtClean="0">
                <a:latin typeface="+mj-lt"/>
              </a:rPr>
              <a:t>   Password, k</a:t>
            </a:r>
            <a:endParaRPr lang="en-IN" sz="2000" b="1" dirty="0">
              <a:latin typeface="+mj-lt"/>
            </a:endParaRPr>
          </a:p>
        </p:txBody>
      </p:sp>
      <p:cxnSp>
        <p:nvCxnSpPr>
          <p:cNvPr id="12" name="Elbow Connector 11"/>
          <p:cNvCxnSpPr>
            <a:stCxn id="5" idx="3"/>
            <a:endCxn id="6" idx="1"/>
          </p:cNvCxnSpPr>
          <p:nvPr/>
        </p:nvCxnSpPr>
        <p:spPr>
          <a:xfrm flipV="1">
            <a:off x="3048000" y="3276600"/>
            <a:ext cx="914400" cy="1219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3"/>
          </p:cNvCxnSpPr>
          <p:nvPr/>
        </p:nvCxnSpPr>
        <p:spPr>
          <a:xfrm>
            <a:off x="3048000" y="2455718"/>
            <a:ext cx="914400" cy="3636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795656" y="2876550"/>
            <a:ext cx="22098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b9460a86157731eb</a:t>
            </a:r>
            <a:endParaRPr lang="en-IN" dirty="0"/>
          </a:p>
        </p:txBody>
      </p:sp>
      <p:sp>
        <p:nvSpPr>
          <p:cNvPr id="16" name="Subtitle 2"/>
          <p:cNvSpPr txBox="1">
            <a:spLocks/>
          </p:cNvSpPr>
          <p:nvPr/>
        </p:nvSpPr>
        <p:spPr>
          <a:xfrm>
            <a:off x="6795656" y="2457450"/>
            <a:ext cx="2088572" cy="4191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000" b="1" dirty="0" smtClean="0">
                <a:latin typeface="+mj-lt"/>
              </a:rPr>
              <a:t>  Watermark, w</a:t>
            </a:r>
            <a:endParaRPr lang="en-IN" sz="2000" b="1" dirty="0">
              <a:latin typeface="+mj-lt"/>
            </a:endParaRPr>
          </a:p>
        </p:txBody>
      </p:sp>
      <p:sp>
        <p:nvSpPr>
          <p:cNvPr id="17" name="Subtitle 2"/>
          <p:cNvSpPr txBox="1">
            <a:spLocks/>
          </p:cNvSpPr>
          <p:nvPr/>
        </p:nvSpPr>
        <p:spPr>
          <a:xfrm>
            <a:off x="304800" y="152400"/>
            <a:ext cx="8077200" cy="1084118"/>
          </a:xfrm>
          <a:prstGeom prst="rect">
            <a:avLst/>
          </a:prstGeom>
        </p:spPr>
        <p:txBody>
          <a:bodyPr>
            <a:normAutofit fontScale="925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WATERMARK GENERATION WITH PASSWORD</a:t>
            </a:r>
            <a:endParaRPr lang="en-IN" sz="4000" b="1" dirty="0">
              <a:latin typeface="+mj-lt"/>
            </a:endParaRPr>
          </a:p>
        </p:txBody>
      </p:sp>
      <p:cxnSp>
        <p:nvCxnSpPr>
          <p:cNvPr id="21" name="Straight Arrow Connector 20"/>
          <p:cNvCxnSpPr>
            <a:stCxn id="6" idx="3"/>
          </p:cNvCxnSpPr>
          <p:nvPr/>
        </p:nvCxnSpPr>
        <p:spPr>
          <a:xfrm>
            <a:off x="6248400" y="3276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Subtitle 2"/>
          <p:cNvSpPr txBox="1">
            <a:spLocks/>
          </p:cNvSpPr>
          <p:nvPr/>
        </p:nvSpPr>
        <p:spPr>
          <a:xfrm>
            <a:off x="387927" y="5181600"/>
            <a:ext cx="8077200" cy="1717964"/>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342900" indent="-342900">
              <a:buFont typeface="Wingdings" pitchFamily="2" charset="2"/>
              <a:buChar char="§"/>
            </a:pPr>
            <a:r>
              <a:rPr lang="en-IN" sz="2400" b="1" dirty="0" smtClean="0">
                <a:latin typeface="+mj-lt"/>
              </a:rPr>
              <a:t>Given the original text ‘t’ and a password ‘k’, the Siphash function generates a cryptographic hash, representing the watermark w to be embedded.</a:t>
            </a:r>
            <a:endParaRPr lang="en-IN" sz="2400" b="1" dirty="0">
              <a:latin typeface="+mj-lt"/>
            </a:endParaRPr>
          </a:p>
        </p:txBody>
      </p:sp>
    </p:spTree>
    <p:extLst>
      <p:ext uri="{BB962C8B-B14F-4D97-AF65-F5344CB8AC3E}">
        <p14:creationId xmlns:p14="http://schemas.microsoft.com/office/powerpoint/2010/main" val="1603392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00200" y="2286000"/>
            <a:ext cx="510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smtClean="0"/>
              <a:t>A       the  wor  </a:t>
            </a:r>
            <a:endParaRPr lang="en-IN" sz="4400" dirty="0"/>
          </a:p>
        </p:txBody>
      </p:sp>
      <p:sp>
        <p:nvSpPr>
          <p:cNvPr id="8" name="Rectangle 7"/>
          <p:cNvSpPr/>
          <p:nvPr/>
        </p:nvSpPr>
        <p:spPr>
          <a:xfrm>
            <a:off x="1600200" y="3886200"/>
            <a:ext cx="510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1  0  1  1  1  0   0  1  0  1</a:t>
            </a:r>
            <a:endParaRPr lang="en-IN" sz="3200" dirty="0"/>
          </a:p>
        </p:txBody>
      </p:sp>
      <p:sp>
        <p:nvSpPr>
          <p:cNvPr id="10" name="Oval 9"/>
          <p:cNvSpPr/>
          <p:nvPr/>
        </p:nvSpPr>
        <p:spPr>
          <a:xfrm>
            <a:off x="2667000" y="2362200"/>
            <a:ext cx="228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l</a:t>
            </a:r>
            <a:endParaRPr lang="en-IN" sz="4000" dirty="0"/>
          </a:p>
        </p:txBody>
      </p:sp>
      <p:sp>
        <p:nvSpPr>
          <p:cNvPr id="11" name="Oval 10"/>
          <p:cNvSpPr/>
          <p:nvPr/>
        </p:nvSpPr>
        <p:spPr>
          <a:xfrm>
            <a:off x="3048000" y="2376055"/>
            <a:ext cx="228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l</a:t>
            </a:r>
            <a:endParaRPr lang="en-IN" sz="4000" dirty="0"/>
          </a:p>
        </p:txBody>
      </p:sp>
      <p:sp>
        <p:nvSpPr>
          <p:cNvPr id="12" name="Oval 11"/>
          <p:cNvSpPr/>
          <p:nvPr/>
        </p:nvSpPr>
        <p:spPr>
          <a:xfrm>
            <a:off x="3401290" y="2376055"/>
            <a:ext cx="204355" cy="450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4752110" y="2372590"/>
            <a:ext cx="166256" cy="450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050973" y="2376054"/>
            <a:ext cx="228600" cy="4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l</a:t>
            </a:r>
            <a:endParaRPr lang="en-IN" sz="4000" dirty="0"/>
          </a:p>
        </p:txBody>
      </p:sp>
      <p:sp>
        <p:nvSpPr>
          <p:cNvPr id="15" name="Oval 14"/>
          <p:cNvSpPr/>
          <p:nvPr/>
        </p:nvSpPr>
        <p:spPr>
          <a:xfrm>
            <a:off x="6324600" y="2376055"/>
            <a:ext cx="381000" cy="443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d</a:t>
            </a:r>
            <a:endParaRPr lang="en-IN" sz="4000" dirty="0"/>
          </a:p>
        </p:txBody>
      </p:sp>
      <p:cxnSp>
        <p:nvCxnSpPr>
          <p:cNvPr id="17" name="Straight Connector 16"/>
          <p:cNvCxnSpPr>
            <a:stCxn id="10" idx="3"/>
          </p:cNvCxnSpPr>
          <p:nvPr/>
        </p:nvCxnSpPr>
        <p:spPr>
          <a:xfrm flipH="1">
            <a:off x="1752600" y="2752445"/>
            <a:ext cx="947878" cy="128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5"/>
          </p:cNvCxnSpPr>
          <p:nvPr/>
        </p:nvCxnSpPr>
        <p:spPr>
          <a:xfrm flipH="1">
            <a:off x="2057400" y="2752445"/>
            <a:ext cx="804722" cy="136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362200" y="2819400"/>
            <a:ext cx="685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5"/>
          </p:cNvCxnSpPr>
          <p:nvPr/>
        </p:nvCxnSpPr>
        <p:spPr>
          <a:xfrm flipH="1">
            <a:off x="2667000" y="2766300"/>
            <a:ext cx="576122" cy="1272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3"/>
          </p:cNvCxnSpPr>
          <p:nvPr/>
        </p:nvCxnSpPr>
        <p:spPr>
          <a:xfrm flipH="1">
            <a:off x="2895600" y="2760387"/>
            <a:ext cx="535617" cy="112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5"/>
          </p:cNvCxnSpPr>
          <p:nvPr/>
        </p:nvCxnSpPr>
        <p:spPr>
          <a:xfrm>
            <a:off x="3575718" y="2760387"/>
            <a:ext cx="310482" cy="112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8" idx="0"/>
          </p:cNvCxnSpPr>
          <p:nvPr/>
        </p:nvCxnSpPr>
        <p:spPr>
          <a:xfrm flipH="1">
            <a:off x="4152900" y="2819400"/>
            <a:ext cx="613066"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18366" y="2826328"/>
            <a:ext cx="491834" cy="1059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562600" y="2819400"/>
            <a:ext cx="488373"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5"/>
          </p:cNvCxnSpPr>
          <p:nvPr/>
        </p:nvCxnSpPr>
        <p:spPr>
          <a:xfrm flipH="1">
            <a:off x="5943600" y="2754473"/>
            <a:ext cx="302495" cy="120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4"/>
          </p:cNvCxnSpPr>
          <p:nvPr/>
        </p:nvCxnSpPr>
        <p:spPr>
          <a:xfrm flipH="1">
            <a:off x="6094847" y="2819400"/>
            <a:ext cx="420253"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5" idx="4"/>
          </p:cNvCxnSpPr>
          <p:nvPr/>
        </p:nvCxnSpPr>
        <p:spPr>
          <a:xfrm>
            <a:off x="6515100" y="2819400"/>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Subtitle 2"/>
          <p:cNvSpPr txBox="1">
            <a:spLocks/>
          </p:cNvSpPr>
          <p:nvPr/>
        </p:nvSpPr>
        <p:spPr>
          <a:xfrm>
            <a:off x="547255" y="152400"/>
            <a:ext cx="8077200" cy="16764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UNICODE WATERMARK EMBEDDING</a:t>
            </a:r>
            <a:endParaRPr lang="en-IN" sz="4000" b="1" dirty="0">
              <a:latin typeface="+mj-lt"/>
            </a:endParaRPr>
          </a:p>
        </p:txBody>
      </p:sp>
      <p:sp>
        <p:nvSpPr>
          <p:cNvPr id="41" name="Subtitle 2"/>
          <p:cNvSpPr txBox="1">
            <a:spLocks/>
          </p:cNvSpPr>
          <p:nvPr/>
        </p:nvSpPr>
        <p:spPr>
          <a:xfrm>
            <a:off x="420833" y="4724400"/>
            <a:ext cx="8077200" cy="16764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0" indent="-457200">
              <a:buFont typeface="Wingdings" pitchFamily="2" charset="2"/>
              <a:buChar char="§"/>
            </a:pPr>
            <a:r>
              <a:rPr lang="en-IN" sz="2800" b="1" dirty="0" smtClean="0">
                <a:latin typeface="+mj-lt"/>
              </a:rPr>
              <a:t>Only the symbols with a related duplicate in Table 1 and 2 are used to embed the watermark.</a:t>
            </a:r>
            <a:endParaRPr lang="en-IN" sz="2800" b="1" dirty="0">
              <a:latin typeface="+mj-lt"/>
            </a:endParaRPr>
          </a:p>
        </p:txBody>
      </p:sp>
      <p:sp>
        <p:nvSpPr>
          <p:cNvPr id="42" name="Subtitle 2"/>
          <p:cNvSpPr txBox="1">
            <a:spLocks/>
          </p:cNvSpPr>
          <p:nvPr/>
        </p:nvSpPr>
        <p:spPr>
          <a:xfrm>
            <a:off x="7151543" y="2292927"/>
            <a:ext cx="1992457" cy="6858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800" b="1" dirty="0" smtClean="0">
                <a:latin typeface="+mj-lt"/>
              </a:rPr>
              <a:t>Text</a:t>
            </a:r>
            <a:endParaRPr lang="en-IN" sz="2800" b="1" dirty="0">
              <a:latin typeface="+mj-lt"/>
            </a:endParaRPr>
          </a:p>
        </p:txBody>
      </p:sp>
      <p:cxnSp>
        <p:nvCxnSpPr>
          <p:cNvPr id="46" name="Straight Arrow Connector 45"/>
          <p:cNvCxnSpPr>
            <a:stCxn id="15" idx="6"/>
          </p:cNvCxnSpPr>
          <p:nvPr/>
        </p:nvCxnSpPr>
        <p:spPr>
          <a:xfrm flipV="1">
            <a:off x="6705600" y="2590800"/>
            <a:ext cx="445943" cy="6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 idx="3"/>
          </p:cNvCxnSpPr>
          <p:nvPr/>
        </p:nvCxnSpPr>
        <p:spPr>
          <a:xfrm>
            <a:off x="6705600" y="4191000"/>
            <a:ext cx="4459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Subtitle 2"/>
          <p:cNvSpPr txBox="1">
            <a:spLocks/>
          </p:cNvSpPr>
          <p:nvPr/>
        </p:nvSpPr>
        <p:spPr>
          <a:xfrm>
            <a:off x="7151543" y="3955473"/>
            <a:ext cx="1992457" cy="685800"/>
          </a:xfrm>
          <a:prstGeom prst="rect">
            <a:avLst/>
          </a:prstGeom>
        </p:spPr>
        <p:txBody>
          <a:bodyPr>
            <a:normAutofit fontScale="925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800" b="1" dirty="0" smtClean="0">
                <a:latin typeface="+mj-lt"/>
              </a:rPr>
              <a:t>Watermark</a:t>
            </a:r>
            <a:endParaRPr lang="en-IN" sz="2800" b="1" dirty="0">
              <a:latin typeface="+mj-lt"/>
            </a:endParaRPr>
          </a:p>
        </p:txBody>
      </p:sp>
    </p:spTree>
    <p:extLst>
      <p:ext uri="{BB962C8B-B14F-4D97-AF65-F5344CB8AC3E}">
        <p14:creationId xmlns:p14="http://schemas.microsoft.com/office/powerpoint/2010/main" val="1442594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07818" y="138545"/>
            <a:ext cx="6878782" cy="623455"/>
          </a:xfrm>
          <a:prstGeom prst="rect">
            <a:avLst/>
          </a:prstGeom>
        </p:spPr>
        <p:txBody>
          <a:bodyPr>
            <a:normAutofit fontScale="92500"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ALGORITHM FOR EMBEDDING</a:t>
            </a:r>
            <a:endParaRPr lang="en-IN" sz="4000" b="1" dirty="0">
              <a:latin typeface="+mj-lt"/>
            </a:endParaRPr>
          </a:p>
        </p:txBody>
      </p:sp>
      <p:sp>
        <p:nvSpPr>
          <p:cNvPr id="5" name="TextBox 4"/>
          <p:cNvSpPr txBox="1"/>
          <p:nvPr/>
        </p:nvSpPr>
        <p:spPr>
          <a:xfrm>
            <a:off x="200891" y="734291"/>
            <a:ext cx="8257309" cy="5863144"/>
          </a:xfrm>
          <a:prstGeom prst="rect">
            <a:avLst/>
          </a:prstGeom>
          <a:noFill/>
        </p:spPr>
        <p:txBody>
          <a:bodyPr wrap="square" rtlCol="0">
            <a:spAutoFit/>
          </a:bodyPr>
          <a:lstStyle/>
          <a:p>
            <a:r>
              <a:rPr lang="en-IN" sz="1500" dirty="0"/>
              <a:t>1</a:t>
            </a:r>
            <a:r>
              <a:rPr lang="en-IN" sz="1500" dirty="0" smtClean="0"/>
              <a:t>: T= {c1,….,c2}                                                  /*</a:t>
            </a:r>
            <a:r>
              <a:rPr lang="en-IN" sz="1500" dirty="0"/>
              <a:t>Text string of n Unicode characters </a:t>
            </a:r>
            <a:r>
              <a:rPr lang="en-IN" sz="1500" dirty="0" smtClean="0"/>
              <a:t>*/</a:t>
            </a:r>
          </a:p>
          <a:p>
            <a:r>
              <a:rPr lang="en-IN" sz="1500" dirty="0" smtClean="0"/>
              <a:t>2:Originals= {U+002c,U+002d,U+002e,…}              /*</a:t>
            </a:r>
            <a:r>
              <a:rPr lang="en-IN" sz="1500" dirty="0"/>
              <a:t>List of confusable original symbols </a:t>
            </a:r>
            <a:r>
              <a:rPr lang="en-IN" sz="1500" dirty="0" smtClean="0"/>
              <a:t>*/</a:t>
            </a:r>
          </a:p>
          <a:p>
            <a:r>
              <a:rPr lang="en-IN" sz="1500" dirty="0"/>
              <a:t>3</a:t>
            </a:r>
            <a:r>
              <a:rPr lang="en-IN" sz="1500" dirty="0" smtClean="0"/>
              <a:t>:Duplicates={U+a4f9,U+2010,U+a4f8,…}           </a:t>
            </a:r>
            <a:r>
              <a:rPr lang="en-IN" sz="1500" dirty="0"/>
              <a:t>/*List of confusable duplicate symbols</a:t>
            </a:r>
            <a:r>
              <a:rPr lang="en-IN" sz="1500" dirty="0" smtClean="0"/>
              <a:t>*/</a:t>
            </a:r>
          </a:p>
          <a:p>
            <a:r>
              <a:rPr lang="en-IN" sz="1500" dirty="0"/>
              <a:t>4</a:t>
            </a:r>
            <a:r>
              <a:rPr lang="en-IN" sz="1500" dirty="0" smtClean="0"/>
              <a:t>:Space={U+0020,U+2002,U+2005,…}                 /*</a:t>
            </a:r>
            <a:r>
              <a:rPr lang="en-IN" sz="1500" dirty="0"/>
              <a:t>List of confusable white space</a:t>
            </a:r>
            <a:r>
              <a:rPr lang="en-IN" sz="1500" dirty="0" smtClean="0"/>
              <a:t>*/</a:t>
            </a:r>
          </a:p>
          <a:p>
            <a:r>
              <a:rPr lang="en-IN" sz="1500" dirty="0"/>
              <a:t>5</a:t>
            </a:r>
            <a:r>
              <a:rPr lang="en-IN" sz="1500" dirty="0" smtClean="0"/>
              <a:t>:Confusables = Originals &amp; Spaces                     /*</a:t>
            </a:r>
            <a:r>
              <a:rPr lang="en-IN" sz="1500" dirty="0"/>
              <a:t>List of all confusable</a:t>
            </a:r>
            <a:r>
              <a:rPr lang="en-IN" sz="1500" dirty="0" smtClean="0"/>
              <a:t>*/</a:t>
            </a:r>
          </a:p>
          <a:p>
            <a:r>
              <a:rPr lang="en-IN" sz="1500" dirty="0"/>
              <a:t>6</a:t>
            </a:r>
            <a:r>
              <a:rPr lang="en-IN" sz="1500" dirty="0" smtClean="0"/>
              <a:t>: W = [b1,……,b64]                                           /*Watermark bit array*/</a:t>
            </a:r>
          </a:p>
          <a:p>
            <a:r>
              <a:rPr lang="en-IN" sz="1500" dirty="0"/>
              <a:t>7</a:t>
            </a:r>
            <a:r>
              <a:rPr lang="en-IN" sz="1500" dirty="0" smtClean="0"/>
              <a:t>:GetDuplicate : Originals -&gt;Duplicates</a:t>
            </a:r>
          </a:p>
          <a:p>
            <a:r>
              <a:rPr lang="en-IN" sz="1500" dirty="0"/>
              <a:t>8</a:t>
            </a:r>
            <a:r>
              <a:rPr lang="en-IN" sz="1500" dirty="0" smtClean="0"/>
              <a:t>:GetSpace : {000,……,111} -&gt; Spaces</a:t>
            </a:r>
          </a:p>
          <a:p>
            <a:r>
              <a:rPr lang="en-IN" sz="1500" dirty="0"/>
              <a:t>9</a:t>
            </a:r>
            <a:r>
              <a:rPr lang="en-IN" sz="1500" dirty="0" smtClean="0"/>
              <a:t>: WT = [] /*watermarked text*/</a:t>
            </a:r>
          </a:p>
          <a:p>
            <a:r>
              <a:rPr lang="en-IN" sz="1500" dirty="0" smtClean="0"/>
              <a:t>10: for all c &lt;- T do</a:t>
            </a:r>
          </a:p>
          <a:p>
            <a:r>
              <a:rPr lang="en-IN" sz="1500" dirty="0" smtClean="0"/>
              <a:t>11:       if c &lt;- Confusables /\  |W| !=0 then</a:t>
            </a:r>
          </a:p>
          <a:p>
            <a:r>
              <a:rPr lang="en-IN" sz="1500" dirty="0" smtClean="0"/>
              <a:t>12:            if  c &lt;- Spaces then </a:t>
            </a:r>
          </a:p>
          <a:p>
            <a:r>
              <a:rPr lang="en-IN" sz="1500" dirty="0" smtClean="0"/>
              <a:t>13:                  bits = Pop(W,3)</a:t>
            </a:r>
            <a:endParaRPr lang="en-IN" sz="1500" dirty="0"/>
          </a:p>
          <a:p>
            <a:r>
              <a:rPr lang="en-IN" sz="1500" dirty="0" smtClean="0"/>
              <a:t>14:                  lshift(bits,3-len(bits))</a:t>
            </a:r>
          </a:p>
          <a:p>
            <a:r>
              <a:rPr lang="en-IN" sz="1500" dirty="0" smtClean="0"/>
              <a:t>15:                  c= GetSpace(bits)</a:t>
            </a:r>
          </a:p>
          <a:p>
            <a:r>
              <a:rPr lang="en-IN" sz="1500" dirty="0" smtClean="0"/>
              <a:t>16:             else</a:t>
            </a:r>
          </a:p>
          <a:p>
            <a:r>
              <a:rPr lang="en-IN" sz="1500" dirty="0" smtClean="0"/>
              <a:t>17:                   bit= Pop(W,1)</a:t>
            </a:r>
          </a:p>
          <a:p>
            <a:r>
              <a:rPr lang="en-IN" sz="1500" dirty="0"/>
              <a:t>1</a:t>
            </a:r>
            <a:r>
              <a:rPr lang="en-IN" sz="1500" dirty="0" smtClean="0"/>
              <a:t>8:                   if bit = 1 then </a:t>
            </a:r>
            <a:endParaRPr lang="en-IN" sz="1500" dirty="0"/>
          </a:p>
          <a:p>
            <a:r>
              <a:rPr lang="en-IN" sz="1500" dirty="0" smtClean="0"/>
              <a:t>19:                         c= GetDuplicate(c)</a:t>
            </a:r>
          </a:p>
          <a:p>
            <a:r>
              <a:rPr lang="en-IN" sz="1500" dirty="0" smtClean="0"/>
              <a:t>20:                   endif</a:t>
            </a:r>
          </a:p>
          <a:p>
            <a:r>
              <a:rPr lang="en-IN" sz="1500" dirty="0" smtClean="0"/>
              <a:t>21:               endif</a:t>
            </a:r>
          </a:p>
          <a:p>
            <a:r>
              <a:rPr lang="en-IN" sz="1500" dirty="0" smtClean="0"/>
              <a:t>22:         endif</a:t>
            </a:r>
          </a:p>
          <a:p>
            <a:r>
              <a:rPr lang="en-IN" sz="1500" dirty="0" smtClean="0"/>
              <a:t>23:         Append(</a:t>
            </a:r>
            <a:r>
              <a:rPr lang="en-IN" sz="1500" dirty="0" err="1" smtClean="0"/>
              <a:t>WT,c</a:t>
            </a:r>
            <a:r>
              <a:rPr lang="en-IN" sz="1500" dirty="0" smtClean="0"/>
              <a:t>)</a:t>
            </a:r>
          </a:p>
          <a:p>
            <a:r>
              <a:rPr lang="en-IN" sz="1500" dirty="0" smtClean="0"/>
              <a:t>24:end for</a:t>
            </a:r>
          </a:p>
          <a:p>
            <a:r>
              <a:rPr lang="en-IN" sz="1500" dirty="0" smtClean="0"/>
              <a:t>35:return WT</a:t>
            </a:r>
          </a:p>
        </p:txBody>
      </p:sp>
    </p:spTree>
    <p:extLst>
      <p:ext uri="{BB962C8B-B14F-4D97-AF65-F5344CB8AC3E}">
        <p14:creationId xmlns:p14="http://schemas.microsoft.com/office/powerpoint/2010/main" val="949913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91" y="838200"/>
            <a:ext cx="5971309" cy="6001643"/>
          </a:xfrm>
          <a:prstGeom prst="rect">
            <a:avLst/>
          </a:prstGeom>
          <a:noFill/>
        </p:spPr>
        <p:txBody>
          <a:bodyPr wrap="square" rtlCol="0">
            <a:spAutoFit/>
          </a:bodyPr>
          <a:lstStyle/>
          <a:p>
            <a:r>
              <a:rPr lang="en-IN" sz="1600" dirty="0" smtClean="0"/>
              <a:t>1: /*Text string of n Unicode characters c*/</a:t>
            </a:r>
          </a:p>
          <a:p>
            <a:r>
              <a:rPr lang="en-IN" sz="1600" dirty="0" smtClean="0"/>
              <a:t>2: T= {c1,….,c2}</a:t>
            </a:r>
          </a:p>
          <a:p>
            <a:r>
              <a:rPr lang="en-IN" sz="1600" dirty="0" smtClean="0"/>
              <a:t>3: /*List of confusable original symbols */</a:t>
            </a:r>
          </a:p>
          <a:p>
            <a:r>
              <a:rPr lang="en-IN" sz="1600" dirty="0" smtClean="0"/>
              <a:t>4:Originals= {U+002c,U+002d,U+002e,…}</a:t>
            </a:r>
          </a:p>
          <a:p>
            <a:r>
              <a:rPr lang="en-IN" sz="1600" dirty="0" smtClean="0"/>
              <a:t>5:/*List of confusable duplicate symbols*/</a:t>
            </a:r>
          </a:p>
          <a:p>
            <a:r>
              <a:rPr lang="en-IN" sz="1600" dirty="0" smtClean="0"/>
              <a:t>6:Duplicates={U+a4f9,U+2010,U+a4f8,…}</a:t>
            </a:r>
          </a:p>
          <a:p>
            <a:r>
              <a:rPr lang="en-IN" sz="1600" dirty="0" smtClean="0"/>
              <a:t>7:/*List of confusable white space*/</a:t>
            </a:r>
          </a:p>
          <a:p>
            <a:r>
              <a:rPr lang="en-IN" sz="1600" dirty="0" smtClean="0"/>
              <a:t>8:Space={U+0020,U+2002,U+2005,…}</a:t>
            </a:r>
          </a:p>
          <a:p>
            <a:r>
              <a:rPr lang="en-IN" sz="1600" dirty="0"/>
              <a:t>9</a:t>
            </a:r>
            <a:r>
              <a:rPr lang="en-IN" sz="1600" dirty="0" smtClean="0"/>
              <a:t>: WT = []  /*Watermark bit array*/</a:t>
            </a:r>
          </a:p>
          <a:p>
            <a:r>
              <a:rPr lang="en-IN" sz="1600" dirty="0" smtClean="0"/>
              <a:t>10:SpaceMap : Space -&gt; {000,……,111}   /*Reverse mapping function*/</a:t>
            </a:r>
          </a:p>
          <a:p>
            <a:r>
              <a:rPr lang="en-IN" sz="1600" dirty="0" smtClean="0"/>
              <a:t>11: for all c &lt;- T do</a:t>
            </a:r>
          </a:p>
          <a:p>
            <a:r>
              <a:rPr lang="en-IN" sz="1600" dirty="0" smtClean="0"/>
              <a:t>12:            if  c &lt;- Spaces then </a:t>
            </a:r>
          </a:p>
          <a:p>
            <a:r>
              <a:rPr lang="en-IN" sz="1600" dirty="0" smtClean="0"/>
              <a:t>13:                  Append(W, SpaceMap(c))</a:t>
            </a:r>
            <a:endParaRPr lang="en-IN" sz="1600" dirty="0"/>
          </a:p>
          <a:p>
            <a:r>
              <a:rPr lang="en-IN" sz="1600" dirty="0" smtClean="0"/>
              <a:t>14:            else if c &lt;- Originals then</a:t>
            </a:r>
          </a:p>
          <a:p>
            <a:r>
              <a:rPr lang="en-IN" sz="1600" dirty="0" smtClean="0"/>
              <a:t>15:                  Append(W,0)</a:t>
            </a:r>
          </a:p>
          <a:p>
            <a:r>
              <a:rPr lang="en-IN" sz="1600" dirty="0" smtClean="0"/>
              <a:t>16:             else if c &lt;- Duplicates then</a:t>
            </a:r>
          </a:p>
          <a:p>
            <a:r>
              <a:rPr lang="en-IN" sz="1600" dirty="0" smtClean="0"/>
              <a:t>17:                  Append(W,1)</a:t>
            </a:r>
          </a:p>
          <a:p>
            <a:r>
              <a:rPr lang="en-IN" sz="1600" dirty="0" smtClean="0"/>
              <a:t>18:             endif</a:t>
            </a:r>
            <a:endParaRPr lang="en-IN" sz="1600" dirty="0"/>
          </a:p>
          <a:p>
            <a:r>
              <a:rPr lang="en-IN" sz="1600" dirty="0" smtClean="0"/>
              <a:t>19:             if |W| &gt;= 64 then  </a:t>
            </a:r>
          </a:p>
          <a:p>
            <a:r>
              <a:rPr lang="en-IN" sz="1600" dirty="0" smtClean="0"/>
              <a:t>20:                   break</a:t>
            </a:r>
          </a:p>
          <a:p>
            <a:r>
              <a:rPr lang="en-IN" sz="1600" dirty="0" smtClean="0"/>
              <a:t>21:             endif</a:t>
            </a:r>
          </a:p>
          <a:p>
            <a:r>
              <a:rPr lang="en-IN" sz="1600" dirty="0" smtClean="0"/>
              <a:t>22: end for</a:t>
            </a:r>
          </a:p>
          <a:p>
            <a:r>
              <a:rPr lang="en-IN" sz="1600" dirty="0" smtClean="0"/>
              <a:t>23: return W[:64]</a:t>
            </a:r>
          </a:p>
        </p:txBody>
      </p:sp>
      <p:sp>
        <p:nvSpPr>
          <p:cNvPr id="3" name="Subtitle 2"/>
          <p:cNvSpPr txBox="1">
            <a:spLocks/>
          </p:cNvSpPr>
          <p:nvPr/>
        </p:nvSpPr>
        <p:spPr>
          <a:xfrm>
            <a:off x="152400" y="41564"/>
            <a:ext cx="8077200" cy="692727"/>
          </a:xfrm>
          <a:prstGeom prst="rect">
            <a:avLst/>
          </a:prstGeom>
        </p:spPr>
        <p:txBody>
          <a:bodyPr>
            <a:normAutofit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ALGORITHM FOR EXTRACTION</a:t>
            </a:r>
          </a:p>
        </p:txBody>
      </p:sp>
    </p:spTree>
    <p:extLst>
      <p:ext uri="{BB962C8B-B14F-4D97-AF65-F5344CB8AC3E}">
        <p14:creationId xmlns:p14="http://schemas.microsoft.com/office/powerpoint/2010/main" val="32415083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2985655"/>
            <a:ext cx="23622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Text </a:t>
            </a:r>
            <a:r>
              <a:rPr lang="en-IN" sz="2400" b="1" dirty="0" smtClean="0"/>
              <a:t>t</a:t>
            </a:r>
            <a:r>
              <a:rPr lang="en-IN" sz="2400" dirty="0" smtClean="0"/>
              <a:t> with extracted Watermark </a:t>
            </a:r>
            <a:r>
              <a:rPr lang="en-IN" sz="2400" b="1" dirty="0" smtClean="0"/>
              <a:t>w</a:t>
            </a:r>
            <a:endParaRPr lang="en-IN" sz="2400" b="1" dirty="0"/>
          </a:p>
        </p:txBody>
      </p:sp>
      <p:sp>
        <p:nvSpPr>
          <p:cNvPr id="5" name="Rectangle 4"/>
          <p:cNvSpPr/>
          <p:nvPr/>
        </p:nvSpPr>
        <p:spPr>
          <a:xfrm>
            <a:off x="3927764" y="1925782"/>
            <a:ext cx="2438400"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Hash(</a:t>
            </a:r>
            <a:r>
              <a:rPr lang="en-IN" sz="2400" dirty="0" err="1" smtClean="0"/>
              <a:t>t,k</a:t>
            </a:r>
            <a:r>
              <a:rPr lang="en-IN" sz="2400" dirty="0" smtClean="0"/>
              <a:t>)</a:t>
            </a:r>
            <a:endParaRPr lang="en-IN" sz="2400" dirty="0"/>
          </a:p>
        </p:txBody>
      </p:sp>
      <p:sp>
        <p:nvSpPr>
          <p:cNvPr id="6" name="Rectangle 5"/>
          <p:cNvSpPr/>
          <p:nvPr/>
        </p:nvSpPr>
        <p:spPr>
          <a:xfrm>
            <a:off x="3920837" y="4634345"/>
            <a:ext cx="2438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Hash(</a:t>
            </a:r>
            <a:r>
              <a:rPr lang="en-IN" sz="2400" dirty="0" err="1" smtClean="0"/>
              <a:t>t,k</a:t>
            </a:r>
            <a:r>
              <a:rPr lang="en-IN" sz="2400" dirty="0" smtClean="0"/>
              <a:t>’)</a:t>
            </a:r>
            <a:endParaRPr lang="en-IN" sz="2400" dirty="0"/>
          </a:p>
        </p:txBody>
      </p:sp>
      <p:sp>
        <p:nvSpPr>
          <p:cNvPr id="7" name="Subtitle 2"/>
          <p:cNvSpPr txBox="1">
            <a:spLocks/>
          </p:cNvSpPr>
          <p:nvPr/>
        </p:nvSpPr>
        <p:spPr>
          <a:xfrm>
            <a:off x="4150735" y="1371600"/>
            <a:ext cx="1992457" cy="5334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400" dirty="0" smtClean="0">
                <a:latin typeface="+mj-lt"/>
              </a:rPr>
              <a:t>   Author</a:t>
            </a:r>
            <a:endParaRPr lang="en-IN" sz="2400" dirty="0">
              <a:latin typeface="+mj-lt"/>
            </a:endParaRPr>
          </a:p>
        </p:txBody>
      </p:sp>
      <p:cxnSp>
        <p:nvCxnSpPr>
          <p:cNvPr id="9" name="Straight Arrow Connector 8"/>
          <p:cNvCxnSpPr>
            <a:stCxn id="4" idx="3"/>
          </p:cNvCxnSpPr>
          <p:nvPr/>
        </p:nvCxnSpPr>
        <p:spPr>
          <a:xfrm>
            <a:off x="2895600" y="3900055"/>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200400" y="3900056"/>
            <a:ext cx="0" cy="12295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00400" y="5129645"/>
            <a:ext cx="7204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00400" y="2466109"/>
            <a:ext cx="0" cy="14339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5" idx="1"/>
          </p:cNvCxnSpPr>
          <p:nvPr/>
        </p:nvCxnSpPr>
        <p:spPr>
          <a:xfrm>
            <a:off x="3200400" y="2466109"/>
            <a:ext cx="72736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p:cNvCxnSpPr>
          <p:nvPr/>
        </p:nvCxnSpPr>
        <p:spPr>
          <a:xfrm flipV="1">
            <a:off x="6366164" y="2466109"/>
            <a:ext cx="4156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p:cNvCxnSpPr>
          <p:nvPr/>
        </p:nvCxnSpPr>
        <p:spPr>
          <a:xfrm>
            <a:off x="6359237" y="5129645"/>
            <a:ext cx="422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Subtitle 2"/>
          <p:cNvSpPr txBox="1">
            <a:spLocks/>
          </p:cNvSpPr>
          <p:nvPr/>
        </p:nvSpPr>
        <p:spPr>
          <a:xfrm>
            <a:off x="6781801" y="2126673"/>
            <a:ext cx="1219200" cy="616527"/>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800" dirty="0">
                <a:latin typeface="+mj-lt"/>
              </a:rPr>
              <a:t> </a:t>
            </a:r>
            <a:r>
              <a:rPr lang="en-IN" sz="2800" dirty="0" smtClean="0">
                <a:latin typeface="+mj-lt"/>
              </a:rPr>
              <a:t>w’  w</a:t>
            </a:r>
            <a:endParaRPr lang="en-IN" sz="2800" dirty="0">
              <a:latin typeface="+mj-lt"/>
            </a:endParaRPr>
          </a:p>
        </p:txBody>
      </p:sp>
      <p:sp>
        <p:nvSpPr>
          <p:cNvPr id="39" name="Subtitle 2"/>
          <p:cNvSpPr txBox="1">
            <a:spLocks/>
          </p:cNvSpPr>
          <p:nvPr/>
        </p:nvSpPr>
        <p:spPr>
          <a:xfrm>
            <a:off x="6781800" y="4849091"/>
            <a:ext cx="1295400" cy="6858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800" dirty="0">
                <a:latin typeface="+mj-lt"/>
              </a:rPr>
              <a:t> </a:t>
            </a:r>
            <a:r>
              <a:rPr lang="en-IN" sz="2800" dirty="0" smtClean="0">
                <a:latin typeface="+mj-lt"/>
              </a:rPr>
              <a:t>w’’  w</a:t>
            </a:r>
            <a:endParaRPr lang="en-IN" sz="2800" dirty="0">
              <a:latin typeface="+mj-lt"/>
            </a:endParaRPr>
          </a:p>
        </p:txBody>
      </p:sp>
      <p:sp>
        <p:nvSpPr>
          <p:cNvPr id="40" name="Not Equal 39"/>
          <p:cNvSpPr/>
          <p:nvPr/>
        </p:nvSpPr>
        <p:spPr>
          <a:xfrm>
            <a:off x="7391401" y="5039588"/>
            <a:ext cx="228599" cy="180113"/>
          </a:xfrm>
          <a:prstGeom prst="mathNot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Equal 40"/>
          <p:cNvSpPr/>
          <p:nvPr/>
        </p:nvSpPr>
        <p:spPr>
          <a:xfrm>
            <a:off x="7315200" y="2322368"/>
            <a:ext cx="228599" cy="183573"/>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45" name="Straight Connector 44"/>
          <p:cNvCxnSpPr/>
          <p:nvPr/>
        </p:nvCxnSpPr>
        <p:spPr>
          <a:xfrm>
            <a:off x="8077200" y="2322368"/>
            <a:ext cx="228600" cy="1835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305800" y="2126673"/>
            <a:ext cx="457200" cy="37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191500" y="4849091"/>
            <a:ext cx="342900" cy="3706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191500" y="4849091"/>
            <a:ext cx="342900" cy="3429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Subtitle 2"/>
          <p:cNvSpPr txBox="1">
            <a:spLocks/>
          </p:cNvSpPr>
          <p:nvPr/>
        </p:nvSpPr>
        <p:spPr>
          <a:xfrm>
            <a:off x="152400" y="228600"/>
            <a:ext cx="8991600" cy="1087582"/>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AUTHORSHIP VERIFICATION</a:t>
            </a:r>
          </a:p>
        </p:txBody>
      </p:sp>
      <p:sp>
        <p:nvSpPr>
          <p:cNvPr id="53" name="Subtitle 2"/>
          <p:cNvSpPr txBox="1">
            <a:spLocks/>
          </p:cNvSpPr>
          <p:nvPr/>
        </p:nvSpPr>
        <p:spPr>
          <a:xfrm>
            <a:off x="117764" y="5867400"/>
            <a:ext cx="8991600" cy="969818"/>
          </a:xfrm>
          <a:prstGeom prst="rect">
            <a:avLst/>
          </a:prstGeom>
        </p:spPr>
        <p:txBody>
          <a:bodyPr>
            <a:normAutofit fontScale="850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0" indent="-457200">
              <a:buFont typeface="Wingdings" pitchFamily="2" charset="2"/>
              <a:buChar char="§"/>
            </a:pPr>
            <a:r>
              <a:rPr lang="en-IN" sz="2800" b="1" dirty="0" smtClean="0">
                <a:latin typeface="+mj-lt"/>
              </a:rPr>
              <a:t>The password k is a proof of authorship. Once the watermark is extracted, only the author with the original password k is able to reproduce it.</a:t>
            </a:r>
          </a:p>
        </p:txBody>
      </p:sp>
      <p:sp>
        <p:nvSpPr>
          <p:cNvPr id="54" name="Subtitle 2"/>
          <p:cNvSpPr txBox="1">
            <a:spLocks/>
          </p:cNvSpPr>
          <p:nvPr/>
        </p:nvSpPr>
        <p:spPr>
          <a:xfrm>
            <a:off x="4157662" y="4100945"/>
            <a:ext cx="1992457" cy="5334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2400" dirty="0" smtClean="0">
                <a:latin typeface="+mj-lt"/>
              </a:rPr>
              <a:t>   Attacker</a:t>
            </a:r>
            <a:endParaRPr lang="en-IN" sz="2400" dirty="0">
              <a:latin typeface="+mj-lt"/>
            </a:endParaRPr>
          </a:p>
        </p:txBody>
      </p:sp>
    </p:spTree>
    <p:extLst>
      <p:ext uri="{BB962C8B-B14F-4D97-AF65-F5344CB8AC3E}">
        <p14:creationId xmlns:p14="http://schemas.microsoft.com/office/powerpoint/2010/main" val="2087844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esktop\water\Screenshot from 2017-03-27 01-19-45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914400"/>
            <a:ext cx="9144000" cy="5943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0" y="29570"/>
            <a:ext cx="8534399" cy="88483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a:latin typeface="+mj-lt"/>
              </a:rPr>
              <a:t>	</a:t>
            </a:r>
            <a:r>
              <a:rPr lang="en-IN" sz="4000" b="1" dirty="0" smtClean="0">
                <a:latin typeface="+mj-lt"/>
              </a:rPr>
              <a:t>		    OUTPUT</a:t>
            </a:r>
          </a:p>
        </p:txBody>
      </p:sp>
    </p:spTree>
    <p:extLst>
      <p:ext uri="{BB962C8B-B14F-4D97-AF65-F5344CB8AC3E}">
        <p14:creationId xmlns:p14="http://schemas.microsoft.com/office/powerpoint/2010/main" val="3479276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water\new.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32766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esktop\water\new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276600"/>
            <a:ext cx="9144000" cy="35813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5791200" y="3657600"/>
            <a:ext cx="1524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237329" y="379863"/>
            <a:ext cx="1524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52400" y="4038600"/>
            <a:ext cx="2286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87670" y="307075"/>
            <a:ext cx="2286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598960" y="3657600"/>
            <a:ext cx="37247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34200" y="307075"/>
            <a:ext cx="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419600" y="0"/>
            <a:ext cx="1143000" cy="42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0x0064</a:t>
            </a:r>
            <a:endParaRPr lang="en-IN" dirty="0"/>
          </a:p>
        </p:txBody>
      </p:sp>
      <p:sp>
        <p:nvSpPr>
          <p:cNvPr id="25" name="Rounded Rectangle 24"/>
          <p:cNvSpPr/>
          <p:nvPr/>
        </p:nvSpPr>
        <p:spPr>
          <a:xfrm>
            <a:off x="6026624" y="26727"/>
            <a:ext cx="972402" cy="280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0x006c</a:t>
            </a:r>
            <a:endParaRPr lang="en-IN" dirty="0"/>
          </a:p>
        </p:txBody>
      </p:sp>
      <p:sp>
        <p:nvSpPr>
          <p:cNvPr id="26" name="Rounded Rectangle 25"/>
          <p:cNvSpPr/>
          <p:nvPr/>
        </p:nvSpPr>
        <p:spPr>
          <a:xfrm>
            <a:off x="7399930" y="-65965"/>
            <a:ext cx="1143000" cy="42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0x0069</a:t>
            </a:r>
            <a:endParaRPr lang="en-IN" dirty="0"/>
          </a:p>
        </p:txBody>
      </p:sp>
      <p:sp>
        <p:nvSpPr>
          <p:cNvPr id="27" name="Rounded Rectangle 26"/>
          <p:cNvSpPr/>
          <p:nvPr/>
        </p:nvSpPr>
        <p:spPr>
          <a:xfrm>
            <a:off x="4800600" y="3236225"/>
            <a:ext cx="1143000" cy="42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0x217e</a:t>
            </a:r>
            <a:endParaRPr lang="en-IN" dirty="0"/>
          </a:p>
        </p:txBody>
      </p:sp>
      <p:sp>
        <p:nvSpPr>
          <p:cNvPr id="28" name="Rounded Rectangle 27"/>
          <p:cNvSpPr/>
          <p:nvPr/>
        </p:nvSpPr>
        <p:spPr>
          <a:xfrm>
            <a:off x="7130955" y="3236224"/>
            <a:ext cx="1143000" cy="42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0x217c</a:t>
            </a:r>
            <a:endParaRPr lang="en-IN" dirty="0"/>
          </a:p>
        </p:txBody>
      </p:sp>
      <p:sp>
        <p:nvSpPr>
          <p:cNvPr id="29" name="Rounded Rectangle 28"/>
          <p:cNvSpPr/>
          <p:nvPr/>
        </p:nvSpPr>
        <p:spPr>
          <a:xfrm>
            <a:off x="363941" y="3636843"/>
            <a:ext cx="1143000" cy="42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0x2170</a:t>
            </a:r>
            <a:endParaRPr lang="en-IN" dirty="0"/>
          </a:p>
        </p:txBody>
      </p:sp>
    </p:spTree>
    <p:extLst>
      <p:ext uri="{BB962C8B-B14F-4D97-AF65-F5344CB8AC3E}">
        <p14:creationId xmlns:p14="http://schemas.microsoft.com/office/powerpoint/2010/main" val="3498184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28600" y="152400"/>
            <a:ext cx="89916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DRAWBACKS</a:t>
            </a:r>
          </a:p>
        </p:txBody>
      </p:sp>
      <p:sp>
        <p:nvSpPr>
          <p:cNvPr id="3" name="Subtitle 2"/>
          <p:cNvSpPr txBox="1">
            <a:spLocks/>
          </p:cNvSpPr>
          <p:nvPr/>
        </p:nvSpPr>
        <p:spPr>
          <a:xfrm>
            <a:off x="103909" y="1752600"/>
            <a:ext cx="8991600" cy="4648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800" dirty="0" smtClean="0">
                <a:latin typeface="+mj-lt"/>
              </a:rPr>
              <a:t>Rewriting of the text manually.</a:t>
            </a:r>
          </a:p>
          <a:p>
            <a:pPr marL="0" indent="0">
              <a:buNone/>
            </a:pPr>
            <a:endParaRPr lang="en-IN" sz="2800" dirty="0">
              <a:latin typeface="+mj-lt"/>
            </a:endParaRPr>
          </a:p>
          <a:p>
            <a:pPr marL="685800" indent="-685800">
              <a:buFont typeface="Wingdings" pitchFamily="2" charset="2"/>
              <a:buChar char="Ø"/>
            </a:pPr>
            <a:r>
              <a:rPr lang="en-IN" sz="2800" dirty="0" smtClean="0">
                <a:latin typeface="+mj-lt"/>
              </a:rPr>
              <a:t>Using OCR(Optical Character Recognition) Tool.</a:t>
            </a:r>
          </a:p>
          <a:p>
            <a:pPr marL="685800" indent="-685800">
              <a:buFont typeface="Wingdings" pitchFamily="2" charset="2"/>
              <a:buChar char="Ø"/>
            </a:pPr>
            <a:endParaRPr lang="en-IN" sz="2800" dirty="0">
              <a:latin typeface="+mj-lt"/>
            </a:endParaRPr>
          </a:p>
          <a:p>
            <a:pPr marL="685800" indent="-685800">
              <a:buFont typeface="Wingdings" pitchFamily="2" charset="2"/>
              <a:buChar char="Ø"/>
            </a:pPr>
            <a:r>
              <a:rPr lang="en-IN" sz="2800" dirty="0" smtClean="0">
                <a:latin typeface="+mj-lt"/>
              </a:rPr>
              <a:t>Localisation of the document (not in the knowledge of the owner).</a:t>
            </a:r>
          </a:p>
        </p:txBody>
      </p:sp>
    </p:spTree>
    <p:extLst>
      <p:ext uri="{BB962C8B-B14F-4D97-AF65-F5344CB8AC3E}">
        <p14:creationId xmlns:p14="http://schemas.microsoft.com/office/powerpoint/2010/main" val="3380422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2455" y="1828800"/>
            <a:ext cx="8229600" cy="4495800"/>
          </a:xfrm>
        </p:spPr>
        <p:txBody>
          <a:bodyPr>
            <a:normAutofit/>
          </a:bodyPr>
          <a:lstStyle/>
          <a:p>
            <a:pPr marL="342900" indent="-342900">
              <a:buFont typeface="Wingdings" pitchFamily="2" charset="2"/>
              <a:buChar char="Ø"/>
            </a:pPr>
            <a:r>
              <a:rPr lang="en-IN" sz="2800" dirty="0">
                <a:latin typeface="+mj-lt"/>
              </a:rPr>
              <a:t>M</a:t>
            </a:r>
            <a:r>
              <a:rPr lang="en-IN" sz="2800" dirty="0" smtClean="0">
                <a:latin typeface="+mj-lt"/>
              </a:rPr>
              <a:t>essage </a:t>
            </a:r>
            <a:r>
              <a:rPr lang="en-IN" sz="2800" dirty="0">
                <a:latin typeface="+mj-lt"/>
              </a:rPr>
              <a:t>that can be embedded into the digital data like video, pictures, </a:t>
            </a:r>
            <a:r>
              <a:rPr lang="en-IN" sz="2800" dirty="0" smtClean="0">
                <a:latin typeface="+mj-lt"/>
              </a:rPr>
              <a:t>text and databases and </a:t>
            </a:r>
            <a:r>
              <a:rPr lang="en-IN" sz="2800" dirty="0">
                <a:latin typeface="+mj-lt"/>
              </a:rPr>
              <a:t>the embedded data can be extracted </a:t>
            </a:r>
            <a:r>
              <a:rPr lang="en-IN" sz="2800" dirty="0" smtClean="0">
                <a:latin typeface="+mj-lt"/>
              </a:rPr>
              <a:t>later</a:t>
            </a:r>
          </a:p>
          <a:p>
            <a:pPr marL="0" indent="0">
              <a:buNone/>
            </a:pPr>
            <a:endParaRPr lang="en-IN" sz="2800" dirty="0" smtClean="0">
              <a:latin typeface="+mj-lt"/>
            </a:endParaRPr>
          </a:p>
          <a:p>
            <a:pPr marL="342900" indent="-342900">
              <a:buFont typeface="Wingdings" pitchFamily="2" charset="2"/>
              <a:buChar char="Ø"/>
            </a:pPr>
            <a:r>
              <a:rPr lang="en-US" sz="2800" dirty="0">
                <a:latin typeface="+mj-lt"/>
              </a:rPr>
              <a:t>insertion of imperceptible and inseparable information into data for data integrity</a:t>
            </a:r>
            <a:endParaRPr lang="en-IN" sz="2800" dirty="0" smtClean="0">
              <a:latin typeface="+mj-lt"/>
            </a:endParaRPr>
          </a:p>
        </p:txBody>
      </p:sp>
      <p:sp>
        <p:nvSpPr>
          <p:cNvPr id="9" name="Subtitle 2"/>
          <p:cNvSpPr txBox="1">
            <a:spLocks/>
          </p:cNvSpPr>
          <p:nvPr/>
        </p:nvSpPr>
        <p:spPr>
          <a:xfrm>
            <a:off x="381000" y="457200"/>
            <a:ext cx="80772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WHAT IS WATERMARKING</a:t>
            </a:r>
          </a:p>
        </p:txBody>
      </p:sp>
    </p:spTree>
    <p:extLst>
      <p:ext uri="{BB962C8B-B14F-4D97-AF65-F5344CB8AC3E}">
        <p14:creationId xmlns:p14="http://schemas.microsoft.com/office/powerpoint/2010/main" val="1935880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90600" y="914400"/>
            <a:ext cx="8077200" cy="57150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endParaRPr lang="en-IN" sz="4000" b="1" dirty="0" smtClean="0">
              <a:latin typeface="+mj-lt"/>
            </a:endParaRPr>
          </a:p>
          <a:p>
            <a:pPr marL="0" indent="0">
              <a:buNone/>
            </a:pPr>
            <a:r>
              <a:rPr lang="en-IN" sz="4000" b="1" dirty="0">
                <a:latin typeface="+mj-lt"/>
              </a:rPr>
              <a:t> </a:t>
            </a:r>
            <a:r>
              <a:rPr lang="en-IN" sz="4000" b="1" dirty="0" smtClean="0">
                <a:latin typeface="+mj-lt"/>
              </a:rPr>
              <a:t>  </a:t>
            </a:r>
          </a:p>
          <a:p>
            <a:pPr marL="0" indent="0">
              <a:buNone/>
            </a:pPr>
            <a:r>
              <a:rPr lang="en-IN" sz="4000" b="1" dirty="0">
                <a:latin typeface="+mj-lt"/>
              </a:rPr>
              <a:t> </a:t>
            </a:r>
            <a:r>
              <a:rPr lang="en-IN" sz="4000" b="1" dirty="0" smtClean="0">
                <a:latin typeface="+mj-lt"/>
              </a:rPr>
              <a:t>        POSSIBILITIES IN</a:t>
            </a:r>
          </a:p>
          <a:p>
            <a:pPr marL="0" indent="0">
              <a:buNone/>
            </a:pPr>
            <a:r>
              <a:rPr lang="en-IN" sz="4000" b="1" dirty="0">
                <a:latin typeface="+mj-lt"/>
              </a:rPr>
              <a:t>	</a:t>
            </a:r>
            <a:r>
              <a:rPr lang="en-IN" sz="4000" b="1" dirty="0" smtClean="0">
                <a:latin typeface="+mj-lt"/>
              </a:rPr>
              <a:t>	       </a:t>
            </a:r>
            <a:r>
              <a:rPr lang="en" sz="4000" dirty="0">
                <a:solidFill>
                  <a:schemeClr val="bg1"/>
                </a:solidFill>
                <a:highlight>
                  <a:srgbClr val="000000"/>
                </a:highlight>
              </a:rPr>
              <a:t>XML</a:t>
            </a:r>
            <a:endParaRPr lang="en-IN" sz="4000" b="1" dirty="0" smtClean="0">
              <a:solidFill>
                <a:schemeClr val="bg1"/>
              </a:solidFill>
              <a:latin typeface="+mj-lt"/>
            </a:endParaRPr>
          </a:p>
        </p:txBody>
      </p:sp>
    </p:spTree>
    <p:extLst>
      <p:ext uri="{BB962C8B-B14F-4D97-AF65-F5344CB8AC3E}">
        <p14:creationId xmlns:p14="http://schemas.microsoft.com/office/powerpoint/2010/main" val="1503201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228600" y="152400"/>
            <a:ext cx="89916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WHY XML?</a:t>
            </a:r>
          </a:p>
        </p:txBody>
      </p:sp>
      <p:sp>
        <p:nvSpPr>
          <p:cNvPr id="4" name="Subtitle 2"/>
          <p:cNvSpPr txBox="1">
            <a:spLocks/>
          </p:cNvSpPr>
          <p:nvPr/>
        </p:nvSpPr>
        <p:spPr>
          <a:xfrm>
            <a:off x="103909" y="1363639"/>
            <a:ext cx="8991600" cy="4648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800" dirty="0" smtClean="0">
                <a:latin typeface="+mj-lt"/>
              </a:rPr>
              <a:t>XML has come into common use for the interchange of data over the internet.</a:t>
            </a:r>
          </a:p>
          <a:p>
            <a:pPr marL="685800" indent="-685800">
              <a:buFont typeface="Wingdings" pitchFamily="2" charset="2"/>
              <a:buChar char="Ø"/>
            </a:pPr>
            <a:endParaRPr lang="en-IN" sz="2800" dirty="0" smtClean="0">
              <a:latin typeface="+mj-lt"/>
            </a:endParaRPr>
          </a:p>
          <a:p>
            <a:pPr marL="685800" indent="-685800">
              <a:buFont typeface="Wingdings" pitchFamily="2" charset="2"/>
              <a:buChar char="Ø"/>
            </a:pPr>
            <a:r>
              <a:rPr lang="en-IN" sz="2800" dirty="0" smtClean="0">
                <a:latin typeface="+mj-lt"/>
              </a:rPr>
              <a:t>Plenty of public data like Facebook, </a:t>
            </a:r>
            <a:r>
              <a:rPr lang="en-IN" sz="2800" dirty="0">
                <a:latin typeface="+mj-lt"/>
              </a:rPr>
              <a:t>T</a:t>
            </a:r>
            <a:r>
              <a:rPr lang="en-IN" sz="2800" dirty="0" smtClean="0">
                <a:latin typeface="+mj-lt"/>
              </a:rPr>
              <a:t>witter, and other online platform use XML as medium of transfer.</a:t>
            </a:r>
          </a:p>
        </p:txBody>
      </p:sp>
    </p:spTree>
    <p:extLst>
      <p:ext uri="{BB962C8B-B14F-4D97-AF65-F5344CB8AC3E}">
        <p14:creationId xmlns:p14="http://schemas.microsoft.com/office/powerpoint/2010/main" val="1661016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28600" y="152400"/>
            <a:ext cx="89916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STRUCTURE REORGANIZATION</a:t>
            </a:r>
          </a:p>
        </p:txBody>
      </p:sp>
      <p:pic>
        <p:nvPicPr>
          <p:cNvPr id="3" name="Shape 84" descr="Screenshot (272).png"/>
          <p:cNvPicPr preferRelativeResize="0"/>
          <p:nvPr/>
        </p:nvPicPr>
        <p:blipFill>
          <a:blip r:embed="rId2">
            <a:alphaModFix/>
          </a:blip>
          <a:stretch>
            <a:fillRect/>
          </a:stretch>
        </p:blipFill>
        <p:spPr>
          <a:xfrm>
            <a:off x="304800" y="990600"/>
            <a:ext cx="8458200" cy="5715000"/>
          </a:xfrm>
          <a:prstGeom prst="rect">
            <a:avLst/>
          </a:prstGeom>
          <a:noFill/>
          <a:ln>
            <a:noFill/>
          </a:ln>
        </p:spPr>
      </p:pic>
    </p:spTree>
    <p:extLst>
      <p:ext uri="{BB962C8B-B14F-4D97-AF65-F5344CB8AC3E}">
        <p14:creationId xmlns:p14="http://schemas.microsoft.com/office/powerpoint/2010/main" val="235966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28600" y="152400"/>
            <a:ext cx="89916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CHALLENGES</a:t>
            </a:r>
          </a:p>
        </p:txBody>
      </p:sp>
      <p:sp>
        <p:nvSpPr>
          <p:cNvPr id="3" name="Shape 90"/>
          <p:cNvSpPr txBox="1">
            <a:spLocks noGrp="1"/>
          </p:cNvSpPr>
          <p:nvPr/>
        </p:nvSpPr>
        <p:spPr>
          <a:xfrm>
            <a:off x="381000" y="1066800"/>
            <a:ext cx="8153400" cy="5486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marL="457200" lvl="0" indent="-317500" rtl="0">
              <a:spcBef>
                <a:spcPts val="0"/>
              </a:spcBef>
              <a:buSzPct val="100000"/>
              <a:buChar char="●"/>
            </a:pPr>
            <a:endParaRPr lang="en" sz="2800" dirty="0"/>
          </a:p>
        </p:txBody>
      </p:sp>
      <p:sp>
        <p:nvSpPr>
          <p:cNvPr id="4" name="Subtitle 2"/>
          <p:cNvSpPr txBox="1">
            <a:spLocks/>
          </p:cNvSpPr>
          <p:nvPr/>
        </p:nvSpPr>
        <p:spPr>
          <a:xfrm>
            <a:off x="127379" y="914400"/>
            <a:ext cx="8991600" cy="4648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400" b="1" dirty="0" smtClean="0">
                <a:latin typeface="+mj-lt"/>
              </a:rPr>
              <a:t>NATURE: </a:t>
            </a:r>
            <a:r>
              <a:rPr lang="en-IN" sz="2000" dirty="0" smtClean="0">
                <a:latin typeface="+mj-lt"/>
              </a:rPr>
              <a:t>Unlike multimedia data, XML data are diverse in nature , some are data centric and numeric while some are document-centric and verbose. Also it doesn’t have definite structure like relational database.</a:t>
            </a:r>
          </a:p>
          <a:p>
            <a:pPr marL="685800" indent="-685800">
              <a:buFont typeface="Wingdings" pitchFamily="2" charset="2"/>
              <a:buChar char="Ø"/>
            </a:pPr>
            <a:endParaRPr lang="en-IN" sz="2000" dirty="0" smtClean="0">
              <a:latin typeface="+mj-lt"/>
            </a:endParaRPr>
          </a:p>
          <a:p>
            <a:pPr marL="685800" indent="-685800">
              <a:buFont typeface="Wingdings" pitchFamily="2" charset="2"/>
              <a:buChar char="Ø"/>
            </a:pPr>
            <a:r>
              <a:rPr lang="en-IN" sz="2400" b="1" dirty="0" smtClean="0">
                <a:latin typeface="+mj-lt"/>
              </a:rPr>
              <a:t>REORGANISATION: </a:t>
            </a:r>
            <a:r>
              <a:rPr lang="en-IN" sz="2000" dirty="0" smtClean="0">
                <a:latin typeface="+mj-lt"/>
              </a:rPr>
              <a:t>The flexible format of XML data in particular enables it to be reorganized easily, without losing any information.</a:t>
            </a:r>
          </a:p>
          <a:p>
            <a:pPr marL="685800" indent="-685800">
              <a:buFont typeface="Wingdings" pitchFamily="2" charset="2"/>
              <a:buChar char="Ø"/>
            </a:pPr>
            <a:endParaRPr lang="en-IN" sz="2000" dirty="0" smtClean="0">
              <a:latin typeface="+mj-lt"/>
            </a:endParaRPr>
          </a:p>
          <a:p>
            <a:pPr marL="685800" indent="-685800">
              <a:buFont typeface="Wingdings" pitchFamily="2" charset="2"/>
              <a:buChar char="Ø"/>
            </a:pPr>
            <a:r>
              <a:rPr lang="en-IN" sz="2400" b="1" dirty="0" smtClean="0">
                <a:latin typeface="+mj-lt"/>
              </a:rPr>
              <a:t>REDUNDANCY ISSUES: </a:t>
            </a:r>
            <a:r>
              <a:rPr lang="en-IN" sz="2000" dirty="0" smtClean="0">
                <a:latin typeface="+mj-lt"/>
              </a:rPr>
              <a:t>For example, Many duplicated publisher entries that correspond to the same editor. If these duplicates are selected to embed different bits of a watermark, the watermark could be erased  by making all the duplicates identical.</a:t>
            </a:r>
            <a:endParaRPr lang="en-IN" sz="2000" b="1" dirty="0" smtClean="0">
              <a:latin typeface="+mj-lt"/>
            </a:endParaRPr>
          </a:p>
        </p:txBody>
      </p:sp>
    </p:spTree>
    <p:extLst>
      <p:ext uri="{BB962C8B-B14F-4D97-AF65-F5344CB8AC3E}">
        <p14:creationId xmlns:p14="http://schemas.microsoft.com/office/powerpoint/2010/main" val="91472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95"/>
          <p:cNvSpPr txBox="1">
            <a:spLocks noGrp="1"/>
          </p:cNvSpPr>
          <p:nvPr/>
        </p:nvSpPr>
        <p:spPr>
          <a:xfrm>
            <a:off x="762000" y="2590800"/>
            <a:ext cx="8222100" cy="10127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42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4200">
                <a:solidFill>
                  <a:schemeClr val="lt1"/>
                </a:solidFill>
                <a:latin typeface="Roboto"/>
                <a:ea typeface="Roboto"/>
                <a:cs typeface="Roboto"/>
                <a:sym typeface="Roboto"/>
              </a:defRPr>
            </a:lvl2pPr>
            <a:lvl3pPr lvl="2">
              <a:spcBef>
                <a:spcPts val="0"/>
              </a:spcBef>
              <a:buClr>
                <a:schemeClr val="lt1"/>
              </a:buClr>
              <a:buSzPct val="100000"/>
              <a:buFont typeface="Roboto"/>
              <a:buNone/>
              <a:defRPr sz="4200">
                <a:solidFill>
                  <a:schemeClr val="lt1"/>
                </a:solidFill>
                <a:latin typeface="Roboto"/>
                <a:ea typeface="Roboto"/>
                <a:cs typeface="Roboto"/>
                <a:sym typeface="Roboto"/>
              </a:defRPr>
            </a:lvl3pPr>
            <a:lvl4pPr lvl="3">
              <a:spcBef>
                <a:spcPts val="0"/>
              </a:spcBef>
              <a:buClr>
                <a:schemeClr val="lt1"/>
              </a:buClr>
              <a:buSzPct val="100000"/>
              <a:buFont typeface="Roboto"/>
              <a:buNone/>
              <a:defRPr sz="4200">
                <a:solidFill>
                  <a:schemeClr val="lt1"/>
                </a:solidFill>
                <a:latin typeface="Roboto"/>
                <a:ea typeface="Roboto"/>
                <a:cs typeface="Roboto"/>
                <a:sym typeface="Roboto"/>
              </a:defRPr>
            </a:lvl4pPr>
            <a:lvl5pPr lvl="4">
              <a:spcBef>
                <a:spcPts val="0"/>
              </a:spcBef>
              <a:buClr>
                <a:schemeClr val="lt1"/>
              </a:buClr>
              <a:buSzPct val="100000"/>
              <a:buFont typeface="Roboto"/>
              <a:buNone/>
              <a:defRPr sz="4200">
                <a:solidFill>
                  <a:schemeClr val="lt1"/>
                </a:solidFill>
                <a:latin typeface="Roboto"/>
                <a:ea typeface="Roboto"/>
                <a:cs typeface="Roboto"/>
                <a:sym typeface="Roboto"/>
              </a:defRPr>
            </a:lvl5pPr>
            <a:lvl6pPr lvl="5">
              <a:spcBef>
                <a:spcPts val="0"/>
              </a:spcBef>
              <a:buClr>
                <a:schemeClr val="lt1"/>
              </a:buClr>
              <a:buSzPct val="100000"/>
              <a:buFont typeface="Roboto"/>
              <a:buNone/>
              <a:defRPr sz="4200">
                <a:solidFill>
                  <a:schemeClr val="lt1"/>
                </a:solidFill>
                <a:latin typeface="Roboto"/>
                <a:ea typeface="Roboto"/>
                <a:cs typeface="Roboto"/>
                <a:sym typeface="Roboto"/>
              </a:defRPr>
            </a:lvl6pPr>
            <a:lvl7pPr lvl="6">
              <a:spcBef>
                <a:spcPts val="0"/>
              </a:spcBef>
              <a:buClr>
                <a:schemeClr val="lt1"/>
              </a:buClr>
              <a:buSzPct val="100000"/>
              <a:buFont typeface="Roboto"/>
              <a:buNone/>
              <a:defRPr sz="4200">
                <a:solidFill>
                  <a:schemeClr val="lt1"/>
                </a:solidFill>
                <a:latin typeface="Roboto"/>
                <a:ea typeface="Roboto"/>
                <a:cs typeface="Roboto"/>
                <a:sym typeface="Roboto"/>
              </a:defRPr>
            </a:lvl7pPr>
            <a:lvl8pPr lvl="7">
              <a:spcBef>
                <a:spcPts val="0"/>
              </a:spcBef>
              <a:buClr>
                <a:schemeClr val="lt1"/>
              </a:buClr>
              <a:buSzPct val="100000"/>
              <a:buFont typeface="Roboto"/>
              <a:buNone/>
              <a:defRPr sz="4200">
                <a:solidFill>
                  <a:schemeClr val="lt1"/>
                </a:solidFill>
                <a:latin typeface="Roboto"/>
                <a:ea typeface="Roboto"/>
                <a:cs typeface="Roboto"/>
                <a:sym typeface="Roboto"/>
              </a:defRPr>
            </a:lvl8pPr>
            <a:lvl9pPr lvl="8">
              <a:spcBef>
                <a:spcPts val="0"/>
              </a:spcBef>
              <a:buClr>
                <a:schemeClr val="lt1"/>
              </a:buClr>
              <a:buSzPct val="100000"/>
              <a:buFont typeface="Roboto"/>
              <a:buNone/>
              <a:defRPr sz="4200">
                <a:solidFill>
                  <a:schemeClr val="lt1"/>
                </a:solidFill>
                <a:latin typeface="Roboto"/>
                <a:ea typeface="Roboto"/>
                <a:cs typeface="Roboto"/>
                <a:sym typeface="Roboto"/>
              </a:defRPr>
            </a:lvl9pPr>
          </a:lstStyle>
          <a:p>
            <a:pPr lvl="0">
              <a:spcBef>
                <a:spcPts val="0"/>
              </a:spcBef>
              <a:buNone/>
            </a:pPr>
            <a:r>
              <a:rPr lang="en" dirty="0">
                <a:highlight>
                  <a:srgbClr val="000000"/>
                </a:highlight>
              </a:rPr>
              <a:t>XML</a:t>
            </a:r>
            <a:r>
              <a:rPr lang="en" dirty="0"/>
              <a:t> </a:t>
            </a:r>
            <a:r>
              <a:rPr lang="en" dirty="0">
                <a:solidFill>
                  <a:schemeClr val="tx2"/>
                </a:solidFill>
              </a:rPr>
              <a:t>:</a:t>
            </a:r>
            <a:r>
              <a:rPr lang="en" dirty="0"/>
              <a:t> </a:t>
            </a:r>
            <a:r>
              <a:rPr lang="en" dirty="0">
                <a:solidFill>
                  <a:schemeClr val="tx2"/>
                </a:solidFill>
              </a:rPr>
              <a:t>Query Based scheme. </a:t>
            </a:r>
          </a:p>
        </p:txBody>
      </p:sp>
    </p:spTree>
    <p:extLst>
      <p:ext uri="{BB962C8B-B14F-4D97-AF65-F5344CB8AC3E}">
        <p14:creationId xmlns:p14="http://schemas.microsoft.com/office/powerpoint/2010/main" val="1961213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0"/>
          <p:cNvSpPr txBox="1">
            <a:spLocks noGrp="1"/>
          </p:cNvSpPr>
          <p:nvPr/>
        </p:nvSpPr>
        <p:spPr>
          <a:xfrm>
            <a:off x="152400" y="152400"/>
            <a:ext cx="8222100" cy="767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32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pPr lvl="0" rtl="0">
              <a:spcBef>
                <a:spcPts val="0"/>
              </a:spcBef>
              <a:buNone/>
            </a:pPr>
            <a:r>
              <a:rPr lang="en" sz="4000" b="1" dirty="0">
                <a:solidFill>
                  <a:schemeClr val="tx2"/>
                </a:solidFill>
                <a:latin typeface="+mn-lt"/>
              </a:rPr>
              <a:t>Why Query based approach?</a:t>
            </a:r>
          </a:p>
        </p:txBody>
      </p:sp>
      <p:sp>
        <p:nvSpPr>
          <p:cNvPr id="3" name="Shape 101"/>
          <p:cNvSpPr txBox="1">
            <a:spLocks noGrp="1"/>
          </p:cNvSpPr>
          <p:nvPr/>
        </p:nvSpPr>
        <p:spPr>
          <a:xfrm>
            <a:off x="304800" y="1143000"/>
            <a:ext cx="8534400" cy="52578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marL="482600" lvl="0" indent="-342900" rtl="0">
              <a:spcBef>
                <a:spcPts val="0"/>
              </a:spcBef>
              <a:buClr>
                <a:schemeClr val="accent6"/>
              </a:buClr>
              <a:buSzPct val="100000"/>
              <a:buFont typeface="Wingdings" pitchFamily="2" charset="2"/>
              <a:buChar char="Ø"/>
            </a:pPr>
            <a:r>
              <a:rPr lang="en" sz="2000" b="1" dirty="0">
                <a:solidFill>
                  <a:schemeClr val="tx2"/>
                </a:solidFill>
              </a:rPr>
              <a:t>RESILIENCE  : </a:t>
            </a:r>
            <a:r>
              <a:rPr lang="en" sz="2000" dirty="0">
                <a:solidFill>
                  <a:schemeClr val="tx2"/>
                </a:solidFill>
              </a:rPr>
              <a:t>They are able to survive through data reorganization or alteration.</a:t>
            </a:r>
          </a:p>
          <a:p>
            <a:pPr marL="342900" lvl="0" indent="-342900" rtl="0">
              <a:spcBef>
                <a:spcPts val="0"/>
              </a:spcBef>
              <a:buClr>
                <a:schemeClr val="accent6"/>
              </a:buClr>
              <a:buFont typeface="Wingdings" pitchFamily="2" charset="2"/>
              <a:buChar char="Ø"/>
            </a:pPr>
            <a:endParaRPr sz="2000" dirty="0">
              <a:solidFill>
                <a:schemeClr val="tx2"/>
              </a:solidFill>
            </a:endParaRPr>
          </a:p>
          <a:p>
            <a:pPr marL="482600" lvl="0" indent="-342900" rtl="0">
              <a:spcBef>
                <a:spcPts val="0"/>
              </a:spcBef>
              <a:buClr>
                <a:schemeClr val="accent6"/>
              </a:buClr>
              <a:buSzPct val="100000"/>
              <a:buFont typeface="Wingdings" pitchFamily="2" charset="2"/>
              <a:buChar char="Ø"/>
            </a:pPr>
            <a:r>
              <a:rPr lang="en" sz="2000" b="1" dirty="0">
                <a:solidFill>
                  <a:schemeClr val="tx2"/>
                </a:solidFill>
              </a:rPr>
              <a:t>REDUNDANCY INDEPENDENCE :</a:t>
            </a:r>
            <a:r>
              <a:rPr lang="en" sz="2000" dirty="0">
                <a:solidFill>
                  <a:schemeClr val="tx2"/>
                </a:solidFill>
              </a:rPr>
              <a:t> They are independent of data redundancies, i.e., duplicated data elements should have the same identifier.</a:t>
            </a:r>
          </a:p>
          <a:p>
            <a:pPr marL="342900" lvl="0" indent="-342900" rtl="0">
              <a:spcBef>
                <a:spcPts val="0"/>
              </a:spcBef>
              <a:buClr>
                <a:schemeClr val="accent6"/>
              </a:buClr>
              <a:buFont typeface="Wingdings" pitchFamily="2" charset="2"/>
              <a:buChar char="Ø"/>
            </a:pPr>
            <a:endParaRPr sz="2000" dirty="0">
              <a:solidFill>
                <a:schemeClr val="tx2"/>
              </a:solidFill>
            </a:endParaRPr>
          </a:p>
          <a:p>
            <a:pPr marL="482600" lvl="0" indent="-342900" rtl="0">
              <a:spcBef>
                <a:spcPts val="0"/>
              </a:spcBef>
              <a:buClr>
                <a:schemeClr val="accent6"/>
              </a:buClr>
              <a:buSzPct val="100000"/>
              <a:buFont typeface="Wingdings" pitchFamily="2" charset="2"/>
              <a:buChar char="Ø"/>
            </a:pPr>
            <a:r>
              <a:rPr lang="en" sz="2000" b="1" dirty="0">
                <a:solidFill>
                  <a:schemeClr val="tx2"/>
                </a:solidFill>
              </a:rPr>
              <a:t>Differentiability:</a:t>
            </a:r>
            <a:r>
              <a:rPr lang="en" sz="2000" dirty="0">
                <a:solidFill>
                  <a:schemeClr val="tx2"/>
                </a:solidFill>
              </a:rPr>
              <a:t> They are able to distinguish between data elements to achieve large watermark capacity. A larger watermark capacity helps to achieve better resilience and credibility of watermarking.</a:t>
            </a:r>
          </a:p>
        </p:txBody>
      </p:sp>
    </p:spTree>
    <p:extLst>
      <p:ext uri="{BB962C8B-B14F-4D97-AF65-F5344CB8AC3E}">
        <p14:creationId xmlns:p14="http://schemas.microsoft.com/office/powerpoint/2010/main" val="3675963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28600" y="152400"/>
            <a:ext cx="89916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QUERY BASED APPROACH</a:t>
            </a:r>
          </a:p>
        </p:txBody>
      </p:sp>
      <p:pic>
        <p:nvPicPr>
          <p:cNvPr id="3" name="Shape 108"/>
          <p:cNvPicPr preferRelativeResize="0"/>
          <p:nvPr/>
        </p:nvPicPr>
        <p:blipFill>
          <a:blip r:embed="rId2">
            <a:alphaModFix/>
          </a:blip>
          <a:stretch>
            <a:fillRect/>
          </a:stretch>
        </p:blipFill>
        <p:spPr>
          <a:xfrm>
            <a:off x="457200" y="990600"/>
            <a:ext cx="8077200" cy="5410200"/>
          </a:xfrm>
          <a:prstGeom prst="rect">
            <a:avLst/>
          </a:prstGeom>
          <a:noFill/>
          <a:ln>
            <a:noFill/>
          </a:ln>
        </p:spPr>
      </p:pic>
    </p:spTree>
    <p:extLst>
      <p:ext uri="{BB962C8B-B14F-4D97-AF65-F5344CB8AC3E}">
        <p14:creationId xmlns:p14="http://schemas.microsoft.com/office/powerpoint/2010/main" val="3824825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3"/>
          <p:cNvSpPr txBox="1">
            <a:spLocks noGrp="1"/>
          </p:cNvSpPr>
          <p:nvPr/>
        </p:nvSpPr>
        <p:spPr>
          <a:xfrm>
            <a:off x="2729550" y="2398500"/>
            <a:ext cx="3684900" cy="2061000"/>
          </a:xfrm>
          <a:prstGeom prst="rect">
            <a:avLst/>
          </a:prstGeom>
          <a:noFill/>
          <a:ln w="228600"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42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4200">
                <a:solidFill>
                  <a:schemeClr val="lt1"/>
                </a:solidFill>
                <a:latin typeface="Roboto"/>
                <a:ea typeface="Roboto"/>
                <a:cs typeface="Roboto"/>
                <a:sym typeface="Roboto"/>
              </a:defRPr>
            </a:lvl2pPr>
            <a:lvl3pPr lvl="2">
              <a:spcBef>
                <a:spcPts val="0"/>
              </a:spcBef>
              <a:buClr>
                <a:schemeClr val="lt1"/>
              </a:buClr>
              <a:buSzPct val="100000"/>
              <a:buFont typeface="Roboto"/>
              <a:buNone/>
              <a:defRPr sz="4200">
                <a:solidFill>
                  <a:schemeClr val="lt1"/>
                </a:solidFill>
                <a:latin typeface="Roboto"/>
                <a:ea typeface="Roboto"/>
                <a:cs typeface="Roboto"/>
                <a:sym typeface="Roboto"/>
              </a:defRPr>
            </a:lvl3pPr>
            <a:lvl4pPr lvl="3">
              <a:spcBef>
                <a:spcPts val="0"/>
              </a:spcBef>
              <a:buClr>
                <a:schemeClr val="lt1"/>
              </a:buClr>
              <a:buSzPct val="100000"/>
              <a:buFont typeface="Roboto"/>
              <a:buNone/>
              <a:defRPr sz="4200">
                <a:solidFill>
                  <a:schemeClr val="lt1"/>
                </a:solidFill>
                <a:latin typeface="Roboto"/>
                <a:ea typeface="Roboto"/>
                <a:cs typeface="Roboto"/>
                <a:sym typeface="Roboto"/>
              </a:defRPr>
            </a:lvl4pPr>
            <a:lvl5pPr lvl="4">
              <a:spcBef>
                <a:spcPts val="0"/>
              </a:spcBef>
              <a:buClr>
                <a:schemeClr val="lt1"/>
              </a:buClr>
              <a:buSzPct val="100000"/>
              <a:buFont typeface="Roboto"/>
              <a:buNone/>
              <a:defRPr sz="4200">
                <a:solidFill>
                  <a:schemeClr val="lt1"/>
                </a:solidFill>
                <a:latin typeface="Roboto"/>
                <a:ea typeface="Roboto"/>
                <a:cs typeface="Roboto"/>
                <a:sym typeface="Roboto"/>
              </a:defRPr>
            </a:lvl5pPr>
            <a:lvl6pPr lvl="5">
              <a:spcBef>
                <a:spcPts val="0"/>
              </a:spcBef>
              <a:buClr>
                <a:schemeClr val="lt1"/>
              </a:buClr>
              <a:buSzPct val="100000"/>
              <a:buFont typeface="Roboto"/>
              <a:buNone/>
              <a:defRPr sz="4200">
                <a:solidFill>
                  <a:schemeClr val="lt1"/>
                </a:solidFill>
                <a:latin typeface="Roboto"/>
                <a:ea typeface="Roboto"/>
                <a:cs typeface="Roboto"/>
                <a:sym typeface="Roboto"/>
              </a:defRPr>
            </a:lvl6pPr>
            <a:lvl7pPr lvl="6">
              <a:spcBef>
                <a:spcPts val="0"/>
              </a:spcBef>
              <a:buClr>
                <a:schemeClr val="lt1"/>
              </a:buClr>
              <a:buSzPct val="100000"/>
              <a:buFont typeface="Roboto"/>
              <a:buNone/>
              <a:defRPr sz="4200">
                <a:solidFill>
                  <a:schemeClr val="lt1"/>
                </a:solidFill>
                <a:latin typeface="Roboto"/>
                <a:ea typeface="Roboto"/>
                <a:cs typeface="Roboto"/>
                <a:sym typeface="Roboto"/>
              </a:defRPr>
            </a:lvl7pPr>
            <a:lvl8pPr lvl="7">
              <a:spcBef>
                <a:spcPts val="0"/>
              </a:spcBef>
              <a:buClr>
                <a:schemeClr val="lt1"/>
              </a:buClr>
              <a:buSzPct val="100000"/>
              <a:buFont typeface="Roboto"/>
              <a:buNone/>
              <a:defRPr sz="4200">
                <a:solidFill>
                  <a:schemeClr val="lt1"/>
                </a:solidFill>
                <a:latin typeface="Roboto"/>
                <a:ea typeface="Roboto"/>
                <a:cs typeface="Roboto"/>
                <a:sym typeface="Roboto"/>
              </a:defRPr>
            </a:lvl8pPr>
            <a:lvl9pPr lvl="8">
              <a:spcBef>
                <a:spcPts val="0"/>
              </a:spcBef>
              <a:buClr>
                <a:schemeClr val="lt1"/>
              </a:buClr>
              <a:buSzPct val="100000"/>
              <a:buFont typeface="Roboto"/>
              <a:buNone/>
              <a:defRPr sz="4200">
                <a:solidFill>
                  <a:schemeClr val="lt1"/>
                </a:solidFill>
                <a:latin typeface="Roboto"/>
                <a:ea typeface="Roboto"/>
                <a:cs typeface="Roboto"/>
                <a:sym typeface="Roboto"/>
              </a:defRPr>
            </a:lvl9pPr>
          </a:lstStyle>
          <a:p>
            <a:pPr lvl="0" rtl="0">
              <a:spcBef>
                <a:spcPts val="0"/>
              </a:spcBef>
              <a:buNone/>
            </a:pPr>
            <a:r>
              <a:rPr lang="en" dirty="0">
                <a:solidFill>
                  <a:schemeClr val="tx2"/>
                </a:solidFill>
              </a:rPr>
              <a:t>     </a:t>
            </a:r>
            <a:r>
              <a:rPr lang="en" sz="6000" b="1" dirty="0" smtClean="0">
                <a:solidFill>
                  <a:schemeClr val="tx2"/>
                </a:solidFill>
              </a:rPr>
              <a:t>How </a:t>
            </a:r>
            <a:r>
              <a:rPr lang="en" sz="6000" b="1" dirty="0">
                <a:solidFill>
                  <a:schemeClr val="tx2"/>
                </a:solidFill>
              </a:rPr>
              <a:t>?</a:t>
            </a:r>
            <a:r>
              <a:rPr lang="en" dirty="0">
                <a:solidFill>
                  <a:schemeClr val="tx2"/>
                </a:solidFill>
              </a:rPr>
              <a:t> </a:t>
            </a:r>
          </a:p>
          <a:p>
            <a:pPr lvl="0" rtl="0">
              <a:spcBef>
                <a:spcPts val="0"/>
              </a:spcBef>
              <a:buNone/>
            </a:pPr>
            <a:r>
              <a:rPr lang="en" sz="1400" dirty="0">
                <a:solidFill>
                  <a:schemeClr val="tx2"/>
                </a:solidFill>
              </a:rPr>
              <a:t>              </a:t>
            </a:r>
            <a:r>
              <a:rPr lang="en" sz="1400" dirty="0" smtClean="0">
                <a:solidFill>
                  <a:schemeClr val="tx2"/>
                </a:solidFill>
              </a:rPr>
              <a:t>  </a:t>
            </a:r>
            <a:r>
              <a:rPr lang="en" sz="3200" dirty="0" smtClean="0">
                <a:solidFill>
                  <a:schemeClr val="bg1"/>
                </a:solidFill>
                <a:highlight>
                  <a:srgbClr val="000000"/>
                </a:highlight>
              </a:rPr>
              <a:t>Algorithms</a:t>
            </a:r>
            <a:endParaRPr lang="en" sz="3200" dirty="0">
              <a:solidFill>
                <a:schemeClr val="bg1"/>
              </a:solidFill>
              <a:highlight>
                <a:srgbClr val="000000"/>
              </a:highlight>
            </a:endParaRPr>
          </a:p>
        </p:txBody>
      </p:sp>
    </p:spTree>
    <p:extLst>
      <p:ext uri="{BB962C8B-B14F-4D97-AF65-F5344CB8AC3E}">
        <p14:creationId xmlns:p14="http://schemas.microsoft.com/office/powerpoint/2010/main" val="118158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228600" y="152400"/>
            <a:ext cx="89916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MAIN SCHEMES</a:t>
            </a:r>
          </a:p>
        </p:txBody>
      </p:sp>
      <p:sp>
        <p:nvSpPr>
          <p:cNvPr id="4" name="Shape 119"/>
          <p:cNvSpPr txBox="1">
            <a:spLocks noGrp="1"/>
          </p:cNvSpPr>
          <p:nvPr/>
        </p:nvSpPr>
        <p:spPr>
          <a:xfrm>
            <a:off x="243385" y="1066800"/>
            <a:ext cx="8222100" cy="54102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marL="285750" lvl="0" indent="-285750" rtl="0">
              <a:spcBef>
                <a:spcPts val="0"/>
              </a:spcBef>
              <a:buClr>
                <a:schemeClr val="accent6"/>
              </a:buClr>
              <a:buFont typeface="Wingdings" pitchFamily="2" charset="2"/>
              <a:buChar char="Ø"/>
            </a:pPr>
            <a:r>
              <a:rPr lang="en" sz="2000" b="1" dirty="0">
                <a:solidFill>
                  <a:schemeClr val="tx2"/>
                </a:solidFill>
              </a:rPr>
              <a:t>Identifier creation: </a:t>
            </a:r>
            <a:r>
              <a:rPr lang="en" sz="2000" dirty="0">
                <a:solidFill>
                  <a:schemeClr val="tx2"/>
                </a:solidFill>
              </a:rPr>
              <a:t>Since</a:t>
            </a:r>
            <a:r>
              <a:rPr lang="en" sz="2000" b="1" dirty="0">
                <a:solidFill>
                  <a:schemeClr val="tx2"/>
                </a:solidFill>
              </a:rPr>
              <a:t> </a:t>
            </a:r>
            <a:r>
              <a:rPr lang="en" sz="2000" dirty="0">
                <a:solidFill>
                  <a:schemeClr val="tx2"/>
                </a:solidFill>
              </a:rPr>
              <a:t>primary key feature is unavailable so we create identifiers out of usability templates. For example:  “db/book [author, editor]/title”. </a:t>
            </a:r>
          </a:p>
          <a:p>
            <a:pPr marL="285750" lvl="0" indent="-285750">
              <a:spcBef>
                <a:spcPts val="0"/>
              </a:spcBef>
              <a:buClr>
                <a:schemeClr val="accent6"/>
              </a:buClr>
              <a:buFont typeface="Wingdings" pitchFamily="2" charset="2"/>
              <a:buChar char="Ø"/>
            </a:pPr>
            <a:r>
              <a:rPr lang="en" sz="2000" b="1" dirty="0">
                <a:solidFill>
                  <a:schemeClr val="tx2"/>
                </a:solidFill>
              </a:rPr>
              <a:t>Watermark Insertion: </a:t>
            </a:r>
            <a:r>
              <a:rPr lang="en" sz="2000" dirty="0">
                <a:solidFill>
                  <a:schemeClr val="tx2"/>
                </a:solidFill>
              </a:rPr>
              <a:t>Includes the preparation step, the user first discovers all the functional dependencies based on the schema of the XML data, and specifies a number of query templates that represent the usability of the data. Execute the queries in Q on the original data to retrieve the data elements .The watermark bits are then embedded into these elements through selected watermark embedding algorithms.</a:t>
            </a:r>
          </a:p>
          <a:p>
            <a:pPr marL="285750" lvl="0" indent="-285750">
              <a:spcBef>
                <a:spcPts val="0"/>
              </a:spcBef>
              <a:buClr>
                <a:schemeClr val="accent6"/>
              </a:buClr>
              <a:buFont typeface="Wingdings" pitchFamily="2" charset="2"/>
              <a:buChar char="Ø"/>
            </a:pPr>
            <a:r>
              <a:rPr lang="en" sz="2000" b="1" dirty="0">
                <a:solidFill>
                  <a:schemeClr val="tx2"/>
                </a:solidFill>
              </a:rPr>
              <a:t>Watermark detection: </a:t>
            </a:r>
            <a:r>
              <a:rPr lang="en" sz="2000" dirty="0">
                <a:solidFill>
                  <a:schemeClr val="tx2"/>
                </a:solidFill>
              </a:rPr>
              <a:t>Execute the same set of queries to retrieve the data elements embedded with watermark bits, and reconstruct the watermark from them. As the schema and the data could be reorganized by attackers, the queries may have to be rewritten for the reorganized data.</a:t>
            </a:r>
          </a:p>
        </p:txBody>
      </p:sp>
    </p:spTree>
    <p:extLst>
      <p:ext uri="{BB962C8B-B14F-4D97-AF65-F5344CB8AC3E}">
        <p14:creationId xmlns:p14="http://schemas.microsoft.com/office/powerpoint/2010/main" val="1194470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26"/>
          <p:cNvPicPr preferRelativeResize="0"/>
          <p:nvPr/>
        </p:nvPicPr>
        <p:blipFill>
          <a:blip r:embed="rId2">
            <a:alphaModFix/>
          </a:blip>
          <a:stretch>
            <a:fillRect/>
          </a:stretch>
        </p:blipFill>
        <p:spPr>
          <a:xfrm>
            <a:off x="1" y="0"/>
            <a:ext cx="9143999" cy="6858000"/>
          </a:xfrm>
          <a:prstGeom prst="rect">
            <a:avLst/>
          </a:prstGeom>
          <a:noFill/>
          <a:ln>
            <a:noFill/>
          </a:ln>
        </p:spPr>
      </p:pic>
    </p:spTree>
    <p:extLst>
      <p:ext uri="{BB962C8B-B14F-4D97-AF65-F5344CB8AC3E}">
        <p14:creationId xmlns:p14="http://schemas.microsoft.com/office/powerpoint/2010/main" val="385302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cstate="print">
            <a:lum contrast="40000"/>
            <a:extLst>
              <a:ext uri="{28A0092B-C50C-407E-A947-70E740481C1C}">
                <a14:useLocalDpi xmlns:a14="http://schemas.microsoft.com/office/drawing/2010/main" val="0"/>
              </a:ext>
            </a:extLst>
          </a:blip>
          <a:srcRect/>
          <a:stretch>
            <a:fillRect/>
          </a:stretch>
        </p:blipFill>
        <p:spPr bwMode="auto">
          <a:xfrm>
            <a:off x="4191000" y="1788318"/>
            <a:ext cx="4754563"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descr="fruits_emb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788318"/>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381000" y="457200"/>
            <a:ext cx="80772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EXAMPLES</a:t>
            </a:r>
          </a:p>
        </p:txBody>
      </p:sp>
      <p:pic>
        <p:nvPicPr>
          <p:cNvPr id="1026" name="Picture 2" descr="C:\Users\hp\Desktop\cvideoma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0999" y="3144982"/>
            <a:ext cx="4754563"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159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34"/>
          <p:cNvPicPr preferRelativeResize="0"/>
          <p:nvPr/>
        </p:nvPicPr>
        <p:blipFill>
          <a:blip r:embed="rId2">
            <a:alphaModFix/>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val="2239359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28600" y="152400"/>
            <a:ext cx="89916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WATERMARK INSERTION</a:t>
            </a:r>
          </a:p>
        </p:txBody>
      </p:sp>
      <p:pic>
        <p:nvPicPr>
          <p:cNvPr id="3" name="Shape 149"/>
          <p:cNvPicPr preferRelativeResize="0"/>
          <p:nvPr/>
        </p:nvPicPr>
        <p:blipFill>
          <a:blip r:embed="rId2">
            <a:alphaModFix/>
          </a:blip>
          <a:stretch>
            <a:fillRect/>
          </a:stretch>
        </p:blipFill>
        <p:spPr>
          <a:xfrm>
            <a:off x="3280103" y="990600"/>
            <a:ext cx="5843425" cy="5064975"/>
          </a:xfrm>
          <a:prstGeom prst="rect">
            <a:avLst/>
          </a:prstGeom>
          <a:noFill/>
          <a:ln>
            <a:noFill/>
          </a:ln>
        </p:spPr>
      </p:pic>
      <p:sp>
        <p:nvSpPr>
          <p:cNvPr id="4" name="Shape 150"/>
          <p:cNvSpPr txBox="1"/>
          <p:nvPr/>
        </p:nvSpPr>
        <p:spPr>
          <a:xfrm>
            <a:off x="228600" y="978945"/>
            <a:ext cx="3017700" cy="4506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r>
              <a:rPr lang="en" b="1" dirty="0">
                <a:solidFill>
                  <a:schemeClr val="tx2"/>
                </a:solidFill>
                <a:latin typeface="+mn-lt"/>
              </a:rPr>
              <a:t> φ denote the proportion of the selected LSB.</a:t>
            </a:r>
          </a:p>
          <a:p>
            <a:pPr lvl="0">
              <a:spcBef>
                <a:spcPts val="0"/>
              </a:spcBef>
              <a:buNone/>
            </a:pPr>
            <a:r>
              <a:rPr lang="en" b="1" dirty="0">
                <a:solidFill>
                  <a:schemeClr val="tx2"/>
                </a:solidFill>
                <a:latin typeface="+mn-lt"/>
              </a:rPr>
              <a:t>hash function h() is used to assign to each LSB/LSA a hash value.</a:t>
            </a:r>
          </a:p>
          <a:p>
            <a:pPr lvl="0">
              <a:spcBef>
                <a:spcPts val="0"/>
              </a:spcBef>
              <a:buNone/>
            </a:pPr>
            <a:r>
              <a:rPr lang="en" b="1" dirty="0">
                <a:solidFill>
                  <a:schemeClr val="tx2"/>
                </a:solidFill>
                <a:latin typeface="+mn-lt"/>
              </a:rPr>
              <a:t>ID(A) is the query to identify A</a:t>
            </a:r>
          </a:p>
          <a:p>
            <a:pPr lvl="0">
              <a:spcBef>
                <a:spcPts val="0"/>
              </a:spcBef>
              <a:buNone/>
            </a:pPr>
            <a:r>
              <a:rPr lang="en" b="1" dirty="0">
                <a:solidFill>
                  <a:schemeClr val="tx2"/>
                </a:solidFill>
                <a:latin typeface="+mn-lt"/>
              </a:rPr>
              <a:t> k is a secret key.</a:t>
            </a:r>
          </a:p>
          <a:p>
            <a:pPr lvl="0">
              <a:spcBef>
                <a:spcPts val="0"/>
              </a:spcBef>
              <a:buNone/>
            </a:pPr>
            <a:r>
              <a:rPr lang="en" b="1" dirty="0">
                <a:solidFill>
                  <a:schemeClr val="tx2"/>
                </a:solidFill>
                <a:latin typeface="+mn-lt"/>
              </a:rPr>
              <a:t>e ith LSB of a leaf node A by bi(A), and the ith LSA of a non-leaf node B by ai(B).</a:t>
            </a:r>
          </a:p>
          <a:p>
            <a:pPr lvl="0">
              <a:spcBef>
                <a:spcPts val="0"/>
              </a:spcBef>
              <a:buNone/>
            </a:pPr>
            <a:r>
              <a:rPr lang="en" b="1" dirty="0">
                <a:solidFill>
                  <a:schemeClr val="tx2"/>
                </a:solidFill>
                <a:latin typeface="+mn-lt"/>
              </a:rPr>
              <a:t>Q is a set of queries to identify the selected leaf/non-leaf nodes for embedding watermarks.</a:t>
            </a:r>
          </a:p>
          <a:p>
            <a:pPr lvl="0">
              <a:spcBef>
                <a:spcPts val="0"/>
              </a:spcBef>
              <a:buNone/>
            </a:pPr>
            <a:r>
              <a:rPr lang="en" b="1" dirty="0">
                <a:solidFill>
                  <a:schemeClr val="tx2"/>
                </a:solidFill>
                <a:latin typeface="+mn-lt"/>
              </a:rPr>
              <a:t>Watermark can be embedded in</a:t>
            </a:r>
          </a:p>
          <a:p>
            <a:pPr lvl="0">
              <a:spcBef>
                <a:spcPts val="0"/>
              </a:spcBef>
              <a:buNone/>
            </a:pPr>
            <a:r>
              <a:rPr lang="en" b="1" dirty="0">
                <a:solidFill>
                  <a:schemeClr val="tx2"/>
                </a:solidFill>
                <a:latin typeface="+mn-lt"/>
              </a:rPr>
              <a:t> (i) leaf nodes by modifying their values (ii) non-leaf nodes by adding to or deleting their child nodes. </a:t>
            </a:r>
          </a:p>
          <a:p>
            <a:pPr lvl="0">
              <a:spcBef>
                <a:spcPts val="0"/>
              </a:spcBef>
              <a:buNone/>
            </a:pPr>
            <a:r>
              <a:rPr lang="en" b="1" dirty="0">
                <a:solidFill>
                  <a:schemeClr val="tx2"/>
                </a:solidFill>
                <a:latin typeface="+mn-lt"/>
              </a:rPr>
              <a:t>For example, the first ‘book’. We can change the attribute number to 1 by deleting an ‘author’, or to 3 by adding a fake ‘author’..</a:t>
            </a:r>
          </a:p>
        </p:txBody>
      </p:sp>
    </p:spTree>
    <p:extLst>
      <p:ext uri="{BB962C8B-B14F-4D97-AF65-F5344CB8AC3E}">
        <p14:creationId xmlns:p14="http://schemas.microsoft.com/office/powerpoint/2010/main" val="643184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28600" y="152400"/>
            <a:ext cx="89916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WATERMARK DETECTION</a:t>
            </a:r>
          </a:p>
        </p:txBody>
      </p:sp>
      <p:sp>
        <p:nvSpPr>
          <p:cNvPr id="3" name="Shape 156"/>
          <p:cNvSpPr txBox="1">
            <a:spLocks noGrp="1"/>
          </p:cNvSpPr>
          <p:nvPr/>
        </p:nvSpPr>
        <p:spPr>
          <a:xfrm>
            <a:off x="228600" y="990600"/>
            <a:ext cx="2986200" cy="56388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1pPr>
            <a:lvl2pPr marR="0" lvl="1"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2pPr>
            <a:lvl3pPr marR="0" lvl="2"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3pPr>
            <a:lvl4pPr marR="0" lvl="3"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4pPr>
            <a:lvl5pPr marR="0" lvl="4"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5pPr>
            <a:lvl6pPr marR="0" lvl="5"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6pPr>
            <a:lvl7pPr marR="0" lvl="6"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7pPr>
            <a:lvl8pPr marR="0" lvl="7"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8pPr>
            <a:lvl9pPr marR="0" lvl="8" algn="l" rtl="0">
              <a:lnSpc>
                <a:spcPct val="115000"/>
              </a:lnSpc>
              <a:spcBef>
                <a:spcPts val="0"/>
              </a:spcBef>
              <a:spcAft>
                <a:spcPts val="1600"/>
              </a:spcAft>
              <a:buClr>
                <a:schemeClr val="lt1"/>
              </a:buClr>
              <a:buSzPct val="100000"/>
              <a:buFont typeface="Roboto"/>
              <a:buNone/>
              <a:defRPr sz="1200" b="0" i="0" u="none" strike="noStrike" cap="none">
                <a:solidFill>
                  <a:schemeClr val="lt1"/>
                </a:solidFill>
                <a:latin typeface="Roboto"/>
                <a:ea typeface="Roboto"/>
                <a:cs typeface="Roboto"/>
                <a:sym typeface="Roboto"/>
              </a:defRPr>
            </a:lvl9pPr>
          </a:lstStyle>
          <a:p>
            <a:pPr lvl="0">
              <a:spcBef>
                <a:spcPts val="0"/>
              </a:spcBef>
              <a:buNone/>
            </a:pPr>
            <a:r>
              <a:rPr lang="en" sz="1400" b="1" dirty="0">
                <a:solidFill>
                  <a:schemeClr val="tx2"/>
                </a:solidFill>
                <a:latin typeface="+mn-lt"/>
              </a:rPr>
              <a:t>For selecting the watermarked nodes ,  the queries are redesigned on the original data into queries on the reorganized data according to the mapping between the original and reorganized schemas.</a:t>
            </a:r>
          </a:p>
          <a:p>
            <a:pPr lvl="0">
              <a:spcBef>
                <a:spcPts val="0"/>
              </a:spcBef>
              <a:buNone/>
            </a:pPr>
            <a:r>
              <a:rPr lang="en" sz="1400" b="1" dirty="0">
                <a:solidFill>
                  <a:schemeClr val="tx2"/>
                </a:solidFill>
                <a:latin typeface="+mn-lt"/>
              </a:rPr>
              <a:t>Each query in Q is rewritten and executed on the target data to retrieve the nodes that carry the watermarks.</a:t>
            </a:r>
          </a:p>
          <a:p>
            <a:pPr lvl="0">
              <a:spcBef>
                <a:spcPts val="0"/>
              </a:spcBef>
              <a:buNone/>
            </a:pPr>
            <a:r>
              <a:rPr lang="en" sz="1400" b="1" dirty="0">
                <a:solidFill>
                  <a:schemeClr val="tx2"/>
                </a:solidFill>
                <a:latin typeface="+mn-lt"/>
              </a:rPr>
              <a:t>If marked, LSB/LSA value is used to vote whether the corresponding watermark bit is 1 or 0. For each bit of the watermark, two buckets, wmt[i] and wmf [i], are used to count the votes. wmt[i] records the number of votes supporting wmi = 1 and wmf [i] records the number of votes supporting wmi = 0.</a:t>
            </a:r>
          </a:p>
          <a:p>
            <a:pPr lvl="0">
              <a:spcBef>
                <a:spcPts val="0"/>
              </a:spcBef>
              <a:buNone/>
            </a:pPr>
            <a:endParaRPr sz="1400" b="1" dirty="0">
              <a:solidFill>
                <a:schemeClr val="tx2"/>
              </a:solidFill>
              <a:latin typeface="+mn-lt"/>
            </a:endParaRPr>
          </a:p>
          <a:p>
            <a:pPr lvl="0">
              <a:spcBef>
                <a:spcPts val="0"/>
              </a:spcBef>
              <a:buNone/>
            </a:pPr>
            <a:endParaRPr sz="1400" b="1" dirty="0">
              <a:solidFill>
                <a:schemeClr val="tx2"/>
              </a:solidFill>
              <a:latin typeface="+mn-lt"/>
            </a:endParaRPr>
          </a:p>
          <a:p>
            <a:pPr lvl="0">
              <a:spcBef>
                <a:spcPts val="0"/>
              </a:spcBef>
              <a:buNone/>
            </a:pPr>
            <a:endParaRPr sz="1400" b="1" dirty="0">
              <a:solidFill>
                <a:schemeClr val="tx2"/>
              </a:solidFill>
              <a:latin typeface="+mn-lt"/>
            </a:endParaRPr>
          </a:p>
        </p:txBody>
      </p:sp>
      <p:pic>
        <p:nvPicPr>
          <p:cNvPr id="4" name="Shape 157"/>
          <p:cNvPicPr preferRelativeResize="0"/>
          <p:nvPr/>
        </p:nvPicPr>
        <p:blipFill>
          <a:blip r:embed="rId2">
            <a:alphaModFix/>
          </a:blip>
          <a:stretch>
            <a:fillRect/>
          </a:stretch>
        </p:blipFill>
        <p:spPr>
          <a:xfrm>
            <a:off x="3214800" y="857249"/>
            <a:ext cx="5872850" cy="5772151"/>
          </a:xfrm>
          <a:prstGeom prst="rect">
            <a:avLst/>
          </a:prstGeom>
          <a:noFill/>
          <a:ln>
            <a:noFill/>
          </a:ln>
        </p:spPr>
      </p:pic>
    </p:spTree>
    <p:extLst>
      <p:ext uri="{BB962C8B-B14F-4D97-AF65-F5344CB8AC3E}">
        <p14:creationId xmlns:p14="http://schemas.microsoft.com/office/powerpoint/2010/main" val="3107602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28600" y="228600"/>
            <a:ext cx="8077200" cy="11430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FUTURE WORK</a:t>
            </a:r>
          </a:p>
        </p:txBody>
      </p:sp>
      <p:sp>
        <p:nvSpPr>
          <p:cNvPr id="3" name="Subtitle 2"/>
          <p:cNvSpPr txBox="1">
            <a:spLocks/>
          </p:cNvSpPr>
          <p:nvPr/>
        </p:nvSpPr>
        <p:spPr>
          <a:xfrm>
            <a:off x="381000" y="1371600"/>
            <a:ext cx="8458200" cy="48768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685800" indent="-685800">
              <a:buFont typeface="Wingdings" pitchFamily="2" charset="2"/>
              <a:buChar char="Ø"/>
            </a:pPr>
            <a:r>
              <a:rPr lang="en-IN" sz="2800" dirty="0" smtClean="0">
                <a:latin typeface="+mj-lt"/>
              </a:rPr>
              <a:t>Implementation of insertion and detection of watermark in XML documents.</a:t>
            </a:r>
          </a:p>
          <a:p>
            <a:pPr marL="685800" indent="-685800">
              <a:buFont typeface="Wingdings" pitchFamily="2" charset="2"/>
              <a:buChar char="Ø"/>
            </a:pPr>
            <a:endParaRPr lang="en-IN" sz="2800" dirty="0">
              <a:latin typeface="+mj-lt"/>
            </a:endParaRPr>
          </a:p>
          <a:p>
            <a:pPr marL="685800" indent="-685800">
              <a:buFont typeface="Wingdings" pitchFamily="2" charset="2"/>
              <a:buChar char="Ø"/>
            </a:pPr>
            <a:r>
              <a:rPr lang="en-IN" sz="2800" dirty="0" smtClean="0">
                <a:latin typeface="+mj-lt"/>
              </a:rPr>
              <a:t>Comparison of the work between XML and Text watermarking on basis of their computation time.</a:t>
            </a:r>
          </a:p>
        </p:txBody>
      </p:sp>
    </p:spTree>
    <p:extLst>
      <p:ext uri="{BB962C8B-B14F-4D97-AF65-F5344CB8AC3E}">
        <p14:creationId xmlns:p14="http://schemas.microsoft.com/office/powerpoint/2010/main" val="3380422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91069" y="193344"/>
            <a:ext cx="8077200" cy="11430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REFRENCES</a:t>
            </a:r>
          </a:p>
        </p:txBody>
      </p:sp>
      <p:sp>
        <p:nvSpPr>
          <p:cNvPr id="6" name="Subtitle 2"/>
          <p:cNvSpPr txBox="1">
            <a:spLocks/>
          </p:cNvSpPr>
          <p:nvPr/>
        </p:nvSpPr>
        <p:spPr>
          <a:xfrm>
            <a:off x="191069" y="1066800"/>
            <a:ext cx="8190931" cy="5181600"/>
          </a:xfrm>
          <a:prstGeom prst="rect">
            <a:avLst/>
          </a:prstGeom>
        </p:spPr>
        <p:txBody>
          <a:bodyPr>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Ø"/>
            </a:pPr>
            <a:r>
              <a:rPr lang="en-IN" sz="2000" dirty="0" smtClean="0"/>
              <a:t>   T. Amano and D. </a:t>
            </a:r>
            <a:r>
              <a:rPr lang="en-IN" sz="2000" dirty="0" err="1" smtClean="0"/>
              <a:t>Misaki</a:t>
            </a:r>
            <a:r>
              <a:rPr lang="en-IN" sz="2000" dirty="0" smtClean="0"/>
              <a:t>. A feature calibration</a:t>
            </a:r>
          </a:p>
          <a:p>
            <a:pPr marL="45720" indent="0">
              <a:buNone/>
            </a:pPr>
            <a:r>
              <a:rPr lang="en-IN" sz="2000" dirty="0" smtClean="0"/>
              <a:t>       method for watermarking of document images. In</a:t>
            </a:r>
          </a:p>
          <a:p>
            <a:pPr marL="45720" indent="0">
              <a:buNone/>
            </a:pPr>
            <a:r>
              <a:rPr lang="en-IN" sz="2000" dirty="0" smtClean="0"/>
              <a:t>       Proceedings of the Fifth International Conference on </a:t>
            </a:r>
          </a:p>
          <a:p>
            <a:pPr marL="45720" indent="0">
              <a:buNone/>
            </a:pPr>
            <a:r>
              <a:rPr lang="fr-FR" sz="2000" dirty="0" smtClean="0"/>
              <a:t>       Document </a:t>
            </a:r>
            <a:r>
              <a:rPr lang="fr-FR" sz="2000" dirty="0" err="1" smtClean="0"/>
              <a:t>Analysis</a:t>
            </a:r>
            <a:r>
              <a:rPr lang="fr-FR" sz="2000" dirty="0" smtClean="0"/>
              <a:t> and Recognition, pages 91{94.</a:t>
            </a:r>
          </a:p>
          <a:p>
            <a:pPr marL="45720" indent="0">
              <a:buNone/>
            </a:pPr>
            <a:r>
              <a:rPr lang="en-IN" sz="2000" dirty="0" smtClean="0"/>
              <a:t>       IEEE, 1999.</a:t>
            </a:r>
          </a:p>
          <a:p>
            <a:pPr>
              <a:buFont typeface="Wingdings" pitchFamily="2" charset="2"/>
              <a:buChar char="Ø"/>
            </a:pPr>
            <a:r>
              <a:rPr lang="en-IN" sz="2000" dirty="0" smtClean="0"/>
              <a:t>    R</a:t>
            </a:r>
            <a:r>
              <a:rPr lang="en-IN" sz="2000" dirty="0"/>
              <a:t>. </a:t>
            </a:r>
            <a:r>
              <a:rPr lang="en-IN" sz="2000" dirty="0" err="1"/>
              <a:t>Agrawal</a:t>
            </a:r>
            <a:r>
              <a:rPr lang="en-IN" sz="2000" dirty="0"/>
              <a:t> and J. Kiernan. Watermarking relational</a:t>
            </a:r>
          </a:p>
          <a:p>
            <a:pPr marL="45720" indent="0">
              <a:buNone/>
            </a:pPr>
            <a:r>
              <a:rPr lang="en-IN" sz="2000" dirty="0" smtClean="0"/>
              <a:t>       data</a:t>
            </a:r>
            <a:r>
              <a:rPr lang="en-IN" sz="2000" dirty="0"/>
              <a:t>: framework, algorithms and analysis. </a:t>
            </a:r>
            <a:r>
              <a:rPr lang="en-IN" sz="2000" i="1" dirty="0"/>
              <a:t>The VLDB</a:t>
            </a:r>
          </a:p>
          <a:p>
            <a:pPr marL="45720" indent="0">
              <a:buNone/>
            </a:pPr>
            <a:r>
              <a:rPr lang="en-IN" sz="2000" i="1" dirty="0" smtClean="0"/>
              <a:t>       Journal</a:t>
            </a:r>
            <a:r>
              <a:rPr lang="en-IN" sz="2000" dirty="0"/>
              <a:t>, 12(2):157{169, 2003.</a:t>
            </a:r>
            <a:endParaRPr lang="en-IN" sz="2000" dirty="0" smtClean="0"/>
          </a:p>
          <a:p>
            <a:pPr marL="571500" indent="-571500">
              <a:buFont typeface="Wingdings" pitchFamily="2" charset="2"/>
              <a:buChar char="Ø"/>
            </a:pPr>
            <a:r>
              <a:rPr lang="en-IN" sz="2000" dirty="0" smtClean="0"/>
              <a:t>ftp</a:t>
            </a:r>
            <a:r>
              <a:rPr lang="en-IN" sz="2000" dirty="0"/>
              <a:t>://</a:t>
            </a:r>
            <a:r>
              <a:rPr lang="en-IN" sz="2000" dirty="0" smtClean="0"/>
              <a:t>ftp.unicode.org/Public/security/revision-02/confusables.txt</a:t>
            </a:r>
            <a:endParaRPr lang="en-IN" sz="2000" dirty="0">
              <a:solidFill>
                <a:schemeClr val="tx1"/>
              </a:solidFill>
            </a:endParaRPr>
          </a:p>
          <a:p>
            <a:pPr marL="571500" indent="-571500">
              <a:buFont typeface="Wingdings" pitchFamily="2" charset="2"/>
              <a:buChar char="Ø"/>
            </a:pPr>
            <a:r>
              <a:rPr lang="en-IN" sz="2000" dirty="0"/>
              <a:t>https://</a:t>
            </a:r>
            <a:r>
              <a:rPr lang="en-IN" sz="2000" dirty="0" smtClean="0"/>
              <a:t>en.wikipedia.org/wiki/SipHash</a:t>
            </a:r>
            <a:endParaRPr lang="en-IN" sz="2000" dirty="0"/>
          </a:p>
          <a:p>
            <a:pPr marL="571500" indent="-571500">
              <a:buFont typeface="Wingdings" pitchFamily="2" charset="2"/>
              <a:buChar char="Ø"/>
            </a:pPr>
            <a:r>
              <a:rPr lang="en-IN" sz="2000" dirty="0"/>
              <a:t>https://</a:t>
            </a:r>
            <a:r>
              <a:rPr lang="en-IN" sz="2000" dirty="0" smtClean="0"/>
              <a:t>github.com/majek/csiphash</a:t>
            </a:r>
            <a:endParaRPr lang="en-IN" sz="2000" dirty="0">
              <a:solidFill>
                <a:schemeClr val="tx1"/>
              </a:solidFill>
            </a:endParaRPr>
          </a:p>
          <a:p>
            <a:pPr marL="571500" indent="-571500">
              <a:buFont typeface="Wingdings" pitchFamily="2" charset="2"/>
              <a:buChar char="Ø"/>
            </a:pPr>
            <a:r>
              <a:rPr lang="en-IN" sz="2000" dirty="0"/>
              <a:t>https://</a:t>
            </a:r>
            <a:r>
              <a:rPr lang="en-IN" sz="2000" dirty="0" smtClean="0"/>
              <a:t>en.wikipedia.org/wiki/Digital_watermarking</a:t>
            </a:r>
          </a:p>
          <a:p>
            <a:pPr marL="571500" indent="-571500">
              <a:buFont typeface="Wingdings" pitchFamily="2" charset="2"/>
              <a:buChar char="Ø"/>
            </a:pPr>
            <a:r>
              <a:rPr lang="en-IN" sz="2000" dirty="0" smtClean="0"/>
              <a:t>http</a:t>
            </a:r>
            <a:r>
              <a:rPr lang="en-IN" sz="2000" dirty="0"/>
              <a:t>://ink.library.smu.edu.sg/sis_research/613</a:t>
            </a:r>
            <a:endParaRPr lang="en-IN" sz="2000" dirty="0" smtClean="0">
              <a:solidFill>
                <a:schemeClr val="tx1"/>
              </a:solidFill>
            </a:endParaRPr>
          </a:p>
          <a:p>
            <a:pPr marL="571500" indent="-571500">
              <a:buFont typeface="Wingdings" pitchFamily="2" charset="2"/>
              <a:buChar char="Ø"/>
            </a:pPr>
            <a:endParaRPr lang="en-IN" sz="2000" dirty="0">
              <a:solidFill>
                <a:schemeClr val="tx1"/>
              </a:solidFill>
            </a:endParaRPr>
          </a:p>
          <a:p>
            <a:pPr marL="571500" indent="-571500">
              <a:buFont typeface="Wingdings" pitchFamily="2" charset="2"/>
              <a:buChar char="Ø"/>
            </a:pPr>
            <a:endParaRPr lang="en-IN" sz="2000" dirty="0" smtClean="0">
              <a:solidFill>
                <a:schemeClr val="tx1"/>
              </a:solidFill>
            </a:endParaRPr>
          </a:p>
        </p:txBody>
      </p:sp>
    </p:spTree>
    <p:extLst>
      <p:ext uri="{BB962C8B-B14F-4D97-AF65-F5344CB8AC3E}">
        <p14:creationId xmlns:p14="http://schemas.microsoft.com/office/powerpoint/2010/main" val="3709666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905000" y="2743200"/>
            <a:ext cx="8077200" cy="2743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      THANK YOU</a:t>
            </a:r>
          </a:p>
          <a:p>
            <a:pPr marL="0" indent="0">
              <a:buNone/>
            </a:pPr>
            <a:r>
              <a:rPr lang="en-IN" sz="4000" b="1" dirty="0" smtClean="0">
                <a:latin typeface="+mj-lt"/>
              </a:rPr>
              <a:t>     </a:t>
            </a:r>
          </a:p>
        </p:txBody>
      </p:sp>
    </p:spTree>
    <p:extLst>
      <p:ext uri="{BB962C8B-B14F-4D97-AF65-F5344CB8AC3E}">
        <p14:creationId xmlns:p14="http://schemas.microsoft.com/office/powerpoint/2010/main" val="3380422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752600"/>
            <a:ext cx="8229600" cy="4724400"/>
          </a:xfrm>
        </p:spPr>
        <p:txBody>
          <a:bodyPr>
            <a:normAutofit/>
          </a:bodyPr>
          <a:lstStyle/>
          <a:p>
            <a:pPr marL="342900" indent="-342900">
              <a:buFont typeface="Wingdings" pitchFamily="2" charset="2"/>
              <a:buChar char="Ø"/>
            </a:pPr>
            <a:r>
              <a:rPr lang="en-US" altLang="zh-TW" sz="2800" dirty="0">
                <a:latin typeface="+mj-lt"/>
                <a:ea typeface="新細明體" charset="-120"/>
              </a:rPr>
              <a:t>for proof of </a:t>
            </a:r>
            <a:r>
              <a:rPr lang="en-US" altLang="zh-TW" sz="2800" dirty="0" smtClean="0">
                <a:latin typeface="+mj-lt"/>
                <a:ea typeface="新細明體" charset="-120"/>
              </a:rPr>
              <a:t>ownership</a:t>
            </a:r>
          </a:p>
          <a:p>
            <a:endParaRPr lang="en-US" altLang="zh-TW" sz="2800" dirty="0" smtClean="0">
              <a:ea typeface="新細明體" charset="-120"/>
            </a:endParaRPr>
          </a:p>
          <a:p>
            <a:pPr marL="342900" indent="-342900">
              <a:buFont typeface="Wingdings" pitchFamily="2" charset="2"/>
              <a:buChar char="Ø"/>
            </a:pPr>
            <a:r>
              <a:rPr lang="en-US" altLang="zh-TW" sz="2800" dirty="0">
                <a:latin typeface="+mj-lt"/>
                <a:ea typeface="新細明體" charset="-120"/>
              </a:rPr>
              <a:t>copyrights </a:t>
            </a:r>
            <a:r>
              <a:rPr lang="en-US" altLang="zh-TW" sz="2800" dirty="0" smtClean="0">
                <a:latin typeface="+mj-lt"/>
                <a:ea typeface="新細明體" charset="-120"/>
              </a:rPr>
              <a:t>protection</a:t>
            </a:r>
          </a:p>
          <a:p>
            <a:endParaRPr lang="en-US" altLang="zh-TW" sz="2800" dirty="0" smtClean="0">
              <a:ea typeface="新細明體" charset="-120"/>
            </a:endParaRPr>
          </a:p>
          <a:p>
            <a:pPr marL="342900" indent="-342900">
              <a:buFont typeface="Wingdings" pitchFamily="2" charset="2"/>
              <a:buChar char="Ø"/>
            </a:pPr>
            <a:r>
              <a:rPr lang="en-US" altLang="zh-TW" sz="2800" dirty="0">
                <a:latin typeface="+mj-lt"/>
                <a:ea typeface="新細明體" charset="-120"/>
              </a:rPr>
              <a:t>for tamper </a:t>
            </a:r>
            <a:r>
              <a:rPr lang="en-US" altLang="zh-TW" sz="2800" dirty="0" smtClean="0">
                <a:latin typeface="+mj-lt"/>
                <a:ea typeface="新細明體" charset="-120"/>
              </a:rPr>
              <a:t>proofing</a:t>
            </a:r>
          </a:p>
          <a:p>
            <a:endParaRPr lang="en-US" altLang="zh-TW" sz="2800" dirty="0" smtClean="0">
              <a:ea typeface="新細明體" charset="-120"/>
            </a:endParaRPr>
          </a:p>
          <a:p>
            <a:pPr marL="342900" indent="-342900">
              <a:buFont typeface="Wingdings" pitchFamily="2" charset="2"/>
              <a:buChar char="Ø"/>
            </a:pPr>
            <a:r>
              <a:rPr lang="en-US" altLang="zh-TW" sz="2800" dirty="0">
                <a:latin typeface="+mj-lt"/>
                <a:ea typeface="新細明體" charset="-120"/>
              </a:rPr>
              <a:t>data integrity</a:t>
            </a:r>
            <a:endParaRPr lang="en-IN" sz="2800" dirty="0">
              <a:latin typeface="+mj-lt"/>
            </a:endParaRPr>
          </a:p>
        </p:txBody>
      </p:sp>
      <p:sp>
        <p:nvSpPr>
          <p:cNvPr id="5" name="Subtitle 2"/>
          <p:cNvSpPr txBox="1">
            <a:spLocks/>
          </p:cNvSpPr>
          <p:nvPr/>
        </p:nvSpPr>
        <p:spPr>
          <a:xfrm>
            <a:off x="381000" y="381000"/>
            <a:ext cx="8077200" cy="1219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WHY WATERMARKING</a:t>
            </a:r>
          </a:p>
        </p:txBody>
      </p:sp>
    </p:spTree>
    <p:extLst>
      <p:ext uri="{BB962C8B-B14F-4D97-AF65-F5344CB8AC3E}">
        <p14:creationId xmlns:p14="http://schemas.microsoft.com/office/powerpoint/2010/main" val="1935880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828800" y="1905000"/>
            <a:ext cx="8077200" cy="4322618"/>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CRYPTOGRAPHY VS.</a:t>
            </a:r>
          </a:p>
          <a:p>
            <a:pPr marL="0" indent="0">
              <a:buNone/>
            </a:pPr>
            <a:r>
              <a:rPr lang="en-IN" sz="4000" b="1" dirty="0" smtClean="0">
                <a:latin typeface="+mj-lt"/>
              </a:rPr>
              <a:t>STEGANOGRAPHY VS.</a:t>
            </a:r>
          </a:p>
          <a:p>
            <a:pPr marL="0" indent="0">
              <a:buNone/>
            </a:pPr>
            <a:r>
              <a:rPr lang="en-IN" sz="4000" b="1" dirty="0" smtClean="0">
                <a:latin typeface="+mj-lt"/>
              </a:rPr>
              <a:t>WATERMARKING</a:t>
            </a:r>
          </a:p>
        </p:txBody>
      </p:sp>
    </p:spTree>
    <p:extLst>
      <p:ext uri="{BB962C8B-B14F-4D97-AF65-F5344CB8AC3E}">
        <p14:creationId xmlns:p14="http://schemas.microsoft.com/office/powerpoint/2010/main" val="193588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990600"/>
            <a:ext cx="8229600" cy="5715000"/>
          </a:xfrm>
        </p:spPr>
        <p:txBody>
          <a:bodyPr>
            <a:normAutofit/>
          </a:bodyPr>
          <a:lstStyle/>
          <a:p>
            <a:pPr marL="342900" indent="-342900">
              <a:buFont typeface="Wingdings" pitchFamily="2" charset="2"/>
              <a:buChar char="Ø"/>
            </a:pPr>
            <a:r>
              <a:rPr lang="en-IN" sz="2800" dirty="0"/>
              <a:t>Cryptography algorithms make </a:t>
            </a:r>
            <a:r>
              <a:rPr lang="en-IN" sz="2800" dirty="0" smtClean="0"/>
              <a:t>the document unreadable.</a:t>
            </a:r>
          </a:p>
          <a:p>
            <a:pPr marL="342900" indent="-342900">
              <a:buFont typeface="Wingdings" pitchFamily="2" charset="2"/>
              <a:buChar char="Ø"/>
            </a:pPr>
            <a:r>
              <a:rPr lang="en-IN" sz="2800" dirty="0" smtClean="0"/>
              <a:t>Steganography </a:t>
            </a:r>
            <a:r>
              <a:rPr lang="en-IN" sz="2800" dirty="0"/>
              <a:t>algorithms provide </a:t>
            </a:r>
            <a:r>
              <a:rPr lang="en-IN" sz="2800" dirty="0" smtClean="0"/>
              <a:t>techniques to </a:t>
            </a:r>
            <a:r>
              <a:rPr lang="en-IN" sz="2800" dirty="0"/>
              <a:t>hide new information into the carrier, that is a </a:t>
            </a:r>
            <a:r>
              <a:rPr lang="en-IN" sz="2800" dirty="0" smtClean="0"/>
              <a:t>readable document.</a:t>
            </a:r>
          </a:p>
          <a:p>
            <a:pPr marL="342900" indent="-342900">
              <a:buFont typeface="Wingdings" pitchFamily="2" charset="2"/>
              <a:buChar char="Ø"/>
            </a:pPr>
            <a:r>
              <a:rPr lang="en-IN" sz="2800" dirty="0"/>
              <a:t>W</a:t>
            </a:r>
            <a:r>
              <a:rPr lang="en-IN" sz="2800" dirty="0" smtClean="0"/>
              <a:t>atermarking </a:t>
            </a:r>
            <a:r>
              <a:rPr lang="en-IN" sz="2800" dirty="0"/>
              <a:t>algorithms ensure </a:t>
            </a:r>
            <a:r>
              <a:rPr lang="en-IN" sz="2800" dirty="0" smtClean="0"/>
              <a:t>the authentication </a:t>
            </a:r>
            <a:r>
              <a:rPr lang="en-IN" sz="2800" dirty="0"/>
              <a:t>and the copyright protection by applying </a:t>
            </a:r>
            <a:r>
              <a:rPr lang="en-IN" sz="2800" dirty="0" smtClean="0"/>
              <a:t>a watermark </a:t>
            </a:r>
            <a:r>
              <a:rPr lang="en-IN" sz="2800" dirty="0"/>
              <a:t>to the digital </a:t>
            </a:r>
            <a:r>
              <a:rPr lang="en-IN" sz="2800" dirty="0" smtClean="0"/>
              <a:t>content.</a:t>
            </a:r>
            <a:endParaRPr lang="en-IN" sz="2800" dirty="0" smtClean="0">
              <a:latin typeface="+mj-lt"/>
            </a:endParaRPr>
          </a:p>
        </p:txBody>
      </p:sp>
    </p:spTree>
    <p:extLst>
      <p:ext uri="{BB962C8B-B14F-4D97-AF65-F5344CB8AC3E}">
        <p14:creationId xmlns:p14="http://schemas.microsoft.com/office/powerpoint/2010/main" val="1897199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286000" y="2362200"/>
            <a:ext cx="8077200" cy="2743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buNone/>
            </a:pPr>
            <a:r>
              <a:rPr lang="en-IN" sz="4000" b="1" dirty="0" smtClean="0">
                <a:latin typeface="+mj-lt"/>
              </a:rPr>
              <a:t>CATEGORY OF </a:t>
            </a:r>
          </a:p>
          <a:p>
            <a:pPr marL="0" indent="0">
              <a:buNone/>
            </a:pPr>
            <a:r>
              <a:rPr lang="en-IN" sz="4000" b="1" dirty="0" smtClean="0">
                <a:latin typeface="+mj-lt"/>
              </a:rPr>
              <a:t>WATERMARKING</a:t>
            </a:r>
          </a:p>
        </p:txBody>
      </p:sp>
    </p:spTree>
    <p:extLst>
      <p:ext uri="{BB962C8B-B14F-4D97-AF65-F5344CB8AC3E}">
        <p14:creationId xmlns:p14="http://schemas.microsoft.com/office/powerpoint/2010/main" val="1897199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533400" y="505691"/>
            <a:ext cx="8229600" cy="6324600"/>
          </a:xfrm>
        </p:spPr>
        <p:txBody>
          <a:bodyPr>
            <a:normAutofit/>
          </a:bodyPr>
          <a:lstStyle/>
          <a:p>
            <a:pPr marL="571500" indent="-571500">
              <a:buFont typeface="Wingdings" pitchFamily="2" charset="2"/>
              <a:buChar char="Ø"/>
            </a:pPr>
            <a:r>
              <a:rPr lang="en-IN" sz="2800" u="sng" dirty="0" smtClean="0"/>
              <a:t>Invisible</a:t>
            </a:r>
            <a:r>
              <a:rPr lang="en-IN" sz="2800" dirty="0" smtClean="0"/>
              <a:t>- Hidden in the carrier, does not appear to user.</a:t>
            </a:r>
          </a:p>
          <a:p>
            <a:endParaRPr lang="en-IN" sz="2800" dirty="0" smtClean="0"/>
          </a:p>
          <a:p>
            <a:pPr marL="571500" indent="-571500">
              <a:buFont typeface="Wingdings" pitchFamily="2" charset="2"/>
              <a:buChar char="Ø"/>
            </a:pPr>
            <a:r>
              <a:rPr lang="en-IN" sz="2800" u="sng" dirty="0" smtClean="0"/>
              <a:t>Visible</a:t>
            </a:r>
            <a:r>
              <a:rPr lang="en-IN" sz="2800" dirty="0" smtClean="0"/>
              <a:t>- Noticeable to the user.</a:t>
            </a:r>
          </a:p>
          <a:p>
            <a:pPr marL="571500" indent="-571500">
              <a:buFont typeface="Wingdings" pitchFamily="2" charset="2"/>
              <a:buChar char="Ø"/>
            </a:pPr>
            <a:endParaRPr lang="en-IN" sz="2800" dirty="0"/>
          </a:p>
          <a:p>
            <a:pPr marL="571500" indent="-571500">
              <a:buFont typeface="Wingdings" pitchFamily="2" charset="2"/>
              <a:buChar char="Ø"/>
            </a:pPr>
            <a:r>
              <a:rPr lang="en-IN" sz="2800" u="sng" dirty="0"/>
              <a:t>Fragile</a:t>
            </a:r>
            <a:r>
              <a:rPr lang="en-IN" sz="2800" dirty="0"/>
              <a:t>- Detectable and can be easily altered and erased</a:t>
            </a:r>
            <a:r>
              <a:rPr lang="en-IN" sz="2800" dirty="0" smtClean="0"/>
              <a:t>.</a:t>
            </a:r>
          </a:p>
          <a:p>
            <a:pPr marL="571500" indent="-571500">
              <a:buFont typeface="Wingdings" pitchFamily="2" charset="2"/>
              <a:buChar char="Ø"/>
            </a:pPr>
            <a:endParaRPr lang="en-IN" sz="2800" dirty="0" smtClean="0"/>
          </a:p>
          <a:p>
            <a:pPr marL="571500" indent="-571500">
              <a:buFont typeface="Wingdings" pitchFamily="2" charset="2"/>
              <a:buChar char="Ø"/>
            </a:pPr>
            <a:r>
              <a:rPr lang="en-IN" sz="2800" u="sng" dirty="0" smtClean="0"/>
              <a:t>Distortion Based</a:t>
            </a:r>
            <a:r>
              <a:rPr lang="en-IN" sz="2800" dirty="0" smtClean="0"/>
              <a:t>- Marking produces distortion to the underlying data.</a:t>
            </a:r>
            <a:endParaRPr lang="en-IN" sz="2800" u="sng" dirty="0"/>
          </a:p>
          <a:p>
            <a:pPr marL="571500" indent="-571500">
              <a:buFont typeface="Wingdings" pitchFamily="2" charset="2"/>
              <a:buChar char="Ø"/>
            </a:pPr>
            <a:endParaRPr lang="en-IN" sz="2800" dirty="0" smtClean="0"/>
          </a:p>
        </p:txBody>
      </p:sp>
    </p:spTree>
    <p:extLst>
      <p:ext uri="{BB962C8B-B14F-4D97-AF65-F5344CB8AC3E}">
        <p14:creationId xmlns:p14="http://schemas.microsoft.com/office/powerpoint/2010/main" val="3669844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1119</TotalTime>
  <Words>1963</Words>
  <Application>Microsoft Office PowerPoint</Application>
  <PresentationFormat>On-screen Show (4:3)</PresentationFormat>
  <Paragraphs>372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hp</cp:lastModifiedBy>
  <cp:revision>149</cp:revision>
  <dcterms:created xsi:type="dcterms:W3CDTF">2006-08-16T00:00:00Z</dcterms:created>
  <dcterms:modified xsi:type="dcterms:W3CDTF">2017-05-07T17:20:50Z</dcterms:modified>
</cp:coreProperties>
</file>