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1" r:id="rId2"/>
    <p:sldId id="285" r:id="rId3"/>
    <p:sldId id="286" r:id="rId4"/>
    <p:sldId id="289" r:id="rId5"/>
    <p:sldId id="258" r:id="rId6"/>
    <p:sldId id="282" r:id="rId7"/>
    <p:sldId id="257" r:id="rId8"/>
    <p:sldId id="287" r:id="rId9"/>
    <p:sldId id="260" r:id="rId10"/>
    <p:sldId id="290" r:id="rId11"/>
    <p:sldId id="291" r:id="rId12"/>
    <p:sldId id="292" r:id="rId13"/>
    <p:sldId id="293" r:id="rId14"/>
    <p:sldId id="294" r:id="rId15"/>
    <p:sldId id="307" r:id="rId16"/>
    <p:sldId id="308" r:id="rId17"/>
    <p:sldId id="309" r:id="rId18"/>
    <p:sldId id="312" r:id="rId19"/>
    <p:sldId id="297" r:id="rId20"/>
    <p:sldId id="298" r:id="rId21"/>
    <p:sldId id="310" r:id="rId22"/>
    <p:sldId id="299" r:id="rId23"/>
    <p:sldId id="311" r:id="rId24"/>
    <p:sldId id="314" r:id="rId25"/>
    <p:sldId id="316" r:id="rId26"/>
    <p:sldId id="315" r:id="rId27"/>
    <p:sldId id="300" r:id="rId28"/>
    <p:sldId id="302" r:id="rId29"/>
    <p:sldId id="318" r:id="rId30"/>
    <p:sldId id="319" r:id="rId31"/>
    <p:sldId id="305" r:id="rId32"/>
    <p:sldId id="306" r:id="rId33"/>
    <p:sldId id="317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DBD871F6-D1BF-4405-AA5E-2BAF837045ED}">
          <p14:sldIdLst>
            <p14:sldId id="281"/>
            <p14:sldId id="285"/>
            <p14:sldId id="286"/>
            <p14:sldId id="289"/>
            <p14:sldId id="258"/>
            <p14:sldId id="282"/>
            <p14:sldId id="257"/>
            <p14:sldId id="287"/>
            <p14:sldId id="260"/>
            <p14:sldId id="290"/>
            <p14:sldId id="291"/>
            <p14:sldId id="292"/>
            <p14:sldId id="293"/>
            <p14:sldId id="294"/>
            <p14:sldId id="307"/>
            <p14:sldId id="308"/>
            <p14:sldId id="309"/>
            <p14:sldId id="312"/>
            <p14:sldId id="297"/>
            <p14:sldId id="298"/>
            <p14:sldId id="310"/>
            <p14:sldId id="299"/>
            <p14:sldId id="311"/>
            <p14:sldId id="314"/>
            <p14:sldId id="316"/>
            <p14:sldId id="315"/>
            <p14:sldId id="300"/>
            <p14:sldId id="302"/>
            <p14:sldId id="318"/>
            <p14:sldId id="305"/>
            <p14:sldId id="306"/>
            <p14:sldId id="317"/>
            <p14:sldId id="283"/>
          </p14:sldIdLst>
        </p14:section>
        <p14:section name="Untitled Section" id="{81419DA4-BAE5-4FDC-9625-5E7F7A9E3775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9E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86404" autoAdjust="0"/>
  </p:normalViewPr>
  <p:slideViewPr>
    <p:cSldViewPr snapToGrid="0">
      <p:cViewPr varScale="1">
        <p:scale>
          <a:sx n="88" d="100"/>
          <a:sy n="88" d="100"/>
        </p:scale>
        <p:origin x="-235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1442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99DE5-73A3-4875-93B3-1FE3EE0220F4}" type="datetimeFigureOut">
              <a:rPr lang="en-IN" smtClean="0"/>
              <a:pPr/>
              <a:t>13-12-2017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C4A53-FC4D-4749-89B8-143A5D5BB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336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4A53-FC4D-4749-89B8-143A5D5BBD1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9202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02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405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537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583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0702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240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22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18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95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09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690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925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78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548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024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242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51D4-F272-4B38-A2AD-DCA36DA9384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418222-E822-4A3F-AE1C-577E9B2D8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868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perfused/Forest-Fire-Datase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3.dsi.uminho.pt/pcortez/forestfires/" TargetMode="External"/><Relationship Id="rId7" Type="http://schemas.openxmlformats.org/officeDocument/2006/relationships/hyperlink" Target="http://scikit-learn.org/stable/" TargetMode="External"/><Relationship Id="rId2" Type="http://schemas.openxmlformats.org/officeDocument/2006/relationships/hyperlink" Target="https://archive.ics.uci.edu/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" TargetMode="External"/><Relationship Id="rId5" Type="http://schemas.openxmlformats.org/officeDocument/2006/relationships/hyperlink" Target="https://mubaris.com/2017/10/01/kmeans-clustering-in-python" TargetMode="External"/><Relationship Id="rId4" Type="http://schemas.openxmlformats.org/officeDocument/2006/relationships/hyperlink" Target="https://machinelearningmastery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11480800" cy="3733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3600" b="1" u="sng" dirty="0" smtClean="0">
                <a:solidFill>
                  <a:schemeClr val="tx1"/>
                </a:solidFill>
              </a:rPr>
              <a:t>AN  ANALYSIS TO FOREST FIRE DATA-SET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B0F0"/>
                </a:solidFill>
              </a:rPr>
              <a:t>MINI -PROJECT -MEMBERS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B0F0"/>
                </a:solidFill>
              </a:rPr>
              <a:t>under The Guidance of Dr. </a:t>
            </a:r>
            <a:r>
              <a:rPr lang="en-US" sz="2200" dirty="0" err="1" smtClean="0">
                <a:solidFill>
                  <a:srgbClr val="00B0F0"/>
                </a:solidFill>
              </a:rPr>
              <a:t>Ditipriya</a:t>
            </a:r>
            <a:r>
              <a:rPr lang="en-US" sz="2200" dirty="0" smtClean="0">
                <a:solidFill>
                  <a:srgbClr val="00B0F0"/>
                </a:solidFill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</a:rPr>
              <a:t>Sinha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165600" y="2438400"/>
            <a:ext cx="6908800" cy="1371600"/>
          </a:xfrm>
          <a:solidFill>
            <a:schemeClr val="accent1">
              <a:lumMod val="75000"/>
            </a:schemeClr>
          </a:solidFill>
          <a:ln>
            <a:solidFill>
              <a:schemeClr val="bg2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1.SANJEEV KUMAR(1406027)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2.RAHUL KUMAR(1406010)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3.ABHISHEK  KUMAR(1406004)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4.PRASHANT KUMAR(1406011)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9A2D-E0FE-40FD-99B3-1AD4432C79E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Picture 12" descr="C:\Users\raj\Pictures\logo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6400" y="685800"/>
            <a:ext cx="20066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-169649"/>
            <a:ext cx="12192000" cy="83099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mbria Math" pitchFamily="18" charset="0"/>
                <a:ea typeface="Times New Roman" pitchFamily="18" charset="0"/>
                <a:cs typeface="Calibri" pitchFamily="34" charset="0"/>
              </a:rPr>
              <a:t>Department Of Computer Science &amp; Engineering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mbria Math" pitchFamily="18" charset="0"/>
                <a:ea typeface="Times New Roman" pitchFamily="18" charset="0"/>
                <a:cs typeface="Calibri" pitchFamily="34" charset="0"/>
              </a:rPr>
              <a:t>National Institute of Technology Patna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888" y="1468258"/>
            <a:ext cx="8596668" cy="4109582"/>
          </a:xfrm>
        </p:spPr>
        <p:txBody>
          <a:bodyPr>
            <a:normAutofit/>
          </a:bodyPr>
          <a:lstStyle/>
          <a:p>
            <a:r>
              <a:rPr lang="en-IN" sz="2400" dirty="0"/>
              <a:t>Clustering is a type of </a:t>
            </a:r>
            <a:r>
              <a:rPr lang="en-IN" sz="2400" b="1" dirty="0"/>
              <a:t>Unsupervised </a:t>
            </a:r>
            <a:r>
              <a:rPr lang="en-IN" sz="2400" b="1" dirty="0" smtClean="0"/>
              <a:t>learning</a:t>
            </a:r>
          </a:p>
          <a:p>
            <a:r>
              <a:rPr lang="en-IN" sz="2400" dirty="0"/>
              <a:t>This is very often used when you don’t have </a:t>
            </a:r>
            <a:r>
              <a:rPr lang="en-IN" sz="2400" dirty="0" err="1"/>
              <a:t>labeled</a:t>
            </a:r>
            <a:r>
              <a:rPr lang="en-IN" sz="2400" dirty="0"/>
              <a:t> </a:t>
            </a:r>
            <a:r>
              <a:rPr lang="en-IN" sz="2400" dirty="0" smtClean="0"/>
              <a:t>data</a:t>
            </a:r>
          </a:p>
          <a:p>
            <a:r>
              <a:rPr lang="en-IN" sz="2400" b="1" dirty="0"/>
              <a:t>K-Means Clustering</a:t>
            </a:r>
            <a:r>
              <a:rPr lang="en-IN" sz="2400" dirty="0"/>
              <a:t> is one of the popular clustering </a:t>
            </a:r>
            <a:r>
              <a:rPr lang="en-IN" sz="2400" dirty="0" smtClean="0"/>
              <a:t>algorithm	</a:t>
            </a:r>
          </a:p>
          <a:p>
            <a:r>
              <a:rPr lang="en-IN" sz="2400" dirty="0"/>
              <a:t>The goal of this algorithm is to find groups(clusters) in the given </a:t>
            </a:r>
            <a:r>
              <a:rPr lang="en-IN" sz="2400" dirty="0" smtClean="0"/>
              <a:t>data</a:t>
            </a:r>
          </a:p>
          <a:p>
            <a:r>
              <a:rPr lang="en-IN" sz="2400" dirty="0" smtClean="0"/>
              <a:t>We have used python libraries (</a:t>
            </a:r>
            <a:r>
              <a:rPr lang="en-IN" sz="2400" dirty="0" err="1" smtClean="0"/>
              <a:t>scikit</a:t>
            </a:r>
            <a:r>
              <a:rPr lang="en-IN" sz="2400" dirty="0" smtClean="0"/>
              <a:t> learn) to implement K-means clustering</a:t>
            </a:r>
            <a:endParaRPr lang="en-IN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98511" y="152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Clustering (K-means)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088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50838" y="204788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Example</a:t>
            </a:r>
            <a:endParaRPr lang="en-US" b="1" u="sng" dirty="0">
              <a:solidFill>
                <a:srgbClr val="7030A0"/>
              </a:solidFill>
            </a:endParaRPr>
          </a:p>
        </p:txBody>
      </p:sp>
      <p:pic>
        <p:nvPicPr>
          <p:cNvPr id="1026" name="Picture 2" descr="C:\Users\hp\Desktop\clus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4" y="1385046"/>
            <a:ext cx="10830606" cy="492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177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85750" y="269875"/>
            <a:ext cx="85963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Example (Clusters with centroid)</a:t>
            </a:r>
            <a:endParaRPr lang="en-US" b="1" u="sng" dirty="0">
              <a:solidFill>
                <a:srgbClr val="7030A0"/>
              </a:solidFill>
            </a:endParaRPr>
          </a:p>
        </p:txBody>
      </p:sp>
      <p:pic>
        <p:nvPicPr>
          <p:cNvPr id="2050" name="Picture 2" descr="C:\Users\hp\Desktop\cluster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966651"/>
            <a:ext cx="11915775" cy="58913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3148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516" y="1167812"/>
            <a:ext cx="8596668" cy="4788851"/>
          </a:xfrm>
        </p:spPr>
        <p:txBody>
          <a:bodyPr/>
          <a:lstStyle/>
          <a:p>
            <a:r>
              <a:rPr lang="en-IN" dirty="0" smtClean="0"/>
              <a:t>We have clustered our dataset into three clusters. Now within each cluster we have to have label each record either as active low or active medium or active high.</a:t>
            </a:r>
          </a:p>
          <a:p>
            <a:r>
              <a:rPr lang="en-IN" dirty="0" smtClean="0"/>
              <a:t>For doing this we have analysed our dataset and have done RECURSIVE FEATURE SELECTION.</a:t>
            </a:r>
          </a:p>
          <a:p>
            <a:r>
              <a:rPr lang="en-IN" dirty="0" smtClean="0"/>
              <a:t>By doing RECURSIVE FEATURE ANALYSIS we have identified which features plays major role for our dataset analysis.</a:t>
            </a:r>
          </a:p>
          <a:p>
            <a:r>
              <a:rPr lang="en-IN" dirty="0" smtClean="0"/>
              <a:t>We have found four features DC,RH, WIND and TEMP have more impact in our analysis.</a:t>
            </a:r>
          </a:p>
          <a:p>
            <a:r>
              <a:rPr lang="en-IN" dirty="0" smtClean="0"/>
              <a:t>Using this features we have classify each records within each group as Active low, Active medium and Active high.</a:t>
            </a:r>
          </a:p>
          <a:p>
            <a:r>
              <a:rPr lang="en-IN" dirty="0" smtClean="0"/>
              <a:t>We have given threshold values for each group.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76238" y="165100"/>
            <a:ext cx="8597900" cy="997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Labeling of Dataset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40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01040"/>
            <a:ext cx="8596668" cy="85344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0423"/>
            <a:ext cx="8596668" cy="429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Different models used: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Logistic Regression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Decision Tree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Support Vector Machine(SVM)</a:t>
            </a:r>
          </a:p>
          <a:p>
            <a:pPr>
              <a:buFont typeface="+mj-lt"/>
              <a:buAutoNum type="arabicPeriod"/>
            </a:pPr>
            <a:r>
              <a:rPr lang="en-IN" sz="2400" dirty="0" smtClean="0"/>
              <a:t>Multi-Layer </a:t>
            </a:r>
            <a:r>
              <a:rPr lang="en-IN" sz="2400" dirty="0" err="1" smtClean="0"/>
              <a:t>Perceptron</a:t>
            </a:r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31806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93376" y="1932313"/>
          <a:ext cx="8596311" cy="326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4086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Models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Training Accuracy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Testing Accuracy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4086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Logistic Regression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       98.4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     85.92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86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Decision Tree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    100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   92.71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86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SVM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   100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   93.2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86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itchFamily="34" charset="0"/>
                        </a:rPr>
                        <a:t>MLP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    98.6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   82.52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8638">
                <a:tc>
                  <a:txBody>
                    <a:bodyPr/>
                    <a:lstStyle/>
                    <a:p>
                      <a:endParaRPr lang="en-US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408638">
                <a:tc>
                  <a:txBody>
                    <a:bodyPr/>
                    <a:lstStyle/>
                    <a:p>
                      <a:endParaRPr lang="en-US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408638">
                <a:tc>
                  <a:txBody>
                    <a:bodyPr/>
                    <a:lstStyle/>
                    <a:p>
                      <a:endParaRPr lang="en-US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1197" y="256696"/>
            <a:ext cx="8596313" cy="85407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Accuracy (in different models)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9223" y="5708469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Testing Dataset:-  </a:t>
            </a:r>
            <a:r>
              <a:rPr lang="en-IN" b="1" dirty="0" smtClean="0"/>
              <a:t>361(70%)</a:t>
            </a:r>
          </a:p>
          <a:p>
            <a:r>
              <a:rPr lang="en-IN" b="1" u="sng" dirty="0" smtClean="0"/>
              <a:t>Training Dataset:-  </a:t>
            </a:r>
            <a:r>
              <a:rPr lang="en-IN" b="1" dirty="0" smtClean="0"/>
              <a:t>155(30%)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36519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150" y="165100"/>
            <a:ext cx="8596313" cy="13208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Comparative analysis</a:t>
            </a:r>
            <a:endParaRPr lang="en-IN" dirty="0"/>
          </a:p>
        </p:txBody>
      </p:sp>
      <p:pic>
        <p:nvPicPr>
          <p:cNvPr id="1027" name="Picture 3" descr="D:\Screenshot (32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879" y="1170329"/>
            <a:ext cx="8814389" cy="5411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0269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887" y="1585823"/>
            <a:ext cx="10095581" cy="3880773"/>
          </a:xfrm>
        </p:spPr>
        <p:txBody>
          <a:bodyPr/>
          <a:lstStyle/>
          <a:p>
            <a:r>
              <a:rPr lang="en-IN" sz="2400" dirty="0" smtClean="0"/>
              <a:t>The main reason behind using this classifier is that efficiency is approximately same by using few attributes in comparison of using all attributes.</a:t>
            </a:r>
          </a:p>
          <a:p>
            <a:r>
              <a:rPr lang="en-IN" sz="2400" dirty="0" smtClean="0"/>
              <a:t>Thus , it makes  energy efficient and provides simplest selection to analyze the problem.</a:t>
            </a:r>
          </a:p>
          <a:p>
            <a:r>
              <a:rPr lang="en-IN" sz="2400" dirty="0" smtClean="0"/>
              <a:t>It also reduces the Network Traffic by evaluating the selected attributes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700" y="230777"/>
            <a:ext cx="8596668" cy="13208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Rule Based Classifier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6567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887" y="1585824"/>
            <a:ext cx="3082305" cy="3581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dirty="0" smtClean="0"/>
              <a:t>C5 Model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CRT Model</a:t>
            </a:r>
          </a:p>
          <a:p>
            <a:pPr>
              <a:buFont typeface="+mj-lt"/>
              <a:buAutoNum type="arabicPeriod"/>
            </a:pPr>
            <a:r>
              <a:rPr lang="en-IN" dirty="0" err="1" smtClean="0"/>
              <a:t>Chaid</a:t>
            </a:r>
            <a:r>
              <a:rPr lang="en-IN" dirty="0" smtClean="0"/>
              <a:t> model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Quest Model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700" y="230777"/>
            <a:ext cx="8596668" cy="13208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Models use in Rule Based Classifier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23026" y="3769743"/>
            <a:ext cx="944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M.Tech</a:t>
            </a:r>
            <a:r>
              <a:rPr lang="en-US" b="1" dirty="0" smtClean="0"/>
              <a:t> Scholar </a:t>
            </a:r>
            <a:r>
              <a:rPr lang="en-US" dirty="0" smtClean="0"/>
              <a:t>has analyzed all these models and calculated the rules and their accuracy.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9842" y="5167223"/>
            <a:ext cx="80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Rules generated in each 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567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nu Agrawal\Pictures\Screenshots\Screenshot (3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386" y="1197456"/>
            <a:ext cx="5624423" cy="5475439"/>
          </a:xfrm>
          <a:prstGeom prst="rect">
            <a:avLst/>
          </a:prstGeom>
          <a:noFill/>
        </p:spPr>
      </p:pic>
      <p:pic>
        <p:nvPicPr>
          <p:cNvPr id="2051" name="Picture 3" descr="C:\Users\Sonu Agrawal\Pictures\Screenshots\Screenshot (3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8709" y="1229892"/>
            <a:ext cx="5956022" cy="5443004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386" y="256903"/>
            <a:ext cx="8596668" cy="8534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7433" y="291737"/>
            <a:ext cx="8596668" cy="8534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C5 Model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83216" y="1242204"/>
            <a:ext cx="5952226" cy="25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507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62" y="1136469"/>
            <a:ext cx="8596668" cy="5408021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Attribute information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Classes Description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Flow of the work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Clustering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Labelling of Data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Classification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Accuracy and Comparative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Rule </a:t>
            </a:r>
            <a:r>
              <a:rPr lang="en-IN" smtClean="0"/>
              <a:t>Based </a:t>
            </a:r>
            <a:r>
              <a:rPr lang="en-IN" smtClean="0"/>
              <a:t>Classifier</a:t>
            </a:r>
            <a:endParaRPr lang="en-IN" dirty="0" smtClean="0"/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Use cases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Future Work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References</a:t>
            </a:r>
          </a:p>
          <a:p>
            <a:pPr marL="400050" indent="-400050">
              <a:buFont typeface="+mj-lt"/>
              <a:buAutoNum type="romanUcPeriod"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696" y="222068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OUTLINE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77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nu Agrawal\Pictures\Screenshots\Screenshot (4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790" y="1208587"/>
            <a:ext cx="6669284" cy="51530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9951" y="180745"/>
            <a:ext cx="8596668" cy="8534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CRT Model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16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onu Agrawal\Pictures\Screenshots\Screenshot (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45" y="1243190"/>
            <a:ext cx="6497546" cy="5132716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9951" y="180745"/>
            <a:ext cx="8596668" cy="8534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CHAID Model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98889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nu Agrawal\Pictures\Screenshots\Screenshot (4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32" y="1177505"/>
            <a:ext cx="5131279" cy="4701397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9951" y="180745"/>
            <a:ext cx="8596668" cy="8534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QUEST Model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3264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9951" y="180745"/>
            <a:ext cx="8596668" cy="8534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Integrated Model</a:t>
            </a:r>
            <a:endParaRPr lang="en-IN" dirty="0"/>
          </a:p>
        </p:txBody>
      </p:sp>
      <p:pic>
        <p:nvPicPr>
          <p:cNvPr id="3" name="Picture 4" descr="C:\Users\Sonu Agrawal\Pictures\Screenshots\Screenshot (4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003" y="1034185"/>
            <a:ext cx="6340414" cy="5486400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 flipV="1">
            <a:off x="586596" y="1035170"/>
            <a:ext cx="6323162" cy="17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7797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Comparative analysis of each Model</a:t>
            </a:r>
            <a:endParaRPr lang="en-US" u="sng" dirty="0"/>
          </a:p>
        </p:txBody>
      </p:sp>
      <p:pic>
        <p:nvPicPr>
          <p:cNvPr id="3074" name="Picture 2" descr="D:\Screenshot (3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675" y="2297232"/>
            <a:ext cx="5579943" cy="36965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10883" y="1906438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1.Using all features</a:t>
            </a:r>
            <a:endParaRPr lang="en-US" b="1" u="sn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4566" y="724619"/>
            <a:ext cx="478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2.Using attributes(DC,RH,TEMP,WIND</a:t>
            </a:r>
            <a:r>
              <a:rPr lang="en-US" b="1" u="sng" dirty="0" smtClean="0"/>
              <a:t>)</a:t>
            </a:r>
            <a:endParaRPr lang="en-US" b="1" u="sng" dirty="0"/>
          </a:p>
        </p:txBody>
      </p:sp>
      <p:pic>
        <p:nvPicPr>
          <p:cNvPr id="4098" name="Picture 2" descr="D:\Screenshot (3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3140" y="1663474"/>
            <a:ext cx="6047117" cy="3707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50" y="1121434"/>
            <a:ext cx="1940943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4521" y="1130061"/>
            <a:ext cx="1906438" cy="122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76181" y="1181818"/>
            <a:ext cx="1992702" cy="120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599" y="1181819"/>
            <a:ext cx="1915064" cy="134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9728" y="3329797"/>
            <a:ext cx="1751162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1169" y="3364303"/>
            <a:ext cx="1708030" cy="9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17721" y="3303916"/>
            <a:ext cx="1492370" cy="109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71140" y="3364303"/>
            <a:ext cx="1406106" cy="966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440611" y="2398143"/>
            <a:ext cx="258793" cy="862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019909" y="2441275"/>
            <a:ext cx="215661" cy="85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478438" y="2493034"/>
            <a:ext cx="293298" cy="73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962845" y="2613804"/>
            <a:ext cx="250166" cy="672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26943" y="5322498"/>
            <a:ext cx="2717321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Integrated Model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44128" y="4330460"/>
            <a:ext cx="2579298" cy="1475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</p:cNvCxnSpPr>
          <p:nvPr/>
        </p:nvCxnSpPr>
        <p:spPr>
          <a:xfrm flipH="1">
            <a:off x="6978770" y="4330461"/>
            <a:ext cx="2195423" cy="1423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23162" y="4451230"/>
            <a:ext cx="293298" cy="81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64966" y="4373592"/>
            <a:ext cx="690113" cy="931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63306" y="129396"/>
            <a:ext cx="671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Flow diagram of Integrated model</a:t>
            </a:r>
            <a:endParaRPr lang="en-US" sz="2800" b="1" u="sng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nu Agrawal\Pictures\Screenshots\Screenshot (4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76" y="1819841"/>
            <a:ext cx="5162550" cy="2638425"/>
          </a:xfrm>
          <a:prstGeom prst="rect">
            <a:avLst/>
          </a:prstGeom>
          <a:noFill/>
        </p:spPr>
      </p:pic>
      <p:pic>
        <p:nvPicPr>
          <p:cNvPr id="5123" name="Picture 3" descr="C:\Users\Sonu Agrawal\Pictures\Screenshots\Screenshot (47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201" y="4458266"/>
            <a:ext cx="5153025" cy="1019175"/>
          </a:xfrm>
          <a:prstGeom prst="rect">
            <a:avLst/>
          </a:prstGeom>
          <a:noFill/>
        </p:spPr>
      </p:pic>
      <p:pic>
        <p:nvPicPr>
          <p:cNvPr id="5124" name="Picture 4" descr="C:\Users\Sonu Agrawal\Pictures\Screenshots\Screenshot (48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374" y="1791662"/>
            <a:ext cx="5067300" cy="3766207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9951" y="180745"/>
            <a:ext cx="8596668" cy="8534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Integrated Model (continues..)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633049" y="1794294"/>
            <a:ext cx="4753155" cy="6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3849" y="5477774"/>
            <a:ext cx="9169879" cy="8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8928" y="1889185"/>
            <a:ext cx="25880" cy="3588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9758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7325"/>
            <a:ext cx="8597900" cy="13208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D:\Screenshot (3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975" y="1377369"/>
            <a:ext cx="8540150" cy="45255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97479" y="526211"/>
            <a:ext cx="583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Comparative Analysis of all Models</a:t>
            </a:r>
            <a:endParaRPr lang="en-US" sz="2400" b="1" u="sng" dirty="0"/>
          </a:p>
        </p:txBody>
      </p:sp>
    </p:spTree>
    <p:extLst>
      <p:ext uri="{BB962C8B-B14F-4D97-AF65-F5344CB8AC3E}">
        <p14:creationId xmlns="" xmlns:p14="http://schemas.microsoft.com/office/powerpoint/2010/main" val="178345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en-IN" b="1" u="sng" dirty="0" smtClean="0"/>
              <a:t>Code Section:</a:t>
            </a:r>
            <a:endParaRPr lang="en-IN" b="1" u="sng" dirty="0"/>
          </a:p>
        </p:txBody>
      </p:sp>
      <p:pic>
        <p:nvPicPr>
          <p:cNvPr id="1026" name="Picture 2" descr="Screenshot (5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433" y="1518248"/>
            <a:ext cx="9540815" cy="512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6975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0967" y="312057"/>
            <a:ext cx="8596668" cy="13208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Why Forest Fire? (Introduction)</a:t>
            </a:r>
            <a:endParaRPr lang="en-US" b="1" u="sng" dirty="0">
              <a:solidFill>
                <a:srgbClr val="7030A0"/>
              </a:solidFill>
            </a:endParaRPr>
          </a:p>
        </p:txBody>
      </p:sp>
      <p:pic>
        <p:nvPicPr>
          <p:cNvPr id="1027" name="Picture 3" descr="C:\Users\hp\Desktop\water\major-forest-fires-in-ind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15" y="1280160"/>
            <a:ext cx="6000750" cy="53120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0967" y="1802674"/>
            <a:ext cx="5255249" cy="5584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Increase in number of cases</a:t>
            </a:r>
          </a:p>
          <a:p>
            <a:r>
              <a:rPr lang="en-US" sz="2400" dirty="0" smtClean="0"/>
              <a:t>It becomes important to study </a:t>
            </a:r>
          </a:p>
          <a:p>
            <a:r>
              <a:rPr lang="en-US" sz="2400" dirty="0" smtClean="0"/>
              <a:t>With this we can somehow reduce the burnt area</a:t>
            </a:r>
          </a:p>
          <a:p>
            <a:r>
              <a:rPr lang="en-US" sz="2400" dirty="0" smtClean="0"/>
              <a:t>By deploying or increasing more number of sensor in specific area</a:t>
            </a:r>
            <a:endParaRPr lang="en-IN" sz="2400" dirty="0"/>
          </a:p>
          <a:p>
            <a:r>
              <a:rPr lang="en-IN" sz="2400" dirty="0"/>
              <a:t> It is very important to detect these kinds of fires as early as possible so as to prevent the damage from it to ecological system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63055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 (5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740" y="810884"/>
            <a:ext cx="8660920" cy="50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2225"/>
            <a:ext cx="1219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All of the codes are present on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Github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https://github.com/puperfused/Forest-Fire-Dataset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49" y="492442"/>
            <a:ext cx="8597900" cy="13208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7030A0"/>
                </a:solidFill>
              </a:rPr>
              <a:t>Use cases:</a:t>
            </a:r>
            <a:endParaRPr lang="en-US" sz="4000" b="1" u="sng" dirty="0">
              <a:solidFill>
                <a:srgbClr val="7030A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1856" y="1854927"/>
            <a:ext cx="7766936" cy="33189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Using the model so designed for use in routing protocol.</a:t>
            </a:r>
          </a:p>
          <a:p>
            <a:r>
              <a:rPr lang="en-US" sz="2400" dirty="0" smtClean="0"/>
              <a:t>Helps in early alerting system to the organization.</a:t>
            </a:r>
          </a:p>
          <a:p>
            <a:r>
              <a:rPr lang="en-US" sz="2400" dirty="0" smtClean="0"/>
              <a:t>Reducing the area being affected by fire.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62723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735" y="477087"/>
            <a:ext cx="5221279" cy="968991"/>
          </a:xfrm>
        </p:spPr>
        <p:txBody>
          <a:bodyPr/>
          <a:lstStyle/>
          <a:p>
            <a:pPr algn="l"/>
            <a:r>
              <a:rPr lang="en-US" sz="4000" b="1" u="sng" dirty="0" smtClean="0">
                <a:solidFill>
                  <a:srgbClr val="7030A0"/>
                </a:solidFill>
              </a:rPr>
              <a:t>Future Work</a:t>
            </a:r>
            <a:endParaRPr lang="en-US" sz="4000" b="1" u="sng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301" y="1907178"/>
            <a:ext cx="7766936" cy="3318932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Using this model in Routing protocol.</a:t>
            </a:r>
          </a:p>
          <a:p>
            <a:pPr marL="342900" indent="-342900" algn="l"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Design of model that requires minimum number of sensors for maximum coverage.</a:t>
            </a:r>
          </a:p>
          <a:p>
            <a:pPr marL="342900" indent="-342900" algn="l">
              <a:buAutoNum type="arabicPeriod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95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24" y="1106444"/>
            <a:ext cx="8596668" cy="5176790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</a:t>
            </a:r>
            <a:r>
              <a:rPr lang="en-IN" sz="2400" dirty="0" smtClean="0">
                <a:hlinkClick r:id="rId2"/>
              </a:rPr>
              <a:t>archive.ics.uci.edu/ml</a:t>
            </a:r>
            <a:endParaRPr lang="en-IN" sz="2400" dirty="0" smtClean="0"/>
          </a:p>
          <a:p>
            <a:r>
              <a:rPr lang="en-IN" sz="2400" dirty="0"/>
              <a:t> </a:t>
            </a:r>
            <a:r>
              <a:rPr lang="en-IN" sz="2400" dirty="0">
                <a:hlinkClick r:id="rId3"/>
              </a:rPr>
              <a:t>http://www3.dsi.uminho.pt/pcortez/forestfires</a:t>
            </a:r>
            <a:r>
              <a:rPr lang="en-IN" sz="2400" dirty="0" smtClean="0">
                <a:hlinkClick r:id="rId3"/>
              </a:rPr>
              <a:t>/</a:t>
            </a:r>
            <a:endParaRPr lang="en-IN" sz="2400" dirty="0" smtClean="0"/>
          </a:p>
          <a:p>
            <a:r>
              <a:rPr lang="en-IN" sz="2400" dirty="0">
                <a:hlinkClick r:id="rId4"/>
              </a:rPr>
              <a:t>https://machinelearningmastery.com</a:t>
            </a:r>
            <a:r>
              <a:rPr lang="en-IN" sz="2400" dirty="0" smtClean="0">
                <a:hlinkClick r:id="rId4"/>
              </a:rPr>
              <a:t>/</a:t>
            </a:r>
            <a:endParaRPr lang="en-IN" sz="2400" dirty="0" smtClean="0"/>
          </a:p>
          <a:p>
            <a:r>
              <a:rPr lang="en-IN" sz="2400" dirty="0">
                <a:hlinkClick r:id="rId5"/>
              </a:rPr>
              <a:t>https://</a:t>
            </a:r>
            <a:r>
              <a:rPr lang="en-IN" sz="2400" dirty="0" smtClean="0">
                <a:hlinkClick r:id="rId5"/>
              </a:rPr>
              <a:t>mubaris.com/2017/10/01/kmeans-clustering-in-python</a:t>
            </a:r>
            <a:endParaRPr lang="en-IN" sz="2400" dirty="0" smtClean="0"/>
          </a:p>
          <a:p>
            <a:r>
              <a:rPr lang="en-IN" sz="2400" dirty="0">
                <a:hlinkClick r:id="rId6"/>
              </a:rPr>
              <a:t>https://</a:t>
            </a:r>
            <a:r>
              <a:rPr lang="en-IN" sz="2400" dirty="0" smtClean="0">
                <a:hlinkClick r:id="rId6"/>
              </a:rPr>
              <a:t>www.kaggle.com/datasets</a:t>
            </a:r>
            <a:endParaRPr lang="en-IN" sz="2400" dirty="0" smtClean="0"/>
          </a:p>
          <a:p>
            <a:r>
              <a:rPr lang="en-IN" sz="2400" dirty="0">
                <a:hlinkClick r:id="rId7"/>
              </a:rPr>
              <a:t>http://scikit-learn.org/stable</a:t>
            </a:r>
            <a:r>
              <a:rPr lang="en-IN" sz="2400" dirty="0" smtClean="0">
                <a:hlinkClick r:id="rId7"/>
              </a:rPr>
              <a:t>/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724" y="137453"/>
            <a:ext cx="5221279" cy="968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 smtClean="0">
                <a:solidFill>
                  <a:srgbClr val="7030A0"/>
                </a:solidFill>
              </a:rPr>
              <a:t>References</a:t>
            </a:r>
            <a:endParaRPr lang="en-US" sz="40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5513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4560" y="2682240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400" dirty="0">
                <a:latin typeface="Arial Rounded MT Bold" pitchFamily="34" charset="0"/>
                <a:ea typeface="Verdana" panose="020B0604030504040204" pitchFamily="34" charset="0"/>
                <a:cs typeface="Times New Roman" pitchFamily="18" charset="0"/>
              </a:rPr>
              <a:t>THANK YOU</a:t>
            </a:r>
            <a:endParaRPr lang="en-US" sz="4400" dirty="0"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0173977"/>
              </p:ext>
            </p:extLst>
          </p:nvPr>
        </p:nvGraphicFramePr>
        <p:xfrm>
          <a:off x="380831" y="1724298"/>
          <a:ext cx="10325688" cy="4109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4394"/>
                <a:gridCol w="5151294"/>
              </a:tblGrid>
              <a:tr h="763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         Title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effectLst/>
                        </a:rPr>
                        <a:t>Forest Fire Data  Set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396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Set Characteristics: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Multivariate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7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Instances: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517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7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Physical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36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Attributes: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13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150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Associated Tasks: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Regression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00967" y="3120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</a:rPr>
              <a:t>Dataset Description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16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68" y="409238"/>
            <a:ext cx="8542361" cy="58548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200" b="1" u="sng" dirty="0" smtClean="0">
                <a:solidFill>
                  <a:srgbClr val="7030A0"/>
                </a:solidFill>
              </a:rPr>
              <a:t>Attribute Information:</a:t>
            </a:r>
            <a:endParaRPr lang="en-US" sz="4200" u="sng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1. </a:t>
            </a:r>
            <a:r>
              <a:rPr lang="en-US" sz="2600" b="1" dirty="0" smtClean="0"/>
              <a:t>X</a:t>
            </a:r>
            <a:r>
              <a:rPr lang="en-US" sz="2600" dirty="0" smtClean="0"/>
              <a:t> - x-axis spatial coordinate within the </a:t>
            </a:r>
            <a:r>
              <a:rPr lang="en-US" sz="2600" dirty="0" err="1" smtClean="0"/>
              <a:t>Montesinho</a:t>
            </a:r>
            <a:r>
              <a:rPr lang="en-US" sz="2600" dirty="0" smtClean="0"/>
              <a:t> park map: 1 to 9 </a:t>
            </a:r>
            <a:br>
              <a:rPr lang="en-US" sz="2600" dirty="0" smtClean="0"/>
            </a:br>
            <a:r>
              <a:rPr lang="en-US" sz="2600" dirty="0" smtClean="0"/>
              <a:t>2. </a:t>
            </a:r>
            <a:r>
              <a:rPr lang="en-US" sz="2600" b="1" dirty="0" smtClean="0"/>
              <a:t>Y</a:t>
            </a:r>
            <a:r>
              <a:rPr lang="en-US" sz="2600" dirty="0" smtClean="0"/>
              <a:t> - y-axis spatial coordinate within the </a:t>
            </a:r>
            <a:r>
              <a:rPr lang="en-US" sz="2600" dirty="0" err="1" smtClean="0"/>
              <a:t>Montesinho</a:t>
            </a:r>
            <a:r>
              <a:rPr lang="en-US" sz="2600" dirty="0" smtClean="0"/>
              <a:t> park map: 2 to 9 </a:t>
            </a:r>
            <a:br>
              <a:rPr lang="en-US" sz="2600" dirty="0" smtClean="0"/>
            </a:br>
            <a:r>
              <a:rPr lang="en-US" sz="2600" dirty="0" smtClean="0"/>
              <a:t>3. </a:t>
            </a:r>
            <a:r>
              <a:rPr lang="en-US" sz="2600" b="1" dirty="0" smtClean="0"/>
              <a:t>month</a:t>
            </a:r>
            <a:r>
              <a:rPr lang="en-US" sz="2600" dirty="0" smtClean="0"/>
              <a:t> - month of the year: '</a:t>
            </a:r>
            <a:r>
              <a:rPr lang="en-US" sz="2600" dirty="0" err="1" smtClean="0"/>
              <a:t>jan</a:t>
            </a:r>
            <a:r>
              <a:rPr lang="en-US" sz="2600" dirty="0" smtClean="0"/>
              <a:t>' to '</a:t>
            </a:r>
            <a:r>
              <a:rPr lang="en-US" sz="2600" dirty="0" err="1" smtClean="0"/>
              <a:t>dec</a:t>
            </a:r>
            <a:r>
              <a:rPr lang="en-US" sz="2600" dirty="0" smtClean="0"/>
              <a:t>' </a:t>
            </a:r>
            <a:br>
              <a:rPr lang="en-US" sz="2600" dirty="0" smtClean="0"/>
            </a:br>
            <a:r>
              <a:rPr lang="en-US" sz="2600" dirty="0" smtClean="0"/>
              <a:t>4. </a:t>
            </a:r>
            <a:r>
              <a:rPr lang="en-US" sz="2600" b="1" dirty="0" smtClean="0"/>
              <a:t>day</a:t>
            </a:r>
            <a:r>
              <a:rPr lang="en-US" sz="2600" dirty="0" smtClean="0"/>
              <a:t> - day of the week: '</a:t>
            </a:r>
            <a:r>
              <a:rPr lang="en-US" sz="2600" dirty="0" err="1" smtClean="0"/>
              <a:t>mon</a:t>
            </a:r>
            <a:r>
              <a:rPr lang="en-US" sz="2600" dirty="0" smtClean="0"/>
              <a:t>' to 'sun' </a:t>
            </a:r>
            <a:br>
              <a:rPr lang="en-US" sz="2600" dirty="0" smtClean="0"/>
            </a:br>
            <a:r>
              <a:rPr lang="en-US" sz="2600" dirty="0" smtClean="0"/>
              <a:t>5. </a:t>
            </a:r>
            <a:r>
              <a:rPr lang="en-US" sz="2600" b="1" dirty="0" smtClean="0"/>
              <a:t>FFMC</a:t>
            </a:r>
            <a:r>
              <a:rPr lang="en-US" sz="2600" dirty="0" smtClean="0"/>
              <a:t> - FFMC index from the FWI system: 18.7 to 96.20 </a:t>
            </a:r>
            <a:br>
              <a:rPr lang="en-US" sz="2600" dirty="0" smtClean="0"/>
            </a:br>
            <a:r>
              <a:rPr lang="en-US" sz="2600" dirty="0" smtClean="0"/>
              <a:t>6. </a:t>
            </a:r>
            <a:r>
              <a:rPr lang="en-US" sz="2600" b="1" dirty="0" smtClean="0"/>
              <a:t>DMC</a:t>
            </a:r>
            <a:r>
              <a:rPr lang="en-US" sz="2600" dirty="0" smtClean="0"/>
              <a:t> - DMC index from the FWI system: 1.1 to 291.3 </a:t>
            </a:r>
            <a:br>
              <a:rPr lang="en-US" sz="2600" dirty="0" smtClean="0"/>
            </a:br>
            <a:r>
              <a:rPr lang="en-US" sz="2600" dirty="0" smtClean="0"/>
              <a:t>7</a:t>
            </a:r>
            <a:r>
              <a:rPr lang="en-US" sz="2600" b="1" dirty="0" smtClean="0"/>
              <a:t>. DC </a:t>
            </a:r>
            <a:r>
              <a:rPr lang="en-US" sz="2600" dirty="0" smtClean="0"/>
              <a:t>- DC index from the FWI system: 7.9 to 860.6 </a:t>
            </a:r>
            <a:br>
              <a:rPr lang="en-US" sz="2600" dirty="0" smtClean="0"/>
            </a:br>
            <a:r>
              <a:rPr lang="en-US" sz="2600" dirty="0" smtClean="0"/>
              <a:t>8. </a:t>
            </a:r>
            <a:r>
              <a:rPr lang="en-US" sz="2600" b="1" dirty="0" smtClean="0"/>
              <a:t>ISI </a:t>
            </a:r>
            <a:r>
              <a:rPr lang="en-US" sz="2600" dirty="0" smtClean="0"/>
              <a:t>- ISI index from the FWI system: 0.0 to 56.10 </a:t>
            </a:r>
            <a:br>
              <a:rPr lang="en-US" sz="2600" dirty="0" smtClean="0"/>
            </a:br>
            <a:r>
              <a:rPr lang="en-US" sz="2600" dirty="0" smtClean="0"/>
              <a:t>9. </a:t>
            </a:r>
            <a:r>
              <a:rPr lang="en-US" sz="2600" b="1" dirty="0" smtClean="0"/>
              <a:t>temp</a:t>
            </a:r>
            <a:r>
              <a:rPr lang="en-US" sz="2600" dirty="0" smtClean="0"/>
              <a:t> - temperature in Celsius degrees: 2.2 to 33.30 </a:t>
            </a:r>
            <a:br>
              <a:rPr lang="en-US" sz="2600" dirty="0" smtClean="0"/>
            </a:br>
            <a:r>
              <a:rPr lang="en-US" sz="2600" dirty="0" smtClean="0"/>
              <a:t>10. </a:t>
            </a:r>
            <a:r>
              <a:rPr lang="en-US" sz="2600" b="1" dirty="0" smtClean="0"/>
              <a:t>RH</a:t>
            </a:r>
            <a:r>
              <a:rPr lang="en-US" sz="2600" dirty="0" smtClean="0"/>
              <a:t> - relative humidity in %: 15.0 to 100 </a:t>
            </a:r>
            <a:br>
              <a:rPr lang="en-US" sz="2600" dirty="0" smtClean="0"/>
            </a:br>
            <a:r>
              <a:rPr lang="en-US" sz="2600" dirty="0" smtClean="0"/>
              <a:t>11. </a:t>
            </a:r>
            <a:r>
              <a:rPr lang="en-US" sz="2600" b="1" dirty="0" smtClean="0"/>
              <a:t>wind</a:t>
            </a:r>
            <a:r>
              <a:rPr lang="en-US" sz="2600" dirty="0" smtClean="0"/>
              <a:t> - wind speed in km/h: 0.40 to 9.40 </a:t>
            </a:r>
            <a:br>
              <a:rPr lang="en-US" sz="2600" dirty="0" smtClean="0"/>
            </a:br>
            <a:r>
              <a:rPr lang="en-US" sz="2600" dirty="0" smtClean="0"/>
              <a:t>12. </a:t>
            </a:r>
            <a:r>
              <a:rPr lang="en-US" sz="2600" b="1" dirty="0" smtClean="0"/>
              <a:t>rain</a:t>
            </a:r>
            <a:r>
              <a:rPr lang="en-US" sz="2600" dirty="0" smtClean="0"/>
              <a:t> - outside rain in mm/m2 : 0.0 to 6.4 </a:t>
            </a:r>
            <a:br>
              <a:rPr lang="en-US" sz="2600" dirty="0" smtClean="0"/>
            </a:br>
            <a:r>
              <a:rPr lang="en-US" sz="2600" dirty="0" smtClean="0"/>
              <a:t>13</a:t>
            </a:r>
            <a:r>
              <a:rPr lang="en-US" sz="2600" b="1" dirty="0" smtClean="0"/>
              <a:t>. area </a:t>
            </a:r>
            <a:r>
              <a:rPr lang="en-US" sz="2600" dirty="0" smtClean="0"/>
              <a:t>- the burned area of the forest (in ha): 0.00 to 1090.84 </a:t>
            </a:r>
            <a:br>
              <a:rPr lang="en-US" sz="2600" dirty="0" smtClean="0"/>
            </a:br>
            <a:r>
              <a:rPr lang="en-US" sz="2600" dirty="0" smtClean="0"/>
              <a:t>        (this output variable is very skewed towards 0.0, thus it may make </a:t>
            </a:r>
            <a:br>
              <a:rPr lang="en-US" sz="2600" dirty="0" smtClean="0"/>
            </a:br>
            <a:r>
              <a:rPr lang="en-US" sz="2600" dirty="0" smtClean="0"/>
              <a:t>             sense to model with the logarithm transform).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486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377081" cy="60672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7030A0"/>
                </a:solidFill>
              </a:rPr>
              <a:t>DIAGRAM</a:t>
            </a:r>
            <a:endParaRPr lang="en-US" b="1" u="sng" dirty="0">
              <a:solidFill>
                <a:srgbClr val="7030A0"/>
              </a:solidFill>
            </a:endParaRPr>
          </a:p>
        </p:txBody>
      </p:sp>
      <p:pic>
        <p:nvPicPr>
          <p:cNvPr id="1026" name="Picture 2" descr="D:\fwi_struc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85" y="1733909"/>
            <a:ext cx="8100204" cy="47356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5" y="0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Introduction (continues..) 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8" y="1216079"/>
            <a:ext cx="11508168" cy="491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AIM </a:t>
            </a:r>
            <a:r>
              <a:rPr lang="en-US" sz="2400" b="1" dirty="0" smtClean="0"/>
              <a:t>: To classify given dataset into three classes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a) Active Low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b) Active Medium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c) Active High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634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752" y="169818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Classes description: 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0966" y="1031966"/>
            <a:ext cx="11551548" cy="592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Active High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It includes the most affected region by fire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Highest number of sensor to be deployed here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400" dirty="0"/>
              <a:t>Active </a:t>
            </a:r>
            <a:r>
              <a:rPr lang="en-US" sz="2400" dirty="0" smtClean="0"/>
              <a:t>Medium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It includes the </a:t>
            </a:r>
            <a:r>
              <a:rPr lang="en-US" sz="2200" dirty="0" smtClean="0"/>
              <a:t>moderate </a:t>
            </a:r>
            <a:r>
              <a:rPr lang="en-US" sz="2200" dirty="0"/>
              <a:t>affected region by fire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Lesser </a:t>
            </a:r>
            <a:r>
              <a:rPr lang="en-US" sz="2200" dirty="0"/>
              <a:t>number of sensor to be deployed here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400" dirty="0"/>
              <a:t>Active </a:t>
            </a:r>
            <a:r>
              <a:rPr lang="en-US" sz="2400" dirty="0" smtClean="0"/>
              <a:t>Low 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It includes the </a:t>
            </a:r>
            <a:r>
              <a:rPr lang="en-US" sz="2200" dirty="0" smtClean="0"/>
              <a:t>least </a:t>
            </a:r>
            <a:r>
              <a:rPr lang="en-US" sz="2200" dirty="0"/>
              <a:t>affected region by fire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Very few </a:t>
            </a:r>
            <a:r>
              <a:rPr lang="en-US" sz="2200" dirty="0"/>
              <a:t>number of sensor to be deployed here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70323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412370" y="592708"/>
            <a:ext cx="3009900" cy="63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6805" y="1505298"/>
            <a:ext cx="2822135" cy="520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96554" y="2218223"/>
            <a:ext cx="2822135" cy="478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16844" y="2940687"/>
            <a:ext cx="2695526" cy="464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LABELING THE DATA SHEET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79201" y="3172804"/>
            <a:ext cx="2869809" cy="8257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SEGREGATION OF TRAINING AND TESTING DATESET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16844" y="4201047"/>
            <a:ext cx="3198837" cy="592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CLASSIFICATION TECHNIQUE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79201" y="4799098"/>
            <a:ext cx="3072228" cy="5486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 THE ACCURACY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01382" y="5682343"/>
            <a:ext cx="2795172" cy="627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PLOTTING THE 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813" y="83414"/>
            <a:ext cx="5487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FLOW DIAGRAM OF OUR WORK</a:t>
            </a:r>
            <a:r>
              <a:rPr lang="en-US" sz="2000" dirty="0" smtClean="0"/>
              <a:t>:-</a:t>
            </a:r>
            <a:endParaRPr lang="en-US" sz="2000" dirty="0"/>
          </a:p>
        </p:txBody>
      </p:sp>
      <p:cxnSp>
        <p:nvCxnSpPr>
          <p:cNvPr id="3" name="Straight Arrow Connector 2"/>
          <p:cNvCxnSpPr>
            <a:stCxn id="5" idx="2"/>
          </p:cNvCxnSpPr>
          <p:nvPr/>
        </p:nvCxnSpPr>
        <p:spPr>
          <a:xfrm flipH="1">
            <a:off x="4412371" y="1227708"/>
            <a:ext cx="1504949" cy="5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3"/>
            <a:endCxn id="11" idx="1"/>
          </p:cNvCxnSpPr>
          <p:nvPr/>
        </p:nvCxnSpPr>
        <p:spPr>
          <a:xfrm>
            <a:off x="4328940" y="1765551"/>
            <a:ext cx="3267614" cy="69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1"/>
            <a:endCxn id="12" idx="3"/>
          </p:cNvCxnSpPr>
          <p:nvPr/>
        </p:nvCxnSpPr>
        <p:spPr>
          <a:xfrm flipH="1">
            <a:off x="4412370" y="2457374"/>
            <a:ext cx="3184184" cy="71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3" idx="1"/>
          </p:cNvCxnSpPr>
          <p:nvPr/>
        </p:nvCxnSpPr>
        <p:spPr>
          <a:xfrm>
            <a:off x="4412370" y="3172804"/>
            <a:ext cx="3266831" cy="41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14" idx="3"/>
          </p:cNvCxnSpPr>
          <p:nvPr/>
        </p:nvCxnSpPr>
        <p:spPr>
          <a:xfrm flipH="1">
            <a:off x="4915681" y="3585690"/>
            <a:ext cx="2763520" cy="91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5" idx="1"/>
          </p:cNvCxnSpPr>
          <p:nvPr/>
        </p:nvCxnSpPr>
        <p:spPr>
          <a:xfrm>
            <a:off x="4915681" y="4497273"/>
            <a:ext cx="276352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  <a:endCxn id="16" idx="0"/>
          </p:cNvCxnSpPr>
          <p:nvPr/>
        </p:nvCxnSpPr>
        <p:spPr>
          <a:xfrm flipH="1">
            <a:off x="6198968" y="5073419"/>
            <a:ext cx="1480233" cy="60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632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1037</TotalTime>
  <Words>671</Words>
  <Application>Microsoft Office PowerPoint</Application>
  <PresentationFormat>Custom</PresentationFormat>
  <Paragraphs>176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Facet</vt:lpstr>
      <vt:lpstr>       AN  ANALYSIS TO FOREST FIRE DATA-SET  MINI -PROJECT -MEMBERS       under The Guidance of Dr. Ditipriya Sinha </vt:lpstr>
      <vt:lpstr>OUTLINE</vt:lpstr>
      <vt:lpstr>Why Forest Fire? (Introduction)</vt:lpstr>
      <vt:lpstr>Slide 4</vt:lpstr>
      <vt:lpstr>Slide 5</vt:lpstr>
      <vt:lpstr>DIAGRAM</vt:lpstr>
      <vt:lpstr>Introduction (continues..) </vt:lpstr>
      <vt:lpstr>Classes description: </vt:lpstr>
      <vt:lpstr>Slide 9</vt:lpstr>
      <vt:lpstr>Clustering (K-means)</vt:lpstr>
      <vt:lpstr>Example</vt:lpstr>
      <vt:lpstr>Example (Clusters with centroid)</vt:lpstr>
      <vt:lpstr>Labeling of Dataset</vt:lpstr>
      <vt:lpstr>Classification</vt:lpstr>
      <vt:lpstr>Accuracy (in different models)</vt:lpstr>
      <vt:lpstr>Comparative analysis</vt:lpstr>
      <vt:lpstr>Rule Based Classifier</vt:lpstr>
      <vt:lpstr>Models use in Rule Based Classifier</vt:lpstr>
      <vt:lpstr>Slide 19</vt:lpstr>
      <vt:lpstr>Slide 20</vt:lpstr>
      <vt:lpstr>Slide 21</vt:lpstr>
      <vt:lpstr>Slide 22</vt:lpstr>
      <vt:lpstr>Slide 23</vt:lpstr>
      <vt:lpstr>Comparative analysis of each Model</vt:lpstr>
      <vt:lpstr>Slide 25</vt:lpstr>
      <vt:lpstr>Slide 26</vt:lpstr>
      <vt:lpstr>Slide 27</vt:lpstr>
      <vt:lpstr> </vt:lpstr>
      <vt:lpstr>Code Section:</vt:lpstr>
      <vt:lpstr>Slide 30</vt:lpstr>
      <vt:lpstr>Use cases:</vt:lpstr>
      <vt:lpstr>Future Work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DETECTION</dc:title>
  <dc:creator>Prateek Kumar</dc:creator>
  <cp:lastModifiedBy>Sonu Agrawal</cp:lastModifiedBy>
  <cp:revision>133</cp:revision>
  <dcterms:created xsi:type="dcterms:W3CDTF">2017-06-18T05:19:26Z</dcterms:created>
  <dcterms:modified xsi:type="dcterms:W3CDTF">2017-12-12T21:04:06Z</dcterms:modified>
</cp:coreProperties>
</file>