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1" r:id="rId2"/>
    <p:sldId id="285" r:id="rId3"/>
    <p:sldId id="286" r:id="rId4"/>
    <p:sldId id="289" r:id="rId5"/>
    <p:sldId id="258" r:id="rId6"/>
    <p:sldId id="282" r:id="rId7"/>
    <p:sldId id="332" r:id="rId8"/>
    <p:sldId id="257" r:id="rId9"/>
    <p:sldId id="328" r:id="rId10"/>
    <p:sldId id="329" r:id="rId11"/>
    <p:sldId id="331" r:id="rId12"/>
    <p:sldId id="330" r:id="rId13"/>
    <p:sldId id="287" r:id="rId14"/>
    <p:sldId id="318" r:id="rId15"/>
    <p:sldId id="319" r:id="rId16"/>
    <p:sldId id="320" r:id="rId17"/>
    <p:sldId id="321" r:id="rId18"/>
    <p:sldId id="322" r:id="rId19"/>
    <p:sldId id="323" r:id="rId20"/>
    <p:sldId id="334" r:id="rId21"/>
    <p:sldId id="335" r:id="rId22"/>
    <p:sldId id="336" r:id="rId23"/>
    <p:sldId id="337" r:id="rId24"/>
    <p:sldId id="324" r:id="rId25"/>
    <p:sldId id="325" r:id="rId26"/>
    <p:sldId id="333" r:id="rId27"/>
    <p:sldId id="317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DBD871F6-D1BF-4405-AA5E-2BAF837045ED}">
          <p14:sldIdLst>
            <p14:sldId id="281"/>
            <p14:sldId id="285"/>
            <p14:sldId id="286"/>
            <p14:sldId id="289"/>
            <p14:sldId id="258"/>
            <p14:sldId id="282"/>
            <p14:sldId id="257"/>
            <p14:sldId id="287"/>
            <p14:sldId id="260"/>
            <p14:sldId id="290"/>
            <p14:sldId id="291"/>
            <p14:sldId id="292"/>
            <p14:sldId id="293"/>
            <p14:sldId id="294"/>
            <p14:sldId id="307"/>
            <p14:sldId id="308"/>
            <p14:sldId id="309"/>
            <p14:sldId id="312"/>
            <p14:sldId id="297"/>
            <p14:sldId id="298"/>
            <p14:sldId id="310"/>
            <p14:sldId id="299"/>
            <p14:sldId id="311"/>
            <p14:sldId id="314"/>
            <p14:sldId id="316"/>
            <p14:sldId id="315"/>
            <p14:sldId id="300"/>
            <p14:sldId id="302"/>
            <p14:sldId id="318"/>
            <p14:sldId id="305"/>
            <p14:sldId id="306"/>
            <p14:sldId id="317"/>
            <p14:sldId id="283"/>
          </p14:sldIdLst>
        </p14:section>
        <p14:section name="Untitled Section" id="{81419DA4-BAE5-4FDC-9625-5E7F7A9E3775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9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9" autoAdjust="0"/>
    <p:restoredTop sz="86404" autoAdjust="0"/>
  </p:normalViewPr>
  <p:slideViewPr>
    <p:cSldViewPr snapToGrid="0">
      <p:cViewPr varScale="1">
        <p:scale>
          <a:sx n="88" d="100"/>
          <a:sy n="88" d="100"/>
        </p:scale>
        <p:origin x="-235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1442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99DE5-73A3-4875-93B3-1FE3EE0220F4}" type="datetimeFigureOut">
              <a:rPr lang="en-IN" smtClean="0"/>
              <a:pPr/>
              <a:t>04-05-2018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C4A53-FC4D-4749-89B8-143A5D5BB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336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4A53-FC4D-4749-89B8-143A5D5BBD1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202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02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05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37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83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0702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40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22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8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5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9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690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925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8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48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24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42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51D4-F272-4B38-A2AD-DCA36DA93842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68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eature_(machine_learning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11480800" cy="3733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3600" b="1" u="sng" dirty="0" smtClean="0">
                <a:solidFill>
                  <a:schemeClr val="tx1"/>
                </a:solidFill>
              </a:rPr>
              <a:t>Prediction of Burned Area in Forest Fires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B0F0"/>
                </a:solidFill>
              </a:rPr>
              <a:t>MAJOR -PROJECT -MEMBERS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B0F0"/>
                </a:solidFill>
              </a:rPr>
              <a:t>under The Guidance of Dr. </a:t>
            </a:r>
            <a:r>
              <a:rPr lang="en-US" sz="2200" dirty="0" err="1" smtClean="0">
                <a:solidFill>
                  <a:srgbClr val="00B0F0"/>
                </a:solidFill>
              </a:rPr>
              <a:t>Ditipriya</a:t>
            </a:r>
            <a:r>
              <a:rPr lang="en-US" sz="2200" dirty="0" smtClean="0">
                <a:solidFill>
                  <a:srgbClr val="00B0F0"/>
                </a:solidFill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</a:rPr>
              <a:t>Sinha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165600" y="2438400"/>
            <a:ext cx="6908800" cy="1371600"/>
          </a:xfrm>
          <a:solidFill>
            <a:schemeClr val="accent1">
              <a:lumMod val="75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1.SANJEEV KUMAR(1406027)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2.Kuldeep </a:t>
            </a:r>
            <a:r>
              <a:rPr lang="en-US" dirty="0" err="1" smtClean="0">
                <a:solidFill>
                  <a:schemeClr val="tx1"/>
                </a:solidFill>
              </a:rPr>
              <a:t>Mahwar</a:t>
            </a:r>
            <a:r>
              <a:rPr lang="en-US" dirty="0" smtClean="0">
                <a:solidFill>
                  <a:schemeClr val="tx1"/>
                </a:solidFill>
              </a:rPr>
              <a:t>(1406025)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3.Sourabh </a:t>
            </a:r>
            <a:r>
              <a:rPr lang="en-US" dirty="0" err="1" smtClean="0">
                <a:solidFill>
                  <a:schemeClr val="tx1"/>
                </a:solidFill>
              </a:rPr>
              <a:t>Kori</a:t>
            </a:r>
            <a:r>
              <a:rPr lang="en-US" dirty="0" smtClean="0">
                <a:solidFill>
                  <a:schemeClr val="tx1"/>
                </a:solidFill>
              </a:rPr>
              <a:t>(1206031)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9A2D-E0FE-40FD-99B3-1AD4432C79E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Picture 12" descr="C:\Users\raj\Pictures\logo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6400" y="685800"/>
            <a:ext cx="20066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-169649"/>
            <a:ext cx="12192000" cy="83099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mbria Math" pitchFamily="18" charset="0"/>
                <a:ea typeface="Times New Roman" pitchFamily="18" charset="0"/>
                <a:cs typeface="Calibri" pitchFamily="34" charset="0"/>
              </a:rPr>
              <a:t>Department Of Computer Science &amp; Engineering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mbria Math" pitchFamily="18" charset="0"/>
                <a:ea typeface="Times New Roman" pitchFamily="18" charset="0"/>
                <a:cs typeface="Calibri" pitchFamily="34" charset="0"/>
              </a:rPr>
              <a:t>National Institute of Technology Patna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74767"/>
            <a:ext cx="10911840" cy="95358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ZONE DIVISION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5" y="1750423"/>
            <a:ext cx="10837817" cy="3853543"/>
          </a:xfrm>
        </p:spPr>
        <p:txBody>
          <a:bodyPr/>
          <a:lstStyle/>
          <a:p>
            <a:r>
              <a:rPr lang="en-US" dirty="0" smtClean="0"/>
              <a:t>WE USE THE EQUILATORY DISTANCE TO DIVIDE THE AREA IN DIFFERENT ZONES.</a:t>
            </a:r>
          </a:p>
          <a:p>
            <a:r>
              <a:rPr lang="en-US" dirty="0" smtClean="0"/>
              <a:t> WE CAN CALCULATE THE WHOLE AREA INTO SUB AREA ,IT WILL LEAD OUR PROBLEM TO SUB PROBLEMS.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Zone Identification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FFMC &gt;= 70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812210"/>
          <a:ext cx="9855200" cy="244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/>
                <a:gridCol w="4927600"/>
              </a:tblGrid>
              <a:tr h="6113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Drought</a:t>
                      </a:r>
                      <a:r>
                        <a:rPr lang="en-US" sz="2400" baseline="0" dirty="0" smtClean="0"/>
                        <a:t> Code (DC)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Zone</a:t>
                      </a:r>
                      <a:endParaRPr lang="en-US" sz="2800" dirty="0"/>
                    </a:p>
                  </a:txBody>
                  <a:tcPr marL="121920" marR="121920"/>
                </a:tc>
              </a:tr>
              <a:tr h="6113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DC&lt; 300</a:t>
                      </a:r>
                      <a:endParaRPr lang="en-US" sz="2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</a:t>
                      </a:r>
                      <a:r>
                        <a:rPr lang="en-US" sz="2800" baseline="0" dirty="0" smtClean="0"/>
                        <a:t> Active Zone</a:t>
                      </a:r>
                      <a:endParaRPr lang="en-US" sz="2800" dirty="0"/>
                    </a:p>
                  </a:txBody>
                  <a:tcPr marL="121920" marR="121920"/>
                </a:tc>
              </a:tr>
              <a:tr h="6113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300 &lt; DC &lt;</a:t>
                      </a:r>
                      <a:r>
                        <a:rPr lang="en-US" sz="2800" baseline="0" dirty="0" smtClean="0"/>
                        <a:t> 500</a:t>
                      </a:r>
                      <a:endParaRPr lang="en-US" sz="2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 Active Zone</a:t>
                      </a:r>
                      <a:endParaRPr lang="en-US" sz="2800" dirty="0"/>
                    </a:p>
                  </a:txBody>
                  <a:tcPr marL="121920" marR="121920"/>
                </a:tc>
              </a:tr>
              <a:tr h="6113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DC &gt; 500</a:t>
                      </a:r>
                      <a:endParaRPr lang="en-US" sz="2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 Active Zone</a:t>
                      </a:r>
                      <a:endParaRPr lang="en-US" sz="2800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997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56823" y="489397"/>
            <a:ext cx="8178085" cy="9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Active ,Low Active, Medium Active zones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F:\major project scrshot\Screenshot (47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3" y="1558344"/>
            <a:ext cx="7830355" cy="4250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314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752" y="169818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Classes description: 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0966" y="1031966"/>
            <a:ext cx="11551548" cy="592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Active High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It includes the most affected region by fire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Highest number of sensor to be deployed here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400" dirty="0"/>
              <a:t>Active </a:t>
            </a:r>
            <a:r>
              <a:rPr lang="en-US" sz="2400" dirty="0" smtClean="0"/>
              <a:t>Medium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It includes the </a:t>
            </a:r>
            <a:r>
              <a:rPr lang="en-US" sz="2200" dirty="0" smtClean="0"/>
              <a:t>moderate </a:t>
            </a:r>
            <a:r>
              <a:rPr lang="en-US" sz="2200" dirty="0"/>
              <a:t>affected region by fire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Lesser </a:t>
            </a:r>
            <a:r>
              <a:rPr lang="en-US" sz="2200" dirty="0"/>
              <a:t>number of sensor to be deployed here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400" dirty="0"/>
              <a:t>Active </a:t>
            </a:r>
            <a:r>
              <a:rPr lang="en-US" sz="2400" dirty="0" smtClean="0"/>
              <a:t>Low 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It includes the </a:t>
            </a:r>
            <a:r>
              <a:rPr lang="en-US" sz="2200" dirty="0" smtClean="0"/>
              <a:t>least </a:t>
            </a:r>
            <a:r>
              <a:rPr lang="en-US" sz="2200" dirty="0"/>
              <a:t>affected region by fire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Very few </a:t>
            </a:r>
            <a:r>
              <a:rPr lang="en-US" sz="2200" dirty="0"/>
              <a:t>number of sensor to be deployed here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7032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-894782"/>
            <a:ext cx="91836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Correlation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correlation is a number between -1 and +1 that measures the degree of association between two Attributes 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orrelation coefficient formu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778" y="2061713"/>
            <a:ext cx="6788988" cy="311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 descr="Screenshot (8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11" y="4549800"/>
            <a:ext cx="5845175" cy="1447800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-2020564"/>
            <a:ext cx="10952037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Feature Selection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3" tooltip="Machine learning"/>
              </a:rPr>
              <a:t>machine learning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the process of selecting a subset of relevant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4" tooltip="Feature (machine learning)"/>
              </a:rPr>
              <a:t>features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(variables, predictors) for use in model construction.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Top reasons to use feature selection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It enables the machine learning algorithm to train faster.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It reduces the complexity of a model and makes it easier to interpret.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It improves the accuracy of a model if the right subset is chosen.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It reduces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overfitting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-1200562"/>
            <a:ext cx="5508239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 have calculated the feature selection as: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83920"/>
            <a:ext cx="4916731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Scatter Matrix: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6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Showing the scatter plots of all pairs of given attributes.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53250" name="Picture 2" descr="Screenshot (8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064" y="1389888"/>
            <a:ext cx="623570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2072" y="566928"/>
            <a:ext cx="4797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Selection of the best Model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042416" y="-993926"/>
            <a:ext cx="75410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8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We will choose the best model for prediction of  burnt area with a high    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18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accuracy</a:t>
            </a: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4274" name="Picture 2" descr="Screenshot (8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410" y="1928436"/>
            <a:ext cx="67945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8" y="539496"/>
            <a:ext cx="6658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sz="36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Libraries:</a:t>
            </a:r>
          </a:p>
          <a:p>
            <a:endParaRPr lang="en-US" sz="2400" dirty="0"/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0" y="-593808"/>
            <a:ext cx="10006642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Keras</a:t>
            </a:r>
            <a:r>
              <a:rPr lang="en-US" sz="16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 a high-level neural networks API, written in Python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one of the most popular deep learning libraries in Python for research and development because of its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simplicity and ease of use.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It was developed with a focus on enabling fast experimentation.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With the functional API, it is easy to reuse trained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/>
              <a:t> 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Focus on only what you need to quickly and simply define and build deep learning models.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1" name="Picture 1" descr="Screenshot (8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2940" y="856551"/>
            <a:ext cx="3822700" cy="5288217"/>
          </a:xfrm>
          <a:prstGeom prst="rect">
            <a:avLst/>
          </a:prstGeom>
          <a:noFill/>
        </p:spPr>
      </p:pic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89903"/>
            <a:ext cx="1219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Workflow to predict the burned area using </a:t>
            </a:r>
            <a:r>
              <a:rPr kumimoji="0" lang="en-US" sz="3200" b="1" i="0" u="sng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Keras</a:t>
            </a: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API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014" y="1162348"/>
            <a:ext cx="8596668" cy="5408021"/>
          </a:xfrm>
        </p:spPr>
        <p:txBody>
          <a:bodyPr>
            <a:normAutofit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Dataset Description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Attribute information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Flow of the work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Sensor Deployment and Zone Division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Correlation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Feature Selection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Scatter Matrix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Selection of best Model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err="1" smtClean="0"/>
              <a:t>Keras</a:t>
            </a:r>
            <a:r>
              <a:rPr lang="en-IN" dirty="0" smtClean="0"/>
              <a:t> Libraries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Results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Code Section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Conclusion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References</a:t>
            </a:r>
          </a:p>
          <a:p>
            <a:pPr marL="400050" indent="-400050">
              <a:buFont typeface="+mj-lt"/>
              <a:buAutoNum type="romanUcPeriod"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696" y="222068"/>
            <a:ext cx="10515600" cy="92524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7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745411"/>
          </a:xfrm>
        </p:spPr>
        <p:txBody>
          <a:bodyPr/>
          <a:lstStyle/>
          <a:p>
            <a:r>
              <a:rPr lang="en-US" b="1" u="sng" dirty="0" smtClean="0"/>
              <a:t>1.Creation of model: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631057"/>
            <a:ext cx="8596668" cy="168215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We create a Sequential model by passing a list of layer instances to the  </a:t>
            </a:r>
          </a:p>
          <a:p>
            <a:r>
              <a:rPr lang="en-US" dirty="0" smtClean="0"/>
              <a:t>   constructor. The model needs to know what input shape it should expect.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745411"/>
          </a:xfrm>
        </p:spPr>
        <p:txBody>
          <a:bodyPr/>
          <a:lstStyle/>
          <a:p>
            <a:r>
              <a:rPr lang="en-US" b="1" u="sng" dirty="0" smtClean="0"/>
              <a:t>2.Definition of model: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441275"/>
            <a:ext cx="8596668" cy="1871933"/>
          </a:xfrm>
        </p:spPr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dirty="0" smtClean="0"/>
              <a:t> A layer instance is callable (on a tensor), and it returns a tensor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 Input tensor(s) and output tensor(s) can then be used to define a Model.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 Such a model can be trained just like </a:t>
            </a:r>
            <a:r>
              <a:rPr lang="en-US" dirty="0" err="1" smtClean="0"/>
              <a:t>Keras</a:t>
            </a:r>
            <a:r>
              <a:rPr lang="en-US" dirty="0" smtClean="0"/>
              <a:t> Sequential models.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745411"/>
          </a:xfrm>
        </p:spPr>
        <p:txBody>
          <a:bodyPr/>
          <a:lstStyle/>
          <a:p>
            <a:r>
              <a:rPr lang="en-US" b="1" u="sng" dirty="0" smtClean="0"/>
              <a:t>3.Compilation of model: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631057"/>
            <a:ext cx="8596668" cy="168215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  Before training a model, We need to configure the learning process, which is     </a:t>
            </a:r>
          </a:p>
          <a:p>
            <a:r>
              <a:rPr lang="en-US" dirty="0" smtClean="0"/>
              <a:t>    done via the compile method. 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745411"/>
          </a:xfrm>
        </p:spPr>
        <p:txBody>
          <a:bodyPr/>
          <a:lstStyle/>
          <a:p>
            <a:r>
              <a:rPr lang="en-US" b="1" u="sng" dirty="0" smtClean="0"/>
              <a:t>4.Estimators/Models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631057"/>
            <a:ext cx="8596668" cy="168215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An estimator is a predictor found from regression algorithm.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 smtClean="0"/>
              <a:t>process of training an ML model involves providing an ML algorithm (that is,                          	the learning algorithm) with training data to learn from.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The term ML model refers to the model artifact that is created by the training 	process.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44168" y="2459734"/>
          <a:ext cx="7792212" cy="1731265"/>
        </p:xfrm>
        <a:graphic>
          <a:graphicData uri="http://schemas.openxmlformats.org/drawingml/2006/table">
            <a:tbl>
              <a:tblPr/>
              <a:tblGrid>
                <a:gridCol w="3896106"/>
                <a:gridCol w="3896106"/>
              </a:tblGrid>
              <a:tr h="346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latin typeface="Times New Roman"/>
                          <a:ea typeface="Times New Roman"/>
                          <a:cs typeface="Arial"/>
                        </a:rPr>
                        <a:t>Cluster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Times New Roman"/>
                          <a:ea typeface="Times New Roman"/>
                          <a:cs typeface="Arial"/>
                        </a:rPr>
                        <a:t>Area (in Hectares)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 smtClean="0">
                          <a:latin typeface="Times New Roman"/>
                          <a:ea typeface="Times New Roman"/>
                          <a:cs typeface="Arial"/>
                        </a:rPr>
                        <a:t>HA-1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Times New Roman"/>
                          <a:ea typeface="Times New Roman"/>
                          <a:cs typeface="Arial"/>
                        </a:rPr>
                        <a:t>3.66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 smtClean="0">
                          <a:latin typeface="Times New Roman"/>
                          <a:ea typeface="Times New Roman"/>
                          <a:cs typeface="Arial"/>
                        </a:rPr>
                        <a:t>HA-2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Times New Roman"/>
                          <a:ea typeface="Times New Roman"/>
                          <a:cs typeface="Arial"/>
                        </a:rPr>
                        <a:t>4.95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 smtClean="0">
                          <a:latin typeface="Times New Roman"/>
                          <a:ea typeface="Times New Roman"/>
                          <a:cs typeface="Arial"/>
                        </a:rPr>
                        <a:t>HA-3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Times New Roman"/>
                          <a:ea typeface="Times New Roman"/>
                          <a:cs typeface="Arial"/>
                        </a:rPr>
                        <a:t>5.53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 smtClean="0">
                          <a:latin typeface="Times New Roman"/>
                          <a:ea typeface="Times New Roman"/>
                          <a:cs typeface="Arial"/>
                        </a:rPr>
                        <a:t>HA-4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latin typeface="Times New Roman"/>
                          <a:ea typeface="Times New Roman"/>
                          <a:cs typeface="Arial"/>
                        </a:rPr>
                        <a:t>3.09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-1771945"/>
            <a:ext cx="4897495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Results: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final output of the areas is as follows: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681" y="457200"/>
            <a:ext cx="6021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Code Section</a:t>
            </a:r>
            <a:endParaRPr lang="en-US" sz="2400" dirty="0"/>
          </a:p>
        </p:txBody>
      </p:sp>
      <p:pic>
        <p:nvPicPr>
          <p:cNvPr id="58370" name="Picture 2" descr="Screenshot (8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768" y="1188720"/>
            <a:ext cx="5943600" cy="541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 descr="Screenshot (85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7104" y="1537906"/>
            <a:ext cx="5472176" cy="511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24" y="1106444"/>
            <a:ext cx="8596668" cy="517679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Reducing the area being affected by fire. </a:t>
            </a:r>
          </a:p>
          <a:p>
            <a:pPr lvl="0"/>
            <a:r>
              <a:rPr lang="en-US" sz="2400" dirty="0" smtClean="0"/>
              <a:t>Helping in predicting the intensity of </a:t>
            </a:r>
            <a:r>
              <a:rPr lang="en-US" sz="2400" b="1" dirty="0" smtClean="0"/>
              <a:t>forest fires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Balancing economic problems as well as ecological damage.  </a:t>
            </a:r>
          </a:p>
          <a:p>
            <a:pPr lvl="0"/>
            <a:r>
              <a:rPr lang="en-US" sz="2400" dirty="0" smtClean="0"/>
              <a:t>Working with Local People, a way forward in containing Forest Fires.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724" y="137453"/>
            <a:ext cx="5221279" cy="968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 smtClean="0">
                <a:solidFill>
                  <a:srgbClr val="7030A0"/>
                </a:solidFill>
              </a:rPr>
              <a:t>Conclusion</a:t>
            </a:r>
            <a:endParaRPr lang="en-US" sz="40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55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24" y="1106444"/>
            <a:ext cx="8596668" cy="517679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400" dirty="0" smtClean="0"/>
              <a:t>Y. G. </a:t>
            </a:r>
            <a:r>
              <a:rPr lang="en-US" sz="2400" dirty="0" err="1" smtClean="0"/>
              <a:t>Sahin</a:t>
            </a:r>
            <a:r>
              <a:rPr lang="en-US" sz="2400" dirty="0" smtClean="0"/>
              <a:t> and T. </a:t>
            </a:r>
            <a:r>
              <a:rPr lang="en-US" sz="2400" dirty="0" err="1" smtClean="0"/>
              <a:t>Ince</a:t>
            </a:r>
            <a:r>
              <a:rPr lang="en-US" sz="2400" dirty="0" smtClean="0"/>
              <a:t>, “Early forest fire detection using radio-acoustic sounding system,” Sensors, vol. 9, no. 3, pp. 1485–1498, 2009. 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M. </a:t>
            </a:r>
            <a:r>
              <a:rPr lang="en-US" sz="2400" dirty="0" err="1" smtClean="0"/>
              <a:t>Hefeeda</a:t>
            </a:r>
            <a:r>
              <a:rPr lang="en-US" sz="2400" dirty="0" smtClean="0"/>
              <a:t> and M. </a:t>
            </a:r>
            <a:r>
              <a:rPr lang="en-US" sz="2400" dirty="0" err="1" smtClean="0"/>
              <a:t>Bagheri</a:t>
            </a:r>
            <a:r>
              <a:rPr lang="en-US" sz="2400" dirty="0" smtClean="0"/>
              <a:t>, “Forest fire modeling and early detection using wireless sensor networks,” Ad-Hoc and Sensor Wireless Networks, vol. 7, no. 3-4, pp. 169–224, 2009.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U. </a:t>
            </a:r>
            <a:r>
              <a:rPr lang="en-US" sz="2400" dirty="0" err="1" smtClean="0"/>
              <a:t>Ganesh</a:t>
            </a:r>
            <a:r>
              <a:rPr lang="en-US" sz="2400" dirty="0" smtClean="0"/>
              <a:t>, M. </a:t>
            </a:r>
            <a:r>
              <a:rPr lang="en-US" sz="2400" dirty="0" err="1" smtClean="0"/>
              <a:t>Anand</a:t>
            </a:r>
            <a:r>
              <a:rPr lang="en-US" sz="2400" dirty="0" smtClean="0"/>
              <a:t>, S. </a:t>
            </a:r>
            <a:r>
              <a:rPr lang="en-US" sz="2400" dirty="0" err="1" smtClean="0"/>
              <a:t>Arun</a:t>
            </a:r>
            <a:r>
              <a:rPr lang="en-US" sz="2400" dirty="0" smtClean="0"/>
              <a:t>, M. </a:t>
            </a:r>
            <a:r>
              <a:rPr lang="en-US" sz="2400" dirty="0" err="1" smtClean="0"/>
              <a:t>Dinesh</a:t>
            </a:r>
            <a:r>
              <a:rPr lang="en-US" sz="2400" dirty="0" smtClean="0"/>
              <a:t>, P. </a:t>
            </a:r>
            <a:r>
              <a:rPr lang="en-US" sz="2400" dirty="0" err="1" smtClean="0"/>
              <a:t>Gunaseelan</a:t>
            </a:r>
            <a:r>
              <a:rPr lang="en-US" sz="2400" dirty="0" smtClean="0"/>
              <a:t>, and R. </a:t>
            </a:r>
            <a:r>
              <a:rPr lang="en-US" sz="2400" dirty="0" err="1" smtClean="0"/>
              <a:t>Karthik</a:t>
            </a:r>
            <a:r>
              <a:rPr lang="en-US" sz="2400" dirty="0" smtClean="0"/>
              <a:t>, “Forest fire detection using optimized solar-powered </a:t>
            </a:r>
            <a:r>
              <a:rPr lang="en-US" sz="2400" dirty="0" err="1" smtClean="0"/>
              <a:t>Zigbee</a:t>
            </a:r>
            <a:r>
              <a:rPr lang="en-US" sz="2400" dirty="0" smtClean="0"/>
              <a:t> wireless sensor networks,” International Journal of Scientific and Engineering Research, vol. 4, pp. 586–596, 2013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 lvl="0" fontAlgn="t"/>
            <a:r>
              <a:rPr lang="en-US" sz="2400" dirty="0" smtClean="0"/>
              <a:t>ZHANG J G, LI W B, K J M. Forest fire detection system based on </a:t>
            </a:r>
            <a:r>
              <a:rPr lang="en-US" sz="2400" dirty="0" err="1" smtClean="0"/>
              <a:t>ZigBee</a:t>
            </a:r>
            <a:r>
              <a:rPr lang="en-US" sz="2400" dirty="0" smtClean="0"/>
              <a:t> wireless sensor network [J], Journal of Beijing Forestry University, v 29, n 4, July, 2007, p 41-45</a:t>
            </a:r>
          </a:p>
          <a:p>
            <a:pPr fontAlgn="t">
              <a:buNone/>
            </a:pPr>
            <a:endParaRPr lang="en-US" sz="2400" dirty="0" smtClean="0"/>
          </a:p>
          <a:p>
            <a:r>
              <a:rPr lang="en-US" sz="2400" dirty="0" smtClean="0"/>
              <a:t>J. Fernandez-</a:t>
            </a:r>
            <a:r>
              <a:rPr lang="en-US" sz="2400" dirty="0" err="1" smtClean="0"/>
              <a:t>Berni</a:t>
            </a:r>
            <a:r>
              <a:rPr lang="en-US" sz="2400" dirty="0" smtClean="0"/>
              <a:t>, J. F. Martinez, "Early forest fire detection by vision-enabled wireless sensor networks", </a:t>
            </a:r>
            <a:r>
              <a:rPr lang="en-US" sz="2400" i="1" dirty="0" smtClean="0"/>
              <a:t>International Journal of </a:t>
            </a:r>
            <a:r>
              <a:rPr lang="en-US" sz="2400" i="1" dirty="0" err="1" smtClean="0"/>
              <a:t>Wildland</a:t>
            </a:r>
            <a:r>
              <a:rPr lang="en-US" sz="2400" i="1" dirty="0" smtClean="0"/>
              <a:t> Fire</a:t>
            </a:r>
            <a:r>
              <a:rPr lang="en-US" sz="2400" dirty="0" smtClean="0"/>
              <a:t>, vol. 21, no. 8, pp. 938-949, 2012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724" y="137453"/>
            <a:ext cx="5221279" cy="968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 smtClean="0">
                <a:solidFill>
                  <a:srgbClr val="7030A0"/>
                </a:solidFill>
              </a:rPr>
              <a:t>References</a:t>
            </a:r>
            <a:endParaRPr lang="en-US" sz="40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55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4560" y="2682240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400" dirty="0">
                <a:latin typeface="Arial Rounded MT Bold" pitchFamily="34" charset="0"/>
                <a:ea typeface="Verdana" panose="020B0604030504040204" pitchFamily="34" charset="0"/>
                <a:cs typeface="Times New Roman" pitchFamily="18" charset="0"/>
              </a:rPr>
              <a:t>THANK YOU</a:t>
            </a:r>
            <a:endParaRPr lang="en-US" sz="4400" dirty="0"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0967" y="312057"/>
            <a:ext cx="8596668" cy="13208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Forest Fire? (Introduction)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hp\Desktop\water\major-forest-fires-in-ind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9815" y="1280160"/>
            <a:ext cx="6000750" cy="5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0967" y="1802674"/>
            <a:ext cx="5255249" cy="5584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Increase in number of cases</a:t>
            </a:r>
          </a:p>
          <a:p>
            <a:r>
              <a:rPr lang="en-US" sz="2400" dirty="0" smtClean="0"/>
              <a:t>It becomes important to study </a:t>
            </a:r>
          </a:p>
          <a:p>
            <a:r>
              <a:rPr lang="en-US" sz="2400" dirty="0" smtClean="0"/>
              <a:t>With this we can somehow reduce the burnt area</a:t>
            </a:r>
          </a:p>
          <a:p>
            <a:r>
              <a:rPr lang="en-US" sz="2400" dirty="0" smtClean="0"/>
              <a:t>By deploying or increasing more number of sensor in specific area</a:t>
            </a:r>
            <a:endParaRPr lang="en-IN" sz="2400" dirty="0"/>
          </a:p>
          <a:p>
            <a:r>
              <a:rPr lang="en-IN" sz="2400" dirty="0"/>
              <a:t> It is very important to detect these kinds of fires as early as possible so as to prevent the damage from it to ecological system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630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0173977"/>
              </p:ext>
            </p:extLst>
          </p:nvPr>
        </p:nvGraphicFramePr>
        <p:xfrm>
          <a:off x="586595" y="1492370"/>
          <a:ext cx="10119923" cy="4341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1281"/>
                <a:gridCol w="5048642"/>
              </a:tblGrid>
              <a:tr h="806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         Title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effectLst/>
                        </a:rPr>
                        <a:t>Forest Fire Data  Set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57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Set Characteristics: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Multivariate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15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Instances: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517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15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Physical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25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Attributes: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13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55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Associated Tasks: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Burned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Area Calculation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00967" y="3120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 Description: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6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68" y="409238"/>
            <a:ext cx="8542361" cy="58548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6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 Information:</a:t>
            </a:r>
            <a:endParaRPr lang="en-US" sz="4600" u="sng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1. </a:t>
            </a:r>
            <a:r>
              <a:rPr lang="en-US" sz="2600" b="1" dirty="0" smtClean="0"/>
              <a:t>X</a:t>
            </a:r>
            <a:r>
              <a:rPr lang="en-US" sz="2600" dirty="0" smtClean="0"/>
              <a:t> - x-axis spatial coordinate within the </a:t>
            </a:r>
            <a:r>
              <a:rPr lang="en-US" sz="2600" dirty="0" err="1" smtClean="0"/>
              <a:t>Montesinho</a:t>
            </a:r>
            <a:r>
              <a:rPr lang="en-US" sz="2600" dirty="0" smtClean="0"/>
              <a:t> park map: 1 to 9 </a:t>
            </a:r>
            <a:br>
              <a:rPr lang="en-US" sz="2600" dirty="0" smtClean="0"/>
            </a:br>
            <a:r>
              <a:rPr lang="en-US" sz="2600" dirty="0" smtClean="0"/>
              <a:t>2. </a:t>
            </a:r>
            <a:r>
              <a:rPr lang="en-US" sz="2600" b="1" dirty="0" smtClean="0"/>
              <a:t>Y</a:t>
            </a:r>
            <a:r>
              <a:rPr lang="en-US" sz="2600" dirty="0" smtClean="0"/>
              <a:t> - y-axis spatial coordinate within the </a:t>
            </a:r>
            <a:r>
              <a:rPr lang="en-US" sz="2600" dirty="0" err="1" smtClean="0"/>
              <a:t>Montesinho</a:t>
            </a:r>
            <a:r>
              <a:rPr lang="en-US" sz="2600" dirty="0" smtClean="0"/>
              <a:t> park map: 2 to 9 </a:t>
            </a:r>
            <a:br>
              <a:rPr lang="en-US" sz="2600" dirty="0" smtClean="0"/>
            </a:br>
            <a:r>
              <a:rPr lang="en-US" sz="2600" dirty="0" smtClean="0"/>
              <a:t>3. </a:t>
            </a:r>
            <a:r>
              <a:rPr lang="en-US" sz="2600" b="1" dirty="0" smtClean="0"/>
              <a:t>month</a:t>
            </a:r>
            <a:r>
              <a:rPr lang="en-US" sz="2600" dirty="0" smtClean="0"/>
              <a:t> - month of the year: '</a:t>
            </a:r>
            <a:r>
              <a:rPr lang="en-US" sz="2600" dirty="0" err="1" smtClean="0"/>
              <a:t>jan</a:t>
            </a:r>
            <a:r>
              <a:rPr lang="en-US" sz="2600" dirty="0" smtClean="0"/>
              <a:t>' to '</a:t>
            </a:r>
            <a:r>
              <a:rPr lang="en-US" sz="2600" dirty="0" err="1" smtClean="0"/>
              <a:t>dec</a:t>
            </a:r>
            <a:r>
              <a:rPr lang="en-US" sz="2600" dirty="0" smtClean="0"/>
              <a:t>' </a:t>
            </a:r>
            <a:br>
              <a:rPr lang="en-US" sz="2600" dirty="0" smtClean="0"/>
            </a:br>
            <a:r>
              <a:rPr lang="en-US" sz="2600" dirty="0" smtClean="0"/>
              <a:t>4. </a:t>
            </a:r>
            <a:r>
              <a:rPr lang="en-US" sz="2600" b="1" dirty="0" smtClean="0"/>
              <a:t>day</a:t>
            </a:r>
            <a:r>
              <a:rPr lang="en-US" sz="2600" dirty="0" smtClean="0"/>
              <a:t> - day of the week: '</a:t>
            </a:r>
            <a:r>
              <a:rPr lang="en-US" sz="2600" dirty="0" err="1" smtClean="0"/>
              <a:t>mon</a:t>
            </a:r>
            <a:r>
              <a:rPr lang="en-US" sz="2600" dirty="0" smtClean="0"/>
              <a:t>' to 'sun' </a:t>
            </a:r>
            <a:br>
              <a:rPr lang="en-US" sz="2600" dirty="0" smtClean="0"/>
            </a:br>
            <a:r>
              <a:rPr lang="en-US" sz="2600" dirty="0" smtClean="0"/>
              <a:t>5. </a:t>
            </a:r>
            <a:r>
              <a:rPr lang="en-US" sz="2600" b="1" dirty="0" smtClean="0"/>
              <a:t>FFMC</a:t>
            </a:r>
            <a:r>
              <a:rPr lang="en-US" sz="2600" dirty="0" smtClean="0"/>
              <a:t> - FFMC index from the FWI system: 18.7 to 96.20 </a:t>
            </a:r>
            <a:br>
              <a:rPr lang="en-US" sz="2600" dirty="0" smtClean="0"/>
            </a:br>
            <a:r>
              <a:rPr lang="en-US" sz="2600" dirty="0" smtClean="0"/>
              <a:t>6. </a:t>
            </a:r>
            <a:r>
              <a:rPr lang="en-US" sz="2600" b="1" dirty="0" smtClean="0"/>
              <a:t>DMC</a:t>
            </a:r>
            <a:r>
              <a:rPr lang="en-US" sz="2600" dirty="0" smtClean="0"/>
              <a:t> - DMC index from the FWI system: 1.1 to 291.3 </a:t>
            </a:r>
            <a:br>
              <a:rPr lang="en-US" sz="2600" dirty="0" smtClean="0"/>
            </a:br>
            <a:r>
              <a:rPr lang="en-US" sz="2600" dirty="0" smtClean="0"/>
              <a:t>7</a:t>
            </a:r>
            <a:r>
              <a:rPr lang="en-US" sz="2600" b="1" dirty="0" smtClean="0"/>
              <a:t>. DC </a:t>
            </a:r>
            <a:r>
              <a:rPr lang="en-US" sz="2600" dirty="0" smtClean="0"/>
              <a:t>- DC index from the FWI system: 7.9 to 860.6 </a:t>
            </a:r>
            <a:br>
              <a:rPr lang="en-US" sz="2600" dirty="0" smtClean="0"/>
            </a:br>
            <a:r>
              <a:rPr lang="en-US" sz="2600" dirty="0" smtClean="0"/>
              <a:t>8. </a:t>
            </a:r>
            <a:r>
              <a:rPr lang="en-US" sz="2600" b="1" dirty="0" smtClean="0"/>
              <a:t>ISI </a:t>
            </a:r>
            <a:r>
              <a:rPr lang="en-US" sz="2600" dirty="0" smtClean="0"/>
              <a:t>- ISI index from the FWI system: 0.0 to 56.10 </a:t>
            </a:r>
            <a:br>
              <a:rPr lang="en-US" sz="2600" dirty="0" smtClean="0"/>
            </a:br>
            <a:r>
              <a:rPr lang="en-US" sz="2600" dirty="0" smtClean="0"/>
              <a:t>9. </a:t>
            </a:r>
            <a:r>
              <a:rPr lang="en-US" sz="2600" b="1" dirty="0" smtClean="0"/>
              <a:t>temp</a:t>
            </a:r>
            <a:r>
              <a:rPr lang="en-US" sz="2600" dirty="0" smtClean="0"/>
              <a:t> - temperature in Celsius degrees: 2.2 to 33.30 </a:t>
            </a:r>
            <a:br>
              <a:rPr lang="en-US" sz="2600" dirty="0" smtClean="0"/>
            </a:br>
            <a:r>
              <a:rPr lang="en-US" sz="2600" dirty="0" smtClean="0"/>
              <a:t>10. </a:t>
            </a:r>
            <a:r>
              <a:rPr lang="en-US" sz="2600" b="1" dirty="0" smtClean="0"/>
              <a:t>RH</a:t>
            </a:r>
            <a:r>
              <a:rPr lang="en-US" sz="2600" dirty="0" smtClean="0"/>
              <a:t> - relative humidity in %: 15.0 to 100 </a:t>
            </a:r>
            <a:br>
              <a:rPr lang="en-US" sz="2600" dirty="0" smtClean="0"/>
            </a:br>
            <a:r>
              <a:rPr lang="en-US" sz="2600" dirty="0" smtClean="0"/>
              <a:t>11. </a:t>
            </a:r>
            <a:r>
              <a:rPr lang="en-US" sz="2600" b="1" dirty="0" smtClean="0"/>
              <a:t>wind</a:t>
            </a:r>
            <a:r>
              <a:rPr lang="en-US" sz="2600" dirty="0" smtClean="0"/>
              <a:t> - wind speed in km/h: 0.40 to 9.40 </a:t>
            </a:r>
            <a:br>
              <a:rPr lang="en-US" sz="2600" dirty="0" smtClean="0"/>
            </a:br>
            <a:r>
              <a:rPr lang="en-US" sz="2600" dirty="0" smtClean="0"/>
              <a:t>12. </a:t>
            </a:r>
            <a:r>
              <a:rPr lang="en-US" sz="2600" b="1" dirty="0" smtClean="0"/>
              <a:t>rain</a:t>
            </a:r>
            <a:r>
              <a:rPr lang="en-US" sz="2600" dirty="0" smtClean="0"/>
              <a:t> - outside rain in mm/m2 : 0.0 to 6.4 </a:t>
            </a:r>
            <a:br>
              <a:rPr lang="en-US" sz="2600" dirty="0" smtClean="0"/>
            </a:br>
            <a:r>
              <a:rPr lang="en-US" sz="2600" dirty="0" smtClean="0"/>
              <a:t>13</a:t>
            </a:r>
            <a:r>
              <a:rPr lang="en-US" sz="2600" b="1" dirty="0" smtClean="0"/>
              <a:t>. area </a:t>
            </a:r>
            <a:r>
              <a:rPr lang="en-US" sz="2600" dirty="0" smtClean="0"/>
              <a:t>- the burned area of the forest </a:t>
            </a:r>
            <a:br>
              <a:rPr lang="en-US" sz="2600" dirty="0" smtClean="0"/>
            </a:br>
            <a:r>
              <a:rPr lang="en-US" sz="2600" dirty="0" smtClean="0"/>
              <a:t>        (this output variable is very skewed towards 0.0, thus it may make </a:t>
            </a:r>
            <a:br>
              <a:rPr lang="en-US" sz="2600" dirty="0" smtClean="0"/>
            </a:br>
            <a:r>
              <a:rPr lang="en-US" sz="2600" dirty="0" smtClean="0"/>
              <a:t>             sense to model with the logarithm transform).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486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377081" cy="606725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fwi_struc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85" y="1733909"/>
            <a:ext cx="8100204" cy="47356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412370" y="592708"/>
            <a:ext cx="3009900" cy="63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6805" y="1505298"/>
            <a:ext cx="2822135" cy="520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96554" y="2218223"/>
            <a:ext cx="2822135" cy="478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Deployment and Zone Division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16844" y="2940687"/>
            <a:ext cx="2695526" cy="464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Correlation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79201" y="3172804"/>
            <a:ext cx="2869809" cy="8257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Showing plots of all pairs using Scatter 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16844" y="4201047"/>
            <a:ext cx="3198837" cy="592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 err="1" smtClean="0">
                <a:solidFill>
                  <a:schemeClr val="tx1"/>
                </a:solidFill>
              </a:rPr>
              <a:t>Keras</a:t>
            </a:r>
            <a:r>
              <a:rPr lang="en-US" dirty="0" smtClean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79201" y="4799098"/>
            <a:ext cx="3072228" cy="5486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the burned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1382" y="5682343"/>
            <a:ext cx="2795172" cy="627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813" y="83414"/>
            <a:ext cx="5487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92D050"/>
                </a:solidFill>
              </a:rPr>
              <a:t>FLOW DIAGRAM OF OUR WORK</a:t>
            </a:r>
            <a:r>
              <a:rPr lang="en-US" sz="2000" dirty="0" smtClean="0">
                <a:solidFill>
                  <a:srgbClr val="92D050"/>
                </a:solidFill>
              </a:rPr>
              <a:t>:</a:t>
            </a:r>
            <a:endParaRPr lang="en-US" sz="2000" dirty="0">
              <a:solidFill>
                <a:srgbClr val="92D050"/>
              </a:solidFill>
            </a:endParaRPr>
          </a:p>
        </p:txBody>
      </p:sp>
      <p:cxnSp>
        <p:nvCxnSpPr>
          <p:cNvPr id="3" name="Straight Arrow Connector 2"/>
          <p:cNvCxnSpPr>
            <a:stCxn id="5" idx="2"/>
          </p:cNvCxnSpPr>
          <p:nvPr/>
        </p:nvCxnSpPr>
        <p:spPr>
          <a:xfrm flipH="1">
            <a:off x="4412371" y="1227708"/>
            <a:ext cx="1504949" cy="5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3"/>
            <a:endCxn id="11" idx="1"/>
          </p:cNvCxnSpPr>
          <p:nvPr/>
        </p:nvCxnSpPr>
        <p:spPr>
          <a:xfrm>
            <a:off x="4328940" y="1765551"/>
            <a:ext cx="3267614" cy="69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1"/>
            <a:endCxn id="12" idx="3"/>
          </p:cNvCxnSpPr>
          <p:nvPr/>
        </p:nvCxnSpPr>
        <p:spPr>
          <a:xfrm flipH="1">
            <a:off x="4412370" y="2457374"/>
            <a:ext cx="3184184" cy="71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3" idx="1"/>
          </p:cNvCxnSpPr>
          <p:nvPr/>
        </p:nvCxnSpPr>
        <p:spPr>
          <a:xfrm>
            <a:off x="4412370" y="3172804"/>
            <a:ext cx="3266831" cy="41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14" idx="3"/>
          </p:cNvCxnSpPr>
          <p:nvPr/>
        </p:nvCxnSpPr>
        <p:spPr>
          <a:xfrm flipH="1">
            <a:off x="4915681" y="3585690"/>
            <a:ext cx="2763520" cy="91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5" idx="1"/>
          </p:cNvCxnSpPr>
          <p:nvPr/>
        </p:nvCxnSpPr>
        <p:spPr>
          <a:xfrm>
            <a:off x="4915681" y="4497273"/>
            <a:ext cx="276352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  <a:endCxn id="16" idx="0"/>
          </p:cNvCxnSpPr>
          <p:nvPr/>
        </p:nvCxnSpPr>
        <p:spPr>
          <a:xfrm flipH="1">
            <a:off x="6198968" y="5073419"/>
            <a:ext cx="1480233" cy="60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32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5" y="0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 Description 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8" y="1216079"/>
            <a:ext cx="11508168" cy="4910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a) Active Low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b) Active Medium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c) Active High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634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00892"/>
            <a:ext cx="10911840" cy="718458"/>
          </a:xfrm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SENSOR DEPLOYMENT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23" y="1562318"/>
            <a:ext cx="10911840" cy="41879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WE RANDOMLY DEPLOY SENSOR IN THE REQUIRED AREA SO THAT WE DON’T GET ANY CONTINUITY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5" descr="F:\major project scrshot\Screenshot (46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38" y="2665562"/>
            <a:ext cx="4895945" cy="33601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1907</TotalTime>
  <Words>646</Words>
  <Application>Microsoft Office PowerPoint</Application>
  <PresentationFormat>Custom</PresentationFormat>
  <Paragraphs>237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       Prediction of Burned Area in Forest Fires  MAJOR -PROJECT -MEMBERS       under The Guidance of Dr. Ditipriya Sinha </vt:lpstr>
      <vt:lpstr>OUTLINE</vt:lpstr>
      <vt:lpstr>Why Forest Fire? (Introduction)</vt:lpstr>
      <vt:lpstr>Slide 4</vt:lpstr>
      <vt:lpstr>Slide 5</vt:lpstr>
      <vt:lpstr>DIAGRAM</vt:lpstr>
      <vt:lpstr>Slide 7</vt:lpstr>
      <vt:lpstr>Classes Description </vt:lpstr>
      <vt:lpstr>SENSOR DEPLOYMENT</vt:lpstr>
      <vt:lpstr>ZONE DIVISION</vt:lpstr>
      <vt:lpstr>Zone Identification Condition</vt:lpstr>
      <vt:lpstr>High Active ,Low Active, Medium Active zones</vt:lpstr>
      <vt:lpstr>Classes description: </vt:lpstr>
      <vt:lpstr>Slide 14</vt:lpstr>
      <vt:lpstr>Slide 15</vt:lpstr>
      <vt:lpstr>Slide 16</vt:lpstr>
      <vt:lpstr>Slide 17</vt:lpstr>
      <vt:lpstr>Slide 18</vt:lpstr>
      <vt:lpstr>Slide 19</vt:lpstr>
      <vt:lpstr>1.Creation of model:</vt:lpstr>
      <vt:lpstr>2.Definition of model:</vt:lpstr>
      <vt:lpstr>3.Compilation of model:</vt:lpstr>
      <vt:lpstr>4.Estimators/Models :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DETECTION</dc:title>
  <dc:creator>Prateek Kumar</dc:creator>
  <cp:lastModifiedBy>Sonu Agrawal</cp:lastModifiedBy>
  <cp:revision>168</cp:revision>
  <dcterms:created xsi:type="dcterms:W3CDTF">2017-06-18T05:19:26Z</dcterms:created>
  <dcterms:modified xsi:type="dcterms:W3CDTF">2018-05-04T07:38:07Z</dcterms:modified>
</cp:coreProperties>
</file>