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45"/>
  </p:notesMasterIdLst>
  <p:sldIdLst>
    <p:sldId id="256" r:id="rId2"/>
    <p:sldId id="258" r:id="rId3"/>
    <p:sldId id="259" r:id="rId4"/>
    <p:sldId id="260" r:id="rId5"/>
    <p:sldId id="300" r:id="rId6"/>
    <p:sldId id="311" r:id="rId7"/>
    <p:sldId id="328" r:id="rId8"/>
    <p:sldId id="326" r:id="rId9"/>
    <p:sldId id="319" r:id="rId10"/>
    <p:sldId id="320" r:id="rId11"/>
    <p:sldId id="315" r:id="rId12"/>
    <p:sldId id="316" r:id="rId13"/>
    <p:sldId id="331" r:id="rId14"/>
    <p:sldId id="323" r:id="rId15"/>
    <p:sldId id="327" r:id="rId16"/>
    <p:sldId id="324" r:id="rId17"/>
    <p:sldId id="317" r:id="rId18"/>
    <p:sldId id="318" r:id="rId19"/>
    <p:sldId id="267" r:id="rId20"/>
    <p:sldId id="306" r:id="rId21"/>
    <p:sldId id="293" r:id="rId22"/>
    <p:sldId id="271" r:id="rId23"/>
    <p:sldId id="321" r:id="rId24"/>
    <p:sldId id="273" r:id="rId25"/>
    <p:sldId id="309" r:id="rId26"/>
    <p:sldId id="275" r:id="rId27"/>
    <p:sldId id="330" r:id="rId28"/>
    <p:sldId id="278" r:id="rId29"/>
    <p:sldId id="299" r:id="rId30"/>
    <p:sldId id="333" r:id="rId31"/>
    <p:sldId id="280" r:id="rId32"/>
    <p:sldId id="304" r:id="rId33"/>
    <p:sldId id="325" r:id="rId34"/>
    <p:sldId id="322" r:id="rId35"/>
    <p:sldId id="338" r:id="rId36"/>
    <p:sldId id="334" r:id="rId37"/>
    <p:sldId id="335" r:id="rId38"/>
    <p:sldId id="336" r:id="rId39"/>
    <p:sldId id="337" r:id="rId40"/>
    <p:sldId id="339" r:id="rId41"/>
    <p:sldId id="281" r:id="rId42"/>
    <p:sldId id="282" r:id="rId43"/>
    <p:sldId id="283"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937" autoAdjust="0"/>
    <p:restoredTop sz="94664" autoAdjust="0"/>
  </p:normalViewPr>
  <p:slideViewPr>
    <p:cSldViewPr>
      <p:cViewPr varScale="1">
        <p:scale>
          <a:sx n="83" d="100"/>
          <a:sy n="83" d="100"/>
        </p:scale>
        <p:origin x="-1267" y="-77"/>
      </p:cViewPr>
      <p:guideLst>
        <p:guide orient="horz" pos="2160"/>
        <p:guide pos="2880"/>
      </p:guideLst>
    </p:cSldViewPr>
  </p:slideViewPr>
  <p:outlineViewPr>
    <p:cViewPr>
      <p:scale>
        <a:sx n="33" d="100"/>
        <a:sy n="33" d="100"/>
      </p:scale>
      <p:origin x="0" y="16339"/>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003F5C-AF6E-4D59-A3EE-C68C8180ECFB}" type="datetimeFigureOut">
              <a:rPr lang="en-US" smtClean="0"/>
              <a:pPr/>
              <a:t>8/23/2017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1ACEEB-7A2B-4C35-AA71-C9429EE7CBDB}"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smtClean="0"/>
          </a:p>
        </p:txBody>
      </p:sp>
      <p:sp>
        <p:nvSpPr>
          <p:cNvPr id="28676" name="Slide Number Placeholder 3"/>
          <p:cNvSpPr>
            <a:spLocks noGrp="1"/>
          </p:cNvSpPr>
          <p:nvPr>
            <p:ph type="sldNum" sz="quarter" idx="5"/>
          </p:nvPr>
        </p:nvSpPr>
        <p:spPr bwMode="auto">
          <a:noFill/>
          <a:ln>
            <a:miter lim="800000"/>
            <a:headEnd/>
            <a:tailEnd/>
          </a:ln>
        </p:spPr>
        <p:txBody>
          <a:bodyPr/>
          <a:lstStyle/>
          <a:p>
            <a:fld id="{213EB772-8ED3-4E19-9C9F-8E4CB9314CD2}" type="slidenum">
              <a:rPr lang="en-US" altLang="en-US" smtClean="0"/>
              <a:pPr/>
              <a:t>5</a:t>
            </a:fld>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41ACEEB-7A2B-4C35-AA71-C9429EE7CBDB}" type="slidenum">
              <a:rPr lang="en-US" smtClean="0"/>
              <a:pPr/>
              <a:t>42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55B9E05-41FA-4817-8A4A-11A9579287F3}" type="datetime1">
              <a:rPr lang="en-US" smtClean="0"/>
              <a:pPr/>
              <a:t>8/23/2017</a:t>
            </a:fld>
            <a:endParaRPr lang="en-US" dirty="0"/>
          </a:p>
        </p:txBody>
      </p:sp>
      <p:sp>
        <p:nvSpPr>
          <p:cNvPr id="19" name="Footer Placeholder 18"/>
          <p:cNvSpPr>
            <a:spLocks noGrp="1"/>
          </p:cNvSpPr>
          <p:nvPr>
            <p:ph type="ftr" sz="quarter" idx="11"/>
          </p:nvPr>
        </p:nvSpPr>
        <p:spPr/>
        <p:txBody>
          <a:bodyPr/>
          <a:lstStyle/>
          <a:p>
            <a:r>
              <a:rPr lang="en-US" smtClean="0"/>
              <a:t>ACSS, 2017</a:t>
            </a:r>
            <a:endParaRPr lang="en-US" dirty="0"/>
          </a:p>
        </p:txBody>
      </p:sp>
      <p:sp>
        <p:nvSpPr>
          <p:cNvPr id="27" name="Slide Number Placeholder 26"/>
          <p:cNvSpPr>
            <a:spLocks noGrp="1"/>
          </p:cNvSpPr>
          <p:nvPr>
            <p:ph type="sldNum" sz="quarter" idx="12"/>
          </p:nvPr>
        </p:nvSpPr>
        <p:spPr/>
        <p:txBody>
          <a:bodyPr/>
          <a:lstStyle/>
          <a:p>
            <a:fld id="{63309A2D-E0FE-40FD-99B3-1AD4432C79E0}"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p:wedg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999E6E-1371-4481-AC6C-148DB3148E55}" type="datetime1">
              <a:rPr lang="en-US" smtClean="0"/>
              <a:pPr/>
              <a:t>8/23/2017</a:t>
            </a:fld>
            <a:endParaRPr lang="en-US" dirty="0"/>
          </a:p>
        </p:txBody>
      </p:sp>
      <p:sp>
        <p:nvSpPr>
          <p:cNvPr id="5" name="Footer Placeholder 4"/>
          <p:cNvSpPr>
            <a:spLocks noGrp="1"/>
          </p:cNvSpPr>
          <p:nvPr>
            <p:ph type="ftr" sz="quarter" idx="11"/>
          </p:nvPr>
        </p:nvSpPr>
        <p:spPr/>
        <p:txBody>
          <a:bodyPr/>
          <a:lstStyle/>
          <a:p>
            <a:r>
              <a:rPr lang="en-US" smtClean="0"/>
              <a:t>ACSS, 2017</a:t>
            </a:r>
            <a:endParaRPr lang="en-US" dirty="0"/>
          </a:p>
        </p:txBody>
      </p:sp>
      <p:sp>
        <p:nvSpPr>
          <p:cNvPr id="6" name="Slide Number Placeholder 5"/>
          <p:cNvSpPr>
            <a:spLocks noGrp="1"/>
          </p:cNvSpPr>
          <p:nvPr>
            <p:ph type="sldNum" sz="quarter" idx="12"/>
          </p:nvPr>
        </p:nvSpPr>
        <p:spPr/>
        <p:txBody>
          <a:bodyPr/>
          <a:lstStyle/>
          <a:p>
            <a:fld id="{63309A2D-E0FE-40FD-99B3-1AD4432C79E0}" type="slidenum">
              <a:rPr lang="en-US" smtClean="0"/>
              <a:pPr/>
              <a:t>‹#›</a:t>
            </a:fld>
            <a:endParaRPr lang="en-US" dirty="0"/>
          </a:p>
        </p:txBody>
      </p:sp>
    </p:spTree>
  </p:cSld>
  <p:clrMapOvr>
    <a:masterClrMapping/>
  </p:clrMapOvr>
  <p:transition>
    <p:wedg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7A8E51F-A79E-4673-ABF9-287EBFF10939}" type="datetime1">
              <a:rPr lang="en-US" smtClean="0"/>
              <a:pPr/>
              <a:t>8/23/2017</a:t>
            </a:fld>
            <a:endParaRPr lang="en-US" dirty="0"/>
          </a:p>
        </p:txBody>
      </p:sp>
      <p:sp>
        <p:nvSpPr>
          <p:cNvPr id="5" name="Footer Placeholder 4"/>
          <p:cNvSpPr>
            <a:spLocks noGrp="1"/>
          </p:cNvSpPr>
          <p:nvPr>
            <p:ph type="ftr" sz="quarter" idx="11"/>
          </p:nvPr>
        </p:nvSpPr>
        <p:spPr/>
        <p:txBody>
          <a:bodyPr/>
          <a:lstStyle/>
          <a:p>
            <a:r>
              <a:rPr lang="en-US" smtClean="0"/>
              <a:t>ACSS, 2017</a:t>
            </a:r>
            <a:endParaRPr lang="en-US" dirty="0"/>
          </a:p>
        </p:txBody>
      </p:sp>
      <p:sp>
        <p:nvSpPr>
          <p:cNvPr id="6" name="Slide Number Placeholder 5"/>
          <p:cNvSpPr>
            <a:spLocks noGrp="1"/>
          </p:cNvSpPr>
          <p:nvPr>
            <p:ph type="sldNum" sz="quarter" idx="12"/>
          </p:nvPr>
        </p:nvSpPr>
        <p:spPr/>
        <p:txBody>
          <a:bodyPr/>
          <a:lstStyle/>
          <a:p>
            <a:fld id="{63309A2D-E0FE-40FD-99B3-1AD4432C79E0}" type="slidenum">
              <a:rPr lang="en-US" smtClean="0"/>
              <a:pPr/>
              <a:t>‹#›</a:t>
            </a:fld>
            <a:endParaRPr lang="en-US" dirty="0"/>
          </a:p>
        </p:txBody>
      </p:sp>
    </p:spTree>
  </p:cSld>
  <p:clrMapOvr>
    <a:masterClrMapping/>
  </p:clrMapOvr>
  <p:transition>
    <p:wedg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ABC473-F6FA-4AD9-9D4E-B6A8C974DC10}" type="datetime1">
              <a:rPr lang="en-US" smtClean="0"/>
              <a:pPr/>
              <a:t>8/23/2017</a:t>
            </a:fld>
            <a:endParaRPr lang="en-US" dirty="0"/>
          </a:p>
        </p:txBody>
      </p:sp>
      <p:sp>
        <p:nvSpPr>
          <p:cNvPr id="5" name="Footer Placeholder 4"/>
          <p:cNvSpPr>
            <a:spLocks noGrp="1"/>
          </p:cNvSpPr>
          <p:nvPr>
            <p:ph type="ftr" sz="quarter" idx="11"/>
          </p:nvPr>
        </p:nvSpPr>
        <p:spPr/>
        <p:txBody>
          <a:bodyPr/>
          <a:lstStyle/>
          <a:p>
            <a:r>
              <a:rPr lang="en-US" smtClean="0"/>
              <a:t>ACSS, 2017</a:t>
            </a:r>
            <a:endParaRPr lang="en-US" dirty="0"/>
          </a:p>
        </p:txBody>
      </p:sp>
      <p:sp>
        <p:nvSpPr>
          <p:cNvPr id="6" name="Slide Number Placeholder 5"/>
          <p:cNvSpPr>
            <a:spLocks noGrp="1"/>
          </p:cNvSpPr>
          <p:nvPr>
            <p:ph type="sldNum" sz="quarter" idx="12"/>
          </p:nvPr>
        </p:nvSpPr>
        <p:spPr/>
        <p:txBody>
          <a:bodyPr/>
          <a:lstStyle/>
          <a:p>
            <a:fld id="{63309A2D-E0FE-40FD-99B3-1AD4432C79E0}" type="slidenum">
              <a:rPr lang="en-US" smtClean="0"/>
              <a:pPr/>
              <a:t>‹#›</a:t>
            </a:fld>
            <a:endParaRPr lang="en-US" dirty="0"/>
          </a:p>
        </p:txBody>
      </p:sp>
    </p:spTree>
  </p:cSld>
  <p:clrMapOvr>
    <a:masterClrMapping/>
  </p:clrMapOvr>
  <p:transition>
    <p:wedg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FC8AA92-0355-4AA4-A252-FF35D0EE7A47}" type="datetime1">
              <a:rPr lang="en-US" smtClean="0"/>
              <a:pPr/>
              <a:t>8/23/2017</a:t>
            </a:fld>
            <a:endParaRPr lang="en-US" dirty="0"/>
          </a:p>
        </p:txBody>
      </p:sp>
      <p:sp>
        <p:nvSpPr>
          <p:cNvPr id="5" name="Footer Placeholder 4"/>
          <p:cNvSpPr>
            <a:spLocks noGrp="1"/>
          </p:cNvSpPr>
          <p:nvPr>
            <p:ph type="ftr" sz="quarter" idx="11"/>
          </p:nvPr>
        </p:nvSpPr>
        <p:spPr/>
        <p:txBody>
          <a:bodyPr/>
          <a:lstStyle/>
          <a:p>
            <a:r>
              <a:rPr lang="en-US" smtClean="0"/>
              <a:t>ACSS, 2017</a:t>
            </a:r>
            <a:endParaRPr lang="en-US" dirty="0"/>
          </a:p>
        </p:txBody>
      </p:sp>
      <p:sp>
        <p:nvSpPr>
          <p:cNvPr id="6" name="Slide Number Placeholder 5"/>
          <p:cNvSpPr>
            <a:spLocks noGrp="1"/>
          </p:cNvSpPr>
          <p:nvPr>
            <p:ph type="sldNum" sz="quarter" idx="12"/>
          </p:nvPr>
        </p:nvSpPr>
        <p:spPr/>
        <p:txBody>
          <a:bodyPr/>
          <a:lstStyle/>
          <a:p>
            <a:fld id="{63309A2D-E0FE-40FD-99B3-1AD4432C79E0}"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p:wedg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194A067-0743-45C0-8FCB-2C7F745FBD6D}" type="datetime1">
              <a:rPr lang="en-US" smtClean="0"/>
              <a:pPr/>
              <a:t>8/23/2017</a:t>
            </a:fld>
            <a:endParaRPr lang="en-US" dirty="0"/>
          </a:p>
        </p:txBody>
      </p:sp>
      <p:sp>
        <p:nvSpPr>
          <p:cNvPr id="6" name="Footer Placeholder 5"/>
          <p:cNvSpPr>
            <a:spLocks noGrp="1"/>
          </p:cNvSpPr>
          <p:nvPr>
            <p:ph type="ftr" sz="quarter" idx="11"/>
          </p:nvPr>
        </p:nvSpPr>
        <p:spPr/>
        <p:txBody>
          <a:bodyPr/>
          <a:lstStyle/>
          <a:p>
            <a:r>
              <a:rPr lang="en-US" smtClean="0"/>
              <a:t>ACSS, 2017</a:t>
            </a:r>
            <a:endParaRPr lang="en-US" dirty="0"/>
          </a:p>
        </p:txBody>
      </p:sp>
      <p:sp>
        <p:nvSpPr>
          <p:cNvPr id="7" name="Slide Number Placeholder 6"/>
          <p:cNvSpPr>
            <a:spLocks noGrp="1"/>
          </p:cNvSpPr>
          <p:nvPr>
            <p:ph type="sldNum" sz="quarter" idx="12"/>
          </p:nvPr>
        </p:nvSpPr>
        <p:spPr/>
        <p:txBody>
          <a:bodyPr/>
          <a:lstStyle/>
          <a:p>
            <a:fld id="{63309A2D-E0FE-40FD-99B3-1AD4432C79E0}" type="slidenum">
              <a:rPr lang="en-US" smtClean="0"/>
              <a:pPr/>
              <a:t>‹#›</a:t>
            </a:fld>
            <a:endParaRPr lang="en-US" dirty="0"/>
          </a:p>
        </p:txBody>
      </p:sp>
    </p:spTree>
  </p:cSld>
  <p:clrMapOvr>
    <a:masterClrMapping/>
  </p:clrMapOvr>
  <p:transition>
    <p:wedg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95EF356-8AE8-4718-B0EC-C1417C687C4C}" type="datetime1">
              <a:rPr lang="en-US" smtClean="0"/>
              <a:pPr/>
              <a:t>8/23/2017</a:t>
            </a:fld>
            <a:endParaRPr lang="en-US" dirty="0"/>
          </a:p>
        </p:txBody>
      </p:sp>
      <p:sp>
        <p:nvSpPr>
          <p:cNvPr id="8" name="Footer Placeholder 7"/>
          <p:cNvSpPr>
            <a:spLocks noGrp="1"/>
          </p:cNvSpPr>
          <p:nvPr>
            <p:ph type="ftr" sz="quarter" idx="11"/>
          </p:nvPr>
        </p:nvSpPr>
        <p:spPr/>
        <p:txBody>
          <a:bodyPr/>
          <a:lstStyle/>
          <a:p>
            <a:r>
              <a:rPr lang="en-US" smtClean="0"/>
              <a:t>ACSS, 2017</a:t>
            </a:r>
            <a:endParaRPr lang="en-US" dirty="0"/>
          </a:p>
        </p:txBody>
      </p:sp>
      <p:sp>
        <p:nvSpPr>
          <p:cNvPr id="9" name="Slide Number Placeholder 8"/>
          <p:cNvSpPr>
            <a:spLocks noGrp="1"/>
          </p:cNvSpPr>
          <p:nvPr>
            <p:ph type="sldNum" sz="quarter" idx="12"/>
          </p:nvPr>
        </p:nvSpPr>
        <p:spPr/>
        <p:txBody>
          <a:bodyPr/>
          <a:lstStyle/>
          <a:p>
            <a:fld id="{63309A2D-E0FE-40FD-99B3-1AD4432C79E0}" type="slidenum">
              <a:rPr lang="en-US" smtClean="0"/>
              <a:pPr/>
              <a:t>‹#›</a:t>
            </a:fld>
            <a:endParaRPr lang="en-US" dirty="0"/>
          </a:p>
        </p:txBody>
      </p:sp>
    </p:spTree>
  </p:cSld>
  <p:clrMapOvr>
    <a:masterClrMapping/>
  </p:clrMapOvr>
  <p:transition>
    <p:wedg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B5054F9-55A0-4734-A1B3-9B0C22EA4E03}" type="datetime1">
              <a:rPr lang="en-US" smtClean="0"/>
              <a:pPr/>
              <a:t>8/23/2017</a:t>
            </a:fld>
            <a:endParaRPr lang="en-US" dirty="0"/>
          </a:p>
        </p:txBody>
      </p:sp>
      <p:sp>
        <p:nvSpPr>
          <p:cNvPr id="4" name="Footer Placeholder 3"/>
          <p:cNvSpPr>
            <a:spLocks noGrp="1"/>
          </p:cNvSpPr>
          <p:nvPr>
            <p:ph type="ftr" sz="quarter" idx="11"/>
          </p:nvPr>
        </p:nvSpPr>
        <p:spPr/>
        <p:txBody>
          <a:bodyPr/>
          <a:lstStyle/>
          <a:p>
            <a:r>
              <a:rPr lang="en-US" smtClean="0"/>
              <a:t>ACSS, 2017</a:t>
            </a:r>
            <a:endParaRPr lang="en-US" dirty="0"/>
          </a:p>
        </p:txBody>
      </p:sp>
      <p:sp>
        <p:nvSpPr>
          <p:cNvPr id="5" name="Slide Number Placeholder 4"/>
          <p:cNvSpPr>
            <a:spLocks noGrp="1"/>
          </p:cNvSpPr>
          <p:nvPr>
            <p:ph type="sldNum" sz="quarter" idx="12"/>
          </p:nvPr>
        </p:nvSpPr>
        <p:spPr/>
        <p:txBody>
          <a:bodyPr/>
          <a:lstStyle/>
          <a:p>
            <a:fld id="{63309A2D-E0FE-40FD-99B3-1AD4432C79E0}" type="slidenum">
              <a:rPr lang="en-US" smtClean="0"/>
              <a:pPr/>
              <a:t>‹#›</a:t>
            </a:fld>
            <a:endParaRPr lang="en-US" dirty="0"/>
          </a:p>
        </p:txBody>
      </p:sp>
    </p:spTree>
  </p:cSld>
  <p:clrMapOvr>
    <a:masterClrMapping/>
  </p:clrMapOvr>
  <p:transition>
    <p:wedg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9E830D-BAAE-4C9A-A39C-BF651B698EAE}" type="datetime1">
              <a:rPr lang="en-US" smtClean="0"/>
              <a:pPr/>
              <a:t>8/23/2017</a:t>
            </a:fld>
            <a:endParaRPr lang="en-US" dirty="0"/>
          </a:p>
        </p:txBody>
      </p:sp>
      <p:sp>
        <p:nvSpPr>
          <p:cNvPr id="3" name="Footer Placeholder 2"/>
          <p:cNvSpPr>
            <a:spLocks noGrp="1"/>
          </p:cNvSpPr>
          <p:nvPr>
            <p:ph type="ftr" sz="quarter" idx="11"/>
          </p:nvPr>
        </p:nvSpPr>
        <p:spPr/>
        <p:txBody>
          <a:bodyPr/>
          <a:lstStyle/>
          <a:p>
            <a:r>
              <a:rPr lang="en-US" smtClean="0"/>
              <a:t>ACSS, 2017</a:t>
            </a:r>
            <a:endParaRPr lang="en-US" dirty="0"/>
          </a:p>
        </p:txBody>
      </p:sp>
      <p:sp>
        <p:nvSpPr>
          <p:cNvPr id="4" name="Slide Number Placeholder 3"/>
          <p:cNvSpPr>
            <a:spLocks noGrp="1"/>
          </p:cNvSpPr>
          <p:nvPr>
            <p:ph type="sldNum" sz="quarter" idx="12"/>
          </p:nvPr>
        </p:nvSpPr>
        <p:spPr/>
        <p:txBody>
          <a:bodyPr/>
          <a:lstStyle/>
          <a:p>
            <a:fld id="{63309A2D-E0FE-40FD-99B3-1AD4432C79E0}" type="slidenum">
              <a:rPr lang="en-US" smtClean="0"/>
              <a:pPr/>
              <a:t>‹#›</a:t>
            </a:fld>
            <a:endParaRPr lang="en-US" dirty="0"/>
          </a:p>
        </p:txBody>
      </p:sp>
    </p:spTree>
  </p:cSld>
  <p:clrMapOvr>
    <a:masterClrMapping/>
  </p:clrMapOvr>
  <p:transition>
    <p:wedg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2D41893-910D-445B-9787-A774C23F0A00}" type="datetime1">
              <a:rPr lang="en-US" smtClean="0"/>
              <a:pPr/>
              <a:t>8/23/2017</a:t>
            </a:fld>
            <a:endParaRPr lang="en-US" dirty="0"/>
          </a:p>
        </p:txBody>
      </p:sp>
      <p:sp>
        <p:nvSpPr>
          <p:cNvPr id="6" name="Footer Placeholder 5"/>
          <p:cNvSpPr>
            <a:spLocks noGrp="1"/>
          </p:cNvSpPr>
          <p:nvPr>
            <p:ph type="ftr" sz="quarter" idx="11"/>
          </p:nvPr>
        </p:nvSpPr>
        <p:spPr/>
        <p:txBody>
          <a:bodyPr/>
          <a:lstStyle/>
          <a:p>
            <a:r>
              <a:rPr lang="en-US" smtClean="0"/>
              <a:t>ACSS, 2017</a:t>
            </a:r>
            <a:endParaRPr lang="en-US" dirty="0"/>
          </a:p>
        </p:txBody>
      </p:sp>
      <p:sp>
        <p:nvSpPr>
          <p:cNvPr id="7" name="Slide Number Placeholder 6"/>
          <p:cNvSpPr>
            <a:spLocks noGrp="1"/>
          </p:cNvSpPr>
          <p:nvPr>
            <p:ph type="sldNum" sz="quarter" idx="12"/>
          </p:nvPr>
        </p:nvSpPr>
        <p:spPr/>
        <p:txBody>
          <a:bodyPr/>
          <a:lstStyle/>
          <a:p>
            <a:fld id="{63309A2D-E0FE-40FD-99B3-1AD4432C79E0}" type="slidenum">
              <a:rPr lang="en-US" smtClean="0"/>
              <a:pPr/>
              <a:t>‹#›</a:t>
            </a:fld>
            <a:endParaRPr lang="en-US" dirty="0"/>
          </a:p>
        </p:txBody>
      </p:sp>
    </p:spTree>
  </p:cSld>
  <p:clrMapOvr>
    <a:masterClrMapping/>
  </p:clrMapOvr>
  <p:transition>
    <p:wedg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0CDFF95-8A72-4573-AD13-31C82CF3A6CC}" type="datetime1">
              <a:rPr lang="en-US" smtClean="0"/>
              <a:pPr/>
              <a:t>8/23/2017</a:t>
            </a:fld>
            <a:endParaRPr lang="en-US" dirty="0"/>
          </a:p>
        </p:txBody>
      </p:sp>
      <p:sp>
        <p:nvSpPr>
          <p:cNvPr id="6" name="Footer Placeholder 5"/>
          <p:cNvSpPr>
            <a:spLocks noGrp="1"/>
          </p:cNvSpPr>
          <p:nvPr>
            <p:ph type="ftr" sz="quarter" idx="11"/>
          </p:nvPr>
        </p:nvSpPr>
        <p:spPr/>
        <p:txBody>
          <a:bodyPr/>
          <a:lstStyle/>
          <a:p>
            <a:r>
              <a:rPr lang="en-US" smtClean="0"/>
              <a:t>ACSS, 2017</a:t>
            </a:r>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63309A2D-E0FE-40FD-99B3-1AD4432C79E0}"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wedg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5F44E03-3187-487A-A270-067D6ED3DCDD}" type="datetime1">
              <a:rPr lang="en-US" smtClean="0"/>
              <a:pPr/>
              <a:t>8/23/2017</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ACSS, 2017</a:t>
            </a:r>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3309A2D-E0FE-40FD-99B3-1AD4432C79E0}"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p:wedge/>
  </p:transition>
  <p:timing>
    <p:tnLst>
      <p:par>
        <p:cTn id="1" dur="indefinite" restart="never" nodeType="tmRoot"/>
      </p:par>
    </p:tnLst>
  </p:timing>
  <p:hf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linkedin.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xml"/><Relationship Id="rId4" Type="http://schemas.openxmlformats.org/officeDocument/2006/relationships/hyperlink" Target="http://www.myspace.com/"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webopedia.com/TERM/S/storage.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8610600" cy="3733800"/>
          </a:xfrm>
        </p:spPr>
        <p:txBody>
          <a:bodyPr>
            <a:normAutofit fontScale="90000"/>
          </a:bodyPr>
          <a:lstStyle/>
          <a:p>
            <a:r>
              <a:rPr lang="en-US" dirty="0" smtClean="0"/>
              <a:t/>
            </a:r>
            <a:br>
              <a:rPr lang="en-US" dirty="0" smtClean="0"/>
            </a:br>
            <a:r>
              <a:rPr lang="en-US" dirty="0" smtClean="0"/>
              <a:t> </a:t>
            </a:r>
            <a:br>
              <a:rPr lang="en-US" dirty="0" smtClean="0"/>
            </a:br>
            <a:r>
              <a:rPr lang="en-US" dirty="0" smtClean="0"/>
              <a:t> </a:t>
            </a:r>
            <a:br>
              <a:rPr lang="en-US" dirty="0" smtClean="0"/>
            </a:br>
            <a:r>
              <a:rPr lang="en-US" sz="2200" dirty="0" smtClean="0"/>
              <a:t/>
            </a:r>
            <a:br>
              <a:rPr lang="en-US" sz="2200" dirty="0" smtClean="0"/>
            </a:br>
            <a:r>
              <a:rPr lang="en-US" sz="2200" dirty="0" smtClean="0"/>
              <a:t/>
            </a:r>
            <a:br>
              <a:rPr lang="en-US" sz="2200" dirty="0" smtClean="0"/>
            </a:br>
            <a:r>
              <a:rPr lang="en-US" sz="3600" dirty="0" smtClean="0"/>
              <a:t>SECURITY IN CLOUD COMPUTING</a:t>
            </a:r>
            <a:r>
              <a:rPr lang="en-US" sz="2200" dirty="0" smtClean="0"/>
              <a:t/>
            </a:r>
            <a:br>
              <a:rPr lang="en-US" sz="2200" dirty="0" smtClean="0"/>
            </a:br>
            <a:r>
              <a:rPr lang="en-US" sz="2200" dirty="0" smtClean="0"/>
              <a:t/>
            </a:r>
            <a:br>
              <a:rPr lang="en-US" sz="2200" dirty="0" smtClean="0"/>
            </a:br>
            <a:r>
              <a:rPr lang="en-US" sz="2200" dirty="0" smtClean="0"/>
              <a:t>MINI -PROJECT -MEMBERS</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under The Guidance of Dr. </a:t>
            </a:r>
            <a:r>
              <a:rPr lang="en-US" sz="2200" dirty="0" err="1" smtClean="0"/>
              <a:t>Ditipriya</a:t>
            </a:r>
            <a:r>
              <a:rPr lang="en-US" sz="2200" dirty="0" smtClean="0"/>
              <a:t> </a:t>
            </a:r>
            <a:r>
              <a:rPr lang="en-US" sz="2200" dirty="0" err="1" smtClean="0"/>
              <a:t>Sinha</a:t>
            </a:r>
            <a:r>
              <a:rPr lang="en-US" sz="2200" dirty="0" smtClean="0"/>
              <a:t/>
            </a:r>
            <a:br>
              <a:rPr lang="en-US" sz="2200" dirty="0" smtClean="0"/>
            </a:br>
            <a:endParaRPr lang="en-US" sz="2200" b="1" dirty="0">
              <a:latin typeface="Times New Roman" pitchFamily="18" charset="0"/>
              <a:cs typeface="Times New Roman" pitchFamily="18" charset="0"/>
            </a:endParaRPr>
          </a:p>
        </p:txBody>
      </p:sp>
      <p:sp>
        <p:nvSpPr>
          <p:cNvPr id="7" name="Subtitle 6"/>
          <p:cNvSpPr>
            <a:spLocks noGrp="1"/>
          </p:cNvSpPr>
          <p:nvPr>
            <p:ph type="subTitle" idx="1"/>
          </p:nvPr>
        </p:nvSpPr>
        <p:spPr>
          <a:xfrm>
            <a:off x="3124200" y="2438400"/>
            <a:ext cx="5181600" cy="1371600"/>
          </a:xfrm>
          <a:solidFill>
            <a:schemeClr val="accent1">
              <a:lumMod val="75000"/>
            </a:schemeClr>
          </a:solidFill>
          <a:ln>
            <a:solidFill>
              <a:schemeClr val="bg2"/>
            </a:solidFill>
          </a:ln>
        </p:spPr>
        <p:txBody>
          <a:bodyPr>
            <a:normAutofit fontScale="85000" lnSpcReduction="20000"/>
          </a:bodyPr>
          <a:lstStyle/>
          <a:p>
            <a:r>
              <a:rPr lang="en-US" dirty="0" smtClean="0">
                <a:solidFill>
                  <a:schemeClr val="tx1"/>
                </a:solidFill>
              </a:rPr>
              <a:t>1.SANJEEV  KUMAR(1406027)</a:t>
            </a:r>
          </a:p>
          <a:p>
            <a:r>
              <a:rPr lang="en-US" dirty="0" smtClean="0">
                <a:solidFill>
                  <a:schemeClr val="tx1"/>
                </a:solidFill>
              </a:rPr>
              <a:t>2.RAHUL  KUMAR(1406010)</a:t>
            </a:r>
          </a:p>
          <a:p>
            <a:r>
              <a:rPr lang="en-US" dirty="0" smtClean="0">
                <a:solidFill>
                  <a:schemeClr val="tx1"/>
                </a:solidFill>
              </a:rPr>
              <a:t>3.UDITA BHARTI(1406088)</a:t>
            </a:r>
          </a:p>
          <a:p>
            <a:r>
              <a:rPr lang="en-US" dirty="0" smtClean="0">
                <a:solidFill>
                  <a:schemeClr val="tx1"/>
                </a:solidFill>
              </a:rPr>
              <a:t>4.SARASWATI(1406050)</a:t>
            </a:r>
            <a:endParaRPr lang="en-US" dirty="0">
              <a:solidFill>
                <a:schemeClr val="tx1"/>
              </a:solidFill>
            </a:endParaRPr>
          </a:p>
        </p:txBody>
      </p:sp>
      <p:sp>
        <p:nvSpPr>
          <p:cNvPr id="12" name="Date Placeholder 11"/>
          <p:cNvSpPr>
            <a:spLocks noGrp="1"/>
          </p:cNvSpPr>
          <p:nvPr>
            <p:ph type="dt" sz="half" idx="10"/>
          </p:nvPr>
        </p:nvSpPr>
        <p:spPr/>
        <p:txBody>
          <a:bodyPr/>
          <a:lstStyle/>
          <a:p>
            <a:fld id="{9E91B92E-E0EF-440D-B566-FA2DD6301170}" type="datetime1">
              <a:rPr lang="en-US" smtClean="0"/>
              <a:pPr/>
              <a:t>8/23/2017</a:t>
            </a:fld>
            <a:endParaRPr lang="en-US" dirty="0"/>
          </a:p>
        </p:txBody>
      </p:sp>
      <p:sp>
        <p:nvSpPr>
          <p:cNvPr id="5" name="Slide Number Placeholder 4"/>
          <p:cNvSpPr>
            <a:spLocks noGrp="1"/>
          </p:cNvSpPr>
          <p:nvPr>
            <p:ph type="sldNum" sz="quarter" idx="12"/>
          </p:nvPr>
        </p:nvSpPr>
        <p:spPr/>
        <p:txBody>
          <a:bodyPr/>
          <a:lstStyle/>
          <a:p>
            <a:fld id="{63309A2D-E0FE-40FD-99B3-1AD4432C79E0}" type="slidenum">
              <a:rPr lang="en-US" smtClean="0"/>
              <a:pPr/>
              <a:t>1</a:t>
            </a:fld>
            <a:endParaRPr lang="en-US" dirty="0"/>
          </a:p>
        </p:txBody>
      </p:sp>
      <p:pic>
        <p:nvPicPr>
          <p:cNvPr id="13" name="Picture 12" descr="C:\Users\raj\Pictures\logo.jpg"/>
          <p:cNvPicPr/>
          <p:nvPr/>
        </p:nvPicPr>
        <p:blipFill>
          <a:blip r:embed="rId2" cstate="print"/>
          <a:stretch>
            <a:fillRect/>
          </a:stretch>
        </p:blipFill>
        <p:spPr bwMode="auto">
          <a:xfrm>
            <a:off x="304800" y="685800"/>
            <a:ext cx="1504950" cy="1428750"/>
          </a:xfrm>
          <a:prstGeom prst="rect">
            <a:avLst/>
          </a:prstGeom>
          <a:noFill/>
          <a:ln>
            <a:noFill/>
          </a:ln>
        </p:spPr>
      </p:pic>
      <p:sp>
        <p:nvSpPr>
          <p:cNvPr id="53250" name="Rectangle 2"/>
          <p:cNvSpPr>
            <a:spLocks noChangeArrowheads="1"/>
          </p:cNvSpPr>
          <p:nvPr/>
        </p:nvSpPr>
        <p:spPr bwMode="auto">
          <a:xfrm>
            <a:off x="0" y="-169649"/>
            <a:ext cx="9144000" cy="830997"/>
          </a:xfrm>
          <a:prstGeom prst="rect">
            <a:avLst/>
          </a:prstGeom>
          <a:solidFill>
            <a:schemeClr val="accent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1" algn="r" fontAlgn="base">
              <a:spcBef>
                <a:spcPct val="0"/>
              </a:spcBef>
              <a:spcAft>
                <a:spcPct val="0"/>
              </a:spcAft>
              <a:buFont typeface="Arial" pitchFamily="34" charset="0"/>
              <a:buChar char="•"/>
            </a:pPr>
            <a:r>
              <a:rPr kumimoji="0" lang="en-US" sz="2400" b="1" i="0" u="none" strike="noStrike" cap="none" normalizeH="0" baseline="0" dirty="0" smtClean="0">
                <a:ln>
                  <a:noFill/>
                </a:ln>
                <a:solidFill>
                  <a:srgbClr val="002060"/>
                </a:solidFill>
                <a:effectLst/>
                <a:latin typeface="Cambria Math" pitchFamily="18" charset="0"/>
                <a:ea typeface="Times New Roman" pitchFamily="18" charset="0"/>
                <a:cs typeface="Calibri" pitchFamily="34" charset="0"/>
              </a:rPr>
              <a:t>Department Of Computer Science &amp; Engineering</a:t>
            </a:r>
            <a:endParaRPr kumimoji="0" lang="en-US" sz="2400" b="1" i="0" u="none" strike="noStrike" cap="none" normalizeH="0" baseline="0" dirty="0" smtClean="0">
              <a:ln>
                <a:noFill/>
              </a:ln>
              <a:solidFill>
                <a:srgbClr val="002060"/>
              </a:solidFill>
              <a:effectLst/>
              <a:latin typeface="Arial" pitchFamily="34" charset="0"/>
              <a:cs typeface="Arial" pitchFamily="34" charset="0"/>
            </a:endParaRPr>
          </a:p>
          <a:p>
            <a:pPr lvl="1" algn="r" eaLnBrk="0" fontAlgn="base" hangingPunct="0">
              <a:spcBef>
                <a:spcPct val="0"/>
              </a:spcBef>
              <a:spcAft>
                <a:spcPct val="0"/>
              </a:spcAft>
              <a:buFont typeface="Arial" pitchFamily="34" charset="0"/>
              <a:buChar char="•"/>
            </a:pPr>
            <a:r>
              <a:rPr kumimoji="0" lang="en-US" sz="2400" b="1" i="0" u="none" strike="noStrike" cap="none" normalizeH="0" baseline="0" dirty="0" smtClean="0">
                <a:ln>
                  <a:noFill/>
                </a:ln>
                <a:solidFill>
                  <a:srgbClr val="002060"/>
                </a:solidFill>
                <a:effectLst/>
                <a:latin typeface="Cambria Math" pitchFamily="18" charset="0"/>
                <a:ea typeface="Times New Roman" pitchFamily="18" charset="0"/>
                <a:cs typeface="Calibri" pitchFamily="34" charset="0"/>
              </a:rPr>
              <a:t>National Institute of Technology Patna</a:t>
            </a:r>
            <a:endParaRPr kumimoji="0" lang="en-US" sz="2400" b="1" i="0" u="none" strike="noStrike" cap="none" normalizeH="0" baseline="0" dirty="0" smtClean="0">
              <a:ln>
                <a:noFill/>
              </a:ln>
              <a:solidFill>
                <a:srgbClr val="002060"/>
              </a:solidFill>
              <a:effectLst/>
              <a:latin typeface="Arial" pitchFamily="34" charset="0"/>
              <a:cs typeface="Arial" pitchFamily="34" charset="0"/>
            </a:endParaRPr>
          </a:p>
        </p:txBody>
      </p:sp>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19200"/>
          </a:xfrm>
        </p:spPr>
        <p:txBody>
          <a:bodyPr/>
          <a:lstStyle/>
          <a:p>
            <a:r>
              <a:rPr lang="en-US" dirty="0" smtClean="0"/>
              <a:t>                ATTACKs</a:t>
            </a:r>
            <a:endParaRPr lang="en-US" dirty="0"/>
          </a:p>
        </p:txBody>
      </p:sp>
      <p:sp>
        <p:nvSpPr>
          <p:cNvPr id="7" name="Text Placeholder 6"/>
          <p:cNvSpPr>
            <a:spLocks noGrp="1"/>
          </p:cNvSpPr>
          <p:nvPr>
            <p:ph type="body" idx="1"/>
          </p:nvPr>
        </p:nvSpPr>
        <p:spPr>
          <a:xfrm>
            <a:off x="457200" y="1524000"/>
            <a:ext cx="4040188" cy="990600"/>
          </a:xfrm>
        </p:spPr>
        <p:txBody>
          <a:bodyPr/>
          <a:lstStyle/>
          <a:p>
            <a:r>
              <a:rPr lang="en-US" sz="2800" dirty="0" smtClean="0"/>
              <a:t>3.</a:t>
            </a:r>
            <a:r>
              <a:rPr lang="en-US" dirty="0" smtClean="0"/>
              <a:t>Denial of Service Attacks (</a:t>
            </a:r>
            <a:r>
              <a:rPr lang="en-US" dirty="0" err="1" smtClean="0"/>
              <a:t>DoS</a:t>
            </a:r>
            <a:r>
              <a:rPr lang="en-US" dirty="0" smtClean="0"/>
              <a:t> Attacks):</a:t>
            </a:r>
            <a:endParaRPr lang="en-US" dirty="0"/>
          </a:p>
        </p:txBody>
      </p:sp>
      <p:sp>
        <p:nvSpPr>
          <p:cNvPr id="8" name="Text Placeholder 7"/>
          <p:cNvSpPr>
            <a:spLocks noGrp="1"/>
          </p:cNvSpPr>
          <p:nvPr>
            <p:ph type="body" sz="half" idx="3"/>
          </p:nvPr>
        </p:nvSpPr>
        <p:spPr>
          <a:xfrm>
            <a:off x="4645025" y="1600201"/>
            <a:ext cx="4041775" cy="914400"/>
          </a:xfrm>
        </p:spPr>
        <p:txBody>
          <a:bodyPr>
            <a:normAutofit/>
          </a:bodyPr>
          <a:lstStyle/>
          <a:p>
            <a:r>
              <a:rPr lang="en-US" dirty="0" smtClean="0"/>
              <a:t>4.Authentication and </a:t>
            </a:r>
            <a:r>
              <a:rPr lang="en-US" dirty="0" err="1" smtClean="0"/>
              <a:t>MiTM</a:t>
            </a:r>
            <a:r>
              <a:rPr lang="en-US" dirty="0" smtClean="0"/>
              <a:t> Attack</a:t>
            </a:r>
            <a:endParaRPr lang="en-US" dirty="0"/>
          </a:p>
        </p:txBody>
      </p:sp>
      <p:sp>
        <p:nvSpPr>
          <p:cNvPr id="3" name="Content Placeholder 2"/>
          <p:cNvSpPr>
            <a:spLocks noGrp="1"/>
          </p:cNvSpPr>
          <p:nvPr>
            <p:ph sz="quarter" idx="2"/>
          </p:nvPr>
        </p:nvSpPr>
        <p:spPr/>
        <p:txBody>
          <a:bodyPr>
            <a:normAutofit/>
          </a:bodyPr>
          <a:lstStyle/>
          <a:p>
            <a:pPr>
              <a:buFont typeface="Wingdings" pitchFamily="2" charset="2"/>
              <a:buChar char="v"/>
            </a:pPr>
            <a:r>
              <a:rPr lang="en-US" dirty="0" smtClean="0"/>
              <a:t> </a:t>
            </a:r>
            <a:r>
              <a:rPr lang="en-US" sz="1800" dirty="0" err="1" smtClean="0"/>
              <a:t>DoS</a:t>
            </a:r>
            <a:r>
              <a:rPr lang="en-US" sz="1800" dirty="0" smtClean="0"/>
              <a:t> attack definition remains same in the Cloud i.e. it prevents users from accessing a service. However, in a Cloud environment, </a:t>
            </a:r>
            <a:r>
              <a:rPr lang="en-US" sz="1800" dirty="0" err="1" smtClean="0"/>
              <a:t>DoS</a:t>
            </a:r>
            <a:r>
              <a:rPr lang="en-US" sz="1800" dirty="0" smtClean="0"/>
              <a:t> attacks get nasty</a:t>
            </a:r>
          </a:p>
          <a:p>
            <a:pPr>
              <a:buNone/>
            </a:pPr>
            <a:endParaRPr lang="en-US" sz="1800" dirty="0" smtClean="0"/>
          </a:p>
          <a:p>
            <a:pPr>
              <a:buNone/>
            </a:pPr>
            <a:endParaRPr lang="en-US" sz="1800" dirty="0" smtClean="0"/>
          </a:p>
          <a:p>
            <a:pPr>
              <a:buFont typeface="Wingdings" pitchFamily="2" charset="2"/>
              <a:buChar char="v"/>
            </a:pPr>
            <a:endParaRPr lang="en-US" sz="1800" dirty="0"/>
          </a:p>
        </p:txBody>
      </p:sp>
      <p:sp>
        <p:nvSpPr>
          <p:cNvPr id="9" name="Content Placeholder 8"/>
          <p:cNvSpPr>
            <a:spLocks noGrp="1"/>
          </p:cNvSpPr>
          <p:nvPr>
            <p:ph sz="quarter" idx="4"/>
          </p:nvPr>
        </p:nvSpPr>
        <p:spPr/>
        <p:txBody>
          <a:bodyPr>
            <a:normAutofit/>
          </a:bodyPr>
          <a:lstStyle/>
          <a:p>
            <a:r>
              <a:rPr lang="en-US" sz="1800" dirty="0" smtClean="0"/>
              <a:t>If attacker can place themselves between the user and the service provider then the </a:t>
            </a:r>
            <a:r>
              <a:rPr lang="en-US" sz="1800" dirty="0" err="1" smtClean="0"/>
              <a:t>MiTM</a:t>
            </a:r>
            <a:r>
              <a:rPr lang="en-US" sz="1800" dirty="0" smtClean="0"/>
              <a:t> attacks are also possible</a:t>
            </a:r>
            <a:r>
              <a:rPr lang="en-US" sz="2400" dirty="0" smtClean="0"/>
              <a:t>.</a:t>
            </a:r>
          </a:p>
          <a:p>
            <a:endParaRPr lang="en-US" dirty="0"/>
          </a:p>
        </p:txBody>
      </p:sp>
      <p:sp>
        <p:nvSpPr>
          <p:cNvPr id="6" name="Slide Number Placeholder 5"/>
          <p:cNvSpPr>
            <a:spLocks noGrp="1"/>
          </p:cNvSpPr>
          <p:nvPr>
            <p:ph type="sldNum" sz="quarter" idx="12"/>
          </p:nvPr>
        </p:nvSpPr>
        <p:spPr/>
        <p:txBody>
          <a:bodyPr/>
          <a:lstStyle/>
          <a:p>
            <a:fld id="{63309A2D-E0FE-40FD-99B3-1AD4432C79E0}" type="slidenum">
              <a:rPr lang="en-US" smtClean="0"/>
              <a:pPr/>
              <a:t>10</a:t>
            </a:fld>
            <a:endParaRPr lang="en-US" dirty="0"/>
          </a:p>
        </p:txBody>
      </p:sp>
      <p:pic>
        <p:nvPicPr>
          <p:cNvPr id="11" name="Picture 2" descr="C:\Users\sanjeev kumar\Desktop\Free-DOS-Attack-Tools-DoS-attack-blackMORE-Ops.jpg"/>
          <p:cNvPicPr>
            <a:picLocks noChangeAspect="1" noChangeArrowheads="1"/>
          </p:cNvPicPr>
          <p:nvPr/>
        </p:nvPicPr>
        <p:blipFill>
          <a:blip r:embed="rId2" cstate="print"/>
          <a:srcRect/>
          <a:stretch>
            <a:fillRect/>
          </a:stretch>
        </p:blipFill>
        <p:spPr bwMode="auto">
          <a:xfrm>
            <a:off x="609600" y="4191000"/>
            <a:ext cx="3607186" cy="1981200"/>
          </a:xfrm>
          <a:prstGeom prst="rect">
            <a:avLst/>
          </a:prstGeom>
          <a:noFill/>
        </p:spPr>
      </p:pic>
      <p:pic>
        <p:nvPicPr>
          <p:cNvPr id="2052" name="Picture 4" descr="C:\Users\sanjeev kumar\Desktop\Main_the_middle[3].jpg"/>
          <p:cNvPicPr>
            <a:picLocks noChangeAspect="1" noChangeArrowheads="1"/>
          </p:cNvPicPr>
          <p:nvPr/>
        </p:nvPicPr>
        <p:blipFill>
          <a:blip r:embed="rId3" cstate="print"/>
          <a:srcRect/>
          <a:stretch>
            <a:fillRect/>
          </a:stretch>
        </p:blipFill>
        <p:spPr bwMode="auto">
          <a:xfrm>
            <a:off x="4800600" y="4267200"/>
            <a:ext cx="3991533" cy="2219325"/>
          </a:xfrm>
          <a:prstGeom prst="rect">
            <a:avLst/>
          </a:prstGeom>
          <a:noFill/>
        </p:spPr>
      </p:pic>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239000" cy="701040"/>
          </a:xfrm>
        </p:spPr>
        <p:txBody>
          <a:bodyPr>
            <a:normAutofit fontScale="90000"/>
          </a:bodyPr>
          <a:lstStyle/>
          <a:p>
            <a:r>
              <a:rPr lang="en-US" dirty="0" smtClean="0">
                <a:latin typeface="Times New Roman" pitchFamily="18" charset="0"/>
                <a:cs typeface="Times New Roman" pitchFamily="18" charset="0"/>
              </a:rPr>
              <a:t>Literature Survey</a:t>
            </a:r>
            <a:endParaRPr lang="en-US" dirty="0"/>
          </a:p>
        </p:txBody>
      </p:sp>
      <p:sp>
        <p:nvSpPr>
          <p:cNvPr id="3" name="Content Placeholder 2"/>
          <p:cNvSpPr>
            <a:spLocks noGrp="1"/>
          </p:cNvSpPr>
          <p:nvPr>
            <p:ph idx="1"/>
          </p:nvPr>
        </p:nvSpPr>
        <p:spPr>
          <a:xfrm>
            <a:off x="304800" y="1371600"/>
            <a:ext cx="7239000" cy="4846320"/>
          </a:xfrm>
        </p:spPr>
        <p:txBody>
          <a:bodyPr>
            <a:normAutofit fontScale="77500" lnSpcReduction="20000"/>
          </a:bodyPr>
          <a:lstStyle/>
          <a:p>
            <a:pPr algn="just">
              <a:buFont typeface="Wingdings" pitchFamily="2" charset="2"/>
              <a:buNone/>
            </a:pPr>
            <a:r>
              <a:rPr lang="en-US" sz="3200" b="1" dirty="0" smtClean="0">
                <a:latin typeface="Times New Roman" pitchFamily="18" charset="0"/>
                <a:cs typeface="Times New Roman" pitchFamily="18" charset="0"/>
              </a:rPr>
              <a:t>Work1: A Dynamic Secure Group Sharing Framework in Public Cloud Computing [3], IEEE Transaction on Cloud Computing, 2014</a:t>
            </a:r>
            <a:r>
              <a:rPr lang="en-US" sz="3200" dirty="0" smtClean="0">
                <a:latin typeface="Times New Roman" pitchFamily="18" charset="0"/>
                <a:cs typeface="Times New Roman" pitchFamily="18" charset="0"/>
              </a:rPr>
              <a:t>.</a:t>
            </a:r>
          </a:p>
          <a:p>
            <a:pPr algn="just">
              <a:lnSpc>
                <a:spcPct val="150000"/>
              </a:lnSpc>
            </a:pPr>
            <a:r>
              <a:rPr lang="en-US" dirty="0" smtClean="0">
                <a:latin typeface="Times New Roman" pitchFamily="18" charset="0"/>
                <a:cs typeface="Times New Roman" pitchFamily="18" charset="0"/>
              </a:rPr>
              <a:t>This method is preserving the privacy by supporting the </a:t>
            </a:r>
            <a:r>
              <a:rPr lang="en-US" dirty="0" err="1" smtClean="0">
                <a:latin typeface="Times New Roman" pitchFamily="18" charset="0"/>
                <a:cs typeface="Times New Roman" pitchFamily="18" charset="0"/>
              </a:rPr>
              <a:t>updation</a:t>
            </a:r>
            <a:r>
              <a:rPr lang="en-US" dirty="0" smtClean="0">
                <a:latin typeface="Times New Roman" pitchFamily="18" charset="0"/>
                <a:cs typeface="Times New Roman" pitchFamily="18" charset="0"/>
              </a:rPr>
              <a:t> of the group key pair whenever group member’s joining or leaving.</a:t>
            </a:r>
          </a:p>
          <a:p>
            <a:pPr algn="just">
              <a:lnSpc>
                <a:spcPct val="150000"/>
              </a:lnSpc>
            </a:pPr>
            <a:r>
              <a:rPr lang="en-US" dirty="0" smtClean="0">
                <a:latin typeface="Times New Roman" pitchFamily="18" charset="0"/>
                <a:cs typeface="Times New Roman" pitchFamily="18" charset="0"/>
              </a:rPr>
              <a:t>They have enhanced the </a:t>
            </a:r>
            <a:r>
              <a:rPr lang="en-US" b="1" dirty="0" smtClean="0">
                <a:latin typeface="Times New Roman" pitchFamily="18" charset="0"/>
                <a:cs typeface="Times New Roman" pitchFamily="18" charset="0"/>
              </a:rPr>
              <a:t>Tree-Based Group </a:t>
            </a:r>
            <a:r>
              <a:rPr lang="en-US" b="1" dirty="0" err="1" smtClean="0">
                <a:latin typeface="Times New Roman" pitchFamily="18" charset="0"/>
                <a:cs typeface="Times New Roman" pitchFamily="18" charset="0"/>
              </a:rPr>
              <a:t>Diffie</a:t>
            </a:r>
            <a:r>
              <a:rPr lang="en-US" b="1" dirty="0" smtClean="0">
                <a:latin typeface="Times New Roman" pitchFamily="18" charset="0"/>
                <a:cs typeface="Times New Roman" pitchFamily="18" charset="0"/>
              </a:rPr>
              <a:t>-Hellman </a:t>
            </a:r>
            <a:r>
              <a:rPr lang="en-US" dirty="0" smtClean="0">
                <a:latin typeface="Times New Roman" pitchFamily="18" charset="0"/>
                <a:cs typeface="Times New Roman" pitchFamily="18" charset="0"/>
              </a:rPr>
              <a:t>(TGDH), with the help of cloud server and supports the group key pairs negotiate and update the group key pairs even though not all of the group members are online together.</a:t>
            </a:r>
          </a:p>
          <a:p>
            <a:pPr algn="just">
              <a:lnSpc>
                <a:spcPct val="150000"/>
              </a:lnSpc>
            </a:pPr>
            <a:r>
              <a:rPr lang="en-US" dirty="0" smtClean="0">
                <a:latin typeface="Times New Roman" pitchFamily="18" charset="0"/>
                <a:cs typeface="Times New Roman" pitchFamily="18" charset="0"/>
              </a:rPr>
              <a:t>The drawback of this method is they used a large number of dummy nodes in tree construction and group key computation.</a:t>
            </a:r>
          </a:p>
          <a:p>
            <a:endParaRPr lang="en-US" dirty="0"/>
          </a:p>
        </p:txBody>
      </p:sp>
      <p:sp>
        <p:nvSpPr>
          <p:cNvPr id="6" name="Slide Number Placeholder 5"/>
          <p:cNvSpPr>
            <a:spLocks noGrp="1"/>
          </p:cNvSpPr>
          <p:nvPr>
            <p:ph type="sldNum" sz="quarter" idx="12"/>
          </p:nvPr>
        </p:nvSpPr>
        <p:spPr/>
        <p:txBody>
          <a:bodyPr/>
          <a:lstStyle/>
          <a:p>
            <a:fld id="{63309A2D-E0FE-40FD-99B3-1AD4432C79E0}" type="slidenum">
              <a:rPr lang="en-US" smtClean="0"/>
              <a:pPr/>
              <a:t>11</a:t>
            </a:fld>
            <a:endParaRPr lang="en-US" dirty="0"/>
          </a:p>
        </p:txBody>
      </p:sp>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239000" cy="777240"/>
          </a:xfrm>
        </p:spPr>
        <p:txBody>
          <a:bodyPr>
            <a:normAutofit fontScale="90000"/>
          </a:bodyPr>
          <a:lstStyle/>
          <a:p>
            <a:r>
              <a:rPr lang="en-US" dirty="0" smtClean="0">
                <a:latin typeface="Times New Roman" pitchFamily="18" charset="0"/>
                <a:cs typeface="Times New Roman" pitchFamily="18" charset="0"/>
              </a:rPr>
              <a:t>Literature survey</a:t>
            </a:r>
            <a:endParaRPr lang="en-US" dirty="0"/>
          </a:p>
        </p:txBody>
      </p:sp>
      <p:sp>
        <p:nvSpPr>
          <p:cNvPr id="3" name="Content Placeholder 2"/>
          <p:cNvSpPr>
            <a:spLocks noGrp="1"/>
          </p:cNvSpPr>
          <p:nvPr>
            <p:ph idx="1"/>
          </p:nvPr>
        </p:nvSpPr>
        <p:spPr>
          <a:xfrm>
            <a:off x="304800" y="1219200"/>
            <a:ext cx="7239000" cy="4846320"/>
          </a:xfrm>
        </p:spPr>
        <p:txBody>
          <a:bodyPr>
            <a:normAutofit fontScale="77500" lnSpcReduction="20000"/>
          </a:bodyPr>
          <a:lstStyle/>
          <a:p>
            <a:pPr algn="just">
              <a:lnSpc>
                <a:spcPct val="170000"/>
              </a:lnSpc>
              <a:buFont typeface="Wingdings" pitchFamily="2" charset="2"/>
              <a:buNone/>
            </a:pPr>
            <a:r>
              <a:rPr lang="en-US" b="1" dirty="0" smtClean="0">
                <a:latin typeface="Times New Roman" pitchFamily="18" charset="0"/>
                <a:cs typeface="Times New Roman" pitchFamily="18" charset="0"/>
              </a:rPr>
              <a:t>Work 2.1: Key Management Scheme for Multiple Simultaneous Secure Group Communication</a:t>
            </a:r>
            <a:r>
              <a:rPr lang="en-US" dirty="0" smtClean="0">
                <a:latin typeface="Times New Roman" pitchFamily="18" charset="0"/>
                <a:cs typeface="Times New Roman" pitchFamily="18" charset="0"/>
              </a:rPr>
              <a:t>.[5] IEEE International Conference on Internet Multimedia Services Architecture and Applications (IMSAA), 1–6 (Dec 2009). </a:t>
            </a:r>
          </a:p>
          <a:p>
            <a:pPr algn="just">
              <a:lnSpc>
                <a:spcPct val="170000"/>
              </a:lnSpc>
            </a:pPr>
            <a:r>
              <a:rPr lang="en-US" dirty="0" smtClean="0">
                <a:latin typeface="Times New Roman" pitchFamily="18" charset="0"/>
                <a:cs typeface="Times New Roman" pitchFamily="18" charset="0"/>
              </a:rPr>
              <a:t>For secure multiple overlapped  group communication , they  used  combination  of  key-based and secret share-based approach for key management.</a:t>
            </a:r>
          </a:p>
          <a:p>
            <a:pPr algn="just">
              <a:lnSpc>
                <a:spcPct val="170000"/>
              </a:lnSpc>
            </a:pPr>
            <a:r>
              <a:rPr lang="en-US" dirty="0" smtClean="0">
                <a:latin typeface="Times New Roman" pitchFamily="18" charset="0"/>
                <a:cs typeface="Times New Roman" pitchFamily="18" charset="0"/>
              </a:rPr>
              <a:t>The drawback of this paper is they considered  semi-trusted third party as a key distribution center for managing the keys. </a:t>
            </a:r>
          </a:p>
          <a:p>
            <a:endParaRPr lang="en-US" dirty="0"/>
          </a:p>
        </p:txBody>
      </p:sp>
      <p:sp>
        <p:nvSpPr>
          <p:cNvPr id="4" name="Date Placeholder 3"/>
          <p:cNvSpPr>
            <a:spLocks noGrp="1"/>
          </p:cNvSpPr>
          <p:nvPr>
            <p:ph type="dt" sz="half" idx="10"/>
          </p:nvPr>
        </p:nvSpPr>
        <p:spPr/>
        <p:txBody>
          <a:bodyPr/>
          <a:lstStyle/>
          <a:p>
            <a:fld id="{D7ABC473-F6FA-4AD9-9D4E-B6A8C974DC10}" type="datetime1">
              <a:rPr lang="en-US" smtClean="0"/>
              <a:pPr/>
              <a:t>8/23/2017</a:t>
            </a:fld>
            <a:endParaRPr lang="en-US" dirty="0"/>
          </a:p>
        </p:txBody>
      </p:sp>
      <p:sp>
        <p:nvSpPr>
          <p:cNvPr id="5" name="Footer Placeholder 4"/>
          <p:cNvSpPr>
            <a:spLocks noGrp="1"/>
          </p:cNvSpPr>
          <p:nvPr>
            <p:ph type="ftr" sz="quarter" idx="11"/>
          </p:nvPr>
        </p:nvSpPr>
        <p:spPr/>
        <p:txBody>
          <a:bodyPr/>
          <a:lstStyle/>
          <a:p>
            <a:r>
              <a:rPr lang="en-US" smtClean="0"/>
              <a:t>ACSS, 2017</a:t>
            </a:r>
            <a:endParaRPr lang="en-US" dirty="0"/>
          </a:p>
        </p:txBody>
      </p:sp>
      <p:sp>
        <p:nvSpPr>
          <p:cNvPr id="6" name="Slide Number Placeholder 5"/>
          <p:cNvSpPr>
            <a:spLocks noGrp="1"/>
          </p:cNvSpPr>
          <p:nvPr>
            <p:ph type="sldNum" sz="quarter" idx="12"/>
          </p:nvPr>
        </p:nvSpPr>
        <p:spPr/>
        <p:txBody>
          <a:bodyPr/>
          <a:lstStyle/>
          <a:p>
            <a:fld id="{63309A2D-E0FE-40FD-99B3-1AD4432C79E0}" type="slidenum">
              <a:rPr lang="en-US" smtClean="0"/>
              <a:pPr/>
              <a:t>12</a:t>
            </a:fld>
            <a:endParaRPr lang="en-US" dirty="0"/>
          </a:p>
        </p:txBody>
      </p:sp>
    </p:spTree>
  </p:cSld>
  <p:clrMapOvr>
    <a:masterClrMapping/>
  </p:clrMapOvr>
  <p:transition>
    <p:wedg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normAutofit/>
          </a:bodyPr>
          <a:lstStyle/>
          <a:p>
            <a:r>
              <a:rPr lang="en-US" dirty="0" smtClean="0">
                <a:latin typeface="Times New Roman" pitchFamily="18" charset="0"/>
                <a:cs typeface="Times New Roman" pitchFamily="18" charset="0"/>
              </a:rPr>
              <a:t>Literature survey</a:t>
            </a:r>
            <a:endParaRPr lang="en-US" dirty="0"/>
          </a:p>
        </p:txBody>
      </p:sp>
      <p:sp>
        <p:nvSpPr>
          <p:cNvPr id="3" name="Content Placeholder 2"/>
          <p:cNvSpPr>
            <a:spLocks noGrp="1"/>
          </p:cNvSpPr>
          <p:nvPr>
            <p:ph idx="1"/>
          </p:nvPr>
        </p:nvSpPr>
        <p:spPr>
          <a:xfrm>
            <a:off x="457200" y="1371600"/>
            <a:ext cx="8229600" cy="5181600"/>
          </a:xfrm>
        </p:spPr>
        <p:txBody>
          <a:bodyPr/>
          <a:lstStyle/>
          <a:p>
            <a:pPr>
              <a:buNone/>
            </a:pPr>
            <a:r>
              <a:rPr lang="en-US" b="1" dirty="0" smtClean="0"/>
              <a:t> Work 2.2 :-A Tree Key Graph Design Scheme for Hierarchical Multi-Group Access Control</a:t>
            </a:r>
          </a:p>
          <a:p>
            <a:pPr>
              <a:buNone/>
            </a:pPr>
            <a:r>
              <a:rPr lang="en-US" b="1" dirty="0" smtClean="0"/>
              <a:t>		</a:t>
            </a:r>
            <a:r>
              <a:rPr lang="en-US" sz="1600" b="1" dirty="0" smtClean="0"/>
              <a:t>IEEE COMMUNICATIONS LETTERS, VOL. 13, NO. 11, NOVEMBER 2009</a:t>
            </a:r>
          </a:p>
          <a:p>
            <a:pPr>
              <a:buNone/>
            </a:pPr>
            <a:endParaRPr lang="en-US" sz="1600" b="1" dirty="0" smtClean="0"/>
          </a:p>
          <a:p>
            <a:r>
              <a:rPr lang="en-US" sz="2400" dirty="0" smtClean="0"/>
              <a:t>For a hierarchical multi-group access control mechanism that is utilizing group keys and tree key graph, and has lower rekeying overhead, They propose a tree key graph design scheme.</a:t>
            </a:r>
          </a:p>
          <a:p>
            <a:pPr>
              <a:buNone/>
            </a:pPr>
            <a:endParaRPr lang="en-US" sz="2400" dirty="0" smtClean="0"/>
          </a:p>
          <a:p>
            <a:r>
              <a:rPr lang="en-US" sz="2400" dirty="0" smtClean="0">
                <a:latin typeface="Times New Roman" pitchFamily="18" charset="0"/>
                <a:cs typeface="Times New Roman" pitchFamily="18" charset="0"/>
              </a:rPr>
              <a:t>The drawback of this paper is that there is a high computation work which is not </a:t>
            </a:r>
            <a:r>
              <a:rPr lang="en-US" sz="2400" dirty="0" err="1" smtClean="0">
                <a:latin typeface="Times New Roman" pitchFamily="18" charset="0"/>
                <a:cs typeface="Times New Roman" pitchFamily="18" charset="0"/>
              </a:rPr>
              <a:t>affodable</a:t>
            </a:r>
            <a:r>
              <a:rPr lang="en-US" sz="2400" dirty="0" smtClean="0">
                <a:latin typeface="Times New Roman" pitchFamily="18" charset="0"/>
                <a:cs typeface="Times New Roman" pitchFamily="18" charset="0"/>
              </a:rPr>
              <a:t> in Real world Applications..</a:t>
            </a:r>
            <a:endParaRPr lang="en-US" sz="2400" dirty="0" smtClean="0"/>
          </a:p>
          <a:p>
            <a:pPr>
              <a:buNone/>
            </a:pPr>
            <a:endParaRPr lang="en-US" sz="2400" b="1" dirty="0"/>
          </a:p>
        </p:txBody>
      </p:sp>
      <p:sp>
        <p:nvSpPr>
          <p:cNvPr id="6" name="Slide Number Placeholder 5"/>
          <p:cNvSpPr>
            <a:spLocks noGrp="1"/>
          </p:cNvSpPr>
          <p:nvPr>
            <p:ph type="sldNum" sz="quarter" idx="12"/>
          </p:nvPr>
        </p:nvSpPr>
        <p:spPr/>
        <p:txBody>
          <a:bodyPr/>
          <a:lstStyle/>
          <a:p>
            <a:fld id="{63309A2D-E0FE-40FD-99B3-1AD4432C79E0}" type="slidenum">
              <a:rPr lang="en-US" smtClean="0"/>
              <a:pPr/>
              <a:t>13</a:t>
            </a:fld>
            <a:endParaRPr lang="en-US" dirty="0"/>
          </a:p>
        </p:txBody>
      </p:sp>
    </p:spTree>
  </p:cSld>
  <p:clrMapOvr>
    <a:masterClrMapping/>
  </p:clrMapOvr>
  <p:transition>
    <p:wedg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457200"/>
            <a:ext cx="8229600" cy="762000"/>
          </a:xfrm>
        </p:spPr>
        <p:txBody>
          <a:bodyPr/>
          <a:lstStyle/>
          <a:p>
            <a:pPr eaLnBrk="1" hangingPunct="1"/>
            <a:r>
              <a:rPr lang="en-US" altLang="zh-TW" sz="3600" dirty="0" smtClean="0"/>
              <a:t>	TGDH Protocol(Previous work)</a:t>
            </a:r>
          </a:p>
        </p:txBody>
      </p:sp>
      <p:sp>
        <p:nvSpPr>
          <p:cNvPr id="15363" name="Rectangle 3"/>
          <p:cNvSpPr>
            <a:spLocks noGrp="1" noChangeArrowheads="1"/>
          </p:cNvSpPr>
          <p:nvPr>
            <p:ph type="body" idx="1"/>
          </p:nvPr>
        </p:nvSpPr>
        <p:spPr>
          <a:xfrm>
            <a:off x="381000" y="1905000"/>
            <a:ext cx="8574088" cy="4191000"/>
          </a:xfrm>
        </p:spPr>
        <p:txBody>
          <a:bodyPr>
            <a:normAutofit lnSpcReduction="10000"/>
          </a:bodyPr>
          <a:lstStyle/>
          <a:p>
            <a:pPr eaLnBrk="1" hangingPunct="1">
              <a:lnSpc>
                <a:spcPct val="90000"/>
              </a:lnSpc>
            </a:pPr>
            <a:r>
              <a:rPr lang="en-US" altLang="zh-TW" dirty="0" smtClean="0">
                <a:solidFill>
                  <a:schemeClr val="folHlink"/>
                </a:solidFill>
              </a:rPr>
              <a:t>Tree-Based Group </a:t>
            </a:r>
            <a:r>
              <a:rPr lang="en-US" altLang="zh-TW" dirty="0" err="1" smtClean="0">
                <a:solidFill>
                  <a:schemeClr val="folHlink"/>
                </a:solidFill>
              </a:rPr>
              <a:t>Diffie</a:t>
            </a:r>
            <a:r>
              <a:rPr lang="en-US" altLang="zh-TW" dirty="0" smtClean="0">
                <a:solidFill>
                  <a:schemeClr val="folHlink"/>
                </a:solidFill>
              </a:rPr>
              <a:t>-Hellman (TGDH)</a:t>
            </a:r>
            <a:r>
              <a:rPr lang="en-US" altLang="zh-TW" dirty="0" smtClean="0"/>
              <a:t>, which uses a key tree to arrange all the keys.</a:t>
            </a:r>
          </a:p>
          <a:p>
            <a:pPr eaLnBrk="1" hangingPunct="1">
              <a:lnSpc>
                <a:spcPct val="90000"/>
              </a:lnSpc>
            </a:pPr>
            <a:r>
              <a:rPr lang="en-US" altLang="zh-TW" dirty="0" smtClean="0"/>
              <a:t>Propose a </a:t>
            </a:r>
            <a:r>
              <a:rPr lang="en-US" altLang="zh-TW" dirty="0" smtClean="0">
                <a:solidFill>
                  <a:srgbClr val="009900"/>
                </a:solidFill>
              </a:rPr>
              <a:t>interval-based rekeying algorithms</a:t>
            </a:r>
            <a:r>
              <a:rPr lang="en-US" altLang="zh-TW" dirty="0" smtClean="0"/>
              <a:t>:</a:t>
            </a:r>
          </a:p>
          <a:p>
            <a:r>
              <a:rPr lang="en-US" altLang="zh-TW" dirty="0" smtClean="0"/>
              <a:t>Many group-oriented and distributed applications require security services.</a:t>
            </a:r>
          </a:p>
          <a:p>
            <a:r>
              <a:rPr lang="en-US" altLang="zh-TW" dirty="0" smtClean="0"/>
              <a:t>Example: a closed and confidential business meeting in a p2p network.</a:t>
            </a:r>
          </a:p>
          <a:p>
            <a:r>
              <a:rPr lang="en-US" altLang="zh-TW" dirty="0" smtClean="0"/>
              <a:t>We therefore need a </a:t>
            </a:r>
            <a:r>
              <a:rPr lang="en-US" altLang="zh-TW" i="1" dirty="0" smtClean="0">
                <a:solidFill>
                  <a:schemeClr val="hlink"/>
                </a:solidFill>
              </a:rPr>
              <a:t>secure distributed group key agreement</a:t>
            </a:r>
            <a:r>
              <a:rPr lang="en-US" altLang="zh-TW" i="1" dirty="0" smtClean="0"/>
              <a:t> </a:t>
            </a:r>
            <a:r>
              <a:rPr lang="en-US" altLang="zh-TW" dirty="0" smtClean="0"/>
              <a:t>scheme so that the group can encrypt their communication data with a common secret group key.</a:t>
            </a:r>
          </a:p>
          <a:p>
            <a:pPr eaLnBrk="1" hangingPunct="1">
              <a:lnSpc>
                <a:spcPct val="90000"/>
              </a:lnSpc>
              <a:buNone/>
            </a:pPr>
            <a:endParaRPr lang="en-US" altLang="zh-TW" dirty="0" smtClean="0"/>
          </a:p>
        </p:txBody>
      </p:sp>
    </p:spTree>
  </p:cSld>
  <p:clrMapOvr>
    <a:masterClrMapping/>
  </p:clrMapOvr>
  <p:transition>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304800"/>
            <a:ext cx="8229600" cy="838200"/>
          </a:xfrm>
        </p:spPr>
        <p:txBody>
          <a:bodyPr>
            <a:normAutofit/>
          </a:bodyPr>
          <a:lstStyle/>
          <a:p>
            <a:pPr eaLnBrk="1" hangingPunct="1"/>
            <a:r>
              <a:rPr lang="en-US" altLang="zh-TW" sz="3200" dirty="0" smtClean="0"/>
              <a:t>Tree-Based Group </a:t>
            </a:r>
            <a:r>
              <a:rPr lang="en-US" altLang="zh-TW" sz="3200" dirty="0" err="1" smtClean="0"/>
              <a:t>Diffie</a:t>
            </a:r>
            <a:r>
              <a:rPr lang="en-US" altLang="zh-TW" sz="3200" dirty="0" smtClean="0"/>
              <a:t>-Hellman Protocol (TGDH)</a:t>
            </a:r>
          </a:p>
        </p:txBody>
      </p:sp>
      <p:sp>
        <p:nvSpPr>
          <p:cNvPr id="19459" name="Rectangle 3"/>
          <p:cNvSpPr>
            <a:spLocks noGrp="1" noChangeArrowheads="1"/>
          </p:cNvSpPr>
          <p:nvPr>
            <p:ph type="body" idx="1"/>
          </p:nvPr>
        </p:nvSpPr>
        <p:spPr>
          <a:xfrm>
            <a:off x="381000" y="3733800"/>
            <a:ext cx="8574088" cy="2590800"/>
          </a:xfrm>
          <a:solidFill>
            <a:schemeClr val="bg1"/>
          </a:solidFill>
          <a:ln>
            <a:solidFill>
              <a:schemeClr val="tx1"/>
            </a:solidFill>
          </a:ln>
        </p:spPr>
        <p:txBody>
          <a:bodyPr/>
          <a:lstStyle/>
          <a:p>
            <a:pPr eaLnBrk="1" hangingPunct="1">
              <a:lnSpc>
                <a:spcPct val="90000"/>
              </a:lnSpc>
            </a:pPr>
            <a:r>
              <a:rPr lang="en-US" altLang="zh-TW" sz="2400" dirty="0" smtClean="0"/>
              <a:t>A key tree is formed. Each node v represents a </a:t>
            </a:r>
            <a:r>
              <a:rPr lang="en-US" altLang="zh-TW" sz="2400" dirty="0" smtClean="0">
                <a:solidFill>
                  <a:srgbClr val="009900"/>
                </a:solidFill>
              </a:rPr>
              <a:t>secret (private)</a:t>
            </a:r>
            <a:r>
              <a:rPr lang="en-US" altLang="zh-TW" sz="2400" dirty="0" smtClean="0"/>
              <a:t> key </a:t>
            </a:r>
            <a:r>
              <a:rPr lang="en-US" altLang="zh-TW" sz="2400" dirty="0" err="1" smtClean="0"/>
              <a:t>K</a:t>
            </a:r>
            <a:r>
              <a:rPr lang="en-US" altLang="zh-TW" sz="2400" baseline="-25000" dirty="0" err="1" smtClean="0"/>
              <a:t>v</a:t>
            </a:r>
            <a:r>
              <a:rPr lang="en-US" altLang="zh-TW" sz="2400" dirty="0" smtClean="0"/>
              <a:t> and a </a:t>
            </a:r>
            <a:r>
              <a:rPr lang="en-US" altLang="zh-TW" sz="2400" dirty="0" smtClean="0">
                <a:solidFill>
                  <a:srgbClr val="009900"/>
                </a:solidFill>
              </a:rPr>
              <a:t>blinded (public)</a:t>
            </a:r>
            <a:r>
              <a:rPr lang="en-US" altLang="zh-TW" sz="2400" dirty="0" smtClean="0"/>
              <a:t> key </a:t>
            </a:r>
            <a:r>
              <a:rPr lang="en-US" altLang="zh-TW" sz="2400" dirty="0" err="1" smtClean="0"/>
              <a:t>BK</a:t>
            </a:r>
            <a:r>
              <a:rPr lang="en-US" altLang="zh-TW" sz="2400" baseline="-25000" dirty="0" err="1" smtClean="0"/>
              <a:t>v</a:t>
            </a:r>
            <a:r>
              <a:rPr lang="en-US" altLang="zh-TW" sz="2400" dirty="0" smtClean="0"/>
              <a:t>. </a:t>
            </a:r>
            <a:endParaRPr lang="en-US" altLang="zh-TW" sz="2400" dirty="0" smtClean="0">
              <a:solidFill>
                <a:schemeClr val="folHlink"/>
              </a:solidFill>
            </a:endParaRPr>
          </a:p>
          <a:p>
            <a:pPr eaLnBrk="1" hangingPunct="1">
              <a:lnSpc>
                <a:spcPct val="90000"/>
              </a:lnSpc>
            </a:pPr>
            <a:r>
              <a:rPr lang="en-US" altLang="zh-TW" sz="2400" b="1" dirty="0" err="1" smtClean="0">
                <a:solidFill>
                  <a:schemeClr val="folHlink"/>
                </a:solidFill>
              </a:rPr>
              <a:t>BK</a:t>
            </a:r>
            <a:r>
              <a:rPr lang="en-US" altLang="zh-TW" sz="2400" b="1" baseline="-25000" dirty="0" err="1" smtClean="0">
                <a:solidFill>
                  <a:schemeClr val="folHlink"/>
                </a:solidFill>
              </a:rPr>
              <a:t>v</a:t>
            </a:r>
            <a:r>
              <a:rPr lang="en-US" altLang="zh-TW" sz="2400" b="1" dirty="0" smtClean="0">
                <a:solidFill>
                  <a:schemeClr val="folHlink"/>
                </a:solidFill>
              </a:rPr>
              <a:t> = </a:t>
            </a:r>
            <a:r>
              <a:rPr lang="en-US" altLang="zh-TW" sz="2400" b="1" dirty="0" err="1" smtClean="0">
                <a:solidFill>
                  <a:schemeClr val="folHlink"/>
                </a:solidFill>
                <a:cs typeface="Arial" charset="0"/>
              </a:rPr>
              <a:t>α</a:t>
            </a:r>
            <a:r>
              <a:rPr lang="en-US" altLang="zh-TW" sz="2400" b="1" baseline="40000" dirty="0" err="1" smtClean="0">
                <a:solidFill>
                  <a:schemeClr val="folHlink"/>
                </a:solidFill>
                <a:cs typeface="Arial" charset="0"/>
              </a:rPr>
              <a:t>K</a:t>
            </a:r>
            <a:r>
              <a:rPr lang="en-US" altLang="zh-TW" sz="2400" b="1" baseline="30000" dirty="0" err="1" smtClean="0">
                <a:solidFill>
                  <a:schemeClr val="folHlink"/>
                </a:solidFill>
                <a:cs typeface="Arial" charset="0"/>
              </a:rPr>
              <a:t>v</a:t>
            </a:r>
            <a:r>
              <a:rPr lang="en-US" altLang="zh-TW" sz="2400" b="1" dirty="0" smtClean="0">
                <a:solidFill>
                  <a:schemeClr val="folHlink"/>
                </a:solidFill>
                <a:cs typeface="Arial" charset="0"/>
              </a:rPr>
              <a:t> mod p</a:t>
            </a:r>
            <a:r>
              <a:rPr lang="en-US" altLang="zh-TW" sz="2400" dirty="0" smtClean="0">
                <a:cs typeface="Arial" charset="0"/>
              </a:rPr>
              <a:t>, where α and p are public parameters.</a:t>
            </a:r>
          </a:p>
          <a:p>
            <a:pPr eaLnBrk="1" hangingPunct="1">
              <a:lnSpc>
                <a:spcPct val="90000"/>
              </a:lnSpc>
            </a:pPr>
            <a:r>
              <a:rPr lang="en-US" altLang="zh-TW" sz="2400" dirty="0" smtClean="0"/>
              <a:t>Every member holds the secret keys along the key path, and all the blinded keys in the key tree.</a:t>
            </a:r>
          </a:p>
          <a:p>
            <a:pPr eaLnBrk="1" hangingPunct="1">
              <a:lnSpc>
                <a:spcPct val="90000"/>
              </a:lnSpc>
            </a:pPr>
            <a:r>
              <a:rPr lang="en-US" altLang="zh-TW" sz="2400" dirty="0" smtClean="0"/>
              <a:t>K</a:t>
            </a:r>
            <a:r>
              <a:rPr lang="en-US" altLang="zh-TW" sz="2400" baseline="-25000" dirty="0" smtClean="0"/>
              <a:t>0</a:t>
            </a:r>
            <a:r>
              <a:rPr lang="en-US" altLang="zh-TW" sz="2400" dirty="0" smtClean="0"/>
              <a:t> is the </a:t>
            </a:r>
            <a:r>
              <a:rPr lang="en-US" altLang="zh-TW" sz="2400" dirty="0" smtClean="0">
                <a:solidFill>
                  <a:schemeClr val="hlink"/>
                </a:solidFill>
              </a:rPr>
              <a:t>group key</a:t>
            </a:r>
            <a:r>
              <a:rPr lang="en-US" altLang="zh-TW" sz="2400" dirty="0" smtClean="0"/>
              <a:t>.</a:t>
            </a:r>
          </a:p>
        </p:txBody>
      </p:sp>
      <p:grpSp>
        <p:nvGrpSpPr>
          <p:cNvPr id="2" name="Group 68"/>
          <p:cNvGrpSpPr>
            <a:grpSpLocks/>
          </p:cNvGrpSpPr>
          <p:nvPr/>
        </p:nvGrpSpPr>
        <p:grpSpPr bwMode="auto">
          <a:xfrm>
            <a:off x="2590800" y="1295400"/>
            <a:ext cx="3225800" cy="2438400"/>
            <a:chOff x="1632" y="816"/>
            <a:chExt cx="2032" cy="1536"/>
          </a:xfrm>
        </p:grpSpPr>
        <p:sp>
          <p:nvSpPr>
            <p:cNvPr id="19461" name="Oval 4"/>
            <p:cNvSpPr>
              <a:spLocks noChangeAspect="1" noChangeArrowheads="1"/>
            </p:cNvSpPr>
            <p:nvPr/>
          </p:nvSpPr>
          <p:spPr bwMode="auto">
            <a:xfrm>
              <a:off x="2616" y="816"/>
              <a:ext cx="288" cy="259"/>
            </a:xfrm>
            <a:prstGeom prst="ellipse">
              <a:avLst/>
            </a:prstGeom>
            <a:noFill/>
            <a:ln w="19050">
              <a:solidFill>
                <a:schemeClr val="tx1"/>
              </a:solidFill>
              <a:miter lim="800000"/>
              <a:headEnd/>
              <a:tailEnd/>
            </a:ln>
          </p:spPr>
          <p:txBody>
            <a:bodyPr wrap="none" anchor="ctr"/>
            <a:lstStyle/>
            <a:p>
              <a:r>
                <a:rPr lang="en-US" altLang="zh-TW"/>
                <a:t>0</a:t>
              </a:r>
            </a:p>
          </p:txBody>
        </p:sp>
        <p:sp>
          <p:nvSpPr>
            <p:cNvPr id="19462" name="Text Box 34"/>
            <p:cNvSpPr txBox="1">
              <a:spLocks noChangeArrowheads="1"/>
            </p:cNvSpPr>
            <p:nvPr/>
          </p:nvSpPr>
          <p:spPr bwMode="auto">
            <a:xfrm>
              <a:off x="1632" y="2160"/>
              <a:ext cx="249" cy="192"/>
            </a:xfrm>
            <a:prstGeom prst="rect">
              <a:avLst/>
            </a:prstGeom>
            <a:noFill/>
            <a:ln w="19050">
              <a:noFill/>
              <a:miter lim="800000"/>
              <a:headEnd/>
              <a:tailEnd/>
            </a:ln>
          </p:spPr>
          <p:txBody>
            <a:bodyPr wrap="none">
              <a:spAutoFit/>
            </a:bodyPr>
            <a:lstStyle/>
            <a:p>
              <a:r>
                <a:rPr lang="en-US" altLang="zh-TW" sz="1400"/>
                <a:t>M</a:t>
              </a:r>
              <a:r>
                <a:rPr lang="en-US" altLang="zh-TW" sz="1400" baseline="-25000"/>
                <a:t>1</a:t>
              </a:r>
              <a:endParaRPr lang="en-US" altLang="zh-TW" sz="1400"/>
            </a:p>
          </p:txBody>
        </p:sp>
        <p:sp>
          <p:nvSpPr>
            <p:cNvPr id="19463" name="Text Box 35"/>
            <p:cNvSpPr txBox="1">
              <a:spLocks noChangeArrowheads="1"/>
            </p:cNvSpPr>
            <p:nvPr/>
          </p:nvSpPr>
          <p:spPr bwMode="auto">
            <a:xfrm>
              <a:off x="2103" y="2160"/>
              <a:ext cx="249" cy="192"/>
            </a:xfrm>
            <a:prstGeom prst="rect">
              <a:avLst/>
            </a:prstGeom>
            <a:noFill/>
            <a:ln w="19050">
              <a:noFill/>
              <a:miter lim="800000"/>
              <a:headEnd/>
              <a:tailEnd/>
            </a:ln>
          </p:spPr>
          <p:txBody>
            <a:bodyPr wrap="none">
              <a:spAutoFit/>
            </a:bodyPr>
            <a:lstStyle/>
            <a:p>
              <a:r>
                <a:rPr lang="en-US" altLang="zh-TW" sz="1400"/>
                <a:t>M</a:t>
              </a:r>
              <a:r>
                <a:rPr lang="en-US" altLang="zh-TW" sz="1400" baseline="-25000"/>
                <a:t>2</a:t>
              </a:r>
              <a:endParaRPr lang="en-US" altLang="zh-TW" sz="1400"/>
            </a:p>
          </p:txBody>
        </p:sp>
        <p:sp>
          <p:nvSpPr>
            <p:cNvPr id="19464" name="Oval 36"/>
            <p:cNvSpPr>
              <a:spLocks noChangeAspect="1" noChangeArrowheads="1"/>
            </p:cNvSpPr>
            <p:nvPr/>
          </p:nvSpPr>
          <p:spPr bwMode="auto">
            <a:xfrm>
              <a:off x="3120" y="1152"/>
              <a:ext cx="288" cy="259"/>
            </a:xfrm>
            <a:prstGeom prst="ellipse">
              <a:avLst/>
            </a:prstGeom>
            <a:noFill/>
            <a:ln w="19050">
              <a:solidFill>
                <a:schemeClr val="tx1"/>
              </a:solidFill>
              <a:miter lim="800000"/>
              <a:headEnd/>
              <a:tailEnd/>
            </a:ln>
          </p:spPr>
          <p:txBody>
            <a:bodyPr wrap="none" anchor="ctr"/>
            <a:lstStyle/>
            <a:p>
              <a:r>
                <a:rPr lang="en-US" altLang="zh-TW"/>
                <a:t>2</a:t>
              </a:r>
            </a:p>
          </p:txBody>
        </p:sp>
        <p:sp>
          <p:nvSpPr>
            <p:cNvPr id="19465" name="Oval 37"/>
            <p:cNvSpPr>
              <a:spLocks noChangeAspect="1" noChangeArrowheads="1"/>
            </p:cNvSpPr>
            <p:nvPr/>
          </p:nvSpPr>
          <p:spPr bwMode="auto">
            <a:xfrm>
              <a:off x="2352" y="1536"/>
              <a:ext cx="288" cy="259"/>
            </a:xfrm>
            <a:prstGeom prst="ellipse">
              <a:avLst/>
            </a:prstGeom>
            <a:noFill/>
            <a:ln w="19050">
              <a:solidFill>
                <a:schemeClr val="tx1"/>
              </a:solidFill>
              <a:miter lim="800000"/>
              <a:headEnd/>
              <a:tailEnd/>
            </a:ln>
          </p:spPr>
          <p:txBody>
            <a:bodyPr wrap="none" anchor="ctr"/>
            <a:lstStyle/>
            <a:p>
              <a:r>
                <a:rPr lang="en-US" altLang="zh-TW"/>
                <a:t>4</a:t>
              </a:r>
            </a:p>
          </p:txBody>
        </p:sp>
        <p:sp>
          <p:nvSpPr>
            <p:cNvPr id="19466" name="Oval 38"/>
            <p:cNvSpPr>
              <a:spLocks noChangeAspect="1" noChangeArrowheads="1"/>
            </p:cNvSpPr>
            <p:nvPr/>
          </p:nvSpPr>
          <p:spPr bwMode="auto">
            <a:xfrm>
              <a:off x="3376" y="1536"/>
              <a:ext cx="288" cy="259"/>
            </a:xfrm>
            <a:prstGeom prst="ellipse">
              <a:avLst/>
            </a:prstGeom>
            <a:noFill/>
            <a:ln w="19050">
              <a:solidFill>
                <a:schemeClr val="tx1"/>
              </a:solidFill>
              <a:miter lim="800000"/>
              <a:headEnd/>
              <a:tailEnd/>
            </a:ln>
          </p:spPr>
          <p:txBody>
            <a:bodyPr wrap="none" anchor="ctr"/>
            <a:lstStyle/>
            <a:p>
              <a:r>
                <a:rPr lang="en-US" altLang="zh-TW"/>
                <a:t>6</a:t>
              </a:r>
            </a:p>
          </p:txBody>
        </p:sp>
        <p:sp>
          <p:nvSpPr>
            <p:cNvPr id="19467" name="Oval 39"/>
            <p:cNvSpPr>
              <a:spLocks noChangeAspect="1" noChangeArrowheads="1"/>
            </p:cNvSpPr>
            <p:nvPr/>
          </p:nvSpPr>
          <p:spPr bwMode="auto">
            <a:xfrm>
              <a:off x="1632" y="1901"/>
              <a:ext cx="288" cy="259"/>
            </a:xfrm>
            <a:prstGeom prst="ellipse">
              <a:avLst/>
            </a:prstGeom>
            <a:noFill/>
            <a:ln w="19050">
              <a:solidFill>
                <a:schemeClr val="tx1"/>
              </a:solidFill>
              <a:miter lim="800000"/>
              <a:headEnd/>
              <a:tailEnd/>
            </a:ln>
          </p:spPr>
          <p:txBody>
            <a:bodyPr wrap="none" anchor="ctr"/>
            <a:lstStyle/>
            <a:p>
              <a:r>
                <a:rPr lang="en-US" altLang="zh-TW"/>
                <a:t>7</a:t>
              </a:r>
            </a:p>
          </p:txBody>
        </p:sp>
        <p:sp>
          <p:nvSpPr>
            <p:cNvPr id="19468" name="Oval 40"/>
            <p:cNvSpPr>
              <a:spLocks noChangeAspect="1" noChangeArrowheads="1"/>
            </p:cNvSpPr>
            <p:nvPr/>
          </p:nvSpPr>
          <p:spPr bwMode="auto">
            <a:xfrm>
              <a:off x="2112" y="1152"/>
              <a:ext cx="288" cy="259"/>
            </a:xfrm>
            <a:prstGeom prst="ellipse">
              <a:avLst/>
            </a:prstGeom>
            <a:noFill/>
            <a:ln w="19050">
              <a:solidFill>
                <a:schemeClr val="tx1"/>
              </a:solidFill>
              <a:miter lim="800000"/>
              <a:headEnd/>
              <a:tailEnd/>
            </a:ln>
          </p:spPr>
          <p:txBody>
            <a:bodyPr wrap="none" anchor="ctr"/>
            <a:lstStyle/>
            <a:p>
              <a:r>
                <a:rPr lang="en-US" altLang="zh-TW"/>
                <a:t>1</a:t>
              </a:r>
            </a:p>
          </p:txBody>
        </p:sp>
        <p:sp>
          <p:nvSpPr>
            <p:cNvPr id="19469" name="Line 41"/>
            <p:cNvSpPr>
              <a:spLocks noChangeShapeType="1"/>
            </p:cNvSpPr>
            <p:nvPr/>
          </p:nvSpPr>
          <p:spPr bwMode="auto">
            <a:xfrm flipH="1">
              <a:off x="2352" y="1008"/>
              <a:ext cx="288" cy="192"/>
            </a:xfrm>
            <a:prstGeom prst="line">
              <a:avLst/>
            </a:prstGeom>
            <a:noFill/>
            <a:ln w="19050">
              <a:solidFill>
                <a:schemeClr val="tx1"/>
              </a:solidFill>
              <a:round/>
              <a:headEnd/>
              <a:tailEnd type="triangle" w="med" len="med"/>
            </a:ln>
          </p:spPr>
          <p:txBody>
            <a:bodyPr wrap="none" anchor="ctr"/>
            <a:lstStyle/>
            <a:p>
              <a:endParaRPr lang="en-US"/>
            </a:p>
          </p:txBody>
        </p:sp>
        <p:sp>
          <p:nvSpPr>
            <p:cNvPr id="19470" name="Line 42"/>
            <p:cNvSpPr>
              <a:spLocks noChangeShapeType="1"/>
            </p:cNvSpPr>
            <p:nvPr/>
          </p:nvSpPr>
          <p:spPr bwMode="auto">
            <a:xfrm>
              <a:off x="2880" y="1008"/>
              <a:ext cx="288" cy="192"/>
            </a:xfrm>
            <a:prstGeom prst="line">
              <a:avLst/>
            </a:prstGeom>
            <a:noFill/>
            <a:ln w="19050">
              <a:solidFill>
                <a:schemeClr val="tx1"/>
              </a:solidFill>
              <a:round/>
              <a:headEnd/>
              <a:tailEnd type="triangle" w="med" len="med"/>
            </a:ln>
          </p:spPr>
          <p:txBody>
            <a:bodyPr wrap="none" anchor="ctr"/>
            <a:lstStyle/>
            <a:p>
              <a:endParaRPr lang="en-US"/>
            </a:p>
          </p:txBody>
        </p:sp>
        <p:sp>
          <p:nvSpPr>
            <p:cNvPr id="19471" name="Oval 43"/>
            <p:cNvSpPr>
              <a:spLocks noChangeAspect="1" noChangeArrowheads="1"/>
            </p:cNvSpPr>
            <p:nvPr/>
          </p:nvSpPr>
          <p:spPr bwMode="auto">
            <a:xfrm>
              <a:off x="2880" y="1536"/>
              <a:ext cx="288" cy="259"/>
            </a:xfrm>
            <a:prstGeom prst="ellipse">
              <a:avLst/>
            </a:prstGeom>
            <a:noFill/>
            <a:ln w="19050">
              <a:solidFill>
                <a:schemeClr val="tx1"/>
              </a:solidFill>
              <a:miter lim="800000"/>
              <a:headEnd/>
              <a:tailEnd/>
            </a:ln>
          </p:spPr>
          <p:txBody>
            <a:bodyPr wrap="none" anchor="ctr"/>
            <a:lstStyle/>
            <a:p>
              <a:r>
                <a:rPr lang="en-US" altLang="zh-TW"/>
                <a:t>5</a:t>
              </a:r>
            </a:p>
          </p:txBody>
        </p:sp>
        <p:sp>
          <p:nvSpPr>
            <p:cNvPr id="19472" name="Oval 44"/>
            <p:cNvSpPr>
              <a:spLocks noChangeAspect="1" noChangeArrowheads="1"/>
            </p:cNvSpPr>
            <p:nvPr/>
          </p:nvSpPr>
          <p:spPr bwMode="auto">
            <a:xfrm>
              <a:off x="1856" y="1536"/>
              <a:ext cx="288" cy="259"/>
            </a:xfrm>
            <a:prstGeom prst="ellipse">
              <a:avLst/>
            </a:prstGeom>
            <a:noFill/>
            <a:ln w="19050">
              <a:solidFill>
                <a:schemeClr val="tx1"/>
              </a:solidFill>
              <a:miter lim="800000"/>
              <a:headEnd/>
              <a:tailEnd/>
            </a:ln>
          </p:spPr>
          <p:txBody>
            <a:bodyPr wrap="none" anchor="ctr"/>
            <a:lstStyle/>
            <a:p>
              <a:r>
                <a:rPr lang="en-US" altLang="zh-TW"/>
                <a:t>3</a:t>
              </a:r>
            </a:p>
          </p:txBody>
        </p:sp>
        <p:sp>
          <p:nvSpPr>
            <p:cNvPr id="19473" name="Oval 49"/>
            <p:cNvSpPr>
              <a:spLocks noChangeAspect="1" noChangeArrowheads="1"/>
            </p:cNvSpPr>
            <p:nvPr/>
          </p:nvSpPr>
          <p:spPr bwMode="auto">
            <a:xfrm>
              <a:off x="2064" y="1901"/>
              <a:ext cx="288" cy="259"/>
            </a:xfrm>
            <a:prstGeom prst="ellipse">
              <a:avLst/>
            </a:prstGeom>
            <a:noFill/>
            <a:ln w="19050">
              <a:solidFill>
                <a:schemeClr val="tx1"/>
              </a:solidFill>
              <a:miter lim="800000"/>
              <a:headEnd/>
              <a:tailEnd/>
            </a:ln>
          </p:spPr>
          <p:txBody>
            <a:bodyPr wrap="none" anchor="ctr"/>
            <a:lstStyle/>
            <a:p>
              <a:r>
                <a:rPr lang="en-US" altLang="zh-TW"/>
                <a:t>8</a:t>
              </a:r>
            </a:p>
          </p:txBody>
        </p:sp>
        <p:sp>
          <p:nvSpPr>
            <p:cNvPr id="19474" name="Oval 50"/>
            <p:cNvSpPr>
              <a:spLocks noChangeAspect="1" noChangeArrowheads="1"/>
            </p:cNvSpPr>
            <p:nvPr/>
          </p:nvSpPr>
          <p:spPr bwMode="auto">
            <a:xfrm>
              <a:off x="2688" y="1901"/>
              <a:ext cx="288" cy="259"/>
            </a:xfrm>
            <a:prstGeom prst="ellipse">
              <a:avLst/>
            </a:prstGeom>
            <a:noFill/>
            <a:ln w="19050">
              <a:solidFill>
                <a:schemeClr val="tx1"/>
              </a:solidFill>
              <a:miter lim="800000"/>
              <a:headEnd/>
              <a:tailEnd/>
            </a:ln>
          </p:spPr>
          <p:txBody>
            <a:bodyPr wrap="none" anchor="ctr"/>
            <a:lstStyle/>
            <a:p>
              <a:r>
                <a:rPr lang="en-US" altLang="zh-TW"/>
                <a:t>11</a:t>
              </a:r>
            </a:p>
          </p:txBody>
        </p:sp>
        <p:sp>
          <p:nvSpPr>
            <p:cNvPr id="19475" name="Oval 51"/>
            <p:cNvSpPr>
              <a:spLocks noChangeAspect="1" noChangeArrowheads="1"/>
            </p:cNvSpPr>
            <p:nvPr/>
          </p:nvSpPr>
          <p:spPr bwMode="auto">
            <a:xfrm>
              <a:off x="3120" y="1901"/>
              <a:ext cx="288" cy="259"/>
            </a:xfrm>
            <a:prstGeom prst="ellipse">
              <a:avLst/>
            </a:prstGeom>
            <a:noFill/>
            <a:ln w="19050">
              <a:solidFill>
                <a:schemeClr val="tx1"/>
              </a:solidFill>
              <a:miter lim="800000"/>
              <a:headEnd/>
              <a:tailEnd/>
            </a:ln>
          </p:spPr>
          <p:txBody>
            <a:bodyPr wrap="none" anchor="ctr"/>
            <a:lstStyle/>
            <a:p>
              <a:r>
                <a:rPr lang="en-US" altLang="zh-TW"/>
                <a:t>12</a:t>
              </a:r>
            </a:p>
          </p:txBody>
        </p:sp>
        <p:sp>
          <p:nvSpPr>
            <p:cNvPr id="19476" name="Text Box 56"/>
            <p:cNvSpPr txBox="1">
              <a:spLocks noChangeArrowheads="1"/>
            </p:cNvSpPr>
            <p:nvPr/>
          </p:nvSpPr>
          <p:spPr bwMode="auto">
            <a:xfrm>
              <a:off x="2391" y="1776"/>
              <a:ext cx="249" cy="192"/>
            </a:xfrm>
            <a:prstGeom prst="rect">
              <a:avLst/>
            </a:prstGeom>
            <a:noFill/>
            <a:ln w="19050">
              <a:noFill/>
              <a:miter lim="800000"/>
              <a:headEnd/>
              <a:tailEnd/>
            </a:ln>
          </p:spPr>
          <p:txBody>
            <a:bodyPr wrap="none">
              <a:spAutoFit/>
            </a:bodyPr>
            <a:lstStyle/>
            <a:p>
              <a:r>
                <a:rPr lang="en-US" altLang="zh-TW" sz="1400"/>
                <a:t>M</a:t>
              </a:r>
              <a:r>
                <a:rPr lang="en-US" altLang="zh-TW" sz="1400" baseline="-25000"/>
                <a:t>3</a:t>
              </a:r>
              <a:endParaRPr lang="en-US" altLang="zh-TW" sz="1400"/>
            </a:p>
          </p:txBody>
        </p:sp>
        <p:sp>
          <p:nvSpPr>
            <p:cNvPr id="19477" name="Text Box 57"/>
            <p:cNvSpPr txBox="1">
              <a:spLocks noChangeArrowheads="1"/>
            </p:cNvSpPr>
            <p:nvPr/>
          </p:nvSpPr>
          <p:spPr bwMode="auto">
            <a:xfrm>
              <a:off x="2688" y="2160"/>
              <a:ext cx="249" cy="192"/>
            </a:xfrm>
            <a:prstGeom prst="rect">
              <a:avLst/>
            </a:prstGeom>
            <a:noFill/>
            <a:ln w="19050">
              <a:noFill/>
              <a:miter lim="800000"/>
              <a:headEnd/>
              <a:tailEnd/>
            </a:ln>
          </p:spPr>
          <p:txBody>
            <a:bodyPr wrap="none">
              <a:spAutoFit/>
            </a:bodyPr>
            <a:lstStyle/>
            <a:p>
              <a:r>
                <a:rPr lang="en-US" altLang="zh-TW" sz="1400"/>
                <a:t>M</a:t>
              </a:r>
              <a:r>
                <a:rPr lang="en-US" altLang="zh-TW" sz="1400" baseline="-25000"/>
                <a:t>4</a:t>
              </a:r>
              <a:endParaRPr lang="en-US" altLang="zh-TW" sz="1400"/>
            </a:p>
          </p:txBody>
        </p:sp>
        <p:sp>
          <p:nvSpPr>
            <p:cNvPr id="19478" name="Text Box 58"/>
            <p:cNvSpPr txBox="1">
              <a:spLocks noChangeArrowheads="1"/>
            </p:cNvSpPr>
            <p:nvPr/>
          </p:nvSpPr>
          <p:spPr bwMode="auto">
            <a:xfrm>
              <a:off x="3159" y="2160"/>
              <a:ext cx="249" cy="192"/>
            </a:xfrm>
            <a:prstGeom prst="rect">
              <a:avLst/>
            </a:prstGeom>
            <a:noFill/>
            <a:ln w="19050">
              <a:noFill/>
              <a:miter lim="800000"/>
              <a:headEnd/>
              <a:tailEnd/>
            </a:ln>
          </p:spPr>
          <p:txBody>
            <a:bodyPr wrap="none">
              <a:spAutoFit/>
            </a:bodyPr>
            <a:lstStyle/>
            <a:p>
              <a:r>
                <a:rPr lang="en-US" altLang="zh-TW" sz="1400"/>
                <a:t>M</a:t>
              </a:r>
              <a:r>
                <a:rPr lang="en-US" altLang="zh-TW" sz="1400" baseline="-25000"/>
                <a:t>5</a:t>
              </a:r>
              <a:endParaRPr lang="en-US" altLang="zh-TW" sz="1400"/>
            </a:p>
          </p:txBody>
        </p:sp>
        <p:sp>
          <p:nvSpPr>
            <p:cNvPr id="19479" name="Text Box 59"/>
            <p:cNvSpPr txBox="1">
              <a:spLocks noChangeArrowheads="1"/>
            </p:cNvSpPr>
            <p:nvPr/>
          </p:nvSpPr>
          <p:spPr bwMode="auto">
            <a:xfrm>
              <a:off x="3408" y="1776"/>
              <a:ext cx="249" cy="192"/>
            </a:xfrm>
            <a:prstGeom prst="rect">
              <a:avLst/>
            </a:prstGeom>
            <a:noFill/>
            <a:ln w="19050">
              <a:noFill/>
              <a:miter lim="800000"/>
              <a:headEnd/>
              <a:tailEnd/>
            </a:ln>
          </p:spPr>
          <p:txBody>
            <a:bodyPr wrap="none">
              <a:spAutoFit/>
            </a:bodyPr>
            <a:lstStyle/>
            <a:p>
              <a:r>
                <a:rPr lang="en-US" altLang="zh-TW" sz="1400"/>
                <a:t>M</a:t>
              </a:r>
              <a:r>
                <a:rPr lang="en-US" altLang="zh-TW" sz="1400" baseline="-25000"/>
                <a:t>6</a:t>
              </a:r>
              <a:endParaRPr lang="en-US" altLang="zh-TW" sz="1400"/>
            </a:p>
          </p:txBody>
        </p:sp>
        <p:sp>
          <p:nvSpPr>
            <p:cNvPr id="19480" name="Line 60"/>
            <p:cNvSpPr>
              <a:spLocks noChangeShapeType="1"/>
            </p:cNvSpPr>
            <p:nvPr/>
          </p:nvSpPr>
          <p:spPr bwMode="auto">
            <a:xfrm flipH="1">
              <a:off x="2016" y="1374"/>
              <a:ext cx="162" cy="162"/>
            </a:xfrm>
            <a:prstGeom prst="line">
              <a:avLst/>
            </a:prstGeom>
            <a:noFill/>
            <a:ln w="19050">
              <a:solidFill>
                <a:schemeClr val="tx1"/>
              </a:solidFill>
              <a:round/>
              <a:headEnd/>
              <a:tailEnd type="triangle" w="med" len="med"/>
            </a:ln>
          </p:spPr>
          <p:txBody>
            <a:bodyPr wrap="none" anchor="ctr"/>
            <a:lstStyle/>
            <a:p>
              <a:endParaRPr lang="en-US"/>
            </a:p>
          </p:txBody>
        </p:sp>
        <p:sp>
          <p:nvSpPr>
            <p:cNvPr id="19481" name="Line 61"/>
            <p:cNvSpPr>
              <a:spLocks noChangeShapeType="1"/>
            </p:cNvSpPr>
            <p:nvPr/>
          </p:nvSpPr>
          <p:spPr bwMode="auto">
            <a:xfrm>
              <a:off x="2334" y="1380"/>
              <a:ext cx="144" cy="150"/>
            </a:xfrm>
            <a:prstGeom prst="line">
              <a:avLst/>
            </a:prstGeom>
            <a:noFill/>
            <a:ln w="19050">
              <a:solidFill>
                <a:schemeClr val="tx1"/>
              </a:solidFill>
              <a:round/>
              <a:headEnd/>
              <a:tailEnd type="triangle" w="med" len="med"/>
            </a:ln>
          </p:spPr>
          <p:txBody>
            <a:bodyPr wrap="none" anchor="ctr"/>
            <a:lstStyle/>
            <a:p>
              <a:endParaRPr lang="en-US"/>
            </a:p>
          </p:txBody>
        </p:sp>
        <p:sp>
          <p:nvSpPr>
            <p:cNvPr id="19482" name="Line 62"/>
            <p:cNvSpPr>
              <a:spLocks noChangeShapeType="1"/>
            </p:cNvSpPr>
            <p:nvPr/>
          </p:nvSpPr>
          <p:spPr bwMode="auto">
            <a:xfrm flipH="1">
              <a:off x="3036" y="1392"/>
              <a:ext cx="150" cy="150"/>
            </a:xfrm>
            <a:prstGeom prst="line">
              <a:avLst/>
            </a:prstGeom>
            <a:noFill/>
            <a:ln w="19050">
              <a:solidFill>
                <a:schemeClr val="tx1"/>
              </a:solidFill>
              <a:round/>
              <a:headEnd/>
              <a:tailEnd type="triangle" w="med" len="med"/>
            </a:ln>
          </p:spPr>
          <p:txBody>
            <a:bodyPr wrap="none" anchor="ctr"/>
            <a:lstStyle/>
            <a:p>
              <a:endParaRPr lang="en-US"/>
            </a:p>
          </p:txBody>
        </p:sp>
        <p:sp>
          <p:nvSpPr>
            <p:cNvPr id="19483" name="Line 63"/>
            <p:cNvSpPr>
              <a:spLocks noChangeShapeType="1"/>
            </p:cNvSpPr>
            <p:nvPr/>
          </p:nvSpPr>
          <p:spPr bwMode="auto">
            <a:xfrm>
              <a:off x="3342" y="1398"/>
              <a:ext cx="144" cy="150"/>
            </a:xfrm>
            <a:prstGeom prst="line">
              <a:avLst/>
            </a:prstGeom>
            <a:noFill/>
            <a:ln w="19050">
              <a:solidFill>
                <a:schemeClr val="tx1"/>
              </a:solidFill>
              <a:round/>
              <a:headEnd/>
              <a:tailEnd type="triangle" w="med" len="med"/>
            </a:ln>
          </p:spPr>
          <p:txBody>
            <a:bodyPr wrap="none" anchor="ctr"/>
            <a:lstStyle/>
            <a:p>
              <a:endParaRPr lang="en-US"/>
            </a:p>
          </p:txBody>
        </p:sp>
        <p:sp>
          <p:nvSpPr>
            <p:cNvPr id="19484" name="Line 64"/>
            <p:cNvSpPr>
              <a:spLocks noChangeShapeType="1"/>
            </p:cNvSpPr>
            <p:nvPr/>
          </p:nvSpPr>
          <p:spPr bwMode="auto">
            <a:xfrm flipH="1">
              <a:off x="1788" y="1770"/>
              <a:ext cx="126" cy="138"/>
            </a:xfrm>
            <a:prstGeom prst="line">
              <a:avLst/>
            </a:prstGeom>
            <a:noFill/>
            <a:ln w="19050">
              <a:solidFill>
                <a:schemeClr val="tx1"/>
              </a:solidFill>
              <a:round/>
              <a:headEnd/>
              <a:tailEnd type="triangle" w="med" len="med"/>
            </a:ln>
          </p:spPr>
          <p:txBody>
            <a:bodyPr wrap="none" anchor="ctr"/>
            <a:lstStyle/>
            <a:p>
              <a:endParaRPr lang="en-US"/>
            </a:p>
          </p:txBody>
        </p:sp>
        <p:sp>
          <p:nvSpPr>
            <p:cNvPr id="19485" name="Line 65"/>
            <p:cNvSpPr>
              <a:spLocks noChangeShapeType="1"/>
            </p:cNvSpPr>
            <p:nvPr/>
          </p:nvSpPr>
          <p:spPr bwMode="auto">
            <a:xfrm>
              <a:off x="2070" y="1776"/>
              <a:ext cx="114" cy="126"/>
            </a:xfrm>
            <a:prstGeom prst="line">
              <a:avLst/>
            </a:prstGeom>
            <a:noFill/>
            <a:ln w="19050">
              <a:solidFill>
                <a:schemeClr val="tx1"/>
              </a:solidFill>
              <a:round/>
              <a:headEnd/>
              <a:tailEnd type="triangle" w="med" len="med"/>
            </a:ln>
          </p:spPr>
          <p:txBody>
            <a:bodyPr wrap="none" anchor="ctr"/>
            <a:lstStyle/>
            <a:p>
              <a:endParaRPr lang="en-US"/>
            </a:p>
          </p:txBody>
        </p:sp>
        <p:sp>
          <p:nvSpPr>
            <p:cNvPr id="19486" name="Line 66"/>
            <p:cNvSpPr>
              <a:spLocks noChangeShapeType="1"/>
            </p:cNvSpPr>
            <p:nvPr/>
          </p:nvSpPr>
          <p:spPr bwMode="auto">
            <a:xfrm flipH="1">
              <a:off x="2832" y="1776"/>
              <a:ext cx="126" cy="138"/>
            </a:xfrm>
            <a:prstGeom prst="line">
              <a:avLst/>
            </a:prstGeom>
            <a:noFill/>
            <a:ln w="19050">
              <a:solidFill>
                <a:schemeClr val="tx1"/>
              </a:solidFill>
              <a:round/>
              <a:headEnd/>
              <a:tailEnd type="triangle" w="med" len="med"/>
            </a:ln>
          </p:spPr>
          <p:txBody>
            <a:bodyPr wrap="none" anchor="ctr"/>
            <a:lstStyle/>
            <a:p>
              <a:endParaRPr lang="en-US"/>
            </a:p>
          </p:txBody>
        </p:sp>
        <p:sp>
          <p:nvSpPr>
            <p:cNvPr id="19487" name="Line 67"/>
            <p:cNvSpPr>
              <a:spLocks noChangeShapeType="1"/>
            </p:cNvSpPr>
            <p:nvPr/>
          </p:nvSpPr>
          <p:spPr bwMode="auto">
            <a:xfrm>
              <a:off x="3102" y="1770"/>
              <a:ext cx="126" cy="138"/>
            </a:xfrm>
            <a:prstGeom prst="line">
              <a:avLst/>
            </a:prstGeom>
            <a:noFill/>
            <a:ln w="19050">
              <a:solidFill>
                <a:schemeClr val="tx1"/>
              </a:solidFill>
              <a:round/>
              <a:headEnd/>
              <a:tailEnd type="triangle" w="med" len="med"/>
            </a:ln>
          </p:spPr>
          <p:txBody>
            <a:bodyPr wrap="none" anchor="ctr"/>
            <a:lstStyle/>
            <a:p>
              <a:endParaRPr lang="en-US"/>
            </a:p>
          </p:txBody>
        </p:sp>
      </p:gr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042988" y="0"/>
            <a:ext cx="7900987" cy="1143000"/>
          </a:xfrm>
        </p:spPr>
        <p:txBody>
          <a:bodyPr/>
          <a:lstStyle/>
          <a:p>
            <a:pPr eaLnBrk="1" hangingPunct="1"/>
            <a:r>
              <a:rPr lang="en-US" altLang="zh-TW" sz="3200" b="1" dirty="0" smtClean="0"/>
              <a:t>Requirements of Group Key Agreement</a:t>
            </a:r>
          </a:p>
        </p:txBody>
      </p:sp>
      <p:sp>
        <p:nvSpPr>
          <p:cNvPr id="17411" name="Rectangle 3"/>
          <p:cNvSpPr>
            <a:spLocks noGrp="1" noChangeArrowheads="1"/>
          </p:cNvSpPr>
          <p:nvPr>
            <p:ph type="body" idx="1"/>
          </p:nvPr>
        </p:nvSpPr>
        <p:spPr>
          <a:xfrm>
            <a:off x="395288" y="1628775"/>
            <a:ext cx="8574087" cy="4608513"/>
          </a:xfrm>
        </p:spPr>
        <p:txBody>
          <a:bodyPr/>
          <a:lstStyle/>
          <a:p>
            <a:pPr eaLnBrk="1" hangingPunct="1"/>
            <a:r>
              <a:rPr lang="en-US" altLang="zh-TW" dirty="0" smtClean="0">
                <a:solidFill>
                  <a:schemeClr val="folHlink"/>
                </a:solidFill>
              </a:rPr>
              <a:t>Distributed</a:t>
            </a:r>
            <a:r>
              <a:rPr lang="en-US" altLang="zh-TW" dirty="0" smtClean="0"/>
              <a:t>: there is no centralized key server, which has the following limitations:</a:t>
            </a:r>
          </a:p>
          <a:p>
            <a:pPr lvl="1" eaLnBrk="1" hangingPunct="1"/>
            <a:r>
              <a:rPr lang="en-US" altLang="zh-TW" dirty="0" smtClean="0"/>
              <a:t>A single point of failure; and</a:t>
            </a:r>
          </a:p>
          <a:p>
            <a:pPr lvl="1" eaLnBrk="1" hangingPunct="1"/>
            <a:r>
              <a:rPr lang="en-US" altLang="zh-TW" dirty="0" smtClean="0"/>
              <a:t>Not suitable for peer groups and ad hoc networks.</a:t>
            </a:r>
          </a:p>
          <a:p>
            <a:pPr eaLnBrk="1" hangingPunct="1"/>
            <a:r>
              <a:rPr lang="en-US" altLang="zh-TW" dirty="0" smtClean="0">
                <a:solidFill>
                  <a:schemeClr val="folHlink"/>
                </a:solidFill>
              </a:rPr>
              <a:t>Collaborative</a:t>
            </a:r>
            <a:r>
              <a:rPr lang="en-US" altLang="zh-TW" dirty="0" smtClean="0"/>
              <a:t>: all group members contribute their own part to generate a group key.</a:t>
            </a:r>
          </a:p>
          <a:p>
            <a:pPr eaLnBrk="1" hangingPunct="1"/>
            <a:r>
              <a:rPr lang="en-US" altLang="zh-TW" dirty="0" smtClean="0">
                <a:solidFill>
                  <a:schemeClr val="folHlink"/>
                </a:solidFill>
              </a:rPr>
              <a:t>Dynamic</a:t>
            </a:r>
            <a:r>
              <a:rPr lang="en-US" altLang="zh-TW" dirty="0" smtClean="0"/>
              <a:t>: the protocol remains efficient even when the occurrences of join/leave events are very frequent.</a:t>
            </a:r>
          </a:p>
        </p:txBody>
      </p:sp>
    </p:spTree>
  </p:cSld>
  <p:clrMapOvr>
    <a:masterClrMapping/>
  </p:clrMapOvr>
  <p:transition>
    <p:wedg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7239000" cy="624840"/>
          </a:xfrm>
        </p:spPr>
        <p:txBody>
          <a:bodyPr>
            <a:normAutofit fontScale="90000"/>
          </a:bodyPr>
          <a:lstStyle/>
          <a:p>
            <a:r>
              <a:rPr lang="en-US" dirty="0" smtClean="0">
                <a:latin typeface="Times New Roman" pitchFamily="18" charset="0"/>
                <a:cs typeface="Times New Roman" pitchFamily="18" charset="0"/>
              </a:rPr>
              <a:t>Challenges of Data Sharing</a:t>
            </a:r>
            <a:endParaRPr lang="en-US" dirty="0"/>
          </a:p>
        </p:txBody>
      </p:sp>
      <p:sp>
        <p:nvSpPr>
          <p:cNvPr id="3" name="Content Placeholder 2"/>
          <p:cNvSpPr>
            <a:spLocks noGrp="1"/>
          </p:cNvSpPr>
          <p:nvPr>
            <p:ph idx="1"/>
          </p:nvPr>
        </p:nvSpPr>
        <p:spPr>
          <a:xfrm>
            <a:off x="457200" y="1371600"/>
            <a:ext cx="7239000" cy="4846320"/>
          </a:xfrm>
        </p:spPr>
        <p:txBody>
          <a:bodyPr>
            <a:normAutofit/>
          </a:bodyPr>
          <a:lstStyle/>
          <a:p>
            <a:pPr>
              <a:lnSpc>
                <a:spcPct val="100000"/>
              </a:lnSpc>
            </a:pPr>
            <a:r>
              <a:rPr lang="en-US" sz="2800" dirty="0" err="1" smtClean="0">
                <a:solidFill>
                  <a:srgbClr val="000000"/>
                </a:solidFill>
                <a:latin typeface="Times New Roman" pitchFamily="18" charset="0"/>
                <a:cs typeface="Times New Roman" pitchFamily="18" charset="0"/>
              </a:rPr>
              <a:t>Muti</a:t>
            </a:r>
            <a:r>
              <a:rPr lang="en-US" sz="2800" dirty="0" smtClean="0">
                <a:solidFill>
                  <a:srgbClr val="000000"/>
                </a:solidFill>
                <a:latin typeface="Times New Roman" pitchFamily="18" charset="0"/>
                <a:cs typeface="Times New Roman" pitchFamily="18" charset="0"/>
              </a:rPr>
              <a:t> group  Sharing</a:t>
            </a:r>
          </a:p>
          <a:p>
            <a:pPr>
              <a:lnSpc>
                <a:spcPct val="100000"/>
              </a:lnSpc>
            </a:pPr>
            <a:r>
              <a:rPr lang="en-US" sz="2800" dirty="0" smtClean="0">
                <a:solidFill>
                  <a:srgbClr val="000000"/>
                </a:solidFill>
                <a:latin typeface="Times New Roman" pitchFamily="18" charset="0"/>
                <a:cs typeface="Times New Roman" pitchFamily="18" charset="0"/>
              </a:rPr>
              <a:t>Access Control</a:t>
            </a:r>
          </a:p>
          <a:p>
            <a:pPr>
              <a:lnSpc>
                <a:spcPct val="100000"/>
              </a:lnSpc>
            </a:pPr>
            <a:r>
              <a:rPr lang="en-US" sz="2800" b="1" dirty="0" smtClean="0">
                <a:solidFill>
                  <a:srgbClr val="000000"/>
                </a:solidFill>
                <a:latin typeface="Times New Roman" pitchFamily="18" charset="0"/>
                <a:cs typeface="Times New Roman" pitchFamily="18" charset="0"/>
              </a:rPr>
              <a:t>Security and Confidentiality of Sensitive Data</a:t>
            </a:r>
            <a:r>
              <a:rPr lang="en-US" sz="2800" dirty="0" smtClean="0">
                <a:solidFill>
                  <a:srgbClr val="000000"/>
                </a:solidFill>
                <a:latin typeface="Times New Roman" pitchFamily="18" charset="0"/>
                <a:cs typeface="Times New Roman" pitchFamily="18" charset="0"/>
              </a:rPr>
              <a:t>:- </a:t>
            </a:r>
            <a:r>
              <a:rPr lang="en-US" sz="2400" dirty="0" smtClean="0">
                <a:solidFill>
                  <a:srgbClr val="000000"/>
                </a:solidFill>
                <a:latin typeface="Times New Roman" pitchFamily="18" charset="0"/>
                <a:cs typeface="Times New Roman" pitchFamily="18" charset="0"/>
              </a:rPr>
              <a:t>Health-related data, Financial data, 			Government data etc</a:t>
            </a:r>
            <a:r>
              <a:rPr lang="en-US" sz="2800" dirty="0" smtClean="0">
                <a:solidFill>
                  <a:srgbClr val="000000"/>
                </a:solidFill>
                <a:latin typeface="Times New Roman" pitchFamily="18" charset="0"/>
                <a:cs typeface="Times New Roman" pitchFamily="18" charset="0"/>
              </a:rPr>
              <a:t>.</a:t>
            </a:r>
          </a:p>
          <a:p>
            <a:pPr>
              <a:lnSpc>
                <a:spcPct val="100000"/>
              </a:lnSpc>
            </a:pPr>
            <a:r>
              <a:rPr lang="en-US" sz="2800" dirty="0" smtClean="0">
                <a:solidFill>
                  <a:srgbClr val="000000"/>
                </a:solidFill>
                <a:latin typeface="Times New Roman" pitchFamily="18" charset="0"/>
                <a:cs typeface="Times New Roman" pitchFamily="18" charset="0"/>
              </a:rPr>
              <a:t>Authorization &amp; Authentication</a:t>
            </a:r>
          </a:p>
          <a:p>
            <a:pPr>
              <a:lnSpc>
                <a:spcPct val="100000"/>
              </a:lnSpc>
            </a:pPr>
            <a:r>
              <a:rPr lang="en-US" sz="2800" dirty="0" smtClean="0">
                <a:solidFill>
                  <a:srgbClr val="000000"/>
                </a:solidFill>
                <a:latin typeface="Times New Roman" pitchFamily="18" charset="0"/>
                <a:cs typeface="Times New Roman" pitchFamily="18" charset="0"/>
              </a:rPr>
              <a:t>Third Party involved</a:t>
            </a:r>
          </a:p>
          <a:p>
            <a:pPr>
              <a:lnSpc>
                <a:spcPct val="100000"/>
              </a:lnSpc>
            </a:pPr>
            <a:r>
              <a:rPr lang="en-US" sz="2800" dirty="0" smtClean="0">
                <a:solidFill>
                  <a:srgbClr val="000000"/>
                </a:solidFill>
                <a:latin typeface="Times New Roman" pitchFamily="18" charset="0"/>
                <a:cs typeface="Times New Roman" pitchFamily="18" charset="0"/>
              </a:rPr>
              <a:t>Storage Capability</a:t>
            </a:r>
          </a:p>
          <a:p>
            <a:pPr>
              <a:lnSpc>
                <a:spcPct val="100000"/>
              </a:lnSpc>
            </a:pPr>
            <a:r>
              <a:rPr lang="en-US" sz="2800" dirty="0" smtClean="0">
                <a:solidFill>
                  <a:srgbClr val="000000"/>
                </a:solidFill>
                <a:latin typeface="Times New Roman" pitchFamily="18" charset="0"/>
                <a:cs typeface="Times New Roman" pitchFamily="18" charset="0"/>
              </a:rPr>
              <a:t>High Computational Cost</a:t>
            </a:r>
          </a:p>
          <a:p>
            <a:endParaRPr lang="en-US" sz="2800" dirty="0" smtClean="0">
              <a:latin typeface="Times New Roman" pitchFamily="18" charset="0"/>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fld id="{63309A2D-E0FE-40FD-99B3-1AD4432C79E0}" type="slidenum">
              <a:rPr lang="en-US" smtClean="0"/>
              <a:pPr/>
              <a:t>17</a:t>
            </a:fld>
            <a:endParaRPr lang="en-US" dirty="0"/>
          </a:p>
        </p:txBody>
      </p:sp>
    </p:spTree>
  </p:cSld>
  <p:clrMapOvr>
    <a:masterClrMapping/>
  </p:clrMapOvr>
  <p:transition>
    <p:wedg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239000" cy="838200"/>
          </a:xfrm>
        </p:spPr>
        <p:txBody>
          <a:bodyPr/>
          <a:lstStyle/>
          <a:p>
            <a:r>
              <a:rPr lang="en-US" dirty="0" smtClean="0"/>
              <a:t>          Our Objective</a:t>
            </a:r>
            <a:endParaRPr lang="en-US" dirty="0"/>
          </a:p>
        </p:txBody>
      </p:sp>
      <p:sp>
        <p:nvSpPr>
          <p:cNvPr id="3" name="Content Placeholder 2"/>
          <p:cNvSpPr>
            <a:spLocks noGrp="1"/>
          </p:cNvSpPr>
          <p:nvPr>
            <p:ph idx="1"/>
          </p:nvPr>
        </p:nvSpPr>
        <p:spPr/>
        <p:txBody>
          <a:bodyPr>
            <a:normAutofit fontScale="92500" lnSpcReduction="20000"/>
          </a:bodyPr>
          <a:lstStyle/>
          <a:p>
            <a:pPr algn="just">
              <a:lnSpc>
                <a:spcPct val="150000"/>
              </a:lnSpc>
            </a:pPr>
            <a:r>
              <a:rPr lang="en-US" sz="2800" dirty="0" smtClean="0">
                <a:latin typeface="Times New Roman" pitchFamily="18" charset="0"/>
                <a:cs typeface="Times New Roman" pitchFamily="18" charset="0"/>
              </a:rPr>
              <a:t>Since Semi-trusted third party is involved in data sharing so no security.</a:t>
            </a:r>
          </a:p>
          <a:p>
            <a:pPr algn="just">
              <a:lnSpc>
                <a:spcPct val="150000"/>
              </a:lnSpc>
            </a:pPr>
            <a:r>
              <a:rPr lang="en-US" sz="2800" dirty="0" smtClean="0">
                <a:latin typeface="Times New Roman" pitchFamily="18" charset="0"/>
                <a:cs typeface="Times New Roman" pitchFamily="18" charset="0"/>
              </a:rPr>
              <a:t>Existing techniques have high computational cost. Therefore  our main objective is to reduce the computational cost.</a:t>
            </a:r>
          </a:p>
          <a:p>
            <a:pPr algn="just">
              <a:lnSpc>
                <a:spcPct val="150000"/>
              </a:lnSpc>
            </a:pPr>
            <a:r>
              <a:rPr lang="en-US" sz="2800" dirty="0" smtClean="0">
                <a:latin typeface="Times New Roman" pitchFamily="18" charset="0"/>
                <a:cs typeface="Times New Roman" pitchFamily="18" charset="0"/>
              </a:rPr>
              <a:t>Most of the existing works are on single group communication but real world  group communication are based on multiple groups.</a:t>
            </a:r>
          </a:p>
          <a:p>
            <a:pPr algn="just">
              <a:lnSpc>
                <a:spcPct val="150000"/>
              </a:lnSpc>
              <a:buFont typeface="Arial" pitchFamily="34" charset="0"/>
              <a:buChar char="•"/>
            </a:pPr>
            <a:endParaRPr lang="en-US" altLang="en-US" sz="2800" dirty="0" smtClean="0">
              <a:latin typeface="Arial Rounded MT Bold" pitchFamily="34" charset="0"/>
            </a:endParaRPr>
          </a:p>
          <a:p>
            <a:endParaRPr lang="en-US" dirty="0"/>
          </a:p>
        </p:txBody>
      </p:sp>
      <p:sp>
        <p:nvSpPr>
          <p:cNvPr id="6" name="Slide Number Placeholder 5"/>
          <p:cNvSpPr>
            <a:spLocks noGrp="1"/>
          </p:cNvSpPr>
          <p:nvPr>
            <p:ph type="sldNum" sz="quarter" idx="12"/>
          </p:nvPr>
        </p:nvSpPr>
        <p:spPr/>
        <p:txBody>
          <a:bodyPr/>
          <a:lstStyle/>
          <a:p>
            <a:fld id="{63309A2D-E0FE-40FD-99B3-1AD4432C79E0}" type="slidenum">
              <a:rPr lang="en-US" smtClean="0"/>
              <a:pPr/>
              <a:t>18</a:t>
            </a:fld>
            <a:endParaRPr lang="en-US" dirty="0"/>
          </a:p>
        </p:txBody>
      </p:sp>
    </p:spTree>
  </p:cSld>
  <p:clrMapOvr>
    <a:masterClrMapping/>
  </p:clrMapOvr>
  <p:transition>
    <p:wedg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10600" cy="1143000"/>
          </a:xfrm>
        </p:spPr>
        <p:txBody>
          <a:bodyPr>
            <a:normAutofit/>
          </a:bodyPr>
          <a:lstStyle/>
          <a:p>
            <a:r>
              <a:rPr lang="en-US" b="1" dirty="0" smtClean="0">
                <a:solidFill>
                  <a:schemeClr val="tx1"/>
                </a:solidFill>
                <a:latin typeface="Times New Roman" pitchFamily="18" charset="0"/>
                <a:cs typeface="Times New Roman" pitchFamily="18" charset="0"/>
              </a:rPr>
              <a:t>Proposed Approach(</a:t>
            </a:r>
            <a:r>
              <a:rPr lang="en-US" sz="2700" b="1" dirty="0" smtClean="0">
                <a:solidFill>
                  <a:schemeClr val="tx1"/>
                </a:solidFill>
                <a:latin typeface="Times New Roman" pitchFamily="18" charset="0"/>
                <a:cs typeface="Times New Roman" pitchFamily="18" charset="0"/>
              </a:rPr>
              <a:t>For single group</a:t>
            </a:r>
            <a:r>
              <a:rPr lang="en-US" b="1" dirty="0" smtClean="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600200"/>
            <a:ext cx="8458200" cy="4876800"/>
          </a:xfrm>
        </p:spPr>
        <p:txBody>
          <a:bodyPr>
            <a:normAutofit/>
          </a:bodyPr>
          <a:lstStyle/>
          <a:p>
            <a:pPr>
              <a:buNone/>
            </a:pPr>
            <a:r>
              <a:rPr lang="en-US" dirty="0">
                <a:latin typeface="Times New Roman" pitchFamily="18" charset="0"/>
                <a:cs typeface="Times New Roman" pitchFamily="18" charset="0"/>
              </a:rPr>
              <a:t>It </a:t>
            </a:r>
            <a:r>
              <a:rPr lang="en-US" dirty="0" smtClean="0">
                <a:latin typeface="Times New Roman" pitchFamily="18" charset="0"/>
                <a:cs typeface="Times New Roman" pitchFamily="18" charset="0"/>
              </a:rPr>
              <a:t>consists of three phases:</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Group Initialization</a:t>
            </a:r>
          </a:p>
          <a:p>
            <a:r>
              <a:rPr lang="en-US" dirty="0">
                <a:latin typeface="Times New Roman" pitchFamily="18" charset="0"/>
                <a:cs typeface="Times New Roman" pitchFamily="18" charset="0"/>
              </a:rPr>
              <a:t>Group Key Management</a:t>
            </a:r>
          </a:p>
          <a:p>
            <a:r>
              <a:rPr lang="en-US" dirty="0">
                <a:latin typeface="Times New Roman" pitchFamily="18" charset="0"/>
                <a:cs typeface="Times New Roman" pitchFamily="18" charset="0"/>
              </a:rPr>
              <a:t>Intra- and Inter-Group Secure Data Sharing</a:t>
            </a:r>
          </a:p>
        </p:txBody>
      </p:sp>
      <p:sp>
        <p:nvSpPr>
          <p:cNvPr id="5" name="Slide Number Placeholder 4"/>
          <p:cNvSpPr>
            <a:spLocks noGrp="1"/>
          </p:cNvSpPr>
          <p:nvPr>
            <p:ph type="sldNum" sz="quarter" idx="12"/>
          </p:nvPr>
        </p:nvSpPr>
        <p:spPr/>
        <p:txBody>
          <a:bodyPr>
            <a:normAutofit/>
          </a:bodyPr>
          <a:lstStyle/>
          <a:p>
            <a:fld id="{63309A2D-E0FE-40FD-99B3-1AD4432C79E0}" type="slidenum">
              <a:rPr lang="en-US" smtClean="0"/>
              <a:pPr/>
              <a:t>19</a:t>
            </a:fld>
            <a:endParaRPr lang="en-US"/>
          </a:p>
        </p:txBody>
      </p:sp>
    </p:spTree>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OUTLINE</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876800"/>
          </a:xfrm>
        </p:spPr>
        <p:txBody>
          <a:bodyPr>
            <a:normAutofit lnSpcReduction="10000"/>
          </a:bodyPr>
          <a:lstStyle/>
          <a:p>
            <a:r>
              <a:rPr lang="en-US" dirty="0" smtClean="0">
                <a:latin typeface="Times New Roman" pitchFamily="18" charset="0"/>
                <a:cs typeface="Times New Roman" pitchFamily="18" charset="0"/>
              </a:rPr>
              <a:t>Introduction to Cloud Computing</a:t>
            </a:r>
          </a:p>
          <a:p>
            <a:r>
              <a:rPr lang="en-US" dirty="0" smtClean="0">
                <a:latin typeface="Times New Roman" pitchFamily="18" charset="0"/>
                <a:cs typeface="Times New Roman" pitchFamily="18" charset="0"/>
              </a:rPr>
              <a:t>Security</a:t>
            </a:r>
          </a:p>
          <a:p>
            <a:r>
              <a:rPr lang="en-US" dirty="0" smtClean="0">
                <a:latin typeface="Times New Roman" pitchFamily="18" charset="0"/>
                <a:cs typeface="Times New Roman" pitchFamily="18" charset="0"/>
              </a:rPr>
              <a:t>Security Challenges </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Various Attacks </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Literature Survey</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Proposed Work</a:t>
            </a:r>
          </a:p>
          <a:p>
            <a:pPr lvl="2"/>
            <a:r>
              <a:rPr lang="en-US" b="1" dirty="0" smtClean="0">
                <a:latin typeface="Times New Roman" pitchFamily="18" charset="0"/>
                <a:cs typeface="Times New Roman" pitchFamily="18" charset="0"/>
              </a:rPr>
              <a:t>Single Group Key Generation &amp; Distribution</a:t>
            </a:r>
          </a:p>
          <a:p>
            <a:pPr lvl="2"/>
            <a:r>
              <a:rPr lang="en-US" b="1" dirty="0" smtClean="0">
                <a:latin typeface="Times New Roman" pitchFamily="18" charset="0"/>
                <a:cs typeface="Times New Roman" pitchFamily="18" charset="0"/>
              </a:rPr>
              <a:t> Secure Communication in Multi-Group</a:t>
            </a:r>
          </a:p>
          <a:p>
            <a:r>
              <a:rPr lang="en-US" dirty="0" smtClean="0">
                <a:latin typeface="Times New Roman" pitchFamily="18" charset="0"/>
                <a:cs typeface="Times New Roman" pitchFamily="18" charset="0"/>
              </a:rPr>
              <a:t>Conclusion</a:t>
            </a:r>
          </a:p>
          <a:p>
            <a:r>
              <a:rPr lang="en-US" dirty="0" smtClean="0">
                <a:latin typeface="Times New Roman" pitchFamily="18" charset="0"/>
                <a:cs typeface="Times New Roman" pitchFamily="18" charset="0"/>
              </a:rPr>
              <a:t>Future Works</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References</a:t>
            </a:r>
          </a:p>
          <a:p>
            <a:pPr>
              <a:buNone/>
            </a:pPr>
            <a:endParaRPr lang="en-US" dirty="0">
              <a:latin typeface="Times New Roman" pitchFamily="18" charset="0"/>
              <a:cs typeface="Times New Roman" pitchFamily="18" charset="0"/>
            </a:endParaRPr>
          </a:p>
          <a:p>
            <a:endParaRPr lang="en-US" dirty="0"/>
          </a:p>
          <a:p>
            <a:endParaRPr lang="en-US" dirty="0"/>
          </a:p>
        </p:txBody>
      </p:sp>
      <p:sp>
        <p:nvSpPr>
          <p:cNvPr id="5" name="Slide Number Placeholder 4"/>
          <p:cNvSpPr>
            <a:spLocks noGrp="1"/>
          </p:cNvSpPr>
          <p:nvPr>
            <p:ph type="sldNum" sz="quarter" idx="12"/>
          </p:nvPr>
        </p:nvSpPr>
        <p:spPr/>
        <p:txBody>
          <a:bodyPr>
            <a:normAutofit/>
          </a:bodyPr>
          <a:lstStyle/>
          <a:p>
            <a:fld id="{63309A2D-E0FE-40FD-99B3-1AD4432C79E0}" type="slidenum">
              <a:rPr lang="en-US" smtClean="0"/>
              <a:pPr/>
              <a:t>2</a:t>
            </a:fld>
            <a:endParaRPr lang="en-US" dirty="0"/>
          </a:p>
        </p:txBody>
      </p:sp>
    </p:spTree>
  </p:cSld>
  <p:clrMapOvr>
    <a:masterClrMapping/>
  </p:clrMapOvr>
  <p:transition>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715962"/>
          </a:xfrm>
        </p:spPr>
        <p:txBody>
          <a:bodyPr>
            <a:noAutofit/>
          </a:bodyPr>
          <a:lstStyle/>
          <a:p>
            <a:r>
              <a:rPr lang="en-US" b="1" dirty="0">
                <a:solidFill>
                  <a:schemeClr val="tx1"/>
                </a:solidFill>
                <a:latin typeface="Times New Roman" pitchFamily="18" charset="0"/>
                <a:cs typeface="Times New Roman" pitchFamily="18" charset="0"/>
              </a:rPr>
              <a:t>Group Initialization</a:t>
            </a:r>
          </a:p>
        </p:txBody>
      </p:sp>
      <p:sp>
        <p:nvSpPr>
          <p:cNvPr id="5" name="Slide Number Placeholder 4"/>
          <p:cNvSpPr>
            <a:spLocks noGrp="1"/>
          </p:cNvSpPr>
          <p:nvPr>
            <p:ph type="sldNum" sz="quarter" idx="12"/>
          </p:nvPr>
        </p:nvSpPr>
        <p:spPr/>
        <p:txBody>
          <a:bodyPr>
            <a:normAutofit/>
          </a:bodyPr>
          <a:lstStyle/>
          <a:p>
            <a:fld id="{63309A2D-E0FE-40FD-99B3-1AD4432C79E0}" type="slidenum">
              <a:rPr lang="en-US" smtClean="0"/>
              <a:pPr/>
              <a:t>20</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381000" y="1066800"/>
            <a:ext cx="8153400" cy="5257800"/>
          </a:xfrm>
          <a:prstGeom prst="rect">
            <a:avLst/>
          </a:prstGeom>
          <a:noFill/>
          <a:ln w="9525">
            <a:noFill/>
            <a:miter lim="800000"/>
            <a:headEnd/>
            <a:tailEnd/>
          </a:ln>
          <a:effectLst/>
        </p:spPr>
      </p:pic>
    </p:spTree>
  </p:cSld>
  <p:clrMapOvr>
    <a:masterClrMapping/>
  </p:clrMapOvr>
  <p:transition>
    <p:wedg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382000" cy="1066800"/>
          </a:xfrm>
        </p:spPr>
        <p:txBody>
          <a:bodyPr>
            <a:normAutofit/>
          </a:bodyPr>
          <a:lstStyle/>
          <a:p>
            <a:r>
              <a:rPr lang="en-US" sz="3600" b="1" dirty="0" smtClean="0">
                <a:latin typeface="Times New Roman" pitchFamily="18" charset="0"/>
                <a:cs typeface="Times New Roman" pitchFamily="18" charset="0"/>
              </a:rPr>
              <a:t>Construction Of Complete Tree:-</a:t>
            </a:r>
            <a:endParaRPr lang="en-US" sz="3600" b="1" dirty="0">
              <a:latin typeface="Times New Roman" pitchFamily="18" charset="0"/>
              <a:cs typeface="Times New Roman" pitchFamily="18" charset="0"/>
            </a:endParaRPr>
          </a:p>
        </p:txBody>
      </p:sp>
      <p:sp>
        <p:nvSpPr>
          <p:cNvPr id="19" name="Date Placeholder 18"/>
          <p:cNvSpPr>
            <a:spLocks noGrp="1"/>
          </p:cNvSpPr>
          <p:nvPr>
            <p:ph type="dt" sz="half" idx="10"/>
          </p:nvPr>
        </p:nvSpPr>
        <p:spPr/>
        <p:txBody>
          <a:bodyPr/>
          <a:lstStyle/>
          <a:p>
            <a:fld id="{27192CE5-8FF6-429D-919A-5BE82BDC865B}" type="datetime1">
              <a:rPr lang="en-US" smtClean="0"/>
              <a:pPr/>
              <a:t>8/23/2017</a:t>
            </a:fld>
            <a:endParaRPr lang="en-US" dirty="0"/>
          </a:p>
        </p:txBody>
      </p:sp>
      <p:sp>
        <p:nvSpPr>
          <p:cNvPr id="5" name="Slide Number Placeholder 4"/>
          <p:cNvSpPr>
            <a:spLocks noGrp="1"/>
          </p:cNvSpPr>
          <p:nvPr>
            <p:ph type="sldNum" sz="quarter" idx="12"/>
          </p:nvPr>
        </p:nvSpPr>
        <p:spPr/>
        <p:txBody>
          <a:bodyPr/>
          <a:lstStyle/>
          <a:p>
            <a:fld id="{63309A2D-E0FE-40FD-99B3-1AD4432C79E0}" type="slidenum">
              <a:rPr lang="en-US" smtClean="0"/>
              <a:pPr/>
              <a:t>21</a:t>
            </a:fld>
            <a:endParaRPr lang="en-US"/>
          </a:p>
        </p:txBody>
      </p:sp>
      <p:sp>
        <p:nvSpPr>
          <p:cNvPr id="6" name="Oval 5"/>
          <p:cNvSpPr/>
          <p:nvPr/>
        </p:nvSpPr>
        <p:spPr>
          <a:xfrm>
            <a:off x="2057400" y="1752600"/>
            <a:ext cx="1295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m1:GL</a:t>
            </a:r>
            <a:endParaRPr lang="en-US" dirty="0"/>
          </a:p>
        </p:txBody>
      </p:sp>
      <p:cxnSp>
        <p:nvCxnSpPr>
          <p:cNvPr id="8" name="Straight Connector 7"/>
          <p:cNvCxnSpPr>
            <a:stCxn id="6" idx="3"/>
          </p:cNvCxnSpPr>
          <p:nvPr/>
        </p:nvCxnSpPr>
        <p:spPr>
          <a:xfrm rot="5400000">
            <a:off x="1551898" y="2657592"/>
            <a:ext cx="819712" cy="570706"/>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066800" y="33528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m2</a:t>
            </a:r>
            <a:endParaRPr lang="en-US" dirty="0"/>
          </a:p>
        </p:txBody>
      </p:sp>
      <p:sp>
        <p:nvSpPr>
          <p:cNvPr id="10" name="Oval 9"/>
          <p:cNvSpPr/>
          <p:nvPr/>
        </p:nvSpPr>
        <p:spPr>
          <a:xfrm>
            <a:off x="3276600" y="3276600"/>
            <a:ext cx="9906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m3</a:t>
            </a:r>
            <a:endParaRPr lang="en-US" dirty="0"/>
          </a:p>
        </p:txBody>
      </p:sp>
      <p:cxnSp>
        <p:nvCxnSpPr>
          <p:cNvPr id="13" name="Straight Connector 12"/>
          <p:cNvCxnSpPr>
            <a:stCxn id="6" idx="5"/>
            <a:endCxn id="10" idx="0"/>
          </p:cNvCxnSpPr>
          <p:nvPr/>
        </p:nvCxnSpPr>
        <p:spPr>
          <a:xfrm rot="16200000" flipH="1">
            <a:off x="3095741" y="2600440"/>
            <a:ext cx="743511" cy="608807"/>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04800" y="48768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m4</a:t>
            </a:r>
            <a:endParaRPr lang="en-US" dirty="0"/>
          </a:p>
        </p:txBody>
      </p:sp>
      <p:cxnSp>
        <p:nvCxnSpPr>
          <p:cNvPr id="17" name="Straight Connector 16"/>
          <p:cNvCxnSpPr/>
          <p:nvPr/>
        </p:nvCxnSpPr>
        <p:spPr>
          <a:xfrm rot="5400000">
            <a:off x="685800" y="4343400"/>
            <a:ext cx="7620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1676400" y="4953000"/>
            <a:ext cx="914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m5</a:t>
            </a:r>
            <a:endParaRPr lang="en-US" dirty="0"/>
          </a:p>
        </p:txBody>
      </p:sp>
      <p:cxnSp>
        <p:nvCxnSpPr>
          <p:cNvPr id="20" name="Straight Connector 19"/>
          <p:cNvCxnSpPr>
            <a:stCxn id="9" idx="5"/>
          </p:cNvCxnSpPr>
          <p:nvPr/>
        </p:nvCxnSpPr>
        <p:spPr>
          <a:xfrm rot="16200000" flipH="1">
            <a:off x="1542489" y="4438088"/>
            <a:ext cx="895911" cy="286311"/>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2971800" y="5029200"/>
            <a:ext cx="9906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m6</a:t>
            </a:r>
            <a:endParaRPr lang="en-US" dirty="0"/>
          </a:p>
        </p:txBody>
      </p:sp>
      <p:cxnSp>
        <p:nvCxnSpPr>
          <p:cNvPr id="29" name="Straight Connector 28"/>
          <p:cNvCxnSpPr>
            <a:stCxn id="10" idx="4"/>
          </p:cNvCxnSpPr>
          <p:nvPr/>
        </p:nvCxnSpPr>
        <p:spPr>
          <a:xfrm rot="5400000">
            <a:off x="3219450" y="4476750"/>
            <a:ext cx="9144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0" idx="5"/>
          </p:cNvCxnSpPr>
          <p:nvPr/>
        </p:nvCxnSpPr>
        <p:spPr>
          <a:xfrm rot="16200000" flipH="1">
            <a:off x="3866590" y="4247589"/>
            <a:ext cx="1037153" cy="526072"/>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4343400" y="4953000"/>
            <a:ext cx="990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990600"/>
          </a:xfrm>
        </p:spPr>
        <p:txBody>
          <a:bodyPr/>
          <a:lstStyle/>
          <a:p>
            <a:r>
              <a:rPr lang="en-US" b="1" dirty="0">
                <a:latin typeface="Times New Roman" pitchFamily="18" charset="0"/>
                <a:cs typeface="Times New Roman" pitchFamily="18" charset="0"/>
              </a:rPr>
              <a:t>Group Key Management</a:t>
            </a:r>
          </a:p>
        </p:txBody>
      </p:sp>
      <p:pic>
        <p:nvPicPr>
          <p:cNvPr id="6146" name="Picture 2"/>
          <p:cNvPicPr>
            <a:picLocks noGrp="1" noChangeAspect="1" noChangeArrowheads="1"/>
          </p:cNvPicPr>
          <p:nvPr>
            <p:ph idx="1"/>
          </p:nvPr>
        </p:nvPicPr>
        <p:blipFill>
          <a:blip r:embed="rId2" cstate="print"/>
          <a:srcRect/>
          <a:stretch>
            <a:fillRect/>
          </a:stretch>
        </p:blipFill>
        <p:spPr bwMode="auto">
          <a:xfrm>
            <a:off x="762000" y="1066800"/>
            <a:ext cx="5410200" cy="3048000"/>
          </a:xfrm>
          <a:prstGeom prst="rect">
            <a:avLst/>
          </a:prstGeom>
          <a:noFill/>
          <a:ln w="9525">
            <a:noFill/>
            <a:miter lim="800000"/>
            <a:headEnd/>
            <a:tailEnd/>
          </a:ln>
          <a:effectLst/>
        </p:spPr>
      </p:pic>
      <p:sp>
        <p:nvSpPr>
          <p:cNvPr id="18" name="Date Placeholder 17"/>
          <p:cNvSpPr>
            <a:spLocks noGrp="1"/>
          </p:cNvSpPr>
          <p:nvPr>
            <p:ph type="dt" sz="half" idx="10"/>
          </p:nvPr>
        </p:nvSpPr>
        <p:spPr/>
        <p:txBody>
          <a:bodyPr/>
          <a:lstStyle/>
          <a:p>
            <a:fld id="{2BF2552C-2FB4-42E4-ABDE-CDB5CE64A6DF}" type="datetime1">
              <a:rPr lang="en-US" smtClean="0"/>
              <a:pPr/>
              <a:t>8/23/2017</a:t>
            </a:fld>
            <a:endParaRPr lang="en-US" dirty="0"/>
          </a:p>
        </p:txBody>
      </p:sp>
      <p:sp>
        <p:nvSpPr>
          <p:cNvPr id="5" name="Slide Number Placeholder 4"/>
          <p:cNvSpPr>
            <a:spLocks noGrp="1"/>
          </p:cNvSpPr>
          <p:nvPr>
            <p:ph type="sldNum" sz="quarter" idx="12"/>
          </p:nvPr>
        </p:nvSpPr>
        <p:spPr/>
        <p:txBody>
          <a:bodyPr/>
          <a:lstStyle/>
          <a:p>
            <a:fld id="{63309A2D-E0FE-40FD-99B3-1AD4432C79E0}" type="slidenum">
              <a:rPr lang="en-US" smtClean="0"/>
              <a:pPr/>
              <a:t>22</a:t>
            </a:fld>
            <a:endParaRPr lang="en-US"/>
          </a:p>
        </p:txBody>
      </p:sp>
      <mc:AlternateContent xmlns:mc="http://schemas.openxmlformats.org/markup-compatibility/2006">
        <mc:Choice xmlns="" xmlns:a14="http://schemas.microsoft.com/office/drawing/2010/main" Requires="a14">
          <p:sp>
            <p:nvSpPr>
              <p:cNvPr id="3" name="Rectangle 2"/>
              <p:cNvSpPr/>
              <p:nvPr/>
            </p:nvSpPr>
            <p:spPr>
              <a:xfrm>
                <a:off x="3515261" y="4419600"/>
                <a:ext cx="4318426" cy="387157"/>
              </a:xfrm>
              <a:prstGeom prst="rect">
                <a:avLst/>
              </a:prstGeom>
            </p:spPr>
            <p:txBody>
              <a:bodyPr wrap="square">
                <a:spAutoFit/>
              </a:bodyPr>
              <a:lstStyle/>
              <a:p>
                <a14:m>
                  <m:oMath xmlns:m="http://schemas.openxmlformats.org/officeDocument/2006/math">
                    <m:sSub>
                      <m:sSubPr>
                        <m:ctrlPr>
                          <a:rPr lang="en-US">
                            <a:latin typeface="Cambria Math" panose="02040503050406030204" pitchFamily="18" charset="0"/>
                          </a:rPr>
                        </m:ctrlPr>
                      </m:sSubPr>
                      <m:e>
                        <m:r>
                          <a:rPr lang="en-US" i="1">
                            <a:latin typeface="Cambria Math" panose="02040503050406030204" pitchFamily="18" charset="0"/>
                          </a:rPr>
                          <m:t>𝐵𝐾</m:t>
                        </m:r>
                      </m:e>
                      <m:sub>
                        <m:r>
                          <a:rPr lang="en-US" i="0">
                            <a:latin typeface="Cambria Math" panose="02040503050406030204" pitchFamily="18" charset="0"/>
                          </a:rPr>
                          <m:t>&lt;</m:t>
                        </m:r>
                        <m:r>
                          <a:rPr lang="en-US" i="1">
                            <a:latin typeface="Cambria Math" panose="02040503050406030204" pitchFamily="18" charset="0"/>
                          </a:rPr>
                          <m:t>𝑙</m:t>
                        </m:r>
                        <m:r>
                          <a:rPr lang="en-US" i="0">
                            <a:latin typeface="Cambria Math" panose="02040503050406030204" pitchFamily="18" charset="0"/>
                          </a:rPr>
                          <m:t>,</m:t>
                        </m:r>
                        <m:r>
                          <a:rPr lang="en-US" i="1">
                            <a:latin typeface="Cambria Math" panose="02040503050406030204" pitchFamily="18" charset="0"/>
                          </a:rPr>
                          <m:t>𝑣</m:t>
                        </m:r>
                        <m:r>
                          <a:rPr lang="en-US" i="0">
                            <a:latin typeface="Cambria Math" panose="02040503050406030204" pitchFamily="18" charset="0"/>
                          </a:rPr>
                          <m:t>&gt;</m:t>
                        </m:r>
                      </m:sub>
                    </m:sSub>
                    <m:r>
                      <a:rPr lang="en-US" i="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𝛼</m:t>
                        </m:r>
                      </m:e>
                      <m:sup>
                        <m:sSub>
                          <m:sSubPr>
                            <m:ctrlPr>
                              <a:rPr lang="en-US" i="1">
                                <a:latin typeface="Cambria Math" panose="02040503050406030204" pitchFamily="18" charset="0"/>
                              </a:rPr>
                            </m:ctrlPr>
                          </m:sSubPr>
                          <m:e>
                            <m:r>
                              <a:rPr lang="en-US" i="1">
                                <a:latin typeface="Cambria Math" panose="02040503050406030204" pitchFamily="18" charset="0"/>
                              </a:rPr>
                              <m:t>𝑃𝑟</m:t>
                            </m:r>
                          </m:e>
                          <m:sub>
                            <m:r>
                              <a:rPr lang="en-US" i="0">
                                <a:latin typeface="Cambria Math" panose="02040503050406030204" pitchFamily="18" charset="0"/>
                              </a:rPr>
                              <m:t>&lt;</m:t>
                            </m:r>
                            <m:r>
                              <a:rPr lang="en-US" i="1">
                                <a:latin typeface="Cambria Math" panose="02040503050406030204" pitchFamily="18" charset="0"/>
                              </a:rPr>
                              <m:t>𝑙</m:t>
                            </m:r>
                            <m:r>
                              <a:rPr lang="en-US" i="0">
                                <a:latin typeface="Cambria Math" panose="02040503050406030204" pitchFamily="18" charset="0"/>
                              </a:rPr>
                              <m:t>,</m:t>
                            </m:r>
                            <m:r>
                              <a:rPr lang="en-US" i="1">
                                <a:latin typeface="Cambria Math" panose="02040503050406030204" pitchFamily="18" charset="0"/>
                              </a:rPr>
                              <m:t>𝑣</m:t>
                            </m:r>
                            <m:r>
                              <a:rPr lang="en-US" i="0">
                                <a:latin typeface="Cambria Math" panose="02040503050406030204" pitchFamily="18" charset="0"/>
                              </a:rPr>
                              <m:t>&gt;</m:t>
                            </m:r>
                          </m:sub>
                        </m:sSub>
                      </m:sup>
                    </m:sSup>
                    <m:r>
                      <a:rPr lang="en-US" i="0">
                        <a:latin typeface="Cambria Math" panose="02040503050406030204" pitchFamily="18" charset="0"/>
                      </a:rPr>
                      <m:t> </m:t>
                    </m:r>
                    <m:r>
                      <a:rPr lang="en-US" i="1">
                        <a:latin typeface="Cambria Math" panose="02040503050406030204" pitchFamily="18" charset="0"/>
                      </a:rPr>
                      <m:t>𝑚𝑜𝑑</m:t>
                    </m:r>
                    <m:r>
                      <a:rPr lang="en-US" i="0">
                        <a:latin typeface="Cambria Math" panose="02040503050406030204" pitchFamily="18" charset="0"/>
                      </a:rPr>
                      <m:t> </m:t>
                    </m:r>
                    <m:r>
                      <a:rPr lang="en-US" i="1">
                        <a:latin typeface="Cambria Math" panose="02040503050406030204" pitchFamily="18" charset="0"/>
                      </a:rPr>
                      <m:t>𝑝</m:t>
                    </m:r>
                  </m:oMath>
                </a14:m>
                <a:r>
                  <a:rPr lang="en-US" dirty="0"/>
                  <a:t> ……………………..(1)</a:t>
                </a:r>
              </a:p>
            </p:txBody>
          </p:sp>
        </mc:Choice>
        <mc:Fallback>
          <p:sp>
            <p:nvSpPr>
              <p:cNvPr id="3" name="Rectangle 2"/>
              <p:cNvSpPr>
                <a:spLocks noRot="1" noChangeAspect="1" noMove="1" noResize="1" noEditPoints="1" noAdjustHandles="1" noChangeArrowheads="1" noChangeShapeType="1" noTextEdit="1"/>
              </p:cNvSpPr>
              <p:nvPr/>
            </p:nvSpPr>
            <p:spPr>
              <a:xfrm>
                <a:off x="3515261" y="4419600"/>
                <a:ext cx="4318426" cy="387157"/>
              </a:xfrm>
              <a:prstGeom prst="rect">
                <a:avLst/>
              </a:prstGeom>
              <a:blipFill>
                <a:blip r:embed="rId3" cstate="print"/>
                <a:stretch>
                  <a:fillRect t="-4688" r="-1130" b="-21875"/>
                </a:stretch>
              </a:blipFill>
            </p:spPr>
            <p:txBody>
              <a:bodyPr/>
              <a:lstStyle/>
              <a:p>
                <a:r>
                  <a:rPr lang="en-US">
                    <a:noFill/>
                  </a:rPr>
                  <a:t> </a:t>
                </a:r>
              </a:p>
            </p:txBody>
          </p:sp>
        </mc:Fallback>
      </mc:AlternateContent>
      <mc:AlternateContent xmlns:mc="http://schemas.openxmlformats.org/markup-compatibility/2006">
        <mc:Choice xmlns="" xmlns:a14="http://schemas.microsoft.com/office/drawing/2010/main" Requires="a14">
          <p:sp>
            <p:nvSpPr>
              <p:cNvPr id="6" name="Rectangle 5"/>
              <p:cNvSpPr/>
              <p:nvPr/>
            </p:nvSpPr>
            <p:spPr>
              <a:xfrm>
                <a:off x="3515261" y="4941719"/>
                <a:ext cx="5108963" cy="40459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mtClean="0">
                              <a:latin typeface="Cambria Math" panose="02040503050406030204" pitchFamily="18" charset="0"/>
                            </a:rPr>
                          </m:ctrlPr>
                        </m:sSubPr>
                        <m:e>
                          <m:r>
                            <a:rPr lang="en-US" i="1">
                              <a:latin typeface="Cambria Math" panose="02040503050406030204" pitchFamily="18" charset="0"/>
                            </a:rPr>
                            <m:t>𝐼𝑃𝑟</m:t>
                          </m:r>
                        </m:e>
                        <m:sub>
                          <m:r>
                            <a:rPr lang="en-US" i="0">
                              <a:latin typeface="Cambria Math" panose="02040503050406030204" pitchFamily="18" charset="0"/>
                            </a:rPr>
                            <m:t>&lt;</m:t>
                          </m:r>
                          <m:r>
                            <a:rPr lang="en-US" i="1">
                              <a:latin typeface="Cambria Math" panose="02040503050406030204" pitchFamily="18" charset="0"/>
                            </a:rPr>
                            <m:t>h</m:t>
                          </m:r>
                          <m:r>
                            <a:rPr lang="en-US" i="0">
                              <a:latin typeface="Cambria Math" panose="02040503050406030204" pitchFamily="18" charset="0"/>
                            </a:rPr>
                            <m:t>−1,</m:t>
                          </m:r>
                          <m:r>
                            <a:rPr lang="en-US" i="1">
                              <a:latin typeface="Cambria Math" panose="02040503050406030204" pitchFamily="18" charset="0"/>
                            </a:rPr>
                            <m:t>𝑣</m:t>
                          </m:r>
                          <m:r>
                            <a:rPr lang="en-US" i="0">
                              <a:latin typeface="Cambria Math" panose="02040503050406030204" pitchFamily="18" charset="0"/>
                            </a:rPr>
                            <m:t>&gt;</m:t>
                          </m:r>
                        </m:sub>
                      </m:sSub>
                      <m:r>
                        <a:rPr lang="en-US" i="0">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𝐵𝐾</m:t>
                              </m:r>
                            </m:e>
                            <m:sub>
                              <m:r>
                                <a:rPr lang="en-US" i="0">
                                  <a:latin typeface="Cambria Math" panose="02040503050406030204" pitchFamily="18" charset="0"/>
                                </a:rPr>
                                <m:t>&lt;</m:t>
                              </m:r>
                              <m:r>
                                <a:rPr lang="en-US" i="1">
                                  <a:latin typeface="Cambria Math" panose="02040503050406030204" pitchFamily="18" charset="0"/>
                                </a:rPr>
                                <m:t>h</m:t>
                              </m:r>
                              <m:r>
                                <a:rPr lang="en-US" i="0">
                                  <a:latin typeface="Cambria Math" panose="02040503050406030204" pitchFamily="18" charset="0"/>
                                </a:rPr>
                                <m:t>,2</m:t>
                              </m:r>
                              <m:r>
                                <a:rPr lang="en-US" i="1">
                                  <a:latin typeface="Cambria Math" panose="02040503050406030204" pitchFamily="18" charset="0"/>
                                </a:rPr>
                                <m:t>𝑣</m:t>
                              </m:r>
                              <m:r>
                                <a:rPr lang="en-US" i="0">
                                  <a:latin typeface="Cambria Math" panose="02040503050406030204" pitchFamily="18" charset="0"/>
                                </a:rPr>
                                <m:t>+1&gt;</m:t>
                              </m:r>
                            </m:sub>
                          </m:sSub>
                        </m:e>
                        <m:sup>
                          <m:sSub>
                            <m:sSubPr>
                              <m:ctrlPr>
                                <a:rPr lang="en-US" i="1">
                                  <a:latin typeface="Cambria Math" panose="02040503050406030204" pitchFamily="18" charset="0"/>
                                </a:rPr>
                              </m:ctrlPr>
                            </m:sSubPr>
                            <m:e>
                              <m:r>
                                <a:rPr lang="en-US" i="1">
                                  <a:latin typeface="Cambria Math" panose="02040503050406030204" pitchFamily="18" charset="0"/>
                                </a:rPr>
                                <m:t>𝑃𝑟</m:t>
                              </m:r>
                            </m:e>
                            <m:sub>
                              <m:r>
                                <a:rPr lang="en-US" i="0">
                                  <a:latin typeface="Cambria Math" panose="02040503050406030204" pitchFamily="18" charset="0"/>
                                </a:rPr>
                                <m:t>&lt;</m:t>
                              </m:r>
                              <m:r>
                                <a:rPr lang="en-US" i="1">
                                  <a:latin typeface="Cambria Math" panose="02040503050406030204" pitchFamily="18" charset="0"/>
                                </a:rPr>
                                <m:t>h</m:t>
                              </m:r>
                              <m:r>
                                <a:rPr lang="en-US" i="0">
                                  <a:latin typeface="Cambria Math" panose="02040503050406030204" pitchFamily="18" charset="0"/>
                                </a:rPr>
                                <m:t>,2</m:t>
                              </m:r>
                              <m:r>
                                <a:rPr lang="en-US" i="1">
                                  <a:latin typeface="Cambria Math" panose="02040503050406030204" pitchFamily="18" charset="0"/>
                                </a:rPr>
                                <m:t>𝑣</m:t>
                              </m:r>
                              <m:r>
                                <a:rPr lang="en-US" i="0">
                                  <a:latin typeface="Cambria Math" panose="02040503050406030204" pitchFamily="18" charset="0"/>
                                </a:rPr>
                                <m:t>&gt;</m:t>
                              </m:r>
                            </m:sub>
                          </m:sSub>
                        </m:sup>
                      </m:sSup>
                      <m:r>
                        <a:rPr lang="en-US" i="1">
                          <a:latin typeface="Cambria Math" panose="02040503050406030204" pitchFamily="18" charset="0"/>
                        </a:rPr>
                        <m:t>𝑚𝑜𝑑</m:t>
                      </m:r>
                      <m:r>
                        <a:rPr lang="en-US" i="0">
                          <a:latin typeface="Cambria Math" panose="02040503050406030204" pitchFamily="18" charset="0"/>
                        </a:rPr>
                        <m:t> </m:t>
                      </m:r>
                      <m:r>
                        <a:rPr lang="en-US" i="1">
                          <a:latin typeface="Cambria Math" panose="02040503050406030204" pitchFamily="18" charset="0"/>
                        </a:rPr>
                        <m:t>𝑝</m:t>
                      </m:r>
                      <m:r>
                        <a:rPr lang="en-US" b="0" i="1" smtClean="0">
                          <a:latin typeface="Cambria Math" panose="02040503050406030204" pitchFamily="18" charset="0"/>
                        </a:rPr>
                        <m:t>……….(2)</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3515261" y="4941719"/>
                <a:ext cx="5108963" cy="404598"/>
              </a:xfrm>
              <a:prstGeom prst="rect">
                <a:avLst/>
              </a:prstGeom>
              <a:blipFill>
                <a:blip r:embed="rId4" cstate="print"/>
                <a:stretch>
                  <a:fillRect b="-9091"/>
                </a:stretch>
              </a:blipFill>
            </p:spPr>
            <p:txBody>
              <a:bodyPr/>
              <a:lstStyle/>
              <a:p>
                <a:r>
                  <a:rPr lang="en-US">
                    <a:noFill/>
                  </a:rPr>
                  <a:t> </a:t>
                </a:r>
              </a:p>
            </p:txBody>
          </p:sp>
        </mc:Fallback>
      </mc:AlternateContent>
      <mc:AlternateContent xmlns:mc="http://schemas.openxmlformats.org/markup-compatibility/2006">
        <mc:Choice xmlns="" xmlns:a14="http://schemas.microsoft.com/office/drawing/2010/main" Requires="a14">
          <p:sp>
            <p:nvSpPr>
              <p:cNvPr id="7" name="Rectangle 6"/>
              <p:cNvSpPr/>
              <p:nvPr/>
            </p:nvSpPr>
            <p:spPr>
              <a:xfrm>
                <a:off x="3515261" y="5775819"/>
                <a:ext cx="5369996" cy="439351"/>
              </a:xfrm>
              <a:prstGeom prst="rect">
                <a:avLst/>
              </a:prstGeom>
            </p:spPr>
            <p:txBody>
              <a:bodyPr wrap="none">
                <a:spAutoFit/>
              </a:bodyPr>
              <a:lstStyle/>
              <a:p>
                <a:pPr>
                  <a:lnSpc>
                    <a:spcPct val="115000"/>
                  </a:lnSpc>
                  <a:spcAft>
                    <a:spcPts val="1000"/>
                  </a:spcAft>
                </a:pPr>
                <a14:m>
                  <m:oMath xmlns:m="http://schemas.openxmlformats.org/officeDocument/2006/math">
                    <m:r>
                      <a:rPr lang="en-US" i="1">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𝐼𝑃𝑟</m:t>
                        </m:r>
                      </m:e>
                      <m:sub>
                        <m:r>
                          <a:rPr lang="en-US" i="1">
                            <a:latin typeface="Cambria Math" panose="02040503050406030204" pitchFamily="18" charset="0"/>
                            <a:ea typeface="Times New Roman" panose="02020603050405020304" pitchFamily="18" charset="0"/>
                            <a:cs typeface="Times New Roman" panose="02020603050405020304" pitchFamily="18" charset="0"/>
                          </a:rPr>
                          <m:t>&lt;</m:t>
                        </m:r>
                        <m:r>
                          <a:rPr lang="en-US" i="1">
                            <a:latin typeface="Cambria Math" panose="02040503050406030204" pitchFamily="18" charset="0"/>
                            <a:ea typeface="Times New Roman" panose="02020603050405020304" pitchFamily="18" charset="0"/>
                            <a:cs typeface="Times New Roman" panose="02020603050405020304" pitchFamily="18" charset="0"/>
                          </a:rPr>
                          <m:t>𝑙</m:t>
                        </m:r>
                        <m:r>
                          <a:rPr lang="en-US" i="1">
                            <a:latin typeface="Cambria Math" panose="02040503050406030204" pitchFamily="18" charset="0"/>
                            <a:ea typeface="Times New Roman" panose="02020603050405020304" pitchFamily="18" charset="0"/>
                            <a:cs typeface="Times New Roman" panose="02020603050405020304" pitchFamily="18" charset="0"/>
                          </a:rPr>
                          <m:t>,</m:t>
                        </m:r>
                        <m:r>
                          <a:rPr lang="en-US" i="1">
                            <a:latin typeface="Cambria Math" panose="02040503050406030204" pitchFamily="18" charset="0"/>
                            <a:ea typeface="Times New Roman" panose="02020603050405020304" pitchFamily="18" charset="0"/>
                            <a:cs typeface="Times New Roman" panose="02020603050405020304" pitchFamily="18" charset="0"/>
                          </a:rPr>
                          <m:t>𝑣</m:t>
                        </m:r>
                        <m:r>
                          <a:rPr lang="en-US" i="1">
                            <a:latin typeface="Cambria Math" panose="02040503050406030204" pitchFamily="18" charset="0"/>
                            <a:ea typeface="Times New Roman" panose="02020603050405020304" pitchFamily="18" charset="0"/>
                            <a:cs typeface="Times New Roman" panose="02020603050405020304" pitchFamily="18" charset="0"/>
                          </a:rPr>
                          <m:t>&gt;</m:t>
                        </m:r>
                      </m:sub>
                    </m:sSub>
                    <m:r>
                      <a:rPr lang="en-US"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i="1">
                            <a:latin typeface="Cambria Math" panose="02040503050406030204" pitchFamily="18" charset="0"/>
                            <a:ea typeface="Times New Roman" panose="02020603050405020304" pitchFamily="18" charset="0"/>
                            <a:cs typeface="Times New Roman" panose="02020603050405020304" pitchFamily="18" charset="0"/>
                          </a:rPr>
                        </m:ctrlPr>
                      </m:sSupPr>
                      <m:e>
                        <m:r>
                          <a:rPr lang="en-US"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𝐵𝐾</m:t>
                            </m:r>
                          </m:e>
                          <m:sub>
                            <m:r>
                              <a:rPr lang="en-US" i="1">
                                <a:latin typeface="Cambria Math" panose="02040503050406030204" pitchFamily="18" charset="0"/>
                                <a:ea typeface="Times New Roman" panose="02020603050405020304" pitchFamily="18" charset="0"/>
                                <a:cs typeface="Times New Roman" panose="02020603050405020304" pitchFamily="18" charset="0"/>
                              </a:rPr>
                              <m:t>&lt;</m:t>
                            </m:r>
                            <m:r>
                              <a:rPr lang="en-US" i="1">
                                <a:latin typeface="Cambria Math" panose="02040503050406030204" pitchFamily="18" charset="0"/>
                                <a:ea typeface="Times New Roman" panose="02020603050405020304" pitchFamily="18" charset="0"/>
                                <a:cs typeface="Times New Roman" panose="02020603050405020304" pitchFamily="18" charset="0"/>
                              </a:rPr>
                              <m:t>𝑙</m:t>
                            </m:r>
                            <m:r>
                              <a:rPr lang="en-US" i="1">
                                <a:latin typeface="Cambria Math" panose="02040503050406030204" pitchFamily="18" charset="0"/>
                                <a:ea typeface="Times New Roman" panose="02020603050405020304" pitchFamily="18" charset="0"/>
                                <a:cs typeface="Times New Roman" panose="02020603050405020304" pitchFamily="18" charset="0"/>
                              </a:rPr>
                              <m:t>+1,2</m:t>
                            </m:r>
                            <m:r>
                              <a:rPr lang="en-US" i="1">
                                <a:latin typeface="Cambria Math" panose="02040503050406030204" pitchFamily="18" charset="0"/>
                                <a:ea typeface="Times New Roman" panose="02020603050405020304" pitchFamily="18" charset="0"/>
                                <a:cs typeface="Times New Roman" panose="02020603050405020304" pitchFamily="18" charset="0"/>
                              </a:rPr>
                              <m:t>𝑣</m:t>
                            </m:r>
                            <m:r>
                              <a:rPr lang="en-US" i="1">
                                <a:latin typeface="Cambria Math" panose="02040503050406030204" pitchFamily="18" charset="0"/>
                                <a:ea typeface="Times New Roman" panose="02020603050405020304" pitchFamily="18" charset="0"/>
                                <a:cs typeface="Times New Roman" panose="02020603050405020304" pitchFamily="18" charset="0"/>
                              </a:rPr>
                              <m:t>+1&gt;</m:t>
                            </m:r>
                          </m:sub>
                        </m:sSub>
                      </m:e>
                      <m:sup>
                        <m:sSub>
                          <m:sSubPr>
                            <m:ctrlPr>
                              <a:rPr lang="en-US" i="1">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𝐼𝑃𝑟</m:t>
                            </m:r>
                          </m:e>
                          <m:sub>
                            <m:r>
                              <a:rPr lang="en-US" i="1">
                                <a:latin typeface="Cambria Math" panose="02040503050406030204" pitchFamily="18" charset="0"/>
                                <a:ea typeface="Times New Roman" panose="02020603050405020304" pitchFamily="18" charset="0"/>
                                <a:cs typeface="Times New Roman" panose="02020603050405020304" pitchFamily="18" charset="0"/>
                              </a:rPr>
                              <m:t>&lt;</m:t>
                            </m:r>
                            <m:r>
                              <a:rPr lang="en-US" i="1">
                                <a:latin typeface="Cambria Math" panose="02040503050406030204" pitchFamily="18" charset="0"/>
                                <a:ea typeface="Times New Roman" panose="02020603050405020304" pitchFamily="18" charset="0"/>
                                <a:cs typeface="Times New Roman" panose="02020603050405020304" pitchFamily="18" charset="0"/>
                              </a:rPr>
                              <m:t>𝑙</m:t>
                            </m:r>
                            <m:r>
                              <a:rPr lang="en-US" i="1">
                                <a:latin typeface="Cambria Math" panose="02040503050406030204" pitchFamily="18" charset="0"/>
                                <a:ea typeface="Times New Roman" panose="02020603050405020304" pitchFamily="18" charset="0"/>
                                <a:cs typeface="Times New Roman" panose="02020603050405020304" pitchFamily="18" charset="0"/>
                              </a:rPr>
                              <m:t>+1,2</m:t>
                            </m:r>
                            <m:r>
                              <a:rPr lang="en-US" i="1">
                                <a:latin typeface="Cambria Math" panose="02040503050406030204" pitchFamily="18" charset="0"/>
                                <a:ea typeface="Times New Roman" panose="02020603050405020304" pitchFamily="18" charset="0"/>
                                <a:cs typeface="Times New Roman" panose="02020603050405020304" pitchFamily="18" charset="0"/>
                              </a:rPr>
                              <m:t>𝑣</m:t>
                            </m:r>
                            <m:r>
                              <a:rPr lang="en-US" i="1">
                                <a:latin typeface="Cambria Math" panose="02040503050406030204" pitchFamily="18" charset="0"/>
                                <a:ea typeface="Times New Roman" panose="02020603050405020304" pitchFamily="18" charset="0"/>
                                <a:cs typeface="Times New Roman" panose="02020603050405020304" pitchFamily="18" charset="0"/>
                              </a:rPr>
                              <m:t>&gt;</m:t>
                            </m:r>
                          </m:sub>
                        </m:sSub>
                      </m:sup>
                    </m:sSup>
                    <m:r>
                      <a:rPr lang="en-US" i="1">
                        <a:latin typeface="Cambria Math" panose="02040503050406030204" pitchFamily="18" charset="0"/>
                        <a:ea typeface="Times New Roman" panose="02020603050405020304" pitchFamily="18" charset="0"/>
                        <a:cs typeface="Times New Roman" panose="02020603050405020304" pitchFamily="18" charset="0"/>
                      </a:rPr>
                      <m:t>𝑚𝑜𝑑</m:t>
                    </m:r>
                    <m:r>
                      <a:rPr lang="en-US" i="1">
                        <a:latin typeface="Cambria Math" panose="02040503050406030204" pitchFamily="18" charset="0"/>
                        <a:ea typeface="Times New Roman" panose="02020603050405020304" pitchFamily="18" charset="0"/>
                        <a:cs typeface="Times New Roman" panose="02020603050405020304" pitchFamily="18" charset="0"/>
                      </a:rPr>
                      <m:t> </m:t>
                    </m:r>
                    <m:r>
                      <a:rPr lang="en-US" i="1">
                        <a:latin typeface="Cambria Math" panose="02040503050406030204" pitchFamily="18" charset="0"/>
                        <a:ea typeface="Times New Roman" panose="02020603050405020304" pitchFamily="18" charset="0"/>
                        <a:cs typeface="Times New Roman" panose="02020603050405020304" pitchFamily="18" charset="0"/>
                      </a:rPr>
                      <m:t>𝑝</m:t>
                    </m:r>
                  </m:oMath>
                </a14:m>
                <a:r>
                  <a:rPr lang="en-US" dirty="0">
                    <a:latin typeface="Calibri" panose="020F0502020204030204" pitchFamily="34" charset="0"/>
                    <a:ea typeface="Times New Roman" panose="02020603050405020304" pitchFamily="18" charset="0"/>
                    <a:cs typeface="Times New Roman" panose="02020603050405020304" pitchFamily="18" charset="0"/>
                  </a:rPr>
                  <a:t>)……………(3)</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7" name="Rectangle 6"/>
              <p:cNvSpPr>
                <a:spLocks noRot="1" noChangeAspect="1" noMove="1" noResize="1" noEditPoints="1" noAdjustHandles="1" noChangeArrowheads="1" noChangeShapeType="1" noTextEdit="1"/>
              </p:cNvSpPr>
              <p:nvPr/>
            </p:nvSpPr>
            <p:spPr>
              <a:xfrm>
                <a:off x="3515261" y="5775819"/>
                <a:ext cx="5369996" cy="439351"/>
              </a:xfrm>
              <a:prstGeom prst="rect">
                <a:avLst/>
              </a:prstGeom>
              <a:blipFill>
                <a:blip r:embed="rId5" cstate="print"/>
                <a:stretch>
                  <a:fillRect r="-227" b="-17808"/>
                </a:stretch>
              </a:blipFill>
            </p:spPr>
            <p:txBody>
              <a:bodyPr/>
              <a:lstStyle/>
              <a:p>
                <a:r>
                  <a:rPr lang="en-US">
                    <a:noFill/>
                  </a:rPr>
                  <a:t> </a:t>
                </a:r>
              </a:p>
            </p:txBody>
          </p:sp>
        </mc:Fallback>
      </mc:AlternateContent>
      <p:pic>
        <p:nvPicPr>
          <p:cNvPr id="9" name="Picture 8" descr="group key images.png"/>
          <p:cNvPicPr>
            <a:picLocks noChangeAspect="1"/>
          </p:cNvPicPr>
          <p:nvPr/>
        </p:nvPicPr>
        <p:blipFill>
          <a:blip r:embed="rId6" cstate="print"/>
          <a:stretch>
            <a:fillRect/>
          </a:stretch>
        </p:blipFill>
        <p:spPr>
          <a:xfrm>
            <a:off x="4114800" y="1143001"/>
            <a:ext cx="533400" cy="609599"/>
          </a:xfrm>
          <a:prstGeom prst="rect">
            <a:avLst/>
          </a:prstGeom>
        </p:spPr>
      </p:pic>
      <p:pic>
        <p:nvPicPr>
          <p:cNvPr id="10" name="Picture 9" descr="key image.jpg"/>
          <p:cNvPicPr>
            <a:picLocks noChangeAspect="1"/>
          </p:cNvPicPr>
          <p:nvPr/>
        </p:nvPicPr>
        <p:blipFill>
          <a:blip r:embed="rId7" cstate="print"/>
          <a:stretch>
            <a:fillRect/>
          </a:stretch>
        </p:blipFill>
        <p:spPr>
          <a:xfrm>
            <a:off x="685800" y="3657600"/>
            <a:ext cx="457200" cy="609600"/>
          </a:xfrm>
          <a:prstGeom prst="rect">
            <a:avLst/>
          </a:prstGeom>
        </p:spPr>
      </p:pic>
      <p:pic>
        <p:nvPicPr>
          <p:cNvPr id="11" name="Picture 10" descr="key image.jpg"/>
          <p:cNvPicPr>
            <a:picLocks noChangeAspect="1"/>
          </p:cNvPicPr>
          <p:nvPr/>
        </p:nvPicPr>
        <p:blipFill>
          <a:blip r:embed="rId8" cstate="print"/>
          <a:stretch>
            <a:fillRect/>
          </a:stretch>
        </p:blipFill>
        <p:spPr>
          <a:xfrm>
            <a:off x="2362200" y="3810000"/>
            <a:ext cx="457200" cy="590550"/>
          </a:xfrm>
          <a:prstGeom prst="rect">
            <a:avLst/>
          </a:prstGeom>
        </p:spPr>
      </p:pic>
      <p:pic>
        <p:nvPicPr>
          <p:cNvPr id="12" name="Picture 11" descr="key image.jpg"/>
          <p:cNvPicPr>
            <a:picLocks noChangeAspect="1"/>
          </p:cNvPicPr>
          <p:nvPr/>
        </p:nvPicPr>
        <p:blipFill>
          <a:blip r:embed="rId7" cstate="print"/>
          <a:stretch>
            <a:fillRect/>
          </a:stretch>
        </p:blipFill>
        <p:spPr>
          <a:xfrm>
            <a:off x="3429000" y="3886200"/>
            <a:ext cx="457200" cy="609600"/>
          </a:xfrm>
          <a:prstGeom prst="rect">
            <a:avLst/>
          </a:prstGeom>
        </p:spPr>
      </p:pic>
      <p:pic>
        <p:nvPicPr>
          <p:cNvPr id="13" name="Picture 12" descr="key image.jpg"/>
          <p:cNvPicPr>
            <a:picLocks noChangeAspect="1"/>
          </p:cNvPicPr>
          <p:nvPr/>
        </p:nvPicPr>
        <p:blipFill>
          <a:blip r:embed="rId8" cstate="print"/>
          <a:stretch>
            <a:fillRect/>
          </a:stretch>
        </p:blipFill>
        <p:spPr>
          <a:xfrm>
            <a:off x="5562600" y="3581400"/>
            <a:ext cx="457200" cy="590550"/>
          </a:xfrm>
          <a:prstGeom prst="rect">
            <a:avLst/>
          </a:prstGeom>
        </p:spPr>
      </p:pic>
      <p:pic>
        <p:nvPicPr>
          <p:cNvPr id="14" name="Picture 13" descr="key image.jpg"/>
          <p:cNvPicPr>
            <a:picLocks noChangeAspect="1"/>
          </p:cNvPicPr>
          <p:nvPr/>
        </p:nvPicPr>
        <p:blipFill>
          <a:blip r:embed="rId8" cstate="print"/>
          <a:stretch>
            <a:fillRect/>
          </a:stretch>
        </p:blipFill>
        <p:spPr>
          <a:xfrm>
            <a:off x="6019800" y="2209800"/>
            <a:ext cx="457200" cy="590550"/>
          </a:xfrm>
          <a:prstGeom prst="rect">
            <a:avLst/>
          </a:prstGeom>
        </p:spPr>
      </p:pic>
      <p:pic>
        <p:nvPicPr>
          <p:cNvPr id="15" name="Picture 14" descr="key image.jpg"/>
          <p:cNvPicPr>
            <a:picLocks noChangeAspect="1"/>
          </p:cNvPicPr>
          <p:nvPr/>
        </p:nvPicPr>
        <p:blipFill>
          <a:blip r:embed="rId8" cstate="print"/>
          <a:stretch>
            <a:fillRect/>
          </a:stretch>
        </p:blipFill>
        <p:spPr>
          <a:xfrm>
            <a:off x="762000" y="2286000"/>
            <a:ext cx="457200" cy="590550"/>
          </a:xfrm>
          <a:prstGeom prst="rect">
            <a:avLst/>
          </a:prstGeom>
        </p:spPr>
      </p:pic>
      <p:pic>
        <p:nvPicPr>
          <p:cNvPr id="16" name="Picture 15" descr="key image.jpg"/>
          <p:cNvPicPr>
            <a:picLocks noChangeAspect="1"/>
          </p:cNvPicPr>
          <p:nvPr/>
        </p:nvPicPr>
        <p:blipFill>
          <a:blip r:embed="rId8" cstate="print"/>
          <a:stretch>
            <a:fillRect/>
          </a:stretch>
        </p:blipFill>
        <p:spPr>
          <a:xfrm>
            <a:off x="3276600" y="2057400"/>
            <a:ext cx="457200" cy="590550"/>
          </a:xfrm>
          <a:prstGeom prst="rect">
            <a:avLst/>
          </a:prstGeom>
        </p:spPr>
      </p:pic>
    </p:spTree>
  </p:cSld>
  <p:clrMapOvr>
    <a:masterClrMapping/>
  </p:clrMapOvr>
  <p:transition>
    <p:wedg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rmAutofit/>
          </a:bodyPr>
          <a:lstStyle/>
          <a:p>
            <a:r>
              <a:rPr lang="en-US" dirty="0" smtClean="0"/>
              <a:t>Real world application</a:t>
            </a:r>
            <a:endParaRPr lang="en-US" dirty="0"/>
          </a:p>
        </p:txBody>
      </p:sp>
      <p:sp>
        <p:nvSpPr>
          <p:cNvPr id="4" name="Date Placeholder 3"/>
          <p:cNvSpPr>
            <a:spLocks noGrp="1"/>
          </p:cNvSpPr>
          <p:nvPr>
            <p:ph type="dt" sz="half" idx="10"/>
          </p:nvPr>
        </p:nvSpPr>
        <p:spPr/>
        <p:txBody>
          <a:bodyPr/>
          <a:lstStyle/>
          <a:p>
            <a:fld id="{D7ABC473-F6FA-4AD9-9D4E-B6A8C974DC10}" type="datetime1">
              <a:rPr lang="en-US" smtClean="0"/>
              <a:pPr/>
              <a:t>8/23/2017</a:t>
            </a:fld>
            <a:endParaRPr lang="en-US" dirty="0"/>
          </a:p>
        </p:txBody>
      </p:sp>
      <p:sp>
        <p:nvSpPr>
          <p:cNvPr id="6" name="Slide Number Placeholder 5"/>
          <p:cNvSpPr>
            <a:spLocks noGrp="1"/>
          </p:cNvSpPr>
          <p:nvPr>
            <p:ph type="sldNum" sz="quarter" idx="12"/>
          </p:nvPr>
        </p:nvSpPr>
        <p:spPr/>
        <p:txBody>
          <a:bodyPr/>
          <a:lstStyle/>
          <a:p>
            <a:fld id="{63309A2D-E0FE-40FD-99B3-1AD4432C79E0}" type="slidenum">
              <a:rPr lang="en-US" smtClean="0"/>
              <a:pPr/>
              <a:t>23</a:t>
            </a:fld>
            <a:endParaRPr lang="en-US" dirty="0"/>
          </a:p>
        </p:txBody>
      </p:sp>
      <p:pic>
        <p:nvPicPr>
          <p:cNvPr id="1026" name="Picture 2" descr="C:\Users\sanjeev kumar\Desktop\centralized-it-structure.png"/>
          <p:cNvPicPr>
            <a:picLocks noGrp="1" noChangeAspect="1" noChangeArrowheads="1"/>
          </p:cNvPicPr>
          <p:nvPr>
            <p:ph idx="1"/>
          </p:nvPr>
        </p:nvPicPr>
        <p:blipFill>
          <a:blip r:embed="rId2" cstate="print"/>
          <a:srcRect/>
          <a:stretch>
            <a:fillRect/>
          </a:stretch>
        </p:blipFill>
        <p:spPr bwMode="auto">
          <a:xfrm>
            <a:off x="1447800" y="1752600"/>
            <a:ext cx="6096000" cy="4267200"/>
          </a:xfrm>
          <a:prstGeom prst="rect">
            <a:avLst/>
          </a:prstGeom>
          <a:noFill/>
        </p:spPr>
      </p:pic>
    </p:spTree>
  </p:cSld>
  <p:clrMapOvr>
    <a:masterClrMapping/>
  </p:clrMapOvr>
  <p:transition>
    <p:wedg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534400" cy="914400"/>
          </a:xfrm>
        </p:spPr>
        <p:txBody>
          <a:bodyPr>
            <a:noAutofit/>
          </a:bodyPr>
          <a:lstStyle/>
          <a:p>
            <a:r>
              <a:rPr lang="en-US" sz="4000" b="1" dirty="0">
                <a:solidFill>
                  <a:schemeClr val="tx1"/>
                </a:solidFill>
                <a:latin typeface="Times New Roman" pitchFamily="18" charset="0"/>
                <a:cs typeface="Times New Roman" pitchFamily="18" charset="0"/>
              </a:rPr>
              <a:t>Algorithm of Group Key Computation </a:t>
            </a:r>
          </a:p>
        </p:txBody>
      </p:sp>
      <p:sp>
        <p:nvSpPr>
          <p:cNvPr id="7" name="Date Placeholder 6"/>
          <p:cNvSpPr>
            <a:spLocks noGrp="1"/>
          </p:cNvSpPr>
          <p:nvPr>
            <p:ph type="dt" sz="half" idx="10"/>
          </p:nvPr>
        </p:nvSpPr>
        <p:spPr/>
        <p:txBody>
          <a:bodyPr/>
          <a:lstStyle/>
          <a:p>
            <a:fld id="{D59E0598-1F54-4B3B-9DD4-346D34BE79F2}" type="datetime1">
              <a:rPr lang="en-US" smtClean="0"/>
              <a:pPr/>
              <a:t>8/23/2017</a:t>
            </a:fld>
            <a:endParaRPr lang="en-US" dirty="0"/>
          </a:p>
        </p:txBody>
      </p:sp>
      <p:sp>
        <p:nvSpPr>
          <p:cNvPr id="5" name="Slide Number Placeholder 4"/>
          <p:cNvSpPr>
            <a:spLocks noGrp="1"/>
          </p:cNvSpPr>
          <p:nvPr>
            <p:ph type="sldNum" sz="quarter" idx="12"/>
          </p:nvPr>
        </p:nvSpPr>
        <p:spPr/>
        <p:txBody>
          <a:bodyPr/>
          <a:lstStyle/>
          <a:p>
            <a:fld id="{63309A2D-E0FE-40FD-99B3-1AD4432C79E0}" type="slidenum">
              <a:rPr lang="en-US" smtClean="0"/>
              <a:pPr/>
              <a:t>24</a:t>
            </a:fld>
            <a:endParaRPr lang="en-US"/>
          </a:p>
        </p:txBody>
      </p:sp>
      <p:pic>
        <p:nvPicPr>
          <p:cNvPr id="4098" name="Picture 2"/>
          <p:cNvPicPr>
            <a:picLocks noChangeAspect="1" noChangeArrowheads="1"/>
          </p:cNvPicPr>
          <p:nvPr/>
        </p:nvPicPr>
        <p:blipFill>
          <a:blip r:embed="rId2" cstate="print"/>
          <a:srcRect/>
          <a:stretch>
            <a:fillRect/>
          </a:stretch>
        </p:blipFill>
        <p:spPr bwMode="auto">
          <a:xfrm>
            <a:off x="457200" y="1447800"/>
            <a:ext cx="7848600" cy="4953000"/>
          </a:xfrm>
          <a:prstGeom prst="rect">
            <a:avLst/>
          </a:prstGeom>
          <a:noFill/>
          <a:ln w="9525">
            <a:noFill/>
            <a:miter lim="800000"/>
            <a:headEnd/>
            <a:tailEnd/>
          </a:ln>
          <a:effectLst/>
        </p:spPr>
      </p:pic>
    </p:spTree>
  </p:cSld>
  <p:clrMapOvr>
    <a:masterClrMapping/>
  </p:clrMapOvr>
  <p:transition>
    <p:wedg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763000" cy="1295400"/>
          </a:xfrm>
        </p:spPr>
        <p:txBody>
          <a:bodyPr>
            <a:noAutofit/>
          </a:bodyPr>
          <a:lstStyle/>
          <a:p>
            <a:r>
              <a:rPr lang="en-US" sz="3600" b="1" dirty="0" smtClean="0">
                <a:latin typeface="Times New Roman" pitchFamily="18" charset="0"/>
                <a:cs typeface="Times New Roman" pitchFamily="18" charset="0"/>
              </a:rPr>
              <a:t>Generation of Private-Public Key Pair</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rmAutofit/>
          </a:bodyPr>
          <a:lstStyle/>
          <a:p>
            <a:pPr>
              <a:lnSpc>
                <a:spcPct val="150000"/>
              </a:lnSpc>
            </a:pPr>
            <a:r>
              <a:rPr lang="en-US" sz="2000" b="1" dirty="0" err="1" smtClean="0">
                <a:latin typeface="Times New Roman" pitchFamily="18" charset="0"/>
                <a:cs typeface="Times New Roman" pitchFamily="18" charset="0"/>
              </a:rPr>
              <a:t>Goldbachs</a:t>
            </a:r>
            <a:r>
              <a:rPr lang="en-US" sz="2000" b="1" dirty="0" smtClean="0">
                <a:latin typeface="Times New Roman" pitchFamily="18" charset="0"/>
                <a:cs typeface="Times New Roman" pitchFamily="18" charset="0"/>
              </a:rPr>
              <a:t> conjecture </a:t>
            </a:r>
            <a:r>
              <a:rPr lang="en-US" sz="2000" dirty="0" smtClean="0">
                <a:latin typeface="Times New Roman" pitchFamily="18" charset="0"/>
                <a:cs typeface="Times New Roman" pitchFamily="18" charset="0"/>
              </a:rPr>
              <a:t>[10]- “Every even integer n greater than 2 is the sum of two prime numbers.”</a:t>
            </a:r>
          </a:p>
          <a:p>
            <a:pPr algn="just">
              <a:lnSpc>
                <a:spcPct val="150000"/>
              </a:lnSpc>
            </a:pPr>
            <a:r>
              <a:rPr lang="en-US" sz="2000" dirty="0" smtClean="0">
                <a:latin typeface="Times New Roman" pitchFamily="18" charset="0"/>
                <a:cs typeface="Times New Roman" pitchFamily="18" charset="0"/>
              </a:rPr>
              <a:t>Hence </a:t>
            </a:r>
            <a:r>
              <a:rPr lang="en-US" sz="2000" dirty="0" err="1" smtClean="0">
                <a:latin typeface="Times New Roman" pitchFamily="18" charset="0"/>
                <a:cs typeface="Times New Roman" pitchFamily="18" charset="0"/>
              </a:rPr>
              <a:t>GrPr_j</a:t>
            </a:r>
            <a:r>
              <a:rPr lang="en-US" sz="2000" dirty="0" smtClean="0">
                <a:latin typeface="Times New Roman" pitchFamily="18" charset="0"/>
                <a:cs typeface="Times New Roman" pitchFamily="18" charset="0"/>
              </a:rPr>
              <a:t> (if </a:t>
            </a:r>
            <a:r>
              <a:rPr lang="en-US" sz="2000" dirty="0" err="1" smtClean="0">
                <a:latin typeface="Times New Roman" pitchFamily="18" charset="0"/>
                <a:cs typeface="Times New Roman" pitchFamily="18" charset="0"/>
              </a:rPr>
              <a:t>GrPr_j</a:t>
            </a:r>
            <a:r>
              <a:rPr lang="en-US" sz="2000" dirty="0" smtClean="0">
                <a:latin typeface="Times New Roman" pitchFamily="18" charset="0"/>
                <a:cs typeface="Times New Roman" pitchFamily="18" charset="0"/>
              </a:rPr>
              <a:t> is even) or </a:t>
            </a:r>
            <a:r>
              <a:rPr lang="en-US" sz="2000" dirty="0" err="1" smtClean="0">
                <a:latin typeface="Times New Roman" pitchFamily="18" charset="0"/>
                <a:cs typeface="Times New Roman" pitchFamily="18" charset="0"/>
              </a:rPr>
              <a:t>GrPrj</a:t>
            </a:r>
            <a:r>
              <a:rPr lang="en-US" sz="2000" dirty="0" smtClean="0">
                <a:latin typeface="Times New Roman" pitchFamily="18" charset="0"/>
                <a:cs typeface="Times New Roman" pitchFamily="18" charset="0"/>
              </a:rPr>
              <a:t> + 1 (if </a:t>
            </a:r>
            <a:r>
              <a:rPr lang="en-US" sz="2000" dirty="0" err="1" smtClean="0">
                <a:latin typeface="Times New Roman" pitchFamily="18" charset="0"/>
                <a:cs typeface="Times New Roman" pitchFamily="18" charset="0"/>
              </a:rPr>
              <a:t>GrPr_j</a:t>
            </a:r>
            <a:r>
              <a:rPr lang="en-US" sz="2000" dirty="0" smtClean="0">
                <a:latin typeface="Times New Roman" pitchFamily="18" charset="0"/>
                <a:cs typeface="Times New Roman" pitchFamily="18" charset="0"/>
              </a:rPr>
              <a:t> is odd) can be expressed as P + Q (P &gt;= Q). Several such (P, Q) pairs may exist, and the pair having minimum P- Q is considered. This guarantees a unique pair (P,Q) for a given </a:t>
            </a:r>
            <a:r>
              <a:rPr lang="en-US" sz="2000" dirty="0" err="1" smtClean="0">
                <a:latin typeface="Times New Roman" pitchFamily="18" charset="0"/>
                <a:cs typeface="Times New Roman" pitchFamily="18" charset="0"/>
              </a:rPr>
              <a:t>GrPr_j</a:t>
            </a:r>
            <a:r>
              <a:rPr lang="en-US" sz="2000" dirty="0" smtClean="0">
                <a:latin typeface="Times New Roman" pitchFamily="18" charset="0"/>
                <a:cs typeface="Times New Roman" pitchFamily="18" charset="0"/>
              </a:rPr>
              <a:t>.</a:t>
            </a:r>
          </a:p>
          <a:p>
            <a:pPr>
              <a:lnSpc>
                <a:spcPct val="150000"/>
              </a:lnSpc>
            </a:pPr>
            <a:r>
              <a:rPr lang="en-US" sz="2000" dirty="0" smtClean="0">
                <a:latin typeface="Times New Roman" pitchFamily="18" charset="0"/>
                <a:cs typeface="Times New Roman" pitchFamily="18" charset="0"/>
              </a:rPr>
              <a:t>Once P and Q are obtained, the group leader then follows RSA algorithm [3] to compute a private-public key pair.</a:t>
            </a: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A84E994-3B17-45EC-8488-910E99459B24}" type="datetime1">
              <a:rPr lang="en-US" smtClean="0"/>
              <a:pPr/>
              <a:t>8/23/2017</a:t>
            </a:fld>
            <a:endParaRPr lang="en-US" dirty="0"/>
          </a:p>
        </p:txBody>
      </p:sp>
      <p:sp>
        <p:nvSpPr>
          <p:cNvPr id="6" name="Slide Number Placeholder 5"/>
          <p:cNvSpPr>
            <a:spLocks noGrp="1"/>
          </p:cNvSpPr>
          <p:nvPr>
            <p:ph type="sldNum" sz="quarter" idx="12"/>
          </p:nvPr>
        </p:nvSpPr>
        <p:spPr/>
        <p:txBody>
          <a:bodyPr/>
          <a:lstStyle/>
          <a:p>
            <a:fld id="{63309A2D-E0FE-40FD-99B3-1AD4432C79E0}" type="slidenum">
              <a:rPr lang="en-US" smtClean="0"/>
              <a:pPr/>
              <a:t>25</a:t>
            </a:fld>
            <a:endParaRPr lang="en-US" dirty="0"/>
          </a:p>
        </p:txBody>
      </p:sp>
      <p:cxnSp>
        <p:nvCxnSpPr>
          <p:cNvPr id="8" name="Straight Connector 7"/>
          <p:cNvCxnSpPr/>
          <p:nvPr/>
        </p:nvCxnSpPr>
        <p:spPr>
          <a:xfrm rot="5400000">
            <a:off x="3124200" y="3429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3657600" y="3429000"/>
            <a:ext cx="304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edg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792162"/>
          </a:xfrm>
        </p:spPr>
        <p:txBody>
          <a:bodyPr>
            <a:normAutofit fontScale="90000"/>
          </a:bodyPr>
          <a:lstStyle/>
          <a:p>
            <a:r>
              <a:rPr lang="en-US" b="1" dirty="0">
                <a:solidFill>
                  <a:schemeClr val="tx1"/>
                </a:solidFill>
                <a:latin typeface="Times New Roman" pitchFamily="18" charset="0"/>
                <a:cs typeface="Times New Roman" pitchFamily="18" charset="0"/>
              </a:rPr>
              <a:t>Group Event Management</a:t>
            </a:r>
          </a:p>
        </p:txBody>
      </p:sp>
      <p:sp>
        <p:nvSpPr>
          <p:cNvPr id="3" name="Content Placeholder 2"/>
          <p:cNvSpPr>
            <a:spLocks noGrp="1"/>
          </p:cNvSpPr>
          <p:nvPr>
            <p:ph idx="1"/>
          </p:nvPr>
        </p:nvSpPr>
        <p:spPr>
          <a:xfrm>
            <a:off x="304800" y="1447800"/>
            <a:ext cx="8382000" cy="4572000"/>
          </a:xfrm>
        </p:spPr>
        <p:txBody>
          <a:bodyPr/>
          <a:lstStyle/>
          <a:p>
            <a:pPr>
              <a:lnSpc>
                <a:spcPct val="150000"/>
              </a:lnSpc>
            </a:pPr>
            <a:r>
              <a:rPr lang="en-US" sz="3200" dirty="0">
                <a:latin typeface="Times New Roman" pitchFamily="18" charset="0"/>
                <a:cs typeface="Times New Roman" pitchFamily="18" charset="0"/>
              </a:rPr>
              <a:t>Member joining</a:t>
            </a:r>
          </a:p>
          <a:p>
            <a:pPr>
              <a:lnSpc>
                <a:spcPct val="150000"/>
              </a:lnSpc>
            </a:pPr>
            <a:r>
              <a:rPr lang="en-US" sz="3200" dirty="0">
                <a:latin typeface="Times New Roman" pitchFamily="18" charset="0"/>
                <a:cs typeface="Times New Roman" pitchFamily="18" charset="0"/>
              </a:rPr>
              <a:t>Member leaving</a:t>
            </a:r>
          </a:p>
          <a:p>
            <a:pPr>
              <a:lnSpc>
                <a:spcPct val="150000"/>
              </a:lnSpc>
            </a:pPr>
            <a:r>
              <a:rPr lang="en-US" sz="3200" dirty="0">
                <a:latin typeface="Times New Roman" pitchFamily="18" charset="0"/>
                <a:cs typeface="Times New Roman" pitchFamily="18" charset="0"/>
              </a:rPr>
              <a:t>Rekeying</a:t>
            </a:r>
          </a:p>
        </p:txBody>
      </p:sp>
      <p:sp>
        <p:nvSpPr>
          <p:cNvPr id="7" name="Date Placeholder 6"/>
          <p:cNvSpPr>
            <a:spLocks noGrp="1"/>
          </p:cNvSpPr>
          <p:nvPr>
            <p:ph type="dt" sz="half" idx="10"/>
          </p:nvPr>
        </p:nvSpPr>
        <p:spPr/>
        <p:txBody>
          <a:bodyPr/>
          <a:lstStyle/>
          <a:p>
            <a:fld id="{70B6A8A3-79B0-47D0-B4BC-ED1EC3FF3D20}" type="datetime1">
              <a:rPr lang="en-US" smtClean="0"/>
              <a:pPr/>
              <a:t>8/23/2017</a:t>
            </a:fld>
            <a:endParaRPr lang="en-US" dirty="0"/>
          </a:p>
        </p:txBody>
      </p:sp>
      <p:sp>
        <p:nvSpPr>
          <p:cNvPr id="5" name="Slide Number Placeholder 4"/>
          <p:cNvSpPr>
            <a:spLocks noGrp="1"/>
          </p:cNvSpPr>
          <p:nvPr>
            <p:ph type="sldNum" sz="quarter" idx="12"/>
          </p:nvPr>
        </p:nvSpPr>
        <p:spPr/>
        <p:txBody>
          <a:bodyPr/>
          <a:lstStyle/>
          <a:p>
            <a:fld id="{63309A2D-E0FE-40FD-99B3-1AD4432C79E0}" type="slidenum">
              <a:rPr lang="en-US" smtClean="0"/>
              <a:pPr/>
              <a:t>26</a:t>
            </a:fld>
            <a:endParaRPr lang="en-US"/>
          </a:p>
        </p:txBody>
      </p:sp>
    </p:spTree>
  </p:cSld>
  <p:clrMapOvr>
    <a:masterClrMapping/>
  </p:clrMapOvr>
  <p:transition>
    <p:wedg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a:solidFill>
                  <a:schemeClr val="tx1"/>
                </a:solidFill>
                <a:latin typeface="Times New Roman" pitchFamily="18" charset="0"/>
                <a:cs typeface="Times New Roman" pitchFamily="18" charset="0"/>
              </a:rPr>
              <a:t>Member </a:t>
            </a:r>
            <a:r>
              <a:rPr lang="en-US" b="1" dirty="0" smtClean="0">
                <a:solidFill>
                  <a:schemeClr val="tx1"/>
                </a:solidFill>
                <a:latin typeface="Times New Roman" pitchFamily="18" charset="0"/>
                <a:cs typeface="Times New Roman" pitchFamily="18" charset="0"/>
              </a:rPr>
              <a:t>Joining</a:t>
            </a:r>
            <a:endParaRPr lang="en-US" b="1" dirty="0">
              <a:solidFill>
                <a:schemeClr val="tx1"/>
              </a:solidFill>
              <a:latin typeface="Times New Roman" pitchFamily="18" charset="0"/>
              <a:cs typeface="Times New Roman" pitchFamily="18" charset="0"/>
            </a:endParaRPr>
          </a:p>
        </p:txBody>
      </p:sp>
      <p:sp>
        <p:nvSpPr>
          <p:cNvPr id="24" name="Date Placeholder 23"/>
          <p:cNvSpPr>
            <a:spLocks noGrp="1"/>
          </p:cNvSpPr>
          <p:nvPr>
            <p:ph type="dt" sz="half" idx="10"/>
          </p:nvPr>
        </p:nvSpPr>
        <p:spPr/>
        <p:txBody>
          <a:bodyPr/>
          <a:lstStyle/>
          <a:p>
            <a:fld id="{E8207E94-3AF5-4E0B-AFEA-8DC5C9030B5C}" type="datetime1">
              <a:rPr lang="en-US" smtClean="0"/>
              <a:pPr/>
              <a:t>8/23/2017</a:t>
            </a:fld>
            <a:endParaRPr lang="en-US" dirty="0"/>
          </a:p>
        </p:txBody>
      </p:sp>
      <p:sp>
        <p:nvSpPr>
          <p:cNvPr id="5" name="Slide Number Placeholder 4"/>
          <p:cNvSpPr>
            <a:spLocks noGrp="1"/>
          </p:cNvSpPr>
          <p:nvPr>
            <p:ph type="sldNum" sz="quarter" idx="12"/>
          </p:nvPr>
        </p:nvSpPr>
        <p:spPr/>
        <p:txBody>
          <a:bodyPr/>
          <a:lstStyle/>
          <a:p>
            <a:fld id="{63309A2D-E0FE-40FD-99B3-1AD4432C79E0}" type="slidenum">
              <a:rPr lang="en-US" smtClean="0"/>
              <a:pPr/>
              <a:t>27</a:t>
            </a:fld>
            <a:endParaRPr lang="en-US"/>
          </a:p>
        </p:txBody>
      </p:sp>
      <p:sp>
        <p:nvSpPr>
          <p:cNvPr id="7" name="Oval 6"/>
          <p:cNvSpPr/>
          <p:nvPr/>
        </p:nvSpPr>
        <p:spPr>
          <a:xfrm>
            <a:off x="3200400" y="990600"/>
            <a:ext cx="12954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m1: GL</a:t>
            </a:r>
            <a:endParaRPr lang="en-US" dirty="0"/>
          </a:p>
        </p:txBody>
      </p:sp>
      <p:sp>
        <p:nvSpPr>
          <p:cNvPr id="8" name="Oval 7"/>
          <p:cNvSpPr/>
          <p:nvPr/>
        </p:nvSpPr>
        <p:spPr>
          <a:xfrm>
            <a:off x="2590800" y="2133600"/>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m2</a:t>
            </a:r>
            <a:endParaRPr lang="en-US" dirty="0"/>
          </a:p>
        </p:txBody>
      </p:sp>
      <p:sp>
        <p:nvSpPr>
          <p:cNvPr id="9" name="Oval 8"/>
          <p:cNvSpPr/>
          <p:nvPr/>
        </p:nvSpPr>
        <p:spPr>
          <a:xfrm>
            <a:off x="3886200" y="2133600"/>
            <a:ext cx="1066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m3</a:t>
            </a:r>
            <a:endParaRPr lang="en-US" dirty="0"/>
          </a:p>
        </p:txBody>
      </p:sp>
      <p:sp>
        <p:nvSpPr>
          <p:cNvPr id="10" name="Oval 9"/>
          <p:cNvSpPr/>
          <p:nvPr/>
        </p:nvSpPr>
        <p:spPr>
          <a:xfrm>
            <a:off x="2057400" y="320040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m4</a:t>
            </a:r>
            <a:endParaRPr lang="en-US" dirty="0"/>
          </a:p>
        </p:txBody>
      </p:sp>
      <p:sp>
        <p:nvSpPr>
          <p:cNvPr id="11" name="Oval 10"/>
          <p:cNvSpPr/>
          <p:nvPr/>
        </p:nvSpPr>
        <p:spPr>
          <a:xfrm>
            <a:off x="2971800" y="327660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m5</a:t>
            </a:r>
            <a:endParaRPr lang="en-US" dirty="0"/>
          </a:p>
        </p:txBody>
      </p:sp>
      <p:sp>
        <p:nvSpPr>
          <p:cNvPr id="12" name="Oval 11"/>
          <p:cNvSpPr/>
          <p:nvPr/>
        </p:nvSpPr>
        <p:spPr>
          <a:xfrm>
            <a:off x="3810000" y="33528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m6</a:t>
            </a:r>
            <a:endParaRPr lang="en-US" dirty="0"/>
          </a:p>
        </p:txBody>
      </p:sp>
      <p:sp>
        <p:nvSpPr>
          <p:cNvPr id="13" name="Oval 12"/>
          <p:cNvSpPr/>
          <p:nvPr/>
        </p:nvSpPr>
        <p:spPr>
          <a:xfrm>
            <a:off x="4724400" y="3276600"/>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m7</a:t>
            </a:r>
            <a:endParaRPr lang="en-US" dirty="0"/>
          </a:p>
        </p:txBody>
      </p:sp>
      <p:cxnSp>
        <p:nvCxnSpPr>
          <p:cNvPr id="15" name="Straight Connector 14"/>
          <p:cNvCxnSpPr>
            <a:stCxn id="7" idx="3"/>
            <a:endCxn id="8" idx="0"/>
          </p:cNvCxnSpPr>
          <p:nvPr/>
        </p:nvCxnSpPr>
        <p:spPr>
          <a:xfrm rot="5400000">
            <a:off x="2991808" y="1735301"/>
            <a:ext cx="492592" cy="3040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4171553" y="1772047"/>
            <a:ext cx="533400" cy="342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3"/>
            <a:endCxn id="10" idx="0"/>
          </p:cNvCxnSpPr>
          <p:nvPr/>
        </p:nvCxnSpPr>
        <p:spPr>
          <a:xfrm rot="5400000">
            <a:off x="2327369" y="2791898"/>
            <a:ext cx="481433" cy="335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4"/>
            <a:endCxn id="11" idx="0"/>
          </p:cNvCxnSpPr>
          <p:nvPr/>
        </p:nvCxnSpPr>
        <p:spPr>
          <a:xfrm rot="16200000" flipH="1">
            <a:off x="2971800" y="2933700"/>
            <a:ext cx="4572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3829446" y="3028554"/>
            <a:ext cx="622674" cy="2043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9" idx="5"/>
            <a:endCxn id="13" idx="0"/>
          </p:cNvCxnSpPr>
          <p:nvPr/>
        </p:nvCxnSpPr>
        <p:spPr>
          <a:xfrm rot="16200000" flipH="1">
            <a:off x="4672269" y="2843468"/>
            <a:ext cx="557633" cy="308629"/>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1447800" y="4419600"/>
            <a:ext cx="762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m8</a:t>
            </a:r>
            <a:endParaRPr lang="en-US" dirty="0"/>
          </a:p>
        </p:txBody>
      </p:sp>
      <p:sp>
        <p:nvSpPr>
          <p:cNvPr id="33" name="Oval 32"/>
          <p:cNvSpPr/>
          <p:nvPr/>
        </p:nvSpPr>
        <p:spPr>
          <a:xfrm>
            <a:off x="3429000" y="5105400"/>
            <a:ext cx="762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m9</a:t>
            </a:r>
            <a:endParaRPr lang="en-US" dirty="0"/>
          </a:p>
        </p:txBody>
      </p:sp>
      <p:cxnSp>
        <p:nvCxnSpPr>
          <p:cNvPr id="45" name="Straight Connector 44"/>
          <p:cNvCxnSpPr>
            <a:stCxn id="10" idx="3"/>
          </p:cNvCxnSpPr>
          <p:nvPr/>
        </p:nvCxnSpPr>
        <p:spPr>
          <a:xfrm rot="5400000">
            <a:off x="1600201" y="3938167"/>
            <a:ext cx="710033" cy="405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0" idx="5"/>
            <a:endCxn id="33" idx="1"/>
          </p:cNvCxnSpPr>
          <p:nvPr/>
        </p:nvCxnSpPr>
        <p:spPr>
          <a:xfrm rot="16200000" flipH="1">
            <a:off x="2387226" y="4041307"/>
            <a:ext cx="1408907" cy="897825"/>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810000" y="4419601"/>
            <a:ext cx="2971800" cy="369332"/>
          </a:xfrm>
          <a:prstGeom prst="rect">
            <a:avLst/>
          </a:prstGeom>
          <a:noFill/>
        </p:spPr>
        <p:txBody>
          <a:bodyPr wrap="square" rtlCol="0">
            <a:spAutoFit/>
          </a:bodyPr>
          <a:lstStyle/>
          <a:p>
            <a:r>
              <a:rPr lang="en-US" dirty="0" smtClean="0"/>
              <a:t>Members Added..</a:t>
            </a:r>
            <a:endParaRPr lang="en-US" dirty="0"/>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3"/>
                                        </p:tgtEl>
                                        <p:attrNameLst>
                                          <p:attrName>ppt_x</p:attrName>
                                        </p:attrNameLst>
                                      </p:cBhvr>
                                      <p:tavLst>
                                        <p:tav tm="0">
                                          <p:val>
                                            <p:strVal val="ppt_x"/>
                                          </p:val>
                                        </p:tav>
                                        <p:tav tm="100000">
                                          <p:val>
                                            <p:strVal val="ppt_x"/>
                                          </p:val>
                                        </p:tav>
                                      </p:tavLst>
                                    </p:anim>
                                    <p:anim calcmode="lin" valueType="num">
                                      <p:cBhvr additive="base">
                                        <p:cTn id="7" dur="500"/>
                                        <p:tgtEl>
                                          <p:spTgt spid="33"/>
                                        </p:tgtEl>
                                        <p:attrNameLst>
                                          <p:attrName>ppt_y</p:attrName>
                                        </p:attrNameLst>
                                      </p:cBhvr>
                                      <p:tavLst>
                                        <p:tav tm="0">
                                          <p:val>
                                            <p:strVal val="ppt_y"/>
                                          </p:val>
                                        </p:tav>
                                        <p:tav tm="100000">
                                          <p:val>
                                            <p:strVal val="1+ppt_h/2"/>
                                          </p:val>
                                        </p:tav>
                                      </p:tavLst>
                                    </p:anim>
                                    <p:set>
                                      <p:cBhvr>
                                        <p:cTn id="8"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a:solidFill>
                  <a:schemeClr val="tx1"/>
                </a:solidFill>
                <a:latin typeface="Times New Roman" pitchFamily="18" charset="0"/>
                <a:cs typeface="Times New Roman" pitchFamily="18" charset="0"/>
              </a:rPr>
              <a:t>Member Leaving</a:t>
            </a:r>
          </a:p>
        </p:txBody>
      </p:sp>
      <p:sp>
        <p:nvSpPr>
          <p:cNvPr id="24" name="Date Placeholder 23"/>
          <p:cNvSpPr>
            <a:spLocks noGrp="1"/>
          </p:cNvSpPr>
          <p:nvPr>
            <p:ph type="dt" sz="half" idx="10"/>
          </p:nvPr>
        </p:nvSpPr>
        <p:spPr/>
        <p:txBody>
          <a:bodyPr/>
          <a:lstStyle/>
          <a:p>
            <a:fld id="{E8207E94-3AF5-4E0B-AFEA-8DC5C9030B5C}" type="datetime1">
              <a:rPr lang="en-US" smtClean="0"/>
              <a:pPr/>
              <a:t>8/23/2017</a:t>
            </a:fld>
            <a:endParaRPr lang="en-US" dirty="0"/>
          </a:p>
        </p:txBody>
      </p:sp>
      <p:sp>
        <p:nvSpPr>
          <p:cNvPr id="5" name="Slide Number Placeholder 4"/>
          <p:cNvSpPr>
            <a:spLocks noGrp="1"/>
          </p:cNvSpPr>
          <p:nvPr>
            <p:ph type="sldNum" sz="quarter" idx="12"/>
          </p:nvPr>
        </p:nvSpPr>
        <p:spPr/>
        <p:txBody>
          <a:bodyPr/>
          <a:lstStyle/>
          <a:p>
            <a:fld id="{63309A2D-E0FE-40FD-99B3-1AD4432C79E0}" type="slidenum">
              <a:rPr lang="en-US" smtClean="0"/>
              <a:pPr/>
              <a:t>28</a:t>
            </a:fld>
            <a:endParaRPr lang="en-US"/>
          </a:p>
        </p:txBody>
      </p:sp>
      <p:sp>
        <p:nvSpPr>
          <p:cNvPr id="7" name="Oval 6"/>
          <p:cNvSpPr/>
          <p:nvPr/>
        </p:nvSpPr>
        <p:spPr>
          <a:xfrm>
            <a:off x="3200400" y="990600"/>
            <a:ext cx="12954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m1: GL</a:t>
            </a:r>
            <a:endParaRPr lang="en-US" dirty="0"/>
          </a:p>
        </p:txBody>
      </p:sp>
      <p:sp>
        <p:nvSpPr>
          <p:cNvPr id="8" name="Oval 7"/>
          <p:cNvSpPr/>
          <p:nvPr/>
        </p:nvSpPr>
        <p:spPr>
          <a:xfrm>
            <a:off x="2590800" y="2133600"/>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m2</a:t>
            </a:r>
            <a:endParaRPr lang="en-US" dirty="0"/>
          </a:p>
        </p:txBody>
      </p:sp>
      <p:sp>
        <p:nvSpPr>
          <p:cNvPr id="9" name="Oval 8"/>
          <p:cNvSpPr/>
          <p:nvPr/>
        </p:nvSpPr>
        <p:spPr>
          <a:xfrm>
            <a:off x="3886200" y="2133600"/>
            <a:ext cx="1066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m3</a:t>
            </a:r>
            <a:endParaRPr lang="en-US" dirty="0"/>
          </a:p>
        </p:txBody>
      </p:sp>
      <p:sp>
        <p:nvSpPr>
          <p:cNvPr id="10" name="Oval 9"/>
          <p:cNvSpPr/>
          <p:nvPr/>
        </p:nvSpPr>
        <p:spPr>
          <a:xfrm>
            <a:off x="2057400" y="320040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m4</a:t>
            </a:r>
            <a:endParaRPr lang="en-US" dirty="0"/>
          </a:p>
        </p:txBody>
      </p:sp>
      <p:sp>
        <p:nvSpPr>
          <p:cNvPr id="11" name="Oval 10"/>
          <p:cNvSpPr/>
          <p:nvPr/>
        </p:nvSpPr>
        <p:spPr>
          <a:xfrm>
            <a:off x="2971800" y="327660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m5</a:t>
            </a:r>
            <a:endParaRPr lang="en-US" dirty="0"/>
          </a:p>
        </p:txBody>
      </p:sp>
      <p:sp>
        <p:nvSpPr>
          <p:cNvPr id="12" name="Oval 11"/>
          <p:cNvSpPr/>
          <p:nvPr/>
        </p:nvSpPr>
        <p:spPr>
          <a:xfrm>
            <a:off x="3810000" y="33528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m6</a:t>
            </a:r>
            <a:endParaRPr lang="en-US" dirty="0"/>
          </a:p>
        </p:txBody>
      </p:sp>
      <p:sp>
        <p:nvSpPr>
          <p:cNvPr id="13" name="Oval 12"/>
          <p:cNvSpPr/>
          <p:nvPr/>
        </p:nvSpPr>
        <p:spPr>
          <a:xfrm>
            <a:off x="4724400" y="3276600"/>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m7</a:t>
            </a:r>
            <a:endParaRPr lang="en-US" dirty="0"/>
          </a:p>
        </p:txBody>
      </p:sp>
      <p:cxnSp>
        <p:nvCxnSpPr>
          <p:cNvPr id="15" name="Straight Connector 14"/>
          <p:cNvCxnSpPr>
            <a:stCxn id="7" idx="3"/>
            <a:endCxn id="8" idx="0"/>
          </p:cNvCxnSpPr>
          <p:nvPr/>
        </p:nvCxnSpPr>
        <p:spPr>
          <a:xfrm rot="5400000">
            <a:off x="2991808" y="1735301"/>
            <a:ext cx="492592" cy="3040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4171553" y="1772047"/>
            <a:ext cx="533400" cy="342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3"/>
            <a:endCxn id="10" idx="0"/>
          </p:cNvCxnSpPr>
          <p:nvPr/>
        </p:nvCxnSpPr>
        <p:spPr>
          <a:xfrm rot="5400000">
            <a:off x="2327369" y="2791898"/>
            <a:ext cx="481433" cy="335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4"/>
            <a:endCxn id="11" idx="0"/>
          </p:cNvCxnSpPr>
          <p:nvPr/>
        </p:nvCxnSpPr>
        <p:spPr>
          <a:xfrm rot="16200000" flipH="1">
            <a:off x="2971800" y="2933700"/>
            <a:ext cx="4572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3829446" y="3028554"/>
            <a:ext cx="622674" cy="2043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9" idx="5"/>
            <a:endCxn id="13" idx="0"/>
          </p:cNvCxnSpPr>
          <p:nvPr/>
        </p:nvCxnSpPr>
        <p:spPr>
          <a:xfrm rot="16200000" flipH="1">
            <a:off x="4672269" y="2843468"/>
            <a:ext cx="557633" cy="308629"/>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1447800" y="4419600"/>
            <a:ext cx="762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m8</a:t>
            </a:r>
            <a:endParaRPr lang="en-US" dirty="0"/>
          </a:p>
        </p:txBody>
      </p:sp>
      <p:sp>
        <p:nvSpPr>
          <p:cNvPr id="33" name="Oval 32"/>
          <p:cNvSpPr/>
          <p:nvPr/>
        </p:nvSpPr>
        <p:spPr>
          <a:xfrm>
            <a:off x="2590800" y="4419600"/>
            <a:ext cx="762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m9</a:t>
            </a:r>
            <a:endParaRPr lang="en-US" dirty="0"/>
          </a:p>
        </p:txBody>
      </p:sp>
      <p:cxnSp>
        <p:nvCxnSpPr>
          <p:cNvPr id="45" name="Straight Connector 44"/>
          <p:cNvCxnSpPr>
            <a:stCxn id="10" idx="3"/>
          </p:cNvCxnSpPr>
          <p:nvPr/>
        </p:nvCxnSpPr>
        <p:spPr>
          <a:xfrm rot="5400000">
            <a:off x="1600201" y="3938167"/>
            <a:ext cx="710033" cy="405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0" idx="5"/>
            <a:endCxn id="33" idx="0"/>
          </p:cNvCxnSpPr>
          <p:nvPr/>
        </p:nvCxnSpPr>
        <p:spPr>
          <a:xfrm rot="16200000" flipH="1">
            <a:off x="2490367" y="3938166"/>
            <a:ext cx="633833" cy="329033"/>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7"/>
                                        </p:tgtEl>
                                        <p:attrNameLst>
                                          <p:attrName>ppt_x</p:attrName>
                                        </p:attrNameLst>
                                      </p:cBhvr>
                                      <p:tavLst>
                                        <p:tav tm="0">
                                          <p:val>
                                            <p:strVal val="ppt_x"/>
                                          </p:val>
                                        </p:tav>
                                        <p:tav tm="100000">
                                          <p:val>
                                            <p:strVal val="ppt_x"/>
                                          </p:val>
                                        </p:tav>
                                      </p:tavLst>
                                    </p:anim>
                                    <p:anim calcmode="lin" valueType="num">
                                      <p:cBhvr additive="base">
                                        <p:cTn id="7" dur="500"/>
                                        <p:tgtEl>
                                          <p:spTgt spid="47"/>
                                        </p:tgtEl>
                                        <p:attrNameLst>
                                          <p:attrName>ppt_y</p:attrName>
                                        </p:attrNameLst>
                                      </p:cBhvr>
                                      <p:tavLst>
                                        <p:tav tm="0">
                                          <p:val>
                                            <p:strVal val="ppt_y"/>
                                          </p:val>
                                        </p:tav>
                                        <p:tav tm="100000">
                                          <p:val>
                                            <p:strVal val="1+ppt_h/2"/>
                                          </p:val>
                                        </p:tav>
                                      </p:tavLst>
                                    </p:anim>
                                    <p:set>
                                      <p:cBhvr>
                                        <p:cTn id="8" dur="1" fill="hold">
                                          <p:stCondLst>
                                            <p:cond delay="499"/>
                                          </p:stCondLst>
                                        </p:cTn>
                                        <p:tgtEl>
                                          <p:spTgt spid="47"/>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33"/>
                                        </p:tgtEl>
                                        <p:attrNameLst>
                                          <p:attrName>ppt_x</p:attrName>
                                        </p:attrNameLst>
                                      </p:cBhvr>
                                      <p:tavLst>
                                        <p:tav tm="0">
                                          <p:val>
                                            <p:strVal val="ppt_x"/>
                                          </p:val>
                                        </p:tav>
                                        <p:tav tm="100000">
                                          <p:val>
                                            <p:strVal val="ppt_x"/>
                                          </p:val>
                                        </p:tav>
                                      </p:tavLst>
                                    </p:anim>
                                    <p:anim calcmode="lin" valueType="num">
                                      <p:cBhvr additive="base">
                                        <p:cTn id="13" dur="500"/>
                                        <p:tgtEl>
                                          <p:spTgt spid="33"/>
                                        </p:tgtEl>
                                        <p:attrNameLst>
                                          <p:attrName>ppt_y</p:attrName>
                                        </p:attrNameLst>
                                      </p:cBhvr>
                                      <p:tavLst>
                                        <p:tav tm="0">
                                          <p:val>
                                            <p:strVal val="ppt_y"/>
                                          </p:val>
                                        </p:tav>
                                        <p:tav tm="100000">
                                          <p:val>
                                            <p:strVal val="1+ppt_h/2"/>
                                          </p:val>
                                        </p:tav>
                                      </p:tavLst>
                                    </p:anim>
                                    <p:set>
                                      <p:cBhvr>
                                        <p:cTn id="14"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a:solidFill>
                  <a:schemeClr val="tx1"/>
                </a:solidFill>
                <a:latin typeface="Times New Roman" pitchFamily="18" charset="0"/>
                <a:cs typeface="Times New Roman" pitchFamily="18" charset="0"/>
              </a:rPr>
              <a:t>Member Leaving</a:t>
            </a:r>
          </a:p>
        </p:txBody>
      </p:sp>
      <p:sp>
        <p:nvSpPr>
          <p:cNvPr id="24" name="Date Placeholder 23"/>
          <p:cNvSpPr>
            <a:spLocks noGrp="1"/>
          </p:cNvSpPr>
          <p:nvPr>
            <p:ph type="dt" sz="half" idx="10"/>
          </p:nvPr>
        </p:nvSpPr>
        <p:spPr/>
        <p:txBody>
          <a:bodyPr/>
          <a:lstStyle/>
          <a:p>
            <a:fld id="{7CAD71E6-6694-4F59-9AF1-02DE5E48393E}" type="datetime1">
              <a:rPr lang="en-US" smtClean="0"/>
              <a:pPr/>
              <a:t>8/23/2017</a:t>
            </a:fld>
            <a:endParaRPr lang="en-US" dirty="0"/>
          </a:p>
        </p:txBody>
      </p:sp>
      <p:sp>
        <p:nvSpPr>
          <p:cNvPr id="5" name="Slide Number Placeholder 4"/>
          <p:cNvSpPr>
            <a:spLocks noGrp="1"/>
          </p:cNvSpPr>
          <p:nvPr>
            <p:ph type="sldNum" sz="quarter" idx="12"/>
          </p:nvPr>
        </p:nvSpPr>
        <p:spPr/>
        <p:txBody>
          <a:bodyPr/>
          <a:lstStyle/>
          <a:p>
            <a:fld id="{63309A2D-E0FE-40FD-99B3-1AD4432C79E0}" type="slidenum">
              <a:rPr lang="en-US" smtClean="0"/>
              <a:pPr/>
              <a:t>29</a:t>
            </a:fld>
            <a:endParaRPr lang="en-US"/>
          </a:p>
        </p:txBody>
      </p:sp>
      <p:sp>
        <p:nvSpPr>
          <p:cNvPr id="7" name="Oval 6"/>
          <p:cNvSpPr/>
          <p:nvPr/>
        </p:nvSpPr>
        <p:spPr>
          <a:xfrm>
            <a:off x="2971800" y="1143000"/>
            <a:ext cx="1371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m1: GL</a:t>
            </a:r>
            <a:endParaRPr lang="en-US" dirty="0"/>
          </a:p>
        </p:txBody>
      </p:sp>
      <p:sp>
        <p:nvSpPr>
          <p:cNvPr id="8" name="Oval 7"/>
          <p:cNvSpPr/>
          <p:nvPr/>
        </p:nvSpPr>
        <p:spPr>
          <a:xfrm>
            <a:off x="2438400" y="2057400"/>
            <a:ext cx="8382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m2</a:t>
            </a:r>
            <a:endParaRPr lang="en-US" dirty="0"/>
          </a:p>
        </p:txBody>
      </p:sp>
      <p:sp>
        <p:nvSpPr>
          <p:cNvPr id="9" name="Oval 8"/>
          <p:cNvSpPr/>
          <p:nvPr/>
        </p:nvSpPr>
        <p:spPr>
          <a:xfrm>
            <a:off x="3886200" y="2133600"/>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m3</a:t>
            </a:r>
            <a:endParaRPr lang="en-US" dirty="0"/>
          </a:p>
        </p:txBody>
      </p:sp>
      <p:sp>
        <p:nvSpPr>
          <p:cNvPr id="10" name="Oval 9"/>
          <p:cNvSpPr/>
          <p:nvPr/>
        </p:nvSpPr>
        <p:spPr>
          <a:xfrm>
            <a:off x="2057400" y="320040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m4</a:t>
            </a:r>
            <a:endParaRPr lang="en-US" dirty="0"/>
          </a:p>
        </p:txBody>
      </p:sp>
      <p:sp>
        <p:nvSpPr>
          <p:cNvPr id="11" name="Oval 10"/>
          <p:cNvSpPr/>
          <p:nvPr/>
        </p:nvSpPr>
        <p:spPr>
          <a:xfrm>
            <a:off x="2971800" y="327660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m5</a:t>
            </a:r>
            <a:endParaRPr lang="en-US" dirty="0"/>
          </a:p>
        </p:txBody>
      </p:sp>
      <p:sp>
        <p:nvSpPr>
          <p:cNvPr id="12" name="Oval 11"/>
          <p:cNvSpPr/>
          <p:nvPr/>
        </p:nvSpPr>
        <p:spPr>
          <a:xfrm>
            <a:off x="3810000" y="33528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m6</a:t>
            </a:r>
            <a:endParaRPr lang="en-US" dirty="0"/>
          </a:p>
        </p:txBody>
      </p:sp>
      <p:sp>
        <p:nvSpPr>
          <p:cNvPr id="13" name="Oval 12"/>
          <p:cNvSpPr/>
          <p:nvPr/>
        </p:nvSpPr>
        <p:spPr>
          <a:xfrm>
            <a:off x="4724400" y="3276600"/>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m7</a:t>
            </a:r>
            <a:endParaRPr lang="en-US" dirty="0"/>
          </a:p>
        </p:txBody>
      </p:sp>
      <p:cxnSp>
        <p:nvCxnSpPr>
          <p:cNvPr id="15" name="Straight Connector 14"/>
          <p:cNvCxnSpPr/>
          <p:nvPr/>
        </p:nvCxnSpPr>
        <p:spPr>
          <a:xfrm rot="5400000">
            <a:off x="2819400" y="17145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9" idx="0"/>
          </p:cNvCxnSpPr>
          <p:nvPr/>
        </p:nvCxnSpPr>
        <p:spPr>
          <a:xfrm rot="16200000" flipH="1">
            <a:off x="3886200" y="1752600"/>
            <a:ext cx="457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3"/>
          </p:cNvCxnSpPr>
          <p:nvPr/>
        </p:nvCxnSpPr>
        <p:spPr>
          <a:xfrm rot="5400000">
            <a:off x="1992361" y="2784010"/>
            <a:ext cx="710035" cy="4275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1" idx="0"/>
          </p:cNvCxnSpPr>
          <p:nvPr/>
        </p:nvCxnSpPr>
        <p:spPr>
          <a:xfrm rot="16200000" flipH="1">
            <a:off x="2800350" y="2762250"/>
            <a:ext cx="685800"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12" idx="0"/>
          </p:cNvCxnSpPr>
          <p:nvPr/>
        </p:nvCxnSpPr>
        <p:spPr>
          <a:xfrm rot="16200000" flipH="1">
            <a:off x="3867151" y="3067050"/>
            <a:ext cx="533399" cy="38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9" idx="5"/>
          </p:cNvCxnSpPr>
          <p:nvPr/>
        </p:nvCxnSpPr>
        <p:spPr>
          <a:xfrm rot="16200000" flipH="1">
            <a:off x="4465988" y="2789587"/>
            <a:ext cx="557633" cy="416392"/>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1524000" y="4572000"/>
            <a:ext cx="762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m8</a:t>
            </a:r>
            <a:endParaRPr lang="en-US" dirty="0"/>
          </a:p>
        </p:txBody>
      </p:sp>
      <p:sp>
        <p:nvSpPr>
          <p:cNvPr id="33" name="Oval 32"/>
          <p:cNvSpPr/>
          <p:nvPr/>
        </p:nvSpPr>
        <p:spPr>
          <a:xfrm>
            <a:off x="2514600" y="4572000"/>
            <a:ext cx="762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45" name="Straight Connector 44"/>
          <p:cNvCxnSpPr>
            <a:stCxn id="10" idx="3"/>
            <a:endCxn id="32" idx="0"/>
          </p:cNvCxnSpPr>
          <p:nvPr/>
        </p:nvCxnSpPr>
        <p:spPr>
          <a:xfrm rot="5400000">
            <a:off x="1638301" y="4052467"/>
            <a:ext cx="786233" cy="2528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0" idx="5"/>
            <a:endCxn id="33" idx="0"/>
          </p:cNvCxnSpPr>
          <p:nvPr/>
        </p:nvCxnSpPr>
        <p:spPr>
          <a:xfrm rot="16200000" flipH="1">
            <a:off x="2376067" y="4052466"/>
            <a:ext cx="786233" cy="252833"/>
          </a:xfrm>
          <a:prstGeom prst="line">
            <a:avLst/>
          </a:prstGeom>
        </p:spPr>
        <p:style>
          <a:lnRef idx="1">
            <a:schemeClr val="accent1"/>
          </a:lnRef>
          <a:fillRef idx="0">
            <a:schemeClr val="accent1"/>
          </a:fillRef>
          <a:effectRef idx="0">
            <a:schemeClr val="accent1"/>
          </a:effectRef>
          <a:fontRef idx="minor">
            <a:schemeClr val="tx1"/>
          </a:fontRef>
        </p:style>
      </p:cxnSp>
      <p:sp>
        <p:nvSpPr>
          <p:cNvPr id="34" name="Right Arrow 33"/>
          <p:cNvSpPr/>
          <p:nvPr/>
        </p:nvSpPr>
        <p:spPr>
          <a:xfrm>
            <a:off x="3276600" y="4953000"/>
            <a:ext cx="6858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038600" y="4724400"/>
            <a:ext cx="1836259" cy="369332"/>
          </a:xfrm>
          <a:prstGeom prst="rect">
            <a:avLst/>
          </a:prstGeom>
          <a:noFill/>
        </p:spPr>
        <p:txBody>
          <a:bodyPr wrap="square" rtlCol="0">
            <a:spAutoFit/>
          </a:bodyPr>
          <a:lstStyle/>
          <a:p>
            <a:r>
              <a:rPr lang="en-US" b="1" dirty="0" smtClean="0"/>
              <a:t>Dummy Node</a:t>
            </a:r>
            <a:endParaRPr lang="en-US" b="1" dirty="0"/>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5"/>
                                        </p:tgtEl>
                                        <p:attrNameLst>
                                          <p:attrName>ppt_x</p:attrName>
                                        </p:attrNameLst>
                                      </p:cBhvr>
                                      <p:tavLst>
                                        <p:tav tm="0">
                                          <p:val>
                                            <p:strVal val="ppt_x"/>
                                          </p:val>
                                        </p:tav>
                                        <p:tav tm="100000">
                                          <p:val>
                                            <p:strVal val="ppt_x"/>
                                          </p:val>
                                        </p:tav>
                                      </p:tavLst>
                                    </p:anim>
                                    <p:anim calcmode="lin" valueType="num">
                                      <p:cBhvr additive="base">
                                        <p:cTn id="7" dur="500"/>
                                        <p:tgtEl>
                                          <p:spTgt spid="45"/>
                                        </p:tgtEl>
                                        <p:attrNameLst>
                                          <p:attrName>ppt_y</p:attrName>
                                        </p:attrNameLst>
                                      </p:cBhvr>
                                      <p:tavLst>
                                        <p:tav tm="0">
                                          <p:val>
                                            <p:strVal val="ppt_y"/>
                                          </p:val>
                                        </p:tav>
                                        <p:tav tm="100000">
                                          <p:val>
                                            <p:strVal val="1+ppt_h/2"/>
                                          </p:val>
                                        </p:tav>
                                      </p:tavLst>
                                    </p:anim>
                                    <p:set>
                                      <p:cBhvr>
                                        <p:cTn id="8" dur="1" fill="hold">
                                          <p:stCondLst>
                                            <p:cond delay="499"/>
                                          </p:stCondLst>
                                        </p:cTn>
                                        <p:tgtEl>
                                          <p:spTgt spid="4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32"/>
                                        </p:tgtEl>
                                        <p:attrNameLst>
                                          <p:attrName>ppt_x</p:attrName>
                                        </p:attrNameLst>
                                      </p:cBhvr>
                                      <p:tavLst>
                                        <p:tav tm="0">
                                          <p:val>
                                            <p:strVal val="ppt_x"/>
                                          </p:val>
                                        </p:tav>
                                        <p:tav tm="100000">
                                          <p:val>
                                            <p:strVal val="ppt_x"/>
                                          </p:val>
                                        </p:tav>
                                      </p:tavLst>
                                    </p:anim>
                                    <p:anim calcmode="lin" valueType="num">
                                      <p:cBhvr additive="base">
                                        <p:cTn id="13" dur="500"/>
                                        <p:tgtEl>
                                          <p:spTgt spid="32"/>
                                        </p:tgtEl>
                                        <p:attrNameLst>
                                          <p:attrName>ppt_y</p:attrName>
                                        </p:attrNameLst>
                                      </p:cBhvr>
                                      <p:tavLst>
                                        <p:tav tm="0">
                                          <p:val>
                                            <p:strVal val="ppt_y"/>
                                          </p:val>
                                        </p:tav>
                                        <p:tav tm="100000">
                                          <p:val>
                                            <p:strVal val="1+ppt_h/2"/>
                                          </p:val>
                                        </p:tav>
                                      </p:tavLst>
                                    </p:anim>
                                    <p:set>
                                      <p:cBhvr>
                                        <p:cTn id="14" dur="1" fill="hold">
                                          <p:stCondLst>
                                            <p:cond delay="499"/>
                                          </p:stCondLst>
                                        </p:cTn>
                                        <p:tgtEl>
                                          <p:spTgt spid="3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47"/>
                                        </p:tgtEl>
                                        <p:attrNameLst>
                                          <p:attrName>ppt_x</p:attrName>
                                        </p:attrNameLst>
                                      </p:cBhvr>
                                      <p:tavLst>
                                        <p:tav tm="0">
                                          <p:val>
                                            <p:strVal val="ppt_x"/>
                                          </p:val>
                                        </p:tav>
                                        <p:tav tm="100000">
                                          <p:val>
                                            <p:strVal val="ppt_x"/>
                                          </p:val>
                                        </p:tav>
                                      </p:tavLst>
                                    </p:anim>
                                    <p:anim calcmode="lin" valueType="num">
                                      <p:cBhvr additive="base">
                                        <p:cTn id="19" dur="500"/>
                                        <p:tgtEl>
                                          <p:spTgt spid="47"/>
                                        </p:tgtEl>
                                        <p:attrNameLst>
                                          <p:attrName>ppt_y</p:attrName>
                                        </p:attrNameLst>
                                      </p:cBhvr>
                                      <p:tavLst>
                                        <p:tav tm="0">
                                          <p:val>
                                            <p:strVal val="ppt_y"/>
                                          </p:val>
                                        </p:tav>
                                        <p:tav tm="100000">
                                          <p:val>
                                            <p:strVal val="1+ppt_h/2"/>
                                          </p:val>
                                        </p:tav>
                                      </p:tavLst>
                                    </p:anim>
                                    <p:set>
                                      <p:cBhvr>
                                        <p:cTn id="20" dur="1" fill="hold">
                                          <p:stCondLst>
                                            <p:cond delay="499"/>
                                          </p:stCondLst>
                                        </p:cTn>
                                        <p:tgtEl>
                                          <p:spTgt spid="4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33"/>
                                        </p:tgtEl>
                                        <p:attrNameLst>
                                          <p:attrName>ppt_x</p:attrName>
                                        </p:attrNameLst>
                                      </p:cBhvr>
                                      <p:tavLst>
                                        <p:tav tm="0">
                                          <p:val>
                                            <p:strVal val="ppt_x"/>
                                          </p:val>
                                        </p:tav>
                                        <p:tav tm="100000">
                                          <p:val>
                                            <p:strVal val="ppt_x"/>
                                          </p:val>
                                        </p:tav>
                                      </p:tavLst>
                                    </p:anim>
                                    <p:anim calcmode="lin" valueType="num">
                                      <p:cBhvr additive="base">
                                        <p:cTn id="25" dur="500"/>
                                        <p:tgtEl>
                                          <p:spTgt spid="33"/>
                                        </p:tgtEl>
                                        <p:attrNameLst>
                                          <p:attrName>ppt_y</p:attrName>
                                        </p:attrNameLst>
                                      </p:cBhvr>
                                      <p:tavLst>
                                        <p:tav tm="0">
                                          <p:val>
                                            <p:strVal val="ppt_y"/>
                                          </p:val>
                                        </p:tav>
                                        <p:tav tm="100000">
                                          <p:val>
                                            <p:strVal val="1+ppt_h/2"/>
                                          </p:val>
                                        </p:tav>
                                      </p:tavLst>
                                    </p:anim>
                                    <p:set>
                                      <p:cBhvr>
                                        <p:cTn id="26"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82000" cy="685800"/>
          </a:xfrm>
        </p:spPr>
        <p:txBody>
          <a:bodyPr>
            <a:noAutofit/>
          </a:bodyPr>
          <a:lstStyle/>
          <a:p>
            <a:r>
              <a:rPr lang="en-US" b="1" dirty="0">
                <a:latin typeface="Times New Roman" pitchFamily="18" charset="0"/>
                <a:cs typeface="Times New Roman" pitchFamily="18" charset="0"/>
              </a:rPr>
              <a:t>Introduction</a:t>
            </a:r>
          </a:p>
        </p:txBody>
      </p:sp>
      <p:pic>
        <p:nvPicPr>
          <p:cNvPr id="4" name="Content Placeholder 3" descr="picture of cloud servises.jpg"/>
          <p:cNvPicPr>
            <a:picLocks noGrp="1" noChangeAspect="1"/>
          </p:cNvPicPr>
          <p:nvPr>
            <p:ph idx="1"/>
          </p:nvPr>
        </p:nvPicPr>
        <p:blipFill>
          <a:blip r:embed="rId2" cstate="print"/>
          <a:stretch>
            <a:fillRect/>
          </a:stretch>
        </p:blipFill>
        <p:spPr>
          <a:xfrm>
            <a:off x="5353881" y="2209800"/>
            <a:ext cx="3790119" cy="1676399"/>
          </a:xfrm>
        </p:spPr>
      </p:pic>
      <p:sp>
        <p:nvSpPr>
          <p:cNvPr id="7" name="Slide Number Placeholder 6"/>
          <p:cNvSpPr>
            <a:spLocks noGrp="1"/>
          </p:cNvSpPr>
          <p:nvPr>
            <p:ph type="sldNum" sz="quarter" idx="12"/>
          </p:nvPr>
        </p:nvSpPr>
        <p:spPr/>
        <p:txBody>
          <a:bodyPr>
            <a:normAutofit/>
          </a:bodyPr>
          <a:lstStyle/>
          <a:p>
            <a:fld id="{63309A2D-E0FE-40FD-99B3-1AD4432C79E0}" type="slidenum">
              <a:rPr lang="en-US" smtClean="0"/>
              <a:pPr/>
              <a:t>3</a:t>
            </a:fld>
            <a:endParaRPr lang="en-US"/>
          </a:p>
        </p:txBody>
      </p:sp>
      <p:sp>
        <p:nvSpPr>
          <p:cNvPr id="5" name="TextBox 4"/>
          <p:cNvSpPr txBox="1"/>
          <p:nvPr/>
        </p:nvSpPr>
        <p:spPr>
          <a:xfrm>
            <a:off x="304800" y="914400"/>
            <a:ext cx="8458200" cy="3170099"/>
          </a:xfrm>
          <a:prstGeom prst="rect">
            <a:avLst/>
          </a:prstGeom>
          <a:noFill/>
        </p:spPr>
        <p:txBody>
          <a:bodyPr wrap="square" rtlCol="0">
            <a:spAutoFit/>
          </a:bodyPr>
          <a:lstStyle/>
          <a:p>
            <a:pPr algn="just">
              <a:buNone/>
            </a:pPr>
            <a:r>
              <a:rPr lang="en-US" sz="2000" dirty="0" smtClean="0"/>
              <a:t>The term </a:t>
            </a:r>
            <a:r>
              <a:rPr lang="en-US" sz="2000" b="1" dirty="0" smtClean="0"/>
              <a:t>Cloud</a:t>
            </a:r>
            <a:r>
              <a:rPr lang="en-US" sz="2000" dirty="0" smtClean="0"/>
              <a:t> refers to a </a:t>
            </a:r>
            <a:r>
              <a:rPr lang="en-US" sz="2000" b="1" dirty="0" smtClean="0"/>
              <a:t>Network</a:t>
            </a:r>
            <a:r>
              <a:rPr lang="en-US" sz="2000" dirty="0" smtClean="0"/>
              <a:t> or </a:t>
            </a:r>
            <a:r>
              <a:rPr lang="en-US" sz="2000" b="1" dirty="0" smtClean="0"/>
              <a:t>Internet</a:t>
            </a:r>
            <a:r>
              <a:rPr lang="en-US" sz="2000" dirty="0" smtClean="0"/>
              <a:t>. In other words,</a:t>
            </a:r>
          </a:p>
          <a:p>
            <a:pPr algn="just">
              <a:buNone/>
            </a:pPr>
            <a:r>
              <a:rPr lang="en-US" sz="2000" dirty="0" smtClean="0"/>
              <a:t>we can say that Cloud is something which is present at remote</a:t>
            </a:r>
          </a:p>
          <a:p>
            <a:pPr algn="just">
              <a:buNone/>
            </a:pPr>
            <a:r>
              <a:rPr lang="en-US" sz="2000" dirty="0" smtClean="0"/>
              <a:t> location. Cloud can provide services over network i.e. on </a:t>
            </a:r>
          </a:p>
          <a:p>
            <a:pPr algn="just">
              <a:buNone/>
            </a:pPr>
            <a:r>
              <a:rPr lang="en-US" sz="2000" dirty="0" smtClean="0"/>
              <a:t>public networks or on private networks i.e. WAN, LAN or VPN.</a:t>
            </a:r>
          </a:p>
          <a:p>
            <a:pPr algn="just">
              <a:buNone/>
            </a:pPr>
            <a:r>
              <a:rPr lang="en-US" sz="2000" b="1" dirty="0" smtClean="0"/>
              <a:t>We are using cloud almost everywhere </a:t>
            </a:r>
          </a:p>
          <a:p>
            <a:pPr algn="just">
              <a:buNone/>
            </a:pPr>
            <a:endParaRPr lang="en-US" sz="2000" dirty="0" smtClean="0"/>
          </a:p>
          <a:p>
            <a:pPr algn="just">
              <a:buNone/>
            </a:pPr>
            <a:r>
              <a:rPr lang="en-US" sz="2000" dirty="0" smtClean="0"/>
              <a:t>  Applications such as </a:t>
            </a:r>
          </a:p>
          <a:p>
            <a:pPr algn="just">
              <a:buFont typeface="Wingdings" pitchFamily="2" charset="2"/>
              <a:buChar char="ü"/>
            </a:pPr>
            <a:r>
              <a:rPr lang="en-US" sz="2000" b="1" dirty="0" smtClean="0"/>
              <a:t>e-mail</a:t>
            </a:r>
          </a:p>
          <a:p>
            <a:pPr algn="just">
              <a:buFont typeface="Wingdings" pitchFamily="2" charset="2"/>
              <a:buChar char="ü"/>
            </a:pPr>
            <a:r>
              <a:rPr lang="en-US" sz="2000" b="1" dirty="0" err="1" smtClean="0"/>
              <a:t>Youtube,Facebook,WhatsApp</a:t>
            </a:r>
            <a:r>
              <a:rPr lang="en-US" sz="2000" b="1" dirty="0" smtClean="0"/>
              <a:t>..</a:t>
            </a:r>
            <a:endParaRPr lang="en-US" sz="2000" dirty="0" smtClean="0"/>
          </a:p>
          <a:p>
            <a:pPr algn="just"/>
            <a:endParaRPr lang="en-US" sz="2000" dirty="0">
              <a:latin typeface="Times New Roman" pitchFamily="18" charset="0"/>
              <a:cs typeface="Times New Roman" pitchFamily="18" charset="0"/>
            </a:endParaRPr>
          </a:p>
        </p:txBody>
      </p:sp>
      <p:pic>
        <p:nvPicPr>
          <p:cNvPr id="10" name="Content Placeholder 5" descr="cloud_computing-what_is_cloud_computing.jpg"/>
          <p:cNvPicPr>
            <a:picLocks noChangeAspect="1"/>
          </p:cNvPicPr>
          <p:nvPr/>
        </p:nvPicPr>
        <p:blipFill>
          <a:blip r:embed="rId3" cstate="print"/>
          <a:stretch>
            <a:fillRect/>
          </a:stretch>
        </p:blipFill>
        <p:spPr>
          <a:xfrm>
            <a:off x="1371600" y="4114800"/>
            <a:ext cx="4069873" cy="2514600"/>
          </a:xfrm>
          <a:prstGeom prst="rect">
            <a:avLst/>
          </a:prstGeom>
        </p:spPr>
      </p:pic>
    </p:spTree>
  </p:cSld>
  <p:clrMapOvr>
    <a:masterClrMapping/>
  </p:clrMapOvr>
  <p:transition>
    <p:wedg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704088"/>
            <a:ext cx="8229600" cy="896112"/>
          </a:xfrm>
        </p:spPr>
        <p:txBody>
          <a:bodyPr/>
          <a:lstStyle/>
          <a:p>
            <a:pPr eaLnBrk="1" hangingPunct="1"/>
            <a:r>
              <a:rPr lang="en-US" altLang="zh-TW" sz="3600" dirty="0" smtClean="0"/>
              <a:t>Rekeying</a:t>
            </a:r>
          </a:p>
        </p:txBody>
      </p:sp>
      <p:sp>
        <p:nvSpPr>
          <p:cNvPr id="22531" name="Rectangle 3"/>
          <p:cNvSpPr>
            <a:spLocks noGrp="1" noChangeArrowheads="1"/>
          </p:cNvSpPr>
          <p:nvPr>
            <p:ph type="body" idx="1"/>
          </p:nvPr>
        </p:nvSpPr>
        <p:spPr>
          <a:xfrm>
            <a:off x="381000" y="1524000"/>
            <a:ext cx="8574088" cy="1295400"/>
          </a:xfrm>
        </p:spPr>
        <p:txBody>
          <a:bodyPr>
            <a:normAutofit fontScale="92500" lnSpcReduction="20000"/>
          </a:bodyPr>
          <a:lstStyle/>
          <a:p>
            <a:pPr eaLnBrk="1" hangingPunct="1"/>
            <a:endParaRPr lang="en-US" altLang="zh-TW" sz="2400" dirty="0" smtClean="0">
              <a:solidFill>
                <a:schemeClr val="hlink"/>
              </a:solidFill>
            </a:endParaRPr>
          </a:p>
          <a:p>
            <a:pPr eaLnBrk="1" hangingPunct="1"/>
            <a:r>
              <a:rPr lang="en-US" altLang="zh-TW" sz="2400" dirty="0" smtClean="0">
                <a:solidFill>
                  <a:schemeClr val="hlink"/>
                </a:solidFill>
              </a:rPr>
              <a:t>Rekeying</a:t>
            </a:r>
            <a:r>
              <a:rPr lang="en-US" altLang="zh-TW" sz="2400" dirty="0" smtClean="0"/>
              <a:t> (</a:t>
            </a:r>
            <a:r>
              <a:rPr lang="en-US" altLang="zh-TW" sz="2400" i="1" dirty="0" smtClean="0">
                <a:solidFill>
                  <a:srgbClr val="33CCCC"/>
                </a:solidFill>
              </a:rPr>
              <a:t>renewing the keys of the nodes</a:t>
            </a:r>
            <a:r>
              <a:rPr lang="en-US" altLang="zh-TW" sz="2400" i="1" dirty="0" smtClean="0"/>
              <a:t>)</a:t>
            </a:r>
            <a:r>
              <a:rPr lang="en-US" altLang="zh-TW" sz="2400" dirty="0" smtClean="0"/>
              <a:t> is performed for every single join/leave event to ensure backward and forward confidentiality.</a:t>
            </a:r>
          </a:p>
        </p:txBody>
      </p:sp>
      <p:sp>
        <p:nvSpPr>
          <p:cNvPr id="12293" name="Rectangle 5"/>
          <p:cNvSpPr>
            <a:spLocks noChangeArrowheads="1"/>
          </p:cNvSpPr>
          <p:nvPr/>
        </p:nvSpPr>
        <p:spPr bwMode="auto">
          <a:xfrm>
            <a:off x="381000" y="5029200"/>
            <a:ext cx="8574088" cy="990600"/>
          </a:xfrm>
          <a:prstGeom prst="rect">
            <a:avLst/>
          </a:prstGeom>
          <a:noFill/>
          <a:ln w="9525">
            <a:noFill/>
            <a:miter lim="800000"/>
            <a:headEnd/>
            <a:tailEnd/>
          </a:ln>
        </p:spPr>
        <p:txBody>
          <a:bodyPr/>
          <a:lstStyle/>
          <a:p>
            <a:pPr marL="342900" indent="-342900" algn="l">
              <a:spcBef>
                <a:spcPct val="60000"/>
              </a:spcBef>
              <a:buClr>
                <a:schemeClr val="folHlink"/>
              </a:buClr>
              <a:buSzPct val="60000"/>
              <a:buFont typeface="Wingdings" pitchFamily="2" charset="2"/>
              <a:buChar char="n"/>
            </a:pPr>
            <a:r>
              <a:rPr lang="en-US" altLang="zh-TW" sz="2400" b="0">
                <a:latin typeface="Comic Sans MS" charset="0"/>
              </a:rPr>
              <a:t>A special member called </a:t>
            </a:r>
            <a:r>
              <a:rPr lang="en-US" altLang="zh-TW" sz="2400" b="0">
                <a:solidFill>
                  <a:schemeClr val="hlink"/>
                </a:solidFill>
                <a:latin typeface="Comic Sans MS" charset="0"/>
              </a:rPr>
              <a:t>sponsor</a:t>
            </a:r>
            <a:r>
              <a:rPr lang="en-US" altLang="zh-TW" sz="2400" b="0">
                <a:latin typeface="Comic Sans MS" charset="0"/>
              </a:rPr>
              <a:t> is elected to be responsible for broadcasting updated blinded keys.</a:t>
            </a:r>
          </a:p>
        </p:txBody>
      </p:sp>
      <p:grpSp>
        <p:nvGrpSpPr>
          <p:cNvPr id="2" name="Group 35"/>
          <p:cNvGrpSpPr>
            <a:grpSpLocks/>
          </p:cNvGrpSpPr>
          <p:nvPr/>
        </p:nvGrpSpPr>
        <p:grpSpPr bwMode="auto">
          <a:xfrm>
            <a:off x="1371600" y="3657600"/>
            <a:ext cx="6223000" cy="336550"/>
            <a:chOff x="864" y="2304"/>
            <a:chExt cx="3920" cy="212"/>
          </a:xfrm>
        </p:grpSpPr>
        <p:sp>
          <p:nvSpPr>
            <p:cNvPr id="22559" name="Line 6"/>
            <p:cNvSpPr>
              <a:spLocks noChangeShapeType="1"/>
            </p:cNvSpPr>
            <p:nvPr/>
          </p:nvSpPr>
          <p:spPr bwMode="auto">
            <a:xfrm>
              <a:off x="864" y="2362"/>
              <a:ext cx="3792" cy="0"/>
            </a:xfrm>
            <a:prstGeom prst="line">
              <a:avLst/>
            </a:prstGeom>
            <a:noFill/>
            <a:ln w="25400">
              <a:solidFill>
                <a:schemeClr val="tx1"/>
              </a:solidFill>
              <a:round/>
              <a:headEnd/>
              <a:tailEnd type="triangle" w="med" len="med"/>
            </a:ln>
          </p:spPr>
          <p:txBody>
            <a:bodyPr wrap="none" anchor="ctr"/>
            <a:lstStyle/>
            <a:p>
              <a:endParaRPr lang="en-US"/>
            </a:p>
          </p:txBody>
        </p:sp>
        <p:sp>
          <p:nvSpPr>
            <p:cNvPr id="22560" name="Text Box 7"/>
            <p:cNvSpPr txBox="1">
              <a:spLocks noChangeArrowheads="1"/>
            </p:cNvSpPr>
            <p:nvPr/>
          </p:nvSpPr>
          <p:spPr bwMode="auto">
            <a:xfrm>
              <a:off x="4625" y="2304"/>
              <a:ext cx="159" cy="212"/>
            </a:xfrm>
            <a:prstGeom prst="rect">
              <a:avLst/>
            </a:prstGeom>
            <a:noFill/>
            <a:ln w="19050">
              <a:noFill/>
              <a:miter lim="800000"/>
              <a:headEnd/>
              <a:tailEnd/>
            </a:ln>
          </p:spPr>
          <p:txBody>
            <a:bodyPr wrap="none">
              <a:spAutoFit/>
            </a:bodyPr>
            <a:lstStyle/>
            <a:p>
              <a:r>
                <a:rPr lang="en-US" altLang="zh-TW"/>
                <a:t>t</a:t>
              </a:r>
            </a:p>
          </p:txBody>
        </p:sp>
      </p:grpSp>
      <p:sp>
        <p:nvSpPr>
          <p:cNvPr id="12297" name="Line 9"/>
          <p:cNvSpPr>
            <a:spLocks noChangeShapeType="1"/>
          </p:cNvSpPr>
          <p:nvPr/>
        </p:nvSpPr>
        <p:spPr bwMode="auto">
          <a:xfrm flipV="1">
            <a:off x="2209800" y="3733800"/>
            <a:ext cx="0" cy="533400"/>
          </a:xfrm>
          <a:prstGeom prst="line">
            <a:avLst/>
          </a:prstGeom>
          <a:noFill/>
          <a:ln w="25400">
            <a:solidFill>
              <a:srgbClr val="009900"/>
            </a:solidFill>
            <a:round/>
            <a:headEnd/>
            <a:tailEnd type="triangle" w="med" len="med"/>
          </a:ln>
        </p:spPr>
        <p:txBody>
          <a:bodyPr wrap="none" anchor="ctr"/>
          <a:lstStyle/>
          <a:p>
            <a:endParaRPr lang="en-US"/>
          </a:p>
        </p:txBody>
      </p:sp>
      <p:sp>
        <p:nvSpPr>
          <p:cNvPr id="12298" name="Line 10"/>
          <p:cNvSpPr>
            <a:spLocks noChangeShapeType="1"/>
          </p:cNvSpPr>
          <p:nvPr/>
        </p:nvSpPr>
        <p:spPr bwMode="auto">
          <a:xfrm>
            <a:off x="3352800" y="3746500"/>
            <a:ext cx="0" cy="533400"/>
          </a:xfrm>
          <a:prstGeom prst="line">
            <a:avLst/>
          </a:prstGeom>
          <a:noFill/>
          <a:ln w="25400">
            <a:solidFill>
              <a:schemeClr val="folHlink"/>
            </a:solidFill>
            <a:round/>
            <a:headEnd/>
            <a:tailEnd type="triangle" w="med" len="med"/>
          </a:ln>
        </p:spPr>
        <p:txBody>
          <a:bodyPr wrap="none" anchor="ctr"/>
          <a:lstStyle/>
          <a:p>
            <a:endParaRPr lang="en-US"/>
          </a:p>
        </p:txBody>
      </p:sp>
      <p:sp>
        <p:nvSpPr>
          <p:cNvPr id="12299" name="Line 11"/>
          <p:cNvSpPr>
            <a:spLocks noChangeShapeType="1"/>
          </p:cNvSpPr>
          <p:nvPr/>
        </p:nvSpPr>
        <p:spPr bwMode="auto">
          <a:xfrm flipV="1">
            <a:off x="4724400" y="3733800"/>
            <a:ext cx="0" cy="533400"/>
          </a:xfrm>
          <a:prstGeom prst="line">
            <a:avLst/>
          </a:prstGeom>
          <a:noFill/>
          <a:ln w="25400">
            <a:solidFill>
              <a:srgbClr val="009900"/>
            </a:solidFill>
            <a:round/>
            <a:headEnd/>
            <a:tailEnd type="triangle" w="med" len="med"/>
          </a:ln>
        </p:spPr>
        <p:txBody>
          <a:bodyPr wrap="none" anchor="ctr"/>
          <a:lstStyle/>
          <a:p>
            <a:endParaRPr lang="en-US"/>
          </a:p>
        </p:txBody>
      </p:sp>
      <p:sp>
        <p:nvSpPr>
          <p:cNvPr id="12300" name="Line 12"/>
          <p:cNvSpPr>
            <a:spLocks noChangeShapeType="1"/>
          </p:cNvSpPr>
          <p:nvPr/>
        </p:nvSpPr>
        <p:spPr bwMode="auto">
          <a:xfrm flipV="1">
            <a:off x="5410200" y="3733800"/>
            <a:ext cx="0" cy="533400"/>
          </a:xfrm>
          <a:prstGeom prst="line">
            <a:avLst/>
          </a:prstGeom>
          <a:noFill/>
          <a:ln w="25400">
            <a:solidFill>
              <a:srgbClr val="009900"/>
            </a:solidFill>
            <a:round/>
            <a:headEnd/>
            <a:tailEnd type="triangle" w="med" len="med"/>
          </a:ln>
        </p:spPr>
        <p:txBody>
          <a:bodyPr wrap="none" anchor="ctr"/>
          <a:lstStyle/>
          <a:p>
            <a:endParaRPr lang="en-US"/>
          </a:p>
        </p:txBody>
      </p:sp>
      <p:sp>
        <p:nvSpPr>
          <p:cNvPr id="12301" name="Line 13"/>
          <p:cNvSpPr>
            <a:spLocks noChangeShapeType="1"/>
          </p:cNvSpPr>
          <p:nvPr/>
        </p:nvSpPr>
        <p:spPr bwMode="auto">
          <a:xfrm>
            <a:off x="6864350" y="3746500"/>
            <a:ext cx="0" cy="457200"/>
          </a:xfrm>
          <a:prstGeom prst="line">
            <a:avLst/>
          </a:prstGeom>
          <a:noFill/>
          <a:ln w="25400">
            <a:solidFill>
              <a:schemeClr val="folHlink"/>
            </a:solidFill>
            <a:round/>
            <a:headEnd/>
            <a:tailEnd type="triangle" w="med" len="med"/>
          </a:ln>
        </p:spPr>
        <p:txBody>
          <a:bodyPr wrap="none" anchor="ctr"/>
          <a:lstStyle/>
          <a:p>
            <a:endParaRPr lang="en-US"/>
          </a:p>
        </p:txBody>
      </p:sp>
      <p:sp>
        <p:nvSpPr>
          <p:cNvPr id="12303" name="Text Box 15"/>
          <p:cNvSpPr txBox="1">
            <a:spLocks noChangeArrowheads="1"/>
          </p:cNvSpPr>
          <p:nvPr/>
        </p:nvSpPr>
        <p:spPr bwMode="auto">
          <a:xfrm>
            <a:off x="1905000" y="4267200"/>
            <a:ext cx="601663" cy="336550"/>
          </a:xfrm>
          <a:prstGeom prst="rect">
            <a:avLst/>
          </a:prstGeom>
          <a:noFill/>
          <a:ln w="25400">
            <a:noFill/>
            <a:miter lim="800000"/>
            <a:headEnd/>
            <a:tailEnd/>
          </a:ln>
        </p:spPr>
        <p:txBody>
          <a:bodyPr wrap="none">
            <a:spAutoFit/>
          </a:bodyPr>
          <a:lstStyle/>
          <a:p>
            <a:r>
              <a:rPr lang="en-US" altLang="zh-TW">
                <a:solidFill>
                  <a:srgbClr val="009900"/>
                </a:solidFill>
              </a:rPr>
              <a:t>Join</a:t>
            </a:r>
          </a:p>
        </p:txBody>
      </p:sp>
      <p:sp>
        <p:nvSpPr>
          <p:cNvPr id="12304" name="Text Box 16"/>
          <p:cNvSpPr txBox="1">
            <a:spLocks noChangeArrowheads="1"/>
          </p:cNvSpPr>
          <p:nvPr/>
        </p:nvSpPr>
        <p:spPr bwMode="auto">
          <a:xfrm>
            <a:off x="2895600" y="4267200"/>
            <a:ext cx="758825" cy="336550"/>
          </a:xfrm>
          <a:prstGeom prst="rect">
            <a:avLst/>
          </a:prstGeom>
          <a:noFill/>
          <a:ln w="25400">
            <a:noFill/>
            <a:miter lim="800000"/>
            <a:headEnd/>
            <a:tailEnd/>
          </a:ln>
        </p:spPr>
        <p:txBody>
          <a:bodyPr wrap="none">
            <a:spAutoFit/>
          </a:bodyPr>
          <a:lstStyle/>
          <a:p>
            <a:r>
              <a:rPr lang="en-US" altLang="zh-TW">
                <a:solidFill>
                  <a:schemeClr val="folHlink"/>
                </a:solidFill>
              </a:rPr>
              <a:t>Leave</a:t>
            </a:r>
          </a:p>
        </p:txBody>
      </p:sp>
      <p:sp>
        <p:nvSpPr>
          <p:cNvPr id="12305" name="Text Box 17"/>
          <p:cNvSpPr txBox="1">
            <a:spLocks noChangeArrowheads="1"/>
          </p:cNvSpPr>
          <p:nvPr/>
        </p:nvSpPr>
        <p:spPr bwMode="auto">
          <a:xfrm>
            <a:off x="4427538" y="4267200"/>
            <a:ext cx="601662" cy="336550"/>
          </a:xfrm>
          <a:prstGeom prst="rect">
            <a:avLst/>
          </a:prstGeom>
          <a:noFill/>
          <a:ln w="25400">
            <a:noFill/>
            <a:miter lim="800000"/>
            <a:headEnd/>
            <a:tailEnd/>
          </a:ln>
        </p:spPr>
        <p:txBody>
          <a:bodyPr wrap="none">
            <a:spAutoFit/>
          </a:bodyPr>
          <a:lstStyle/>
          <a:p>
            <a:r>
              <a:rPr lang="en-US" altLang="zh-TW">
                <a:solidFill>
                  <a:srgbClr val="009900"/>
                </a:solidFill>
              </a:rPr>
              <a:t>Join</a:t>
            </a:r>
          </a:p>
        </p:txBody>
      </p:sp>
      <p:sp>
        <p:nvSpPr>
          <p:cNvPr id="12306" name="Text Box 18"/>
          <p:cNvSpPr txBox="1">
            <a:spLocks noChangeArrowheads="1"/>
          </p:cNvSpPr>
          <p:nvPr/>
        </p:nvSpPr>
        <p:spPr bwMode="auto">
          <a:xfrm>
            <a:off x="5113338" y="4267200"/>
            <a:ext cx="601662" cy="336550"/>
          </a:xfrm>
          <a:prstGeom prst="rect">
            <a:avLst/>
          </a:prstGeom>
          <a:noFill/>
          <a:ln w="25400">
            <a:noFill/>
            <a:miter lim="800000"/>
            <a:headEnd/>
            <a:tailEnd/>
          </a:ln>
        </p:spPr>
        <p:txBody>
          <a:bodyPr wrap="none">
            <a:spAutoFit/>
          </a:bodyPr>
          <a:lstStyle/>
          <a:p>
            <a:r>
              <a:rPr lang="en-US" altLang="zh-TW">
                <a:solidFill>
                  <a:srgbClr val="009900"/>
                </a:solidFill>
              </a:rPr>
              <a:t>Join</a:t>
            </a:r>
          </a:p>
        </p:txBody>
      </p:sp>
      <p:sp>
        <p:nvSpPr>
          <p:cNvPr id="12307" name="Text Box 19"/>
          <p:cNvSpPr txBox="1">
            <a:spLocks noChangeArrowheads="1"/>
          </p:cNvSpPr>
          <p:nvPr/>
        </p:nvSpPr>
        <p:spPr bwMode="auto">
          <a:xfrm>
            <a:off x="6480175" y="4267200"/>
            <a:ext cx="758825" cy="336550"/>
          </a:xfrm>
          <a:prstGeom prst="rect">
            <a:avLst/>
          </a:prstGeom>
          <a:noFill/>
          <a:ln w="25400">
            <a:noFill/>
            <a:miter lim="800000"/>
            <a:headEnd/>
            <a:tailEnd/>
          </a:ln>
        </p:spPr>
        <p:txBody>
          <a:bodyPr wrap="none">
            <a:spAutoFit/>
          </a:bodyPr>
          <a:lstStyle/>
          <a:p>
            <a:r>
              <a:rPr lang="en-US" altLang="zh-TW">
                <a:solidFill>
                  <a:schemeClr val="folHlink"/>
                </a:solidFill>
              </a:rPr>
              <a:t>Leave</a:t>
            </a:r>
          </a:p>
        </p:txBody>
      </p:sp>
      <p:grpSp>
        <p:nvGrpSpPr>
          <p:cNvPr id="3" name="Group 30"/>
          <p:cNvGrpSpPr>
            <a:grpSpLocks/>
          </p:cNvGrpSpPr>
          <p:nvPr/>
        </p:nvGrpSpPr>
        <p:grpSpPr bwMode="auto">
          <a:xfrm>
            <a:off x="1876425" y="3168650"/>
            <a:ext cx="714375" cy="565150"/>
            <a:chOff x="1182" y="1996"/>
            <a:chExt cx="450" cy="356"/>
          </a:xfrm>
        </p:grpSpPr>
        <p:sp>
          <p:nvSpPr>
            <p:cNvPr id="22557" name="Oval 20"/>
            <p:cNvSpPr>
              <a:spLocks noChangeArrowheads="1"/>
            </p:cNvSpPr>
            <p:nvPr/>
          </p:nvSpPr>
          <p:spPr bwMode="auto">
            <a:xfrm>
              <a:off x="1344" y="2256"/>
              <a:ext cx="96" cy="96"/>
            </a:xfrm>
            <a:prstGeom prst="ellipse">
              <a:avLst/>
            </a:prstGeom>
            <a:solidFill>
              <a:srgbClr val="FF99CC"/>
            </a:solidFill>
            <a:ln w="25400">
              <a:solidFill>
                <a:srgbClr val="FF0000"/>
              </a:solidFill>
              <a:round/>
              <a:headEnd/>
              <a:tailEnd/>
            </a:ln>
          </p:spPr>
          <p:txBody>
            <a:bodyPr wrap="none" anchor="ctr"/>
            <a:lstStyle/>
            <a:p>
              <a:endParaRPr lang="en-US"/>
            </a:p>
          </p:txBody>
        </p:sp>
        <p:sp>
          <p:nvSpPr>
            <p:cNvPr id="22558" name="Text Box 25"/>
            <p:cNvSpPr txBox="1">
              <a:spLocks noChangeArrowheads="1"/>
            </p:cNvSpPr>
            <p:nvPr/>
          </p:nvSpPr>
          <p:spPr bwMode="auto">
            <a:xfrm>
              <a:off x="1182" y="1996"/>
              <a:ext cx="450" cy="212"/>
            </a:xfrm>
            <a:prstGeom prst="rect">
              <a:avLst/>
            </a:prstGeom>
            <a:noFill/>
            <a:ln w="25400">
              <a:noFill/>
              <a:miter lim="800000"/>
              <a:headEnd/>
              <a:tailEnd/>
            </a:ln>
          </p:spPr>
          <p:txBody>
            <a:bodyPr wrap="none">
              <a:spAutoFit/>
            </a:bodyPr>
            <a:lstStyle/>
            <a:p>
              <a:r>
                <a:rPr lang="en-US" altLang="zh-TW">
                  <a:solidFill>
                    <a:schemeClr val="hlink"/>
                  </a:solidFill>
                </a:rPr>
                <a:t>rekey</a:t>
              </a:r>
            </a:p>
          </p:txBody>
        </p:sp>
      </p:grpSp>
      <p:grpSp>
        <p:nvGrpSpPr>
          <p:cNvPr id="4" name="Group 31"/>
          <p:cNvGrpSpPr>
            <a:grpSpLocks/>
          </p:cNvGrpSpPr>
          <p:nvPr/>
        </p:nvGrpSpPr>
        <p:grpSpPr bwMode="auto">
          <a:xfrm>
            <a:off x="2971800" y="3168650"/>
            <a:ext cx="714375" cy="565150"/>
            <a:chOff x="1872" y="1996"/>
            <a:chExt cx="450" cy="356"/>
          </a:xfrm>
        </p:grpSpPr>
        <p:sp>
          <p:nvSpPr>
            <p:cNvPr id="22555" name="Oval 21"/>
            <p:cNvSpPr>
              <a:spLocks noChangeArrowheads="1"/>
            </p:cNvSpPr>
            <p:nvPr/>
          </p:nvSpPr>
          <p:spPr bwMode="auto">
            <a:xfrm>
              <a:off x="2064" y="2256"/>
              <a:ext cx="96" cy="96"/>
            </a:xfrm>
            <a:prstGeom prst="ellipse">
              <a:avLst/>
            </a:prstGeom>
            <a:solidFill>
              <a:srgbClr val="FF99CC"/>
            </a:solidFill>
            <a:ln w="25400">
              <a:solidFill>
                <a:srgbClr val="FF0000"/>
              </a:solidFill>
              <a:round/>
              <a:headEnd/>
              <a:tailEnd/>
            </a:ln>
          </p:spPr>
          <p:txBody>
            <a:bodyPr wrap="none" anchor="ctr"/>
            <a:lstStyle/>
            <a:p>
              <a:endParaRPr lang="en-US"/>
            </a:p>
          </p:txBody>
        </p:sp>
        <p:sp>
          <p:nvSpPr>
            <p:cNvPr id="22556" name="Text Box 26"/>
            <p:cNvSpPr txBox="1">
              <a:spLocks noChangeArrowheads="1"/>
            </p:cNvSpPr>
            <p:nvPr/>
          </p:nvSpPr>
          <p:spPr bwMode="auto">
            <a:xfrm>
              <a:off x="1872" y="1996"/>
              <a:ext cx="450" cy="212"/>
            </a:xfrm>
            <a:prstGeom prst="rect">
              <a:avLst/>
            </a:prstGeom>
            <a:noFill/>
            <a:ln w="25400">
              <a:noFill/>
              <a:miter lim="800000"/>
              <a:headEnd/>
              <a:tailEnd/>
            </a:ln>
          </p:spPr>
          <p:txBody>
            <a:bodyPr wrap="none">
              <a:spAutoFit/>
            </a:bodyPr>
            <a:lstStyle/>
            <a:p>
              <a:r>
                <a:rPr lang="en-US" altLang="zh-TW">
                  <a:solidFill>
                    <a:schemeClr val="hlink"/>
                  </a:solidFill>
                </a:rPr>
                <a:t>rekey</a:t>
              </a:r>
            </a:p>
          </p:txBody>
        </p:sp>
      </p:grpSp>
      <p:grpSp>
        <p:nvGrpSpPr>
          <p:cNvPr id="5" name="Group 32"/>
          <p:cNvGrpSpPr>
            <a:grpSpLocks/>
          </p:cNvGrpSpPr>
          <p:nvPr/>
        </p:nvGrpSpPr>
        <p:grpSpPr bwMode="auto">
          <a:xfrm>
            <a:off x="4391025" y="3168650"/>
            <a:ext cx="714375" cy="565150"/>
            <a:chOff x="2766" y="1996"/>
            <a:chExt cx="450" cy="356"/>
          </a:xfrm>
        </p:grpSpPr>
        <p:sp>
          <p:nvSpPr>
            <p:cNvPr id="22553" name="Oval 22"/>
            <p:cNvSpPr>
              <a:spLocks noChangeArrowheads="1"/>
            </p:cNvSpPr>
            <p:nvPr/>
          </p:nvSpPr>
          <p:spPr bwMode="auto">
            <a:xfrm>
              <a:off x="2928" y="2256"/>
              <a:ext cx="96" cy="96"/>
            </a:xfrm>
            <a:prstGeom prst="ellipse">
              <a:avLst/>
            </a:prstGeom>
            <a:solidFill>
              <a:srgbClr val="FF99CC"/>
            </a:solidFill>
            <a:ln w="25400">
              <a:solidFill>
                <a:srgbClr val="FF0000"/>
              </a:solidFill>
              <a:round/>
              <a:headEnd/>
              <a:tailEnd/>
            </a:ln>
          </p:spPr>
          <p:txBody>
            <a:bodyPr wrap="none" anchor="ctr"/>
            <a:lstStyle/>
            <a:p>
              <a:endParaRPr lang="en-US"/>
            </a:p>
          </p:txBody>
        </p:sp>
        <p:sp>
          <p:nvSpPr>
            <p:cNvPr id="22554" name="Text Box 27"/>
            <p:cNvSpPr txBox="1">
              <a:spLocks noChangeArrowheads="1"/>
            </p:cNvSpPr>
            <p:nvPr/>
          </p:nvSpPr>
          <p:spPr bwMode="auto">
            <a:xfrm>
              <a:off x="2766" y="1996"/>
              <a:ext cx="450" cy="212"/>
            </a:xfrm>
            <a:prstGeom prst="rect">
              <a:avLst/>
            </a:prstGeom>
            <a:noFill/>
            <a:ln w="25400">
              <a:noFill/>
              <a:miter lim="800000"/>
              <a:headEnd/>
              <a:tailEnd/>
            </a:ln>
          </p:spPr>
          <p:txBody>
            <a:bodyPr wrap="none">
              <a:spAutoFit/>
            </a:bodyPr>
            <a:lstStyle/>
            <a:p>
              <a:r>
                <a:rPr lang="en-US" altLang="zh-TW">
                  <a:solidFill>
                    <a:schemeClr val="hlink"/>
                  </a:solidFill>
                </a:rPr>
                <a:t>rekey</a:t>
              </a:r>
            </a:p>
          </p:txBody>
        </p:sp>
      </p:grpSp>
      <p:grpSp>
        <p:nvGrpSpPr>
          <p:cNvPr id="6" name="Group 33"/>
          <p:cNvGrpSpPr>
            <a:grpSpLocks/>
          </p:cNvGrpSpPr>
          <p:nvPr/>
        </p:nvGrpSpPr>
        <p:grpSpPr bwMode="auto">
          <a:xfrm>
            <a:off x="5105400" y="3168650"/>
            <a:ext cx="714375" cy="565150"/>
            <a:chOff x="3216" y="1996"/>
            <a:chExt cx="450" cy="356"/>
          </a:xfrm>
        </p:grpSpPr>
        <p:sp>
          <p:nvSpPr>
            <p:cNvPr id="22551" name="Oval 23"/>
            <p:cNvSpPr>
              <a:spLocks noChangeArrowheads="1"/>
            </p:cNvSpPr>
            <p:nvPr/>
          </p:nvSpPr>
          <p:spPr bwMode="auto">
            <a:xfrm>
              <a:off x="3360" y="2256"/>
              <a:ext cx="96" cy="96"/>
            </a:xfrm>
            <a:prstGeom prst="ellipse">
              <a:avLst/>
            </a:prstGeom>
            <a:solidFill>
              <a:srgbClr val="FF99CC"/>
            </a:solidFill>
            <a:ln w="25400">
              <a:solidFill>
                <a:srgbClr val="FF0000"/>
              </a:solidFill>
              <a:round/>
              <a:headEnd/>
              <a:tailEnd/>
            </a:ln>
          </p:spPr>
          <p:txBody>
            <a:bodyPr wrap="none" anchor="ctr"/>
            <a:lstStyle/>
            <a:p>
              <a:endParaRPr lang="en-US"/>
            </a:p>
          </p:txBody>
        </p:sp>
        <p:sp>
          <p:nvSpPr>
            <p:cNvPr id="22552" name="Text Box 28"/>
            <p:cNvSpPr txBox="1">
              <a:spLocks noChangeArrowheads="1"/>
            </p:cNvSpPr>
            <p:nvPr/>
          </p:nvSpPr>
          <p:spPr bwMode="auto">
            <a:xfrm>
              <a:off x="3216" y="1996"/>
              <a:ext cx="450" cy="212"/>
            </a:xfrm>
            <a:prstGeom prst="rect">
              <a:avLst/>
            </a:prstGeom>
            <a:noFill/>
            <a:ln w="25400">
              <a:noFill/>
              <a:miter lim="800000"/>
              <a:headEnd/>
              <a:tailEnd/>
            </a:ln>
          </p:spPr>
          <p:txBody>
            <a:bodyPr wrap="none">
              <a:spAutoFit/>
            </a:bodyPr>
            <a:lstStyle/>
            <a:p>
              <a:r>
                <a:rPr lang="en-US" altLang="zh-TW">
                  <a:solidFill>
                    <a:schemeClr val="hlink"/>
                  </a:solidFill>
                </a:rPr>
                <a:t>rekey</a:t>
              </a:r>
            </a:p>
          </p:txBody>
        </p:sp>
      </p:grpSp>
      <p:grpSp>
        <p:nvGrpSpPr>
          <p:cNvPr id="7" name="Group 34"/>
          <p:cNvGrpSpPr>
            <a:grpSpLocks/>
          </p:cNvGrpSpPr>
          <p:nvPr/>
        </p:nvGrpSpPr>
        <p:grpSpPr bwMode="auto">
          <a:xfrm>
            <a:off x="6524625" y="3168650"/>
            <a:ext cx="714375" cy="565150"/>
            <a:chOff x="4110" y="1996"/>
            <a:chExt cx="450" cy="356"/>
          </a:xfrm>
        </p:grpSpPr>
        <p:sp>
          <p:nvSpPr>
            <p:cNvPr id="22549" name="Oval 24"/>
            <p:cNvSpPr>
              <a:spLocks noChangeArrowheads="1"/>
            </p:cNvSpPr>
            <p:nvPr/>
          </p:nvSpPr>
          <p:spPr bwMode="auto">
            <a:xfrm>
              <a:off x="4272" y="2256"/>
              <a:ext cx="96" cy="96"/>
            </a:xfrm>
            <a:prstGeom prst="ellipse">
              <a:avLst/>
            </a:prstGeom>
            <a:solidFill>
              <a:srgbClr val="FF99CC"/>
            </a:solidFill>
            <a:ln w="25400">
              <a:solidFill>
                <a:srgbClr val="FF0000"/>
              </a:solidFill>
              <a:round/>
              <a:headEnd/>
              <a:tailEnd/>
            </a:ln>
          </p:spPr>
          <p:txBody>
            <a:bodyPr wrap="none" anchor="ctr"/>
            <a:lstStyle/>
            <a:p>
              <a:endParaRPr lang="en-US"/>
            </a:p>
          </p:txBody>
        </p:sp>
        <p:sp>
          <p:nvSpPr>
            <p:cNvPr id="22550" name="Text Box 29"/>
            <p:cNvSpPr txBox="1">
              <a:spLocks noChangeArrowheads="1"/>
            </p:cNvSpPr>
            <p:nvPr/>
          </p:nvSpPr>
          <p:spPr bwMode="auto">
            <a:xfrm>
              <a:off x="4110" y="1996"/>
              <a:ext cx="450" cy="212"/>
            </a:xfrm>
            <a:prstGeom prst="rect">
              <a:avLst/>
            </a:prstGeom>
            <a:noFill/>
            <a:ln w="25400">
              <a:noFill/>
              <a:miter lim="800000"/>
              <a:headEnd/>
              <a:tailEnd/>
            </a:ln>
          </p:spPr>
          <p:txBody>
            <a:bodyPr wrap="none">
              <a:spAutoFit/>
            </a:bodyPr>
            <a:lstStyle/>
            <a:p>
              <a:r>
                <a:rPr lang="en-US" altLang="zh-TW">
                  <a:solidFill>
                    <a:schemeClr val="hlink"/>
                  </a:solidFill>
                </a:rPr>
                <a:t>rekey</a:t>
              </a:r>
            </a:p>
          </p:txBody>
        </p:sp>
      </p:grpSp>
      <p:pic>
        <p:nvPicPr>
          <p:cNvPr id="33" name="Picture 2"/>
          <p:cNvPicPr>
            <a:picLocks noChangeAspect="1" noChangeArrowheads="1"/>
          </p:cNvPicPr>
          <p:nvPr/>
        </p:nvPicPr>
        <p:blipFill>
          <a:blip r:embed="rId2" cstate="print"/>
          <a:srcRect/>
          <a:stretch>
            <a:fillRect/>
          </a:stretch>
        </p:blipFill>
        <p:spPr bwMode="auto">
          <a:xfrm>
            <a:off x="7086600" y="685800"/>
            <a:ext cx="1759284" cy="1066800"/>
          </a:xfrm>
          <a:prstGeom prst="rect">
            <a:avLst/>
          </a:prstGeom>
          <a:noFill/>
          <a:ln w="9525">
            <a:noFill/>
            <a:miter lim="800000"/>
            <a:headEnd/>
            <a:tailEnd/>
          </a:ln>
          <a:effectLst/>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1500"/>
                            </p:stCondLst>
                            <p:childTnLst>
                              <p:par>
                                <p:cTn id="9" presetID="17" presetClass="entr" presetSubtype="4" fill="hold" grpId="0" nodeType="afterEffect">
                                  <p:stCondLst>
                                    <p:cond delay="0"/>
                                  </p:stCondLst>
                                  <p:childTnLst>
                                    <p:set>
                                      <p:cBhvr>
                                        <p:cTn id="10" dur="1" fill="hold">
                                          <p:stCondLst>
                                            <p:cond delay="0"/>
                                          </p:stCondLst>
                                        </p:cTn>
                                        <p:tgtEl>
                                          <p:spTgt spid="12297"/>
                                        </p:tgtEl>
                                        <p:attrNameLst>
                                          <p:attrName>style.visibility</p:attrName>
                                        </p:attrNameLst>
                                      </p:cBhvr>
                                      <p:to>
                                        <p:strVal val="visible"/>
                                      </p:to>
                                    </p:set>
                                    <p:anim calcmode="lin" valueType="num">
                                      <p:cBhvr>
                                        <p:cTn id="11" dur="500" fill="hold"/>
                                        <p:tgtEl>
                                          <p:spTgt spid="12297"/>
                                        </p:tgtEl>
                                        <p:attrNameLst>
                                          <p:attrName>ppt_x</p:attrName>
                                        </p:attrNameLst>
                                      </p:cBhvr>
                                      <p:tavLst>
                                        <p:tav tm="0">
                                          <p:val>
                                            <p:strVal val="#ppt_x"/>
                                          </p:val>
                                        </p:tav>
                                        <p:tav tm="100000">
                                          <p:val>
                                            <p:strVal val="#ppt_x"/>
                                          </p:val>
                                        </p:tav>
                                      </p:tavLst>
                                    </p:anim>
                                    <p:anim calcmode="lin" valueType="num">
                                      <p:cBhvr>
                                        <p:cTn id="12" dur="500" fill="hold"/>
                                        <p:tgtEl>
                                          <p:spTgt spid="12297"/>
                                        </p:tgtEl>
                                        <p:attrNameLst>
                                          <p:attrName>ppt_y</p:attrName>
                                        </p:attrNameLst>
                                      </p:cBhvr>
                                      <p:tavLst>
                                        <p:tav tm="0">
                                          <p:val>
                                            <p:strVal val="#ppt_y+#ppt_h/2"/>
                                          </p:val>
                                        </p:tav>
                                        <p:tav tm="100000">
                                          <p:val>
                                            <p:strVal val="#ppt_y"/>
                                          </p:val>
                                        </p:tav>
                                      </p:tavLst>
                                    </p:anim>
                                    <p:anim calcmode="lin" valueType="num">
                                      <p:cBhvr>
                                        <p:cTn id="13" dur="500" fill="hold"/>
                                        <p:tgtEl>
                                          <p:spTgt spid="12297"/>
                                        </p:tgtEl>
                                        <p:attrNameLst>
                                          <p:attrName>ppt_w</p:attrName>
                                        </p:attrNameLst>
                                      </p:cBhvr>
                                      <p:tavLst>
                                        <p:tav tm="0">
                                          <p:val>
                                            <p:strVal val="#ppt_w"/>
                                          </p:val>
                                        </p:tav>
                                        <p:tav tm="100000">
                                          <p:val>
                                            <p:strVal val="#ppt_w"/>
                                          </p:val>
                                        </p:tav>
                                      </p:tavLst>
                                    </p:anim>
                                    <p:anim calcmode="lin" valueType="num">
                                      <p:cBhvr>
                                        <p:cTn id="14" dur="500" fill="hold"/>
                                        <p:tgtEl>
                                          <p:spTgt spid="12297"/>
                                        </p:tgtEl>
                                        <p:attrNameLst>
                                          <p:attrName>ppt_h</p:attrName>
                                        </p:attrNameLst>
                                      </p:cBhvr>
                                      <p:tavLst>
                                        <p:tav tm="0">
                                          <p:val>
                                            <p:fltVal val="0"/>
                                          </p:val>
                                        </p:tav>
                                        <p:tav tm="100000">
                                          <p:val>
                                            <p:strVal val="#ppt_h"/>
                                          </p:val>
                                        </p:tav>
                                      </p:tavLst>
                                    </p:anim>
                                  </p:childTnLst>
                                </p:cTn>
                              </p:par>
                            </p:childTnLst>
                          </p:cTn>
                        </p:par>
                        <p:par>
                          <p:cTn id="15" fill="hold">
                            <p:stCondLst>
                              <p:cond delay="2000"/>
                            </p:stCondLst>
                            <p:childTnLst>
                              <p:par>
                                <p:cTn id="16" presetID="9" presetClass="entr" presetSubtype="0" fill="hold" grpId="0" nodeType="afterEffect">
                                  <p:stCondLst>
                                    <p:cond delay="0"/>
                                  </p:stCondLst>
                                  <p:childTnLst>
                                    <p:set>
                                      <p:cBhvr>
                                        <p:cTn id="17" dur="1" fill="hold">
                                          <p:stCondLst>
                                            <p:cond delay="0"/>
                                          </p:stCondLst>
                                        </p:cTn>
                                        <p:tgtEl>
                                          <p:spTgt spid="12303"/>
                                        </p:tgtEl>
                                        <p:attrNameLst>
                                          <p:attrName>style.visibility</p:attrName>
                                        </p:attrNameLst>
                                      </p:cBhvr>
                                      <p:to>
                                        <p:strVal val="visible"/>
                                      </p:to>
                                    </p:set>
                                    <p:animEffect transition="in" filter="dissolve">
                                      <p:cBhvr>
                                        <p:cTn id="18" dur="500"/>
                                        <p:tgtEl>
                                          <p:spTgt spid="12303"/>
                                        </p:tgtEl>
                                      </p:cBhvr>
                                    </p:animEffec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par>
                          <p:cTn id="23" fill="hold">
                            <p:stCondLst>
                              <p:cond delay="3000"/>
                            </p:stCondLst>
                            <p:childTnLst>
                              <p:par>
                                <p:cTn id="24" presetID="17" presetClass="entr" presetSubtype="1" fill="hold" grpId="0" nodeType="afterEffect">
                                  <p:stCondLst>
                                    <p:cond delay="0"/>
                                  </p:stCondLst>
                                  <p:childTnLst>
                                    <p:set>
                                      <p:cBhvr>
                                        <p:cTn id="25" dur="1" fill="hold">
                                          <p:stCondLst>
                                            <p:cond delay="0"/>
                                          </p:stCondLst>
                                        </p:cTn>
                                        <p:tgtEl>
                                          <p:spTgt spid="12298"/>
                                        </p:tgtEl>
                                        <p:attrNameLst>
                                          <p:attrName>style.visibility</p:attrName>
                                        </p:attrNameLst>
                                      </p:cBhvr>
                                      <p:to>
                                        <p:strVal val="visible"/>
                                      </p:to>
                                    </p:set>
                                    <p:anim calcmode="lin" valueType="num">
                                      <p:cBhvr>
                                        <p:cTn id="26" dur="500" fill="hold"/>
                                        <p:tgtEl>
                                          <p:spTgt spid="12298"/>
                                        </p:tgtEl>
                                        <p:attrNameLst>
                                          <p:attrName>ppt_x</p:attrName>
                                        </p:attrNameLst>
                                      </p:cBhvr>
                                      <p:tavLst>
                                        <p:tav tm="0">
                                          <p:val>
                                            <p:strVal val="#ppt_x"/>
                                          </p:val>
                                        </p:tav>
                                        <p:tav tm="100000">
                                          <p:val>
                                            <p:strVal val="#ppt_x"/>
                                          </p:val>
                                        </p:tav>
                                      </p:tavLst>
                                    </p:anim>
                                    <p:anim calcmode="lin" valueType="num">
                                      <p:cBhvr>
                                        <p:cTn id="27" dur="500" fill="hold"/>
                                        <p:tgtEl>
                                          <p:spTgt spid="12298"/>
                                        </p:tgtEl>
                                        <p:attrNameLst>
                                          <p:attrName>ppt_y</p:attrName>
                                        </p:attrNameLst>
                                      </p:cBhvr>
                                      <p:tavLst>
                                        <p:tav tm="0">
                                          <p:val>
                                            <p:strVal val="#ppt_y-#ppt_h/2"/>
                                          </p:val>
                                        </p:tav>
                                        <p:tav tm="100000">
                                          <p:val>
                                            <p:strVal val="#ppt_y"/>
                                          </p:val>
                                        </p:tav>
                                      </p:tavLst>
                                    </p:anim>
                                    <p:anim calcmode="lin" valueType="num">
                                      <p:cBhvr>
                                        <p:cTn id="28" dur="500" fill="hold"/>
                                        <p:tgtEl>
                                          <p:spTgt spid="12298"/>
                                        </p:tgtEl>
                                        <p:attrNameLst>
                                          <p:attrName>ppt_w</p:attrName>
                                        </p:attrNameLst>
                                      </p:cBhvr>
                                      <p:tavLst>
                                        <p:tav tm="0">
                                          <p:val>
                                            <p:strVal val="#ppt_w"/>
                                          </p:val>
                                        </p:tav>
                                        <p:tav tm="100000">
                                          <p:val>
                                            <p:strVal val="#ppt_w"/>
                                          </p:val>
                                        </p:tav>
                                      </p:tavLst>
                                    </p:anim>
                                    <p:anim calcmode="lin" valueType="num">
                                      <p:cBhvr>
                                        <p:cTn id="29" dur="500" fill="hold"/>
                                        <p:tgtEl>
                                          <p:spTgt spid="12298"/>
                                        </p:tgtEl>
                                        <p:attrNameLst>
                                          <p:attrName>ppt_h</p:attrName>
                                        </p:attrNameLst>
                                      </p:cBhvr>
                                      <p:tavLst>
                                        <p:tav tm="0">
                                          <p:val>
                                            <p:fltVal val="0"/>
                                          </p:val>
                                        </p:tav>
                                        <p:tav tm="100000">
                                          <p:val>
                                            <p:strVal val="#ppt_h"/>
                                          </p:val>
                                        </p:tav>
                                      </p:tavLst>
                                    </p:anim>
                                  </p:childTnLst>
                                </p:cTn>
                              </p:par>
                            </p:childTnLst>
                          </p:cTn>
                        </p:par>
                        <p:par>
                          <p:cTn id="30" fill="hold">
                            <p:stCondLst>
                              <p:cond delay="3500"/>
                            </p:stCondLst>
                            <p:childTnLst>
                              <p:par>
                                <p:cTn id="31" presetID="9" presetClass="entr" presetSubtype="0" fill="hold" grpId="0" nodeType="afterEffect">
                                  <p:stCondLst>
                                    <p:cond delay="0"/>
                                  </p:stCondLst>
                                  <p:childTnLst>
                                    <p:set>
                                      <p:cBhvr>
                                        <p:cTn id="32" dur="1" fill="hold">
                                          <p:stCondLst>
                                            <p:cond delay="0"/>
                                          </p:stCondLst>
                                        </p:cTn>
                                        <p:tgtEl>
                                          <p:spTgt spid="12304"/>
                                        </p:tgtEl>
                                        <p:attrNameLst>
                                          <p:attrName>style.visibility</p:attrName>
                                        </p:attrNameLst>
                                      </p:cBhvr>
                                      <p:to>
                                        <p:strVal val="visible"/>
                                      </p:to>
                                    </p:set>
                                    <p:animEffect transition="in" filter="dissolve">
                                      <p:cBhvr>
                                        <p:cTn id="33" dur="500"/>
                                        <p:tgtEl>
                                          <p:spTgt spid="12304"/>
                                        </p:tgtEl>
                                      </p:cBhvr>
                                    </p:animEffect>
                                  </p:childTnLst>
                                </p:cTn>
                              </p:par>
                            </p:childTnLst>
                          </p:cTn>
                        </p:par>
                        <p:par>
                          <p:cTn id="34" fill="hold">
                            <p:stCondLst>
                              <p:cond delay="4000"/>
                            </p:stCondLst>
                            <p:childTnLst>
                              <p:par>
                                <p:cTn id="35" presetID="22" presetClass="entr" presetSubtype="1"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up)">
                                      <p:cBhvr>
                                        <p:cTn id="37" dur="500"/>
                                        <p:tgtEl>
                                          <p:spTgt spid="4"/>
                                        </p:tgtEl>
                                      </p:cBhvr>
                                    </p:animEffect>
                                  </p:childTnLst>
                                </p:cTn>
                              </p:par>
                            </p:childTnLst>
                          </p:cTn>
                        </p:par>
                        <p:par>
                          <p:cTn id="38" fill="hold">
                            <p:stCondLst>
                              <p:cond delay="4500"/>
                            </p:stCondLst>
                            <p:childTnLst>
                              <p:par>
                                <p:cTn id="39" presetID="17" presetClass="entr" presetSubtype="4" fill="hold" grpId="0" nodeType="afterEffect">
                                  <p:stCondLst>
                                    <p:cond delay="0"/>
                                  </p:stCondLst>
                                  <p:childTnLst>
                                    <p:set>
                                      <p:cBhvr>
                                        <p:cTn id="40" dur="1" fill="hold">
                                          <p:stCondLst>
                                            <p:cond delay="0"/>
                                          </p:stCondLst>
                                        </p:cTn>
                                        <p:tgtEl>
                                          <p:spTgt spid="12299"/>
                                        </p:tgtEl>
                                        <p:attrNameLst>
                                          <p:attrName>style.visibility</p:attrName>
                                        </p:attrNameLst>
                                      </p:cBhvr>
                                      <p:to>
                                        <p:strVal val="visible"/>
                                      </p:to>
                                    </p:set>
                                    <p:anim calcmode="lin" valueType="num">
                                      <p:cBhvr>
                                        <p:cTn id="41" dur="500" fill="hold"/>
                                        <p:tgtEl>
                                          <p:spTgt spid="12299"/>
                                        </p:tgtEl>
                                        <p:attrNameLst>
                                          <p:attrName>ppt_x</p:attrName>
                                        </p:attrNameLst>
                                      </p:cBhvr>
                                      <p:tavLst>
                                        <p:tav tm="0">
                                          <p:val>
                                            <p:strVal val="#ppt_x"/>
                                          </p:val>
                                        </p:tav>
                                        <p:tav tm="100000">
                                          <p:val>
                                            <p:strVal val="#ppt_x"/>
                                          </p:val>
                                        </p:tav>
                                      </p:tavLst>
                                    </p:anim>
                                    <p:anim calcmode="lin" valueType="num">
                                      <p:cBhvr>
                                        <p:cTn id="42" dur="500" fill="hold"/>
                                        <p:tgtEl>
                                          <p:spTgt spid="12299"/>
                                        </p:tgtEl>
                                        <p:attrNameLst>
                                          <p:attrName>ppt_y</p:attrName>
                                        </p:attrNameLst>
                                      </p:cBhvr>
                                      <p:tavLst>
                                        <p:tav tm="0">
                                          <p:val>
                                            <p:strVal val="#ppt_y+#ppt_h/2"/>
                                          </p:val>
                                        </p:tav>
                                        <p:tav tm="100000">
                                          <p:val>
                                            <p:strVal val="#ppt_y"/>
                                          </p:val>
                                        </p:tav>
                                      </p:tavLst>
                                    </p:anim>
                                    <p:anim calcmode="lin" valueType="num">
                                      <p:cBhvr>
                                        <p:cTn id="43" dur="500" fill="hold"/>
                                        <p:tgtEl>
                                          <p:spTgt spid="12299"/>
                                        </p:tgtEl>
                                        <p:attrNameLst>
                                          <p:attrName>ppt_w</p:attrName>
                                        </p:attrNameLst>
                                      </p:cBhvr>
                                      <p:tavLst>
                                        <p:tav tm="0">
                                          <p:val>
                                            <p:strVal val="#ppt_w"/>
                                          </p:val>
                                        </p:tav>
                                        <p:tav tm="100000">
                                          <p:val>
                                            <p:strVal val="#ppt_w"/>
                                          </p:val>
                                        </p:tav>
                                      </p:tavLst>
                                    </p:anim>
                                    <p:anim calcmode="lin" valueType="num">
                                      <p:cBhvr>
                                        <p:cTn id="44" dur="500" fill="hold"/>
                                        <p:tgtEl>
                                          <p:spTgt spid="12299"/>
                                        </p:tgtEl>
                                        <p:attrNameLst>
                                          <p:attrName>ppt_h</p:attrName>
                                        </p:attrNameLst>
                                      </p:cBhvr>
                                      <p:tavLst>
                                        <p:tav tm="0">
                                          <p:val>
                                            <p:fltVal val="0"/>
                                          </p:val>
                                        </p:tav>
                                        <p:tav tm="100000">
                                          <p:val>
                                            <p:strVal val="#ppt_h"/>
                                          </p:val>
                                        </p:tav>
                                      </p:tavLst>
                                    </p:anim>
                                  </p:childTnLst>
                                </p:cTn>
                              </p:par>
                            </p:childTnLst>
                          </p:cTn>
                        </p:par>
                        <p:par>
                          <p:cTn id="45" fill="hold">
                            <p:stCondLst>
                              <p:cond delay="5000"/>
                            </p:stCondLst>
                            <p:childTnLst>
                              <p:par>
                                <p:cTn id="46" presetID="9" presetClass="entr" presetSubtype="0" fill="hold" grpId="0" nodeType="afterEffect">
                                  <p:stCondLst>
                                    <p:cond delay="0"/>
                                  </p:stCondLst>
                                  <p:childTnLst>
                                    <p:set>
                                      <p:cBhvr>
                                        <p:cTn id="47" dur="1" fill="hold">
                                          <p:stCondLst>
                                            <p:cond delay="0"/>
                                          </p:stCondLst>
                                        </p:cTn>
                                        <p:tgtEl>
                                          <p:spTgt spid="12305"/>
                                        </p:tgtEl>
                                        <p:attrNameLst>
                                          <p:attrName>style.visibility</p:attrName>
                                        </p:attrNameLst>
                                      </p:cBhvr>
                                      <p:to>
                                        <p:strVal val="visible"/>
                                      </p:to>
                                    </p:set>
                                    <p:animEffect transition="in" filter="dissolve">
                                      <p:cBhvr>
                                        <p:cTn id="48" dur="500"/>
                                        <p:tgtEl>
                                          <p:spTgt spid="12305"/>
                                        </p:tgtEl>
                                      </p:cBhvr>
                                    </p:animEffect>
                                  </p:childTnLst>
                                </p:cTn>
                              </p:par>
                            </p:childTnLst>
                          </p:cTn>
                        </p:par>
                        <p:par>
                          <p:cTn id="49" fill="hold">
                            <p:stCondLst>
                              <p:cond delay="5500"/>
                            </p:stCondLst>
                            <p:childTnLst>
                              <p:par>
                                <p:cTn id="50" presetID="22" presetClass="entr" presetSubtype="1" fill="hold" nodeType="after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up)">
                                      <p:cBhvr>
                                        <p:cTn id="52" dur="500"/>
                                        <p:tgtEl>
                                          <p:spTgt spid="5"/>
                                        </p:tgtEl>
                                      </p:cBhvr>
                                    </p:animEffect>
                                  </p:childTnLst>
                                </p:cTn>
                              </p:par>
                            </p:childTnLst>
                          </p:cTn>
                        </p:par>
                        <p:par>
                          <p:cTn id="53" fill="hold">
                            <p:stCondLst>
                              <p:cond delay="6000"/>
                            </p:stCondLst>
                            <p:childTnLst>
                              <p:par>
                                <p:cTn id="54" presetID="17" presetClass="entr" presetSubtype="4" fill="hold" grpId="0" nodeType="afterEffect">
                                  <p:stCondLst>
                                    <p:cond delay="0"/>
                                  </p:stCondLst>
                                  <p:childTnLst>
                                    <p:set>
                                      <p:cBhvr>
                                        <p:cTn id="55" dur="1" fill="hold">
                                          <p:stCondLst>
                                            <p:cond delay="0"/>
                                          </p:stCondLst>
                                        </p:cTn>
                                        <p:tgtEl>
                                          <p:spTgt spid="12300"/>
                                        </p:tgtEl>
                                        <p:attrNameLst>
                                          <p:attrName>style.visibility</p:attrName>
                                        </p:attrNameLst>
                                      </p:cBhvr>
                                      <p:to>
                                        <p:strVal val="visible"/>
                                      </p:to>
                                    </p:set>
                                    <p:anim calcmode="lin" valueType="num">
                                      <p:cBhvr>
                                        <p:cTn id="56" dur="500" fill="hold"/>
                                        <p:tgtEl>
                                          <p:spTgt spid="12300"/>
                                        </p:tgtEl>
                                        <p:attrNameLst>
                                          <p:attrName>ppt_x</p:attrName>
                                        </p:attrNameLst>
                                      </p:cBhvr>
                                      <p:tavLst>
                                        <p:tav tm="0">
                                          <p:val>
                                            <p:strVal val="#ppt_x"/>
                                          </p:val>
                                        </p:tav>
                                        <p:tav tm="100000">
                                          <p:val>
                                            <p:strVal val="#ppt_x"/>
                                          </p:val>
                                        </p:tav>
                                      </p:tavLst>
                                    </p:anim>
                                    <p:anim calcmode="lin" valueType="num">
                                      <p:cBhvr>
                                        <p:cTn id="57" dur="500" fill="hold"/>
                                        <p:tgtEl>
                                          <p:spTgt spid="12300"/>
                                        </p:tgtEl>
                                        <p:attrNameLst>
                                          <p:attrName>ppt_y</p:attrName>
                                        </p:attrNameLst>
                                      </p:cBhvr>
                                      <p:tavLst>
                                        <p:tav tm="0">
                                          <p:val>
                                            <p:strVal val="#ppt_y+#ppt_h/2"/>
                                          </p:val>
                                        </p:tav>
                                        <p:tav tm="100000">
                                          <p:val>
                                            <p:strVal val="#ppt_y"/>
                                          </p:val>
                                        </p:tav>
                                      </p:tavLst>
                                    </p:anim>
                                    <p:anim calcmode="lin" valueType="num">
                                      <p:cBhvr>
                                        <p:cTn id="58" dur="500" fill="hold"/>
                                        <p:tgtEl>
                                          <p:spTgt spid="12300"/>
                                        </p:tgtEl>
                                        <p:attrNameLst>
                                          <p:attrName>ppt_w</p:attrName>
                                        </p:attrNameLst>
                                      </p:cBhvr>
                                      <p:tavLst>
                                        <p:tav tm="0">
                                          <p:val>
                                            <p:strVal val="#ppt_w"/>
                                          </p:val>
                                        </p:tav>
                                        <p:tav tm="100000">
                                          <p:val>
                                            <p:strVal val="#ppt_w"/>
                                          </p:val>
                                        </p:tav>
                                      </p:tavLst>
                                    </p:anim>
                                    <p:anim calcmode="lin" valueType="num">
                                      <p:cBhvr>
                                        <p:cTn id="59" dur="500" fill="hold"/>
                                        <p:tgtEl>
                                          <p:spTgt spid="12300"/>
                                        </p:tgtEl>
                                        <p:attrNameLst>
                                          <p:attrName>ppt_h</p:attrName>
                                        </p:attrNameLst>
                                      </p:cBhvr>
                                      <p:tavLst>
                                        <p:tav tm="0">
                                          <p:val>
                                            <p:fltVal val="0"/>
                                          </p:val>
                                        </p:tav>
                                        <p:tav tm="100000">
                                          <p:val>
                                            <p:strVal val="#ppt_h"/>
                                          </p:val>
                                        </p:tav>
                                      </p:tavLst>
                                    </p:anim>
                                  </p:childTnLst>
                                </p:cTn>
                              </p:par>
                            </p:childTnLst>
                          </p:cTn>
                        </p:par>
                        <p:par>
                          <p:cTn id="60" fill="hold">
                            <p:stCondLst>
                              <p:cond delay="6500"/>
                            </p:stCondLst>
                            <p:childTnLst>
                              <p:par>
                                <p:cTn id="61" presetID="9" presetClass="entr" presetSubtype="0" fill="hold" grpId="0" nodeType="afterEffect">
                                  <p:stCondLst>
                                    <p:cond delay="0"/>
                                  </p:stCondLst>
                                  <p:childTnLst>
                                    <p:set>
                                      <p:cBhvr>
                                        <p:cTn id="62" dur="1" fill="hold">
                                          <p:stCondLst>
                                            <p:cond delay="0"/>
                                          </p:stCondLst>
                                        </p:cTn>
                                        <p:tgtEl>
                                          <p:spTgt spid="12306"/>
                                        </p:tgtEl>
                                        <p:attrNameLst>
                                          <p:attrName>style.visibility</p:attrName>
                                        </p:attrNameLst>
                                      </p:cBhvr>
                                      <p:to>
                                        <p:strVal val="visible"/>
                                      </p:to>
                                    </p:set>
                                    <p:animEffect transition="in" filter="dissolve">
                                      <p:cBhvr>
                                        <p:cTn id="63" dur="500"/>
                                        <p:tgtEl>
                                          <p:spTgt spid="12306"/>
                                        </p:tgtEl>
                                      </p:cBhvr>
                                    </p:animEffect>
                                  </p:childTnLst>
                                </p:cTn>
                              </p:par>
                            </p:childTnLst>
                          </p:cTn>
                        </p:par>
                        <p:par>
                          <p:cTn id="64" fill="hold">
                            <p:stCondLst>
                              <p:cond delay="7000"/>
                            </p:stCondLst>
                            <p:childTnLst>
                              <p:par>
                                <p:cTn id="65" presetID="22" presetClass="entr" presetSubtype="1" fill="hold" nodeType="after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wipe(up)">
                                      <p:cBhvr>
                                        <p:cTn id="67" dur="500"/>
                                        <p:tgtEl>
                                          <p:spTgt spid="6"/>
                                        </p:tgtEl>
                                      </p:cBhvr>
                                    </p:animEffect>
                                  </p:childTnLst>
                                </p:cTn>
                              </p:par>
                            </p:childTnLst>
                          </p:cTn>
                        </p:par>
                        <p:par>
                          <p:cTn id="68" fill="hold">
                            <p:stCondLst>
                              <p:cond delay="7500"/>
                            </p:stCondLst>
                            <p:childTnLst>
                              <p:par>
                                <p:cTn id="69" presetID="17" presetClass="entr" presetSubtype="1" fill="hold" grpId="0" nodeType="afterEffect">
                                  <p:stCondLst>
                                    <p:cond delay="0"/>
                                  </p:stCondLst>
                                  <p:childTnLst>
                                    <p:set>
                                      <p:cBhvr>
                                        <p:cTn id="70" dur="1" fill="hold">
                                          <p:stCondLst>
                                            <p:cond delay="0"/>
                                          </p:stCondLst>
                                        </p:cTn>
                                        <p:tgtEl>
                                          <p:spTgt spid="12301"/>
                                        </p:tgtEl>
                                        <p:attrNameLst>
                                          <p:attrName>style.visibility</p:attrName>
                                        </p:attrNameLst>
                                      </p:cBhvr>
                                      <p:to>
                                        <p:strVal val="visible"/>
                                      </p:to>
                                    </p:set>
                                    <p:anim calcmode="lin" valueType="num">
                                      <p:cBhvr>
                                        <p:cTn id="71" dur="500" fill="hold"/>
                                        <p:tgtEl>
                                          <p:spTgt spid="12301"/>
                                        </p:tgtEl>
                                        <p:attrNameLst>
                                          <p:attrName>ppt_x</p:attrName>
                                        </p:attrNameLst>
                                      </p:cBhvr>
                                      <p:tavLst>
                                        <p:tav tm="0">
                                          <p:val>
                                            <p:strVal val="#ppt_x"/>
                                          </p:val>
                                        </p:tav>
                                        <p:tav tm="100000">
                                          <p:val>
                                            <p:strVal val="#ppt_x"/>
                                          </p:val>
                                        </p:tav>
                                      </p:tavLst>
                                    </p:anim>
                                    <p:anim calcmode="lin" valueType="num">
                                      <p:cBhvr>
                                        <p:cTn id="72" dur="500" fill="hold"/>
                                        <p:tgtEl>
                                          <p:spTgt spid="12301"/>
                                        </p:tgtEl>
                                        <p:attrNameLst>
                                          <p:attrName>ppt_y</p:attrName>
                                        </p:attrNameLst>
                                      </p:cBhvr>
                                      <p:tavLst>
                                        <p:tav tm="0">
                                          <p:val>
                                            <p:strVal val="#ppt_y-#ppt_h/2"/>
                                          </p:val>
                                        </p:tav>
                                        <p:tav tm="100000">
                                          <p:val>
                                            <p:strVal val="#ppt_y"/>
                                          </p:val>
                                        </p:tav>
                                      </p:tavLst>
                                    </p:anim>
                                    <p:anim calcmode="lin" valueType="num">
                                      <p:cBhvr>
                                        <p:cTn id="73" dur="500" fill="hold"/>
                                        <p:tgtEl>
                                          <p:spTgt spid="12301"/>
                                        </p:tgtEl>
                                        <p:attrNameLst>
                                          <p:attrName>ppt_w</p:attrName>
                                        </p:attrNameLst>
                                      </p:cBhvr>
                                      <p:tavLst>
                                        <p:tav tm="0">
                                          <p:val>
                                            <p:strVal val="#ppt_w"/>
                                          </p:val>
                                        </p:tav>
                                        <p:tav tm="100000">
                                          <p:val>
                                            <p:strVal val="#ppt_w"/>
                                          </p:val>
                                        </p:tav>
                                      </p:tavLst>
                                    </p:anim>
                                    <p:anim calcmode="lin" valueType="num">
                                      <p:cBhvr>
                                        <p:cTn id="74" dur="500" fill="hold"/>
                                        <p:tgtEl>
                                          <p:spTgt spid="12301"/>
                                        </p:tgtEl>
                                        <p:attrNameLst>
                                          <p:attrName>ppt_h</p:attrName>
                                        </p:attrNameLst>
                                      </p:cBhvr>
                                      <p:tavLst>
                                        <p:tav tm="0">
                                          <p:val>
                                            <p:fltVal val="0"/>
                                          </p:val>
                                        </p:tav>
                                        <p:tav tm="100000">
                                          <p:val>
                                            <p:strVal val="#ppt_h"/>
                                          </p:val>
                                        </p:tav>
                                      </p:tavLst>
                                    </p:anim>
                                  </p:childTnLst>
                                </p:cTn>
                              </p:par>
                            </p:childTnLst>
                          </p:cTn>
                        </p:par>
                        <p:par>
                          <p:cTn id="75" fill="hold">
                            <p:stCondLst>
                              <p:cond delay="8000"/>
                            </p:stCondLst>
                            <p:childTnLst>
                              <p:par>
                                <p:cTn id="76" presetID="9" presetClass="entr" presetSubtype="0" fill="hold" grpId="0" nodeType="afterEffect">
                                  <p:stCondLst>
                                    <p:cond delay="0"/>
                                  </p:stCondLst>
                                  <p:childTnLst>
                                    <p:set>
                                      <p:cBhvr>
                                        <p:cTn id="77" dur="1" fill="hold">
                                          <p:stCondLst>
                                            <p:cond delay="0"/>
                                          </p:stCondLst>
                                        </p:cTn>
                                        <p:tgtEl>
                                          <p:spTgt spid="12307"/>
                                        </p:tgtEl>
                                        <p:attrNameLst>
                                          <p:attrName>style.visibility</p:attrName>
                                        </p:attrNameLst>
                                      </p:cBhvr>
                                      <p:to>
                                        <p:strVal val="visible"/>
                                      </p:to>
                                    </p:set>
                                    <p:animEffect transition="in" filter="dissolve">
                                      <p:cBhvr>
                                        <p:cTn id="78" dur="500"/>
                                        <p:tgtEl>
                                          <p:spTgt spid="12307"/>
                                        </p:tgtEl>
                                      </p:cBhvr>
                                    </p:animEffect>
                                  </p:childTnLst>
                                </p:cTn>
                              </p:par>
                            </p:childTnLst>
                          </p:cTn>
                        </p:par>
                        <p:par>
                          <p:cTn id="79" fill="hold">
                            <p:stCondLst>
                              <p:cond delay="8500"/>
                            </p:stCondLst>
                            <p:childTnLst>
                              <p:par>
                                <p:cTn id="80" presetID="22" presetClass="entr" presetSubtype="1" fill="hold" nodeType="afterEffect">
                                  <p:stCondLst>
                                    <p:cond delay="0"/>
                                  </p:stCondLst>
                                  <p:childTnLst>
                                    <p:set>
                                      <p:cBhvr>
                                        <p:cTn id="81" dur="1" fill="hold">
                                          <p:stCondLst>
                                            <p:cond delay="0"/>
                                          </p:stCondLst>
                                        </p:cTn>
                                        <p:tgtEl>
                                          <p:spTgt spid="7"/>
                                        </p:tgtEl>
                                        <p:attrNameLst>
                                          <p:attrName>style.visibility</p:attrName>
                                        </p:attrNameLst>
                                      </p:cBhvr>
                                      <p:to>
                                        <p:strVal val="visible"/>
                                      </p:to>
                                    </p:set>
                                    <p:animEffect transition="in" filter="wipe(up)">
                                      <p:cBhvr>
                                        <p:cTn id="82" dur="500"/>
                                        <p:tgtEl>
                                          <p:spTgt spid="7"/>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ntr" presetSubtype="8" fill="hold" grpId="0" nodeType="clickEffect">
                                  <p:stCondLst>
                                    <p:cond delay="0"/>
                                  </p:stCondLst>
                                  <p:childTnLst>
                                    <p:set>
                                      <p:cBhvr>
                                        <p:cTn id="86" dur="1" fill="hold">
                                          <p:stCondLst>
                                            <p:cond delay="0"/>
                                          </p:stCondLst>
                                        </p:cTn>
                                        <p:tgtEl>
                                          <p:spTgt spid="12293"/>
                                        </p:tgtEl>
                                        <p:attrNameLst>
                                          <p:attrName>style.visibility</p:attrName>
                                        </p:attrNameLst>
                                      </p:cBhvr>
                                      <p:to>
                                        <p:strVal val="visible"/>
                                      </p:to>
                                    </p:set>
                                    <p:anim calcmode="lin" valueType="num">
                                      <p:cBhvr additive="base">
                                        <p:cTn id="87" dur="500" fill="hold"/>
                                        <p:tgtEl>
                                          <p:spTgt spid="12293"/>
                                        </p:tgtEl>
                                        <p:attrNameLst>
                                          <p:attrName>ppt_x</p:attrName>
                                        </p:attrNameLst>
                                      </p:cBhvr>
                                      <p:tavLst>
                                        <p:tav tm="0">
                                          <p:val>
                                            <p:strVal val="0-#ppt_w/2"/>
                                          </p:val>
                                        </p:tav>
                                        <p:tav tm="100000">
                                          <p:val>
                                            <p:strVal val="#ppt_x"/>
                                          </p:val>
                                        </p:tav>
                                      </p:tavLst>
                                    </p:anim>
                                    <p:anim calcmode="lin" valueType="num">
                                      <p:cBhvr additive="base">
                                        <p:cTn id="88" dur="500" fill="hold"/>
                                        <p:tgtEl>
                                          <p:spTgt spid="122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autoUpdateAnimBg="0"/>
      <p:bldP spid="12297" grpId="0" animBg="1"/>
      <p:bldP spid="12298" grpId="0" animBg="1"/>
      <p:bldP spid="12299" grpId="0" animBg="1"/>
      <p:bldP spid="12300" grpId="0" animBg="1"/>
      <p:bldP spid="12301" grpId="0" animBg="1"/>
      <p:bldP spid="12303" grpId="0" autoUpdateAnimBg="0"/>
      <p:bldP spid="12304" grpId="0" autoUpdateAnimBg="0"/>
      <p:bldP spid="12305" grpId="0" autoUpdateAnimBg="0"/>
      <p:bldP spid="12306" grpId="0" autoUpdateAnimBg="0"/>
      <p:bldP spid="12307"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534400" cy="990600"/>
          </a:xfrm>
        </p:spPr>
        <p:txBody>
          <a:bodyPr/>
          <a:lstStyle/>
          <a:p>
            <a:r>
              <a:rPr lang="en-US" b="1" dirty="0">
                <a:latin typeface="Times New Roman" pitchFamily="18" charset="0"/>
                <a:cs typeface="Times New Roman" pitchFamily="18" charset="0"/>
              </a:rPr>
              <a:t>Performance Comparison</a:t>
            </a:r>
          </a:p>
        </p:txBody>
      </p:sp>
      <p:sp>
        <p:nvSpPr>
          <p:cNvPr id="3" name="Content Placeholder 2"/>
          <p:cNvSpPr>
            <a:spLocks noGrp="1"/>
          </p:cNvSpPr>
          <p:nvPr>
            <p:ph idx="1"/>
          </p:nvPr>
        </p:nvSpPr>
        <p:spPr>
          <a:xfrm>
            <a:off x="228600" y="1143000"/>
            <a:ext cx="7848600" cy="5029200"/>
          </a:xfrm>
        </p:spPr>
        <p:txBody>
          <a:bodyPr>
            <a:normAutofit/>
          </a:bodyPr>
          <a:lstStyle/>
          <a:p>
            <a:pPr algn="just">
              <a:lnSpc>
                <a:spcPct val="150000"/>
              </a:lnSpc>
            </a:pPr>
            <a:r>
              <a:rPr lang="en-US" sz="2000" dirty="0">
                <a:latin typeface="Times New Roman" pitchFamily="18" charset="0"/>
                <a:cs typeface="Times New Roman" pitchFamily="18" charset="0"/>
              </a:rPr>
              <a:t>Total computational cost = Tree construction cost+ Group key computation cost</a:t>
            </a:r>
          </a:p>
          <a:p>
            <a:pPr algn="just">
              <a:lnSpc>
                <a:spcPct val="150000"/>
              </a:lnSpc>
            </a:pPr>
            <a:r>
              <a:rPr lang="en-US" sz="2000" dirty="0" smtClean="0">
                <a:latin typeface="Times New Roman" pitchFamily="18" charset="0"/>
                <a:cs typeface="Times New Roman" pitchFamily="18" charset="0"/>
              </a:rPr>
              <a:t>If we consider ‘n’ members in a group, in proposed approach (n+1) number of nodes are required for tree construction during key generation.</a:t>
            </a:r>
          </a:p>
          <a:p>
            <a:pPr algn="just">
              <a:lnSpc>
                <a:spcPct val="150000"/>
              </a:lnSpc>
            </a:pPr>
            <a:r>
              <a:rPr lang="en-US" sz="2000" dirty="0" smtClean="0">
                <a:latin typeface="Times New Roman" pitchFamily="18" charset="0"/>
                <a:cs typeface="Times New Roman" pitchFamily="18" charset="0"/>
              </a:rPr>
              <a:t>On the other hand, TGDH approach requires (2n-1) number of nodes for constructing tree which is higher than proposed approach.</a:t>
            </a:r>
          </a:p>
          <a:p>
            <a:pPr algn="just">
              <a:lnSpc>
                <a:spcPct val="150000"/>
              </a:lnSpc>
            </a:pPr>
            <a:r>
              <a:rPr lang="en-US" sz="2000" dirty="0" smtClean="0">
                <a:latin typeface="Times New Roman" pitchFamily="18" charset="0"/>
                <a:cs typeface="Times New Roman" pitchFamily="18" charset="0"/>
              </a:rPr>
              <a:t>Storage cost for storing key related data is also double in existing approach </a:t>
            </a:r>
            <a:r>
              <a:rPr lang="en-US" sz="2000" dirty="0" err="1" smtClean="0">
                <a:latin typeface="Times New Roman" pitchFamily="18" charset="0"/>
                <a:cs typeface="Times New Roman" pitchFamily="18" charset="0"/>
              </a:rPr>
              <a:t>w.r.t</a:t>
            </a:r>
            <a:r>
              <a:rPr lang="en-US" sz="2000" dirty="0" smtClean="0">
                <a:latin typeface="Times New Roman" pitchFamily="18" charset="0"/>
                <a:cs typeface="Times New Roman" pitchFamily="18" charset="0"/>
              </a:rPr>
              <a:t> . Proposed approach.</a:t>
            </a:r>
            <a:endParaRPr lang="en-US" sz="2000" dirty="0">
              <a:latin typeface="Times New Roman" pitchFamily="18" charset="0"/>
              <a:cs typeface="Times New Roman" pitchFamily="18" charset="0"/>
            </a:endParaRPr>
          </a:p>
        </p:txBody>
      </p:sp>
      <p:sp>
        <p:nvSpPr>
          <p:cNvPr id="7" name="Date Placeholder 6"/>
          <p:cNvSpPr>
            <a:spLocks noGrp="1"/>
          </p:cNvSpPr>
          <p:nvPr>
            <p:ph type="dt" sz="half" idx="10"/>
          </p:nvPr>
        </p:nvSpPr>
        <p:spPr/>
        <p:txBody>
          <a:bodyPr/>
          <a:lstStyle/>
          <a:p>
            <a:fld id="{7259D154-CC19-489F-8B30-E779626E7C6E}" type="datetime1">
              <a:rPr lang="en-US" smtClean="0"/>
              <a:pPr/>
              <a:t>8/23/2017</a:t>
            </a:fld>
            <a:endParaRPr lang="en-US" dirty="0"/>
          </a:p>
        </p:txBody>
      </p:sp>
      <p:sp>
        <p:nvSpPr>
          <p:cNvPr id="5" name="Slide Number Placeholder 4"/>
          <p:cNvSpPr>
            <a:spLocks noGrp="1"/>
          </p:cNvSpPr>
          <p:nvPr>
            <p:ph type="sldNum" sz="quarter" idx="12"/>
          </p:nvPr>
        </p:nvSpPr>
        <p:spPr/>
        <p:txBody>
          <a:bodyPr/>
          <a:lstStyle/>
          <a:p>
            <a:fld id="{63309A2D-E0FE-40FD-99B3-1AD4432C79E0}" type="slidenum">
              <a:rPr lang="en-US" smtClean="0"/>
              <a:pPr/>
              <a:t>31</a:t>
            </a:fld>
            <a:endParaRPr lang="en-US"/>
          </a:p>
        </p:txBody>
      </p:sp>
    </p:spTree>
  </p:cSld>
  <p:clrMapOvr>
    <a:masterClrMapping/>
  </p:clrMapOvr>
  <p:transition>
    <p:wedg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1020762"/>
          </a:xfrm>
        </p:spPr>
        <p:txBody>
          <a:bodyPr/>
          <a:lstStyle/>
          <a:p>
            <a:r>
              <a:rPr lang="en-US" b="1" dirty="0" smtClean="0">
                <a:latin typeface="Times New Roman" pitchFamily="18" charset="0"/>
                <a:cs typeface="Times New Roman" pitchFamily="18" charset="0"/>
              </a:rPr>
              <a:t>Performance Analysis</a:t>
            </a:r>
            <a:endParaRPr lang="en-US" b="1" dirty="0">
              <a:latin typeface="Times New Roman" pitchFamily="18" charset="0"/>
              <a:cs typeface="Times New Roman" pitchFamily="18" charset="0"/>
            </a:endParaRPr>
          </a:p>
        </p:txBody>
      </p:sp>
      <p:sp>
        <p:nvSpPr>
          <p:cNvPr id="7" name="Date Placeholder 6"/>
          <p:cNvSpPr>
            <a:spLocks noGrp="1"/>
          </p:cNvSpPr>
          <p:nvPr>
            <p:ph type="dt" sz="half" idx="10"/>
          </p:nvPr>
        </p:nvSpPr>
        <p:spPr/>
        <p:txBody>
          <a:bodyPr/>
          <a:lstStyle/>
          <a:p>
            <a:fld id="{C9C9CC7B-3433-4E60-A7F6-09FD9A033D13}" type="datetime1">
              <a:rPr lang="en-US" smtClean="0"/>
              <a:pPr/>
              <a:t>8/23/2017</a:t>
            </a:fld>
            <a:endParaRPr lang="en-US" dirty="0"/>
          </a:p>
        </p:txBody>
      </p:sp>
      <p:sp>
        <p:nvSpPr>
          <p:cNvPr id="5" name="Slide Number Placeholder 4"/>
          <p:cNvSpPr>
            <a:spLocks noGrp="1"/>
          </p:cNvSpPr>
          <p:nvPr>
            <p:ph type="sldNum" sz="quarter" idx="12"/>
          </p:nvPr>
        </p:nvSpPr>
        <p:spPr/>
        <p:txBody>
          <a:bodyPr/>
          <a:lstStyle/>
          <a:p>
            <a:fld id="{63309A2D-E0FE-40FD-99B3-1AD4432C79E0}" type="slidenum">
              <a:rPr lang="en-US" smtClean="0"/>
              <a:pPr/>
              <a:t>32</a:t>
            </a:fld>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304800" y="1371601"/>
            <a:ext cx="8001000" cy="4648199"/>
          </a:xfrm>
          <a:prstGeom prst="rect">
            <a:avLst/>
          </a:prstGeom>
          <a:noFill/>
          <a:ln w="9525">
            <a:noFill/>
            <a:miter lim="800000"/>
            <a:headEnd/>
            <a:tailEnd/>
          </a:ln>
          <a:effectLst/>
        </p:spPr>
      </p:pic>
    </p:spTree>
  </p:cSld>
  <p:clrMapOvr>
    <a:masterClrMapping/>
  </p:clrMapOvr>
  <p:transition>
    <p:wedg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944562"/>
          </a:xfrm>
        </p:spPr>
        <p:txBody>
          <a:bodyPr/>
          <a:lstStyle/>
          <a:p>
            <a:pPr algn="ctr">
              <a:defRPr/>
            </a:pPr>
            <a:r>
              <a:rPr lang="en-US" sz="3600" b="1" dirty="0" smtClean="0">
                <a:latin typeface="Times New Roman" pitchFamily="18" charset="0"/>
                <a:cs typeface="Times New Roman" pitchFamily="18" charset="0"/>
              </a:rPr>
              <a:t>Performance Analysis…</a:t>
            </a:r>
            <a:endParaRPr lang="en-US" sz="3600" b="1" dirty="0">
              <a:latin typeface="Times New Roman" pitchFamily="18" charset="0"/>
              <a:cs typeface="Times New Roman" pitchFamily="18" charset="0"/>
            </a:endParaRPr>
          </a:p>
        </p:txBody>
      </p:sp>
      <p:sp>
        <p:nvSpPr>
          <p:cNvPr id="46083" name="Slide Number Placeholder 4"/>
          <p:cNvSpPr>
            <a:spLocks noGrp="1"/>
          </p:cNvSpPr>
          <p:nvPr>
            <p:ph type="sldNum" sz="quarter" idx="12"/>
          </p:nvPr>
        </p:nvSpPr>
        <p:spPr bwMode="auto">
          <a:noFill/>
          <a:ln>
            <a:miter lim="800000"/>
            <a:headEnd/>
            <a:tailEnd/>
          </a:ln>
        </p:spPr>
        <p:txBody>
          <a:bodyPr/>
          <a:lstStyle/>
          <a:p>
            <a:fld id="{5DC30872-FDF5-4F9D-BBDC-54F22996512A}" type="slidenum">
              <a:rPr lang="en-US" smtClean="0"/>
              <a:pPr/>
              <a:t>33</a:t>
            </a:fld>
            <a:endParaRPr lang="en-US" smtClean="0"/>
          </a:p>
        </p:txBody>
      </p:sp>
      <p:sp>
        <p:nvSpPr>
          <p:cNvPr id="7" name="Date Placeholder 6"/>
          <p:cNvSpPr>
            <a:spLocks noGrp="1"/>
          </p:cNvSpPr>
          <p:nvPr>
            <p:ph type="dt" sz="quarter" idx="10"/>
          </p:nvPr>
        </p:nvSpPr>
        <p:spPr/>
        <p:txBody>
          <a:bodyPr/>
          <a:lstStyle/>
          <a:p>
            <a:pPr>
              <a:defRPr/>
            </a:pPr>
            <a:fld id="{C9C9CC7B-3433-4E60-A7F6-09FD9A033D13}" type="datetime1">
              <a:rPr lang="en-US" smtClean="0"/>
              <a:pPr>
                <a:defRPr/>
              </a:pPr>
              <a:t>8/23/2017</a:t>
            </a:fld>
            <a:endParaRPr lang="en-US" dirty="0"/>
          </a:p>
        </p:txBody>
      </p:sp>
      <p:pic>
        <p:nvPicPr>
          <p:cNvPr id="46085" name="Picture 2"/>
          <p:cNvPicPr>
            <a:picLocks noChangeAspect="1" noChangeArrowheads="1"/>
          </p:cNvPicPr>
          <p:nvPr/>
        </p:nvPicPr>
        <p:blipFill>
          <a:blip r:embed="rId2" cstate="print"/>
          <a:srcRect/>
          <a:stretch>
            <a:fillRect/>
          </a:stretch>
        </p:blipFill>
        <p:spPr bwMode="auto">
          <a:xfrm>
            <a:off x="685800" y="1295400"/>
            <a:ext cx="7924800" cy="4876800"/>
          </a:xfrm>
          <a:prstGeom prst="rect">
            <a:avLst/>
          </a:prstGeom>
          <a:noFill/>
          <a:ln w="9525">
            <a:noFill/>
            <a:miter lim="800000"/>
            <a:headEnd/>
            <a:tailEnd/>
          </a:ln>
        </p:spPr>
      </p:pic>
    </p:spTree>
  </p:cSld>
  <p:clrMapOvr>
    <a:masterClrMapping/>
  </p:clrMapOvr>
  <p:transition>
    <p:wedg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GROUP</a:t>
            </a:r>
            <a:endParaRPr lang="en-US" dirty="0"/>
          </a:p>
        </p:txBody>
      </p:sp>
      <p:sp>
        <p:nvSpPr>
          <p:cNvPr id="3" name="Content Placeholder 2"/>
          <p:cNvSpPr>
            <a:spLocks noGrp="1"/>
          </p:cNvSpPr>
          <p:nvPr>
            <p:ph idx="1"/>
          </p:nvPr>
        </p:nvSpPr>
        <p:spPr>
          <a:xfrm>
            <a:off x="381000" y="1935480"/>
            <a:ext cx="8305800" cy="2407920"/>
          </a:xfrm>
        </p:spPr>
        <p:txBody>
          <a:bodyPr/>
          <a:lstStyle/>
          <a:p>
            <a:pPr>
              <a:buNone/>
            </a:pPr>
            <a:endParaRPr lang="en-US" dirty="0" smtClean="0"/>
          </a:p>
          <a:p>
            <a:pPr>
              <a:buNone/>
            </a:pPr>
            <a:endParaRPr lang="en-US" dirty="0"/>
          </a:p>
        </p:txBody>
      </p:sp>
      <p:sp>
        <p:nvSpPr>
          <p:cNvPr id="4" name="Date Placeholder 3"/>
          <p:cNvSpPr>
            <a:spLocks noGrp="1"/>
          </p:cNvSpPr>
          <p:nvPr>
            <p:ph type="dt" sz="half" idx="10"/>
          </p:nvPr>
        </p:nvSpPr>
        <p:spPr/>
        <p:txBody>
          <a:bodyPr/>
          <a:lstStyle/>
          <a:p>
            <a:fld id="{D7ABC473-F6FA-4AD9-9D4E-B6A8C974DC10}" type="datetime1">
              <a:rPr lang="en-US" smtClean="0"/>
              <a:pPr/>
              <a:t>8/23/2017</a:t>
            </a:fld>
            <a:endParaRPr lang="en-US" dirty="0"/>
          </a:p>
        </p:txBody>
      </p:sp>
      <p:sp>
        <p:nvSpPr>
          <p:cNvPr id="6" name="Slide Number Placeholder 5"/>
          <p:cNvSpPr>
            <a:spLocks noGrp="1"/>
          </p:cNvSpPr>
          <p:nvPr>
            <p:ph type="sldNum" sz="quarter" idx="12"/>
          </p:nvPr>
        </p:nvSpPr>
        <p:spPr/>
        <p:txBody>
          <a:bodyPr/>
          <a:lstStyle/>
          <a:p>
            <a:fld id="{63309A2D-E0FE-40FD-99B3-1AD4432C79E0}" type="slidenum">
              <a:rPr lang="en-US" smtClean="0"/>
              <a:pPr/>
              <a:t>34</a:t>
            </a:fld>
            <a:endParaRPr lang="en-US" dirty="0"/>
          </a:p>
        </p:txBody>
      </p:sp>
      <p:pic>
        <p:nvPicPr>
          <p:cNvPr id="2051" name="Picture 3" descr="C:\Users\sanjeev kumar\Desktop\dddd.jpg"/>
          <p:cNvPicPr>
            <a:picLocks noChangeAspect="1" noChangeArrowheads="1"/>
          </p:cNvPicPr>
          <p:nvPr/>
        </p:nvPicPr>
        <p:blipFill>
          <a:blip r:embed="rId2" cstate="print"/>
          <a:srcRect/>
          <a:stretch>
            <a:fillRect/>
          </a:stretch>
        </p:blipFill>
        <p:spPr bwMode="auto">
          <a:xfrm>
            <a:off x="1752600" y="2057400"/>
            <a:ext cx="5486400" cy="2068643"/>
          </a:xfrm>
          <a:prstGeom prst="rect">
            <a:avLst/>
          </a:prstGeom>
          <a:noFill/>
        </p:spPr>
      </p:pic>
    </p:spTree>
  </p:cSld>
  <p:clrMapOvr>
    <a:masterClrMapping/>
  </p:clrMapOvr>
  <p:transition>
    <p:wedg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05800" cy="381000"/>
          </a:xfrm>
        </p:spPr>
        <p:txBody>
          <a:bodyPr>
            <a:normAutofit fontScale="90000"/>
          </a:bodyPr>
          <a:lstStyle/>
          <a:p>
            <a:r>
              <a:rPr lang="en-US" dirty="0" smtClean="0"/>
              <a:t>SCENARIO OF MULTI-GROUP</a:t>
            </a:r>
            <a:endParaRPr lang="en-US" dirty="0"/>
          </a:p>
        </p:txBody>
      </p:sp>
      <p:sp>
        <p:nvSpPr>
          <p:cNvPr id="3" name="Date Placeholder 2"/>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63309A2D-E0FE-40FD-99B3-1AD4432C79E0}" type="slidenum">
              <a:rPr lang="en-US" smtClean="0"/>
              <a:pPr/>
              <a:t>35</a:t>
            </a:fld>
            <a:endParaRPr lang="en-US" dirty="0"/>
          </a:p>
        </p:txBody>
      </p:sp>
      <p:sp>
        <p:nvSpPr>
          <p:cNvPr id="6" name="Rectangle 5"/>
          <p:cNvSpPr/>
          <p:nvPr/>
        </p:nvSpPr>
        <p:spPr>
          <a:xfrm>
            <a:off x="3352800" y="1524000"/>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KDC</a:t>
            </a:r>
            <a:endParaRPr lang="en-US" dirty="0"/>
          </a:p>
        </p:txBody>
      </p:sp>
      <p:sp>
        <p:nvSpPr>
          <p:cNvPr id="8" name="Oval 7"/>
          <p:cNvSpPr/>
          <p:nvPr/>
        </p:nvSpPr>
        <p:spPr>
          <a:xfrm>
            <a:off x="1219200" y="2590800"/>
            <a:ext cx="4572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3886200" y="2590800"/>
            <a:ext cx="3810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1" name="Oval 10"/>
          <p:cNvSpPr/>
          <p:nvPr/>
        </p:nvSpPr>
        <p:spPr>
          <a:xfrm>
            <a:off x="6477000" y="2514600"/>
            <a:ext cx="3810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t>
            </a:r>
            <a:endParaRPr lang="en-US" dirty="0"/>
          </a:p>
        </p:txBody>
      </p:sp>
      <p:sp>
        <p:nvSpPr>
          <p:cNvPr id="12" name="Oval 11"/>
          <p:cNvSpPr/>
          <p:nvPr/>
        </p:nvSpPr>
        <p:spPr>
          <a:xfrm>
            <a:off x="609600" y="3429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3" name="Oval 12"/>
          <p:cNvSpPr/>
          <p:nvPr/>
        </p:nvSpPr>
        <p:spPr>
          <a:xfrm>
            <a:off x="1905000" y="3429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endParaRPr lang="en-US" dirty="0"/>
          </a:p>
        </p:txBody>
      </p:sp>
      <p:sp>
        <p:nvSpPr>
          <p:cNvPr id="15" name="Oval 14"/>
          <p:cNvSpPr/>
          <p:nvPr/>
        </p:nvSpPr>
        <p:spPr>
          <a:xfrm>
            <a:off x="3276600" y="3429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6" name="Oval 15"/>
          <p:cNvSpPr/>
          <p:nvPr/>
        </p:nvSpPr>
        <p:spPr>
          <a:xfrm>
            <a:off x="4572000" y="3429000"/>
            <a:ext cx="3810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endParaRPr lang="en-US" dirty="0"/>
          </a:p>
        </p:txBody>
      </p:sp>
      <p:sp>
        <p:nvSpPr>
          <p:cNvPr id="17" name="Oval 16"/>
          <p:cNvSpPr/>
          <p:nvPr/>
        </p:nvSpPr>
        <p:spPr>
          <a:xfrm>
            <a:off x="152400" y="4495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8" name="Oval 17"/>
          <p:cNvSpPr/>
          <p:nvPr/>
        </p:nvSpPr>
        <p:spPr>
          <a:xfrm>
            <a:off x="1066800" y="4495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9" name="Oval 18"/>
          <p:cNvSpPr/>
          <p:nvPr/>
        </p:nvSpPr>
        <p:spPr>
          <a:xfrm>
            <a:off x="1524000" y="4495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sp>
        <p:nvSpPr>
          <p:cNvPr id="20" name="Oval 19"/>
          <p:cNvSpPr/>
          <p:nvPr/>
        </p:nvSpPr>
        <p:spPr>
          <a:xfrm>
            <a:off x="2514600" y="4495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21" name="Oval 20"/>
          <p:cNvSpPr/>
          <p:nvPr/>
        </p:nvSpPr>
        <p:spPr>
          <a:xfrm>
            <a:off x="2971800" y="4495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22" name="Oval 21"/>
          <p:cNvSpPr/>
          <p:nvPr/>
        </p:nvSpPr>
        <p:spPr>
          <a:xfrm>
            <a:off x="3733800" y="4495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sp>
        <p:nvSpPr>
          <p:cNvPr id="23" name="Oval 22"/>
          <p:cNvSpPr/>
          <p:nvPr/>
        </p:nvSpPr>
        <p:spPr>
          <a:xfrm>
            <a:off x="4191000" y="4495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24" name="Oval 23"/>
          <p:cNvSpPr/>
          <p:nvPr/>
        </p:nvSpPr>
        <p:spPr>
          <a:xfrm>
            <a:off x="5105400" y="4495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25" name="Oval 24"/>
          <p:cNvSpPr/>
          <p:nvPr/>
        </p:nvSpPr>
        <p:spPr>
          <a:xfrm>
            <a:off x="6172200" y="3429000"/>
            <a:ext cx="3048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endParaRPr lang="en-US" dirty="0"/>
          </a:p>
        </p:txBody>
      </p:sp>
      <p:sp>
        <p:nvSpPr>
          <p:cNvPr id="26" name="Oval 25"/>
          <p:cNvSpPr/>
          <p:nvPr/>
        </p:nvSpPr>
        <p:spPr>
          <a:xfrm>
            <a:off x="7239000" y="3429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sp>
        <p:nvSpPr>
          <p:cNvPr id="27" name="Oval 26"/>
          <p:cNvSpPr/>
          <p:nvPr/>
        </p:nvSpPr>
        <p:spPr>
          <a:xfrm>
            <a:off x="5867400" y="4419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629400" y="4419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086600" y="4419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848600" y="4419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4191000" y="2590800"/>
            <a:ext cx="2209800" cy="307777"/>
          </a:xfrm>
          <a:prstGeom prst="rect">
            <a:avLst/>
          </a:prstGeom>
          <a:noFill/>
        </p:spPr>
        <p:txBody>
          <a:bodyPr wrap="square" rtlCol="0">
            <a:spAutoFit/>
          </a:bodyPr>
          <a:lstStyle/>
          <a:p>
            <a:r>
              <a:rPr lang="en-US" sz="1400" dirty="0" smtClean="0"/>
              <a:t>…………UPTO N </a:t>
            </a:r>
            <a:endParaRPr lang="en-US" sz="1400" dirty="0"/>
          </a:p>
        </p:txBody>
      </p:sp>
      <p:cxnSp>
        <p:nvCxnSpPr>
          <p:cNvPr id="50" name="Straight Connector 49"/>
          <p:cNvCxnSpPr>
            <a:stCxn id="12" idx="7"/>
            <a:endCxn id="8" idx="3"/>
          </p:cNvCxnSpPr>
          <p:nvPr/>
        </p:nvCxnSpPr>
        <p:spPr>
          <a:xfrm flipV="1">
            <a:off x="869763" y="2850963"/>
            <a:ext cx="416392" cy="622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8" idx="5"/>
            <a:endCxn id="13" idx="1"/>
          </p:cNvCxnSpPr>
          <p:nvPr/>
        </p:nvCxnSpPr>
        <p:spPr>
          <a:xfrm>
            <a:off x="1609445" y="2850963"/>
            <a:ext cx="340192" cy="622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2" idx="3"/>
            <a:endCxn id="17" idx="0"/>
          </p:cNvCxnSpPr>
          <p:nvPr/>
        </p:nvCxnSpPr>
        <p:spPr>
          <a:xfrm flipH="1">
            <a:off x="266700" y="3689163"/>
            <a:ext cx="387537" cy="806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2" idx="5"/>
            <a:endCxn id="18" idx="0"/>
          </p:cNvCxnSpPr>
          <p:nvPr/>
        </p:nvCxnSpPr>
        <p:spPr>
          <a:xfrm>
            <a:off x="869763" y="3689163"/>
            <a:ext cx="311337" cy="806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13" idx="4"/>
            <a:endCxn id="19" idx="0"/>
          </p:cNvCxnSpPr>
          <p:nvPr/>
        </p:nvCxnSpPr>
        <p:spPr>
          <a:xfrm flipH="1">
            <a:off x="1638300" y="3733800"/>
            <a:ext cx="4191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13" idx="5"/>
            <a:endCxn id="20" idx="0"/>
          </p:cNvCxnSpPr>
          <p:nvPr/>
        </p:nvCxnSpPr>
        <p:spPr>
          <a:xfrm>
            <a:off x="2165163" y="3689163"/>
            <a:ext cx="463737" cy="806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15" idx="3"/>
            <a:endCxn id="21" idx="0"/>
          </p:cNvCxnSpPr>
          <p:nvPr/>
        </p:nvCxnSpPr>
        <p:spPr>
          <a:xfrm flipH="1">
            <a:off x="3086100" y="3689163"/>
            <a:ext cx="235137" cy="806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15" idx="5"/>
            <a:endCxn id="22" idx="0"/>
          </p:cNvCxnSpPr>
          <p:nvPr/>
        </p:nvCxnSpPr>
        <p:spPr>
          <a:xfrm>
            <a:off x="3536763" y="3689163"/>
            <a:ext cx="311337" cy="806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6" idx="3"/>
            <a:endCxn id="23" idx="0"/>
          </p:cNvCxnSpPr>
          <p:nvPr/>
        </p:nvCxnSpPr>
        <p:spPr>
          <a:xfrm flipH="1">
            <a:off x="4305300" y="3689163"/>
            <a:ext cx="322496" cy="806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16" idx="5"/>
            <a:endCxn id="24" idx="0"/>
          </p:cNvCxnSpPr>
          <p:nvPr/>
        </p:nvCxnSpPr>
        <p:spPr>
          <a:xfrm>
            <a:off x="4897204" y="3689163"/>
            <a:ext cx="322496" cy="806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9" idx="3"/>
            <a:endCxn id="15" idx="0"/>
          </p:cNvCxnSpPr>
          <p:nvPr/>
        </p:nvCxnSpPr>
        <p:spPr>
          <a:xfrm flipH="1">
            <a:off x="3429000" y="2850963"/>
            <a:ext cx="512996" cy="578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9" idx="5"/>
            <a:endCxn id="16" idx="1"/>
          </p:cNvCxnSpPr>
          <p:nvPr/>
        </p:nvCxnSpPr>
        <p:spPr>
          <a:xfrm>
            <a:off x="4211404" y="2850963"/>
            <a:ext cx="416392" cy="622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11" idx="4"/>
            <a:endCxn id="25" idx="7"/>
          </p:cNvCxnSpPr>
          <p:nvPr/>
        </p:nvCxnSpPr>
        <p:spPr>
          <a:xfrm flipH="1">
            <a:off x="6432363" y="2819400"/>
            <a:ext cx="235137" cy="6430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11" idx="5"/>
            <a:endCxn id="26" idx="1"/>
          </p:cNvCxnSpPr>
          <p:nvPr/>
        </p:nvCxnSpPr>
        <p:spPr>
          <a:xfrm>
            <a:off x="6802204" y="2774763"/>
            <a:ext cx="470274" cy="687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25" idx="4"/>
            <a:endCxn id="27" idx="0"/>
          </p:cNvCxnSpPr>
          <p:nvPr/>
        </p:nvCxnSpPr>
        <p:spPr>
          <a:xfrm flipH="1">
            <a:off x="5981700" y="3657600"/>
            <a:ext cx="3429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25" idx="4"/>
            <a:endCxn id="28" idx="0"/>
          </p:cNvCxnSpPr>
          <p:nvPr/>
        </p:nvCxnSpPr>
        <p:spPr>
          <a:xfrm>
            <a:off x="6324600" y="3657600"/>
            <a:ext cx="4191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26" idx="4"/>
            <a:endCxn id="29" idx="0"/>
          </p:cNvCxnSpPr>
          <p:nvPr/>
        </p:nvCxnSpPr>
        <p:spPr>
          <a:xfrm flipH="1">
            <a:off x="7200900" y="3657600"/>
            <a:ext cx="1524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26" idx="4"/>
            <a:endCxn id="30" idx="1"/>
          </p:cNvCxnSpPr>
          <p:nvPr/>
        </p:nvCxnSpPr>
        <p:spPr>
          <a:xfrm>
            <a:off x="7353300" y="3657600"/>
            <a:ext cx="528778" cy="795478"/>
          </a:xfrm>
          <a:prstGeom prst="line">
            <a:avLst/>
          </a:prstGeom>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5257800" y="990600"/>
            <a:ext cx="1676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152400" y="23622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p:cNvSpPr/>
          <p:nvPr/>
        </p:nvSpPr>
        <p:spPr>
          <a:xfrm>
            <a:off x="2667000" y="2362200"/>
            <a:ext cx="99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7086600" y="2286000"/>
            <a:ext cx="990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5486400" y="1143000"/>
            <a:ext cx="381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4" name="Rectangle 93"/>
          <p:cNvSpPr/>
          <p:nvPr/>
        </p:nvSpPr>
        <p:spPr>
          <a:xfrm>
            <a:off x="6096000" y="1143000"/>
            <a:ext cx="533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cxnSp>
        <p:nvCxnSpPr>
          <p:cNvPr id="96" name="Straight Connector 95"/>
          <p:cNvCxnSpPr>
            <a:stCxn id="8" idx="7"/>
          </p:cNvCxnSpPr>
          <p:nvPr/>
        </p:nvCxnSpPr>
        <p:spPr>
          <a:xfrm flipV="1">
            <a:off x="1609445" y="1905000"/>
            <a:ext cx="1743355" cy="7304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6" idx="2"/>
            <a:endCxn id="9" idx="0"/>
          </p:cNvCxnSpPr>
          <p:nvPr/>
        </p:nvCxnSpPr>
        <p:spPr>
          <a:xfrm>
            <a:off x="4076700" y="19812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11" idx="0"/>
          </p:cNvCxnSpPr>
          <p:nvPr/>
        </p:nvCxnSpPr>
        <p:spPr>
          <a:xfrm flipH="1" flipV="1">
            <a:off x="4800600" y="1905000"/>
            <a:ext cx="186690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5638800" y="1600200"/>
            <a:ext cx="457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t>
            </a:r>
            <a:endParaRPr lang="en-US" dirty="0"/>
          </a:p>
        </p:txBody>
      </p:sp>
      <p:sp>
        <p:nvSpPr>
          <p:cNvPr id="102" name="Rectangle 101"/>
          <p:cNvSpPr/>
          <p:nvPr/>
        </p:nvSpPr>
        <p:spPr>
          <a:xfrm>
            <a:off x="2667000" y="6019800"/>
            <a:ext cx="381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Arrow Connector 103"/>
          <p:cNvCxnSpPr/>
          <p:nvPr/>
        </p:nvCxnSpPr>
        <p:spPr>
          <a:xfrm flipV="1">
            <a:off x="2895600" y="6172200"/>
            <a:ext cx="762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3733800" y="6096000"/>
            <a:ext cx="2438400" cy="246221"/>
          </a:xfrm>
          <a:prstGeom prst="rect">
            <a:avLst/>
          </a:prstGeom>
          <a:noFill/>
        </p:spPr>
        <p:txBody>
          <a:bodyPr wrap="square" rtlCol="0">
            <a:spAutoFit/>
          </a:bodyPr>
          <a:lstStyle/>
          <a:p>
            <a:r>
              <a:rPr lang="en-US" sz="1000" dirty="0" smtClean="0"/>
              <a:t>RESOURCE ALLOCATION  MATRIX</a:t>
            </a:r>
            <a:endParaRPr lang="en-US" sz="1000" dirty="0"/>
          </a:p>
        </p:txBody>
      </p:sp>
    </p:spTree>
  </p:cSld>
  <p:clrMapOvr>
    <a:masterClrMapping/>
  </p:clrMapOvr>
  <p:transition>
    <p:wedg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normAutofit/>
          </a:bodyPr>
          <a:lstStyle/>
          <a:p>
            <a:r>
              <a:rPr lang="en-US" dirty="0" smtClean="0"/>
              <a:t>		Multi Group</a:t>
            </a:r>
            <a:endParaRPr lang="en-US" dirty="0"/>
          </a:p>
        </p:txBody>
      </p:sp>
      <p:sp>
        <p:nvSpPr>
          <p:cNvPr id="3" name="Content Placeholder 2"/>
          <p:cNvSpPr>
            <a:spLocks noGrp="1"/>
          </p:cNvSpPr>
          <p:nvPr>
            <p:ph idx="1"/>
          </p:nvPr>
        </p:nvSpPr>
        <p:spPr/>
        <p:txBody>
          <a:bodyPr>
            <a:normAutofit lnSpcReduction="10000"/>
          </a:bodyPr>
          <a:lstStyle/>
          <a:p>
            <a:pPr>
              <a:buFont typeface="Arial" pitchFamily="34" charset="0"/>
              <a:buChar char="•"/>
            </a:pPr>
            <a:r>
              <a:rPr lang="en-US" dirty="0" smtClean="0"/>
              <a:t>In our Proposed </a:t>
            </a:r>
            <a:r>
              <a:rPr lang="en-US" dirty="0" err="1" smtClean="0"/>
              <a:t>approach,Each</a:t>
            </a:r>
            <a:r>
              <a:rPr lang="en-US" dirty="0" smtClean="0"/>
              <a:t> Group leader has a resource allocation matrix for each member that contains information like which member wants which resource etc.</a:t>
            </a:r>
          </a:p>
          <a:p>
            <a:pPr>
              <a:buFont typeface="Arial" pitchFamily="34" charset="0"/>
              <a:buChar char="•"/>
            </a:pPr>
            <a:r>
              <a:rPr lang="en-US" dirty="0" smtClean="0"/>
              <a:t>The Central Key Distribution Center has all this resource allocation </a:t>
            </a:r>
            <a:r>
              <a:rPr lang="en-US" dirty="0" err="1" smtClean="0"/>
              <a:t>matrices.from</a:t>
            </a:r>
            <a:r>
              <a:rPr lang="en-US" dirty="0" smtClean="0"/>
              <a:t> all this matrices KDC will separate common member that is present in two or more </a:t>
            </a:r>
            <a:r>
              <a:rPr lang="en-US" dirty="0" err="1" smtClean="0"/>
              <a:t>groups.and</a:t>
            </a:r>
            <a:r>
              <a:rPr lang="en-US" dirty="0" smtClean="0"/>
              <a:t> inform the group leader about the common member.</a:t>
            </a:r>
          </a:p>
          <a:p>
            <a:pPr>
              <a:buFont typeface="Arial" pitchFamily="34" charset="0"/>
              <a:buChar char="•"/>
            </a:pPr>
            <a:r>
              <a:rPr lang="en-US" dirty="0" smtClean="0"/>
              <a:t>The group leader will generate group key by removing the common member.</a:t>
            </a:r>
          </a:p>
          <a:p>
            <a:pPr>
              <a:buNone/>
            </a:pPr>
            <a:endParaRPr lang="en-US" dirty="0" smtClean="0"/>
          </a:p>
          <a:p>
            <a:pPr>
              <a:buFont typeface="Courier New" pitchFamily="49" charset="0"/>
              <a:buChar char="o"/>
            </a:pPr>
            <a:endParaRPr lang="en-US" dirty="0" smtClean="0"/>
          </a:p>
        </p:txBody>
      </p:sp>
      <p:sp>
        <p:nvSpPr>
          <p:cNvPr id="4" name="Date Placeholder 3"/>
          <p:cNvSpPr>
            <a:spLocks noGrp="1"/>
          </p:cNvSpPr>
          <p:nvPr>
            <p:ph type="dt" sz="half" idx="10"/>
          </p:nvPr>
        </p:nvSpPr>
        <p:spPr/>
        <p:txBody>
          <a:bodyPr/>
          <a:lstStyle/>
          <a:p>
            <a:fld id="{D7ABC473-F6FA-4AD9-9D4E-B6A8C974DC10}" type="datetime1">
              <a:rPr lang="en-US" smtClean="0"/>
              <a:pPr/>
              <a:t>8/23/2017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309A2D-E0FE-40FD-99B3-1AD4432C79E0}" type="slidenum">
              <a:rPr lang="en-US" smtClean="0"/>
              <a:pPr/>
              <a:t>36</a:t>
            </a:fld>
            <a:endParaRPr lang="en-US" dirty="0"/>
          </a:p>
        </p:txBody>
      </p:sp>
    </p:spTree>
  </p:cSld>
  <p:clrMapOvr>
    <a:masterClrMapping/>
  </p:clrMapOvr>
  <p:transition>
    <p:wedg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               Multi Group</a:t>
            </a:r>
            <a:endParaRPr lang="en-US" dirty="0"/>
          </a:p>
        </p:txBody>
      </p:sp>
      <p:sp>
        <p:nvSpPr>
          <p:cNvPr id="3" name="Content Placeholder 2"/>
          <p:cNvSpPr>
            <a:spLocks noGrp="1"/>
          </p:cNvSpPr>
          <p:nvPr>
            <p:ph idx="1"/>
          </p:nvPr>
        </p:nvSpPr>
        <p:spPr/>
        <p:txBody>
          <a:bodyPr/>
          <a:lstStyle/>
          <a:p>
            <a:r>
              <a:rPr lang="en-US" dirty="0" smtClean="0"/>
              <a:t>Each group leader generate group key.</a:t>
            </a:r>
          </a:p>
          <a:p>
            <a:r>
              <a:rPr lang="en-US" dirty="0" smtClean="0"/>
              <a:t>KDC generate a group key for common members.</a:t>
            </a:r>
          </a:p>
          <a:p>
            <a:r>
              <a:rPr lang="en-US" dirty="0" smtClean="0"/>
              <a:t>By using all group keys one final key is generated.</a:t>
            </a:r>
          </a:p>
          <a:p>
            <a:r>
              <a:rPr lang="en-US" dirty="0" smtClean="0"/>
              <a:t>In this key each member has certain contribution.</a:t>
            </a:r>
          </a:p>
          <a:p>
            <a:r>
              <a:rPr lang="en-US" dirty="0" smtClean="0"/>
              <a:t>Now if one member wants to communicate with other member this member will send a request to Group </a:t>
            </a:r>
            <a:r>
              <a:rPr lang="en-US" dirty="0" err="1" smtClean="0"/>
              <a:t>Leader.Group</a:t>
            </a:r>
            <a:r>
              <a:rPr lang="en-US" dirty="0" smtClean="0"/>
              <a:t> Leader will see its Resource Matrix Allocation to check whether both the members belongs to same group or not.</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309A2D-E0FE-40FD-99B3-1AD4432C79E0}" type="slidenum">
              <a:rPr lang="en-US" smtClean="0"/>
              <a:pPr/>
              <a:t>37</a:t>
            </a:fld>
            <a:endParaRPr lang="en-US" dirty="0"/>
          </a:p>
        </p:txBody>
      </p:sp>
    </p:spTree>
  </p:cSld>
  <p:clrMapOvr>
    <a:masterClrMapping/>
  </p:clrMapOvr>
  <p:transition>
    <p:wedg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dirty="0" smtClean="0"/>
              <a:t>		Multi Group</a:t>
            </a:r>
            <a:endParaRPr lang="en-US" dirty="0"/>
          </a:p>
        </p:txBody>
      </p:sp>
      <p:sp>
        <p:nvSpPr>
          <p:cNvPr id="3" name="Content Placeholder 2"/>
          <p:cNvSpPr>
            <a:spLocks noGrp="1"/>
          </p:cNvSpPr>
          <p:nvPr>
            <p:ph idx="1"/>
          </p:nvPr>
        </p:nvSpPr>
        <p:spPr/>
        <p:txBody>
          <a:bodyPr/>
          <a:lstStyle/>
          <a:p>
            <a:r>
              <a:rPr lang="en-US" dirty="0" smtClean="0"/>
              <a:t>If both the members belongs to same group then group leader will give right to start communication.</a:t>
            </a:r>
          </a:p>
          <a:p>
            <a:pPr>
              <a:buNone/>
            </a:pPr>
            <a:r>
              <a:rPr lang="en-US" dirty="0" smtClean="0"/>
              <a:t>   and now both member will start sharing of data.</a:t>
            </a:r>
          </a:p>
          <a:p>
            <a:pPr>
              <a:buNone/>
            </a:pPr>
            <a:r>
              <a:rPr lang="en-US" dirty="0" smtClean="0"/>
              <a:t>   if the receiver is not in the same group then Group Leader will communicate with Group Administrator  and  Group administrator will see its Matrix and accordingly it will make connection with the right receiver to communicate.</a:t>
            </a:r>
          </a:p>
          <a:p>
            <a:pPr>
              <a:buFont typeface="Arial" pitchFamily="34" charset="0"/>
              <a:buChar char="•"/>
            </a:pPr>
            <a:r>
              <a:rPr lang="en-US" dirty="0" smtClean="0"/>
              <a:t>Now both member can start communication. </a:t>
            </a:r>
          </a:p>
          <a:p>
            <a:pPr>
              <a:buNone/>
            </a:pPr>
            <a:endParaRPr lang="en-US" dirty="0" smtClean="0"/>
          </a:p>
          <a:p>
            <a:pPr>
              <a:buNone/>
            </a:pP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2667000" y="6324600"/>
            <a:ext cx="3352800" cy="365125"/>
          </a:xfrm>
        </p:spPr>
        <p:txBody>
          <a:bodyPr/>
          <a:lstStyle/>
          <a:p>
            <a:endParaRPr lang="en-US" dirty="0"/>
          </a:p>
        </p:txBody>
      </p:sp>
      <p:sp>
        <p:nvSpPr>
          <p:cNvPr id="6" name="Slide Number Placeholder 5"/>
          <p:cNvSpPr>
            <a:spLocks noGrp="1"/>
          </p:cNvSpPr>
          <p:nvPr>
            <p:ph type="sldNum" sz="quarter" idx="12"/>
          </p:nvPr>
        </p:nvSpPr>
        <p:spPr/>
        <p:txBody>
          <a:bodyPr/>
          <a:lstStyle/>
          <a:p>
            <a:fld id="{63309A2D-E0FE-40FD-99B3-1AD4432C79E0}" type="slidenum">
              <a:rPr lang="en-US" smtClean="0"/>
              <a:pPr/>
              <a:t>38</a:t>
            </a:fld>
            <a:endParaRPr lang="en-US" dirty="0"/>
          </a:p>
        </p:txBody>
      </p:sp>
    </p:spTree>
  </p:cSld>
  <p:clrMapOvr>
    <a:masterClrMapping/>
  </p:clrMapOvr>
  <p:transition>
    <p:wedg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Pseudo code</a:t>
            </a:r>
            <a:endParaRPr lang="en-US" dirty="0"/>
          </a:p>
        </p:txBody>
      </p:sp>
      <p:sp>
        <p:nvSpPr>
          <p:cNvPr id="3" name="Content Placeholder 2"/>
          <p:cNvSpPr>
            <a:spLocks noGrp="1"/>
          </p:cNvSpPr>
          <p:nvPr>
            <p:ph idx="1"/>
          </p:nvPr>
        </p:nvSpPr>
        <p:spPr/>
        <p:txBody>
          <a:bodyPr/>
          <a:lstStyle/>
          <a:p>
            <a:r>
              <a:rPr lang="en-US" dirty="0" smtClean="0"/>
              <a:t>Each member will generate Group Key using the Algorithm described above.</a:t>
            </a:r>
          </a:p>
          <a:p>
            <a:r>
              <a:rPr lang="en-US" dirty="0" smtClean="0"/>
              <a:t>Using all group key and a group key for common member. Group Administrator will generate a ultimate group key.</a:t>
            </a:r>
          </a:p>
          <a:p>
            <a:r>
              <a:rPr lang="en-US" dirty="0" smtClean="0"/>
              <a:t>Using this key one member communicate with other member. </a:t>
            </a:r>
            <a:endParaRPr lang="en-US" dirty="0"/>
          </a:p>
        </p:txBody>
      </p:sp>
      <p:sp>
        <p:nvSpPr>
          <p:cNvPr id="4" name="Date Placeholder 3"/>
          <p:cNvSpPr>
            <a:spLocks noGrp="1"/>
          </p:cNvSpPr>
          <p:nvPr>
            <p:ph type="dt" sz="half" idx="10"/>
          </p:nvPr>
        </p:nvSpPr>
        <p:spPr/>
        <p:txBody>
          <a:bodyPr/>
          <a:lstStyle/>
          <a:p>
            <a:fld id="{D7ABC473-F6FA-4AD9-9D4E-B6A8C974DC10}" type="datetime1">
              <a:rPr lang="en-US" smtClean="0"/>
              <a:pPr/>
              <a:t>8/23/2017</a:t>
            </a:fld>
            <a:endParaRPr lang="en-US" dirty="0"/>
          </a:p>
        </p:txBody>
      </p:sp>
      <p:sp>
        <p:nvSpPr>
          <p:cNvPr id="5" name="Footer Placeholder 4"/>
          <p:cNvSpPr>
            <a:spLocks noGrp="1"/>
          </p:cNvSpPr>
          <p:nvPr>
            <p:ph type="ftr" sz="quarter" idx="11"/>
          </p:nvPr>
        </p:nvSpPr>
        <p:spPr/>
        <p:txBody>
          <a:bodyPr/>
          <a:lstStyle/>
          <a:p>
            <a:r>
              <a:rPr lang="en-US" smtClean="0"/>
              <a:t>ACSS, 2017</a:t>
            </a:r>
            <a:endParaRPr lang="en-US" dirty="0"/>
          </a:p>
        </p:txBody>
      </p:sp>
      <p:sp>
        <p:nvSpPr>
          <p:cNvPr id="6" name="Slide Number Placeholder 5"/>
          <p:cNvSpPr>
            <a:spLocks noGrp="1"/>
          </p:cNvSpPr>
          <p:nvPr>
            <p:ph type="sldNum" sz="quarter" idx="12"/>
          </p:nvPr>
        </p:nvSpPr>
        <p:spPr/>
        <p:txBody>
          <a:bodyPr/>
          <a:lstStyle/>
          <a:p>
            <a:fld id="{63309A2D-E0FE-40FD-99B3-1AD4432C79E0}" type="slidenum">
              <a:rPr lang="en-US" smtClean="0"/>
              <a:pPr/>
              <a:t>39</a:t>
            </a:fld>
            <a:endParaRPr lang="en-US" dirty="0"/>
          </a:p>
        </p:txBody>
      </p:sp>
    </p:spTree>
  </p:cSld>
  <p:clrMapOvr>
    <a:masterClrMapping/>
  </p:clrMapOvr>
  <p:transition>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152400" y="1143000"/>
            <a:ext cx="7848600" cy="3352800"/>
          </a:xfrm>
        </p:spPr>
        <p:txBody>
          <a:bodyPr>
            <a:normAutofit lnSpcReduction="10000"/>
          </a:bodyPr>
          <a:lstStyle/>
          <a:p>
            <a:pPr algn="just">
              <a:buNone/>
            </a:pPr>
            <a:r>
              <a:rPr lang="en-US" sz="2400" b="1" dirty="0" smtClean="0"/>
              <a:t>   Cloud Computing</a:t>
            </a:r>
            <a:r>
              <a:rPr lang="en-US" sz="2400" dirty="0" smtClean="0"/>
              <a:t> refers to</a:t>
            </a:r>
            <a:r>
              <a:rPr lang="en-US" sz="2400" b="1" dirty="0" smtClean="0"/>
              <a:t> manipulating, configuring, </a:t>
            </a:r>
            <a:r>
              <a:rPr lang="en-US" sz="2400" dirty="0" smtClean="0"/>
              <a:t>and </a:t>
            </a:r>
            <a:r>
              <a:rPr lang="en-US" sz="2400" b="1" dirty="0" smtClean="0"/>
              <a:t>accessing</a:t>
            </a:r>
            <a:r>
              <a:rPr lang="en-US" sz="2400" dirty="0" smtClean="0"/>
              <a:t> the applications online. It offers online data storage, infrastructure and application.</a:t>
            </a:r>
          </a:p>
          <a:p>
            <a:pPr algn="just">
              <a:buNone/>
            </a:pPr>
            <a:r>
              <a:rPr lang="en-US" sz="2400" dirty="0" smtClean="0"/>
              <a:t>   We need not to install a piece of software on our local PC and this is how, the cloud computing overcomes </a:t>
            </a:r>
            <a:r>
              <a:rPr lang="en-US" sz="2400" b="1" dirty="0" smtClean="0"/>
              <a:t>platform dependency issues</a:t>
            </a:r>
            <a:r>
              <a:rPr lang="en-US" sz="2400" dirty="0" smtClean="0"/>
              <a:t>. Hence, the Cloud Computing is making our business application </a:t>
            </a:r>
            <a:r>
              <a:rPr lang="en-US" sz="2400" b="1" dirty="0" smtClean="0"/>
              <a:t>mobile</a:t>
            </a:r>
            <a:r>
              <a:rPr lang="en-US" sz="2400" dirty="0" smtClean="0"/>
              <a:t> and </a:t>
            </a:r>
            <a:r>
              <a:rPr lang="en-US" sz="2400" b="1" dirty="0" smtClean="0"/>
              <a:t>collaborative</a:t>
            </a:r>
            <a:r>
              <a:rPr lang="en-US" sz="2400" dirty="0" smtClean="0"/>
              <a:t>.</a:t>
            </a:r>
          </a:p>
          <a:p>
            <a:pPr algn="just">
              <a:buNone/>
            </a:pPr>
            <a:endParaRPr lang="en-US" sz="2400" dirty="0" smtClean="0"/>
          </a:p>
          <a:p>
            <a:pPr algn="just">
              <a:buNone/>
            </a:pPr>
            <a:endParaRPr lang="en-US" sz="2400" dirty="0">
              <a:latin typeface="Times New Roman" pitchFamily="18" charset="0"/>
              <a:cs typeface="Times New Roman" pitchFamily="18" charset="0"/>
            </a:endParaRPr>
          </a:p>
        </p:txBody>
      </p:sp>
      <p:sp>
        <p:nvSpPr>
          <p:cNvPr id="7" name="Date Placeholder 6"/>
          <p:cNvSpPr>
            <a:spLocks noGrp="1"/>
          </p:cNvSpPr>
          <p:nvPr>
            <p:ph type="dt" sz="half" idx="10"/>
          </p:nvPr>
        </p:nvSpPr>
        <p:spPr/>
        <p:txBody>
          <a:bodyPr/>
          <a:lstStyle/>
          <a:p>
            <a:fld id="{30928877-1B43-4B24-800C-BF48440F56CD}" type="datetime1">
              <a:rPr lang="en-US" smtClean="0"/>
              <a:pPr/>
              <a:t>8/23/2017</a:t>
            </a:fld>
            <a:endParaRPr lang="en-US" dirty="0"/>
          </a:p>
        </p:txBody>
      </p:sp>
      <p:sp>
        <p:nvSpPr>
          <p:cNvPr id="6" name="Footer Placeholder 5"/>
          <p:cNvSpPr>
            <a:spLocks noGrp="1"/>
          </p:cNvSpPr>
          <p:nvPr>
            <p:ph type="ftr" sz="quarter" idx="11"/>
          </p:nvPr>
        </p:nvSpPr>
        <p:spPr/>
        <p:txBody>
          <a:bodyPr/>
          <a:lstStyle/>
          <a:p>
            <a:r>
              <a:rPr lang="en-US" smtClean="0"/>
              <a:t>ACSS, 2017</a:t>
            </a:r>
            <a:endParaRPr lang="en-US" dirty="0"/>
          </a:p>
        </p:txBody>
      </p:sp>
      <p:sp>
        <p:nvSpPr>
          <p:cNvPr id="5" name="Slide Number Placeholder 4"/>
          <p:cNvSpPr>
            <a:spLocks noGrp="1"/>
          </p:cNvSpPr>
          <p:nvPr>
            <p:ph type="sldNum" sz="quarter" idx="12"/>
          </p:nvPr>
        </p:nvSpPr>
        <p:spPr/>
        <p:txBody>
          <a:bodyPr>
            <a:normAutofit/>
          </a:bodyPr>
          <a:lstStyle/>
          <a:p>
            <a:fld id="{63309A2D-E0FE-40FD-99B3-1AD4432C79E0}" type="slidenum">
              <a:rPr lang="en-US" smtClean="0"/>
              <a:pPr/>
              <a:t>4</a:t>
            </a:fld>
            <a:endParaRPr lang="en-US"/>
          </a:p>
        </p:txBody>
      </p:sp>
      <p:pic>
        <p:nvPicPr>
          <p:cNvPr id="48130" name="Picture 2" descr="C:\Users\sanjeev kumar\Desktop\402px-Cloud_applications.jpg"/>
          <p:cNvPicPr>
            <a:picLocks noChangeAspect="1" noChangeArrowheads="1"/>
          </p:cNvPicPr>
          <p:nvPr/>
        </p:nvPicPr>
        <p:blipFill>
          <a:blip r:embed="rId2" cstate="print"/>
          <a:srcRect/>
          <a:stretch>
            <a:fillRect/>
          </a:stretch>
        </p:blipFill>
        <p:spPr bwMode="auto">
          <a:xfrm>
            <a:off x="1524000" y="4343400"/>
            <a:ext cx="5105400" cy="2514600"/>
          </a:xfrm>
          <a:prstGeom prst="rect">
            <a:avLst/>
          </a:prstGeom>
          <a:noFill/>
        </p:spPr>
      </p:pic>
    </p:spTree>
  </p:cSld>
  <p:clrMapOvr>
    <a:masterClrMapping/>
  </p:clrMapOvr>
  <p:transition>
    <p:wedg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We have to implement  the algorithm.</a:t>
            </a:r>
          </a:p>
          <a:p>
            <a:r>
              <a:rPr lang="en-US" dirty="0" smtClean="0"/>
              <a:t>We have to analyze the proposed algorithm.</a:t>
            </a:r>
          </a:p>
          <a:p>
            <a:endParaRPr lang="en-US" dirty="0"/>
          </a:p>
        </p:txBody>
      </p:sp>
      <p:sp>
        <p:nvSpPr>
          <p:cNvPr id="4" name="Date Placeholder 3"/>
          <p:cNvSpPr>
            <a:spLocks noGrp="1"/>
          </p:cNvSpPr>
          <p:nvPr>
            <p:ph type="dt" sz="half" idx="10"/>
          </p:nvPr>
        </p:nvSpPr>
        <p:spPr/>
        <p:txBody>
          <a:bodyPr/>
          <a:lstStyle/>
          <a:p>
            <a:fld id="{D7ABC473-F6FA-4AD9-9D4E-B6A8C974DC10}" type="datetime1">
              <a:rPr lang="en-US" smtClean="0"/>
              <a:pPr/>
              <a:t>8/23/2017</a:t>
            </a:fld>
            <a:endParaRPr lang="en-US" dirty="0"/>
          </a:p>
        </p:txBody>
      </p:sp>
      <p:sp>
        <p:nvSpPr>
          <p:cNvPr id="5" name="Footer Placeholder 4"/>
          <p:cNvSpPr>
            <a:spLocks noGrp="1"/>
          </p:cNvSpPr>
          <p:nvPr>
            <p:ph type="ftr" sz="quarter" idx="11"/>
          </p:nvPr>
        </p:nvSpPr>
        <p:spPr/>
        <p:txBody>
          <a:bodyPr/>
          <a:lstStyle/>
          <a:p>
            <a:r>
              <a:rPr lang="en-US" smtClean="0"/>
              <a:t>ACSS, 2017</a:t>
            </a:r>
            <a:endParaRPr lang="en-US" dirty="0"/>
          </a:p>
        </p:txBody>
      </p:sp>
      <p:sp>
        <p:nvSpPr>
          <p:cNvPr id="6" name="Slide Number Placeholder 5"/>
          <p:cNvSpPr>
            <a:spLocks noGrp="1"/>
          </p:cNvSpPr>
          <p:nvPr>
            <p:ph type="sldNum" sz="quarter" idx="12"/>
          </p:nvPr>
        </p:nvSpPr>
        <p:spPr/>
        <p:txBody>
          <a:bodyPr/>
          <a:lstStyle/>
          <a:p>
            <a:fld id="{63309A2D-E0FE-40FD-99B3-1AD4432C79E0}" type="slidenum">
              <a:rPr lang="en-US" smtClean="0"/>
              <a:pPr/>
              <a:t>40</a:t>
            </a:fld>
            <a:endParaRPr lang="en-US" dirty="0"/>
          </a:p>
        </p:txBody>
      </p:sp>
    </p:spTree>
  </p:cSld>
  <p:clrMapOvr>
    <a:masterClrMapping/>
  </p:clrMapOvr>
  <p:transition>
    <p:wedg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792162"/>
          </a:xfrm>
        </p:spPr>
        <p:txBody>
          <a:bodyPr>
            <a:normAutofit fontScale="90000"/>
          </a:bodyPr>
          <a:lstStyle/>
          <a:p>
            <a:r>
              <a:rPr lang="en-US" b="1" dirty="0">
                <a:solidFill>
                  <a:schemeClr val="tx1"/>
                </a:solidFill>
                <a:latin typeface="Times New Roman" pitchFamily="18" charset="0"/>
                <a:cs typeface="Times New Roman" pitchFamily="18" charset="0"/>
              </a:rPr>
              <a:t>Conclusion</a:t>
            </a:r>
          </a:p>
        </p:txBody>
      </p:sp>
      <p:sp>
        <p:nvSpPr>
          <p:cNvPr id="3" name="Content Placeholder 2"/>
          <p:cNvSpPr>
            <a:spLocks noGrp="1"/>
          </p:cNvSpPr>
          <p:nvPr>
            <p:ph idx="1"/>
          </p:nvPr>
        </p:nvSpPr>
        <p:spPr>
          <a:xfrm>
            <a:off x="228600" y="1143000"/>
            <a:ext cx="7848600" cy="5029200"/>
          </a:xfrm>
        </p:spPr>
        <p:txBody>
          <a:bodyPr>
            <a:normAutofit fontScale="85000" lnSpcReduction="10000"/>
          </a:bodyPr>
          <a:lstStyle/>
          <a:p>
            <a:pPr algn="just">
              <a:lnSpc>
                <a:spcPct val="150000"/>
              </a:lnSpc>
            </a:pPr>
            <a:r>
              <a:rPr lang="en-US" sz="2400" dirty="0" smtClean="0">
                <a:latin typeface="Times New Roman" pitchFamily="18" charset="0"/>
                <a:cs typeface="Times New Roman" pitchFamily="18" charset="0"/>
              </a:rPr>
              <a:t>This framework is generic in the sense that it can adopt any organizational policies to maintain hierarchy in data sharing. </a:t>
            </a:r>
          </a:p>
          <a:p>
            <a:pPr algn="just">
              <a:lnSpc>
                <a:spcPct val="150000"/>
              </a:lnSpc>
            </a:pPr>
            <a:r>
              <a:rPr lang="en-US" sz="2400" dirty="0" smtClean="0">
                <a:latin typeface="Times New Roman" pitchFamily="18" charset="0"/>
                <a:cs typeface="Times New Roman" pitchFamily="18" charset="0"/>
              </a:rPr>
              <a:t>There is no involve of third party in data sharing. So this approach is more robust than existing approach.</a:t>
            </a:r>
          </a:p>
          <a:p>
            <a:pPr algn="just">
              <a:lnSpc>
                <a:spcPct val="150000"/>
              </a:lnSpc>
            </a:pPr>
            <a:r>
              <a:rPr lang="en-US" sz="2400" dirty="0" smtClean="0">
                <a:latin typeface="Times New Roman" pitchFamily="18" charset="0"/>
                <a:cs typeface="Times New Roman" pitchFamily="18" charset="0"/>
              </a:rPr>
              <a:t>The performance analysis shows that the proposed model can fit into the real world and has lower computational complexity in key management.</a:t>
            </a:r>
          </a:p>
          <a:p>
            <a:pPr algn="just">
              <a:lnSpc>
                <a:spcPct val="150000"/>
              </a:lnSpc>
            </a:pPr>
            <a:r>
              <a:rPr lang="en-US" sz="2400" dirty="0" smtClean="0">
                <a:latin typeface="Times New Roman" pitchFamily="18" charset="0"/>
                <a:cs typeface="Times New Roman" pitchFamily="18" charset="0"/>
              </a:rPr>
              <a:t>As the further plan, we will extend this to adopt more fine-grained policies in the same group. For example, student can share their data to student representative in the same group, but not to others.</a:t>
            </a:r>
            <a:endParaRPr lang="en-US" sz="2400" dirty="0">
              <a:latin typeface="Times New Roman" pitchFamily="18" charset="0"/>
              <a:cs typeface="Times New Roman" pitchFamily="18" charset="0"/>
            </a:endParaRPr>
          </a:p>
        </p:txBody>
      </p:sp>
      <p:sp>
        <p:nvSpPr>
          <p:cNvPr id="7" name="Date Placeholder 6"/>
          <p:cNvSpPr>
            <a:spLocks noGrp="1"/>
          </p:cNvSpPr>
          <p:nvPr>
            <p:ph type="dt" sz="half" idx="10"/>
          </p:nvPr>
        </p:nvSpPr>
        <p:spPr/>
        <p:txBody>
          <a:bodyPr/>
          <a:lstStyle/>
          <a:p>
            <a:fld id="{FE165519-DE64-4898-AA39-597F8BB2DC18}" type="datetime1">
              <a:rPr lang="en-US" smtClean="0"/>
              <a:pPr/>
              <a:t>8/23/2017</a:t>
            </a:fld>
            <a:endParaRPr lang="en-US" dirty="0"/>
          </a:p>
        </p:txBody>
      </p:sp>
      <p:sp>
        <p:nvSpPr>
          <p:cNvPr id="5" name="Slide Number Placeholder 4"/>
          <p:cNvSpPr>
            <a:spLocks noGrp="1"/>
          </p:cNvSpPr>
          <p:nvPr>
            <p:ph type="sldNum" sz="quarter" idx="12"/>
          </p:nvPr>
        </p:nvSpPr>
        <p:spPr/>
        <p:txBody>
          <a:bodyPr/>
          <a:lstStyle/>
          <a:p>
            <a:fld id="{63309A2D-E0FE-40FD-99B3-1AD4432C79E0}" type="slidenum">
              <a:rPr lang="en-US" smtClean="0"/>
              <a:pPr/>
              <a:t>41</a:t>
            </a:fld>
            <a:endParaRPr lang="en-US" dirty="0"/>
          </a:p>
        </p:txBody>
      </p:sp>
    </p:spTree>
  </p:cSld>
  <p:clrMapOvr>
    <a:masterClrMapping/>
  </p:clrMapOvr>
  <p:transition>
    <p:wedg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382000" cy="838200"/>
          </a:xfrm>
          <a:solidFill>
            <a:schemeClr val="accent4">
              <a:lumMod val="20000"/>
              <a:lumOff val="80000"/>
            </a:schemeClr>
          </a:solidFill>
          <a:ln>
            <a:solidFill>
              <a:schemeClr val="accent4">
                <a:lumMod val="40000"/>
                <a:lumOff val="60000"/>
              </a:schemeClr>
            </a:solidFill>
          </a:ln>
        </p:spPr>
        <p:txBody>
          <a:bodyPr>
            <a:normAutofit/>
          </a:bodyPr>
          <a:lstStyle/>
          <a:p>
            <a:r>
              <a:rPr lang="en-US" b="1" dirty="0">
                <a:solidFill>
                  <a:schemeClr val="tx1"/>
                </a:solidFill>
                <a:latin typeface="Times New Roman" pitchFamily="18" charset="0"/>
                <a:cs typeface="Times New Roman" pitchFamily="18" charset="0"/>
              </a:rPr>
              <a:t>References</a:t>
            </a:r>
          </a:p>
        </p:txBody>
      </p:sp>
      <p:sp>
        <p:nvSpPr>
          <p:cNvPr id="3" name="Content Placeholder 2"/>
          <p:cNvSpPr>
            <a:spLocks noGrp="1"/>
          </p:cNvSpPr>
          <p:nvPr>
            <p:ph idx="1"/>
          </p:nvPr>
        </p:nvSpPr>
        <p:spPr>
          <a:xfrm>
            <a:off x="228600" y="838200"/>
            <a:ext cx="7848600" cy="5638800"/>
          </a:xfrm>
          <a:ln>
            <a:solidFill>
              <a:schemeClr val="bg1"/>
            </a:solidFill>
          </a:ln>
        </p:spPr>
        <p:txBody>
          <a:bodyPr>
            <a:noAutofit/>
          </a:bodyPr>
          <a:lstStyle/>
          <a:p>
            <a:pPr algn="just">
              <a:buNone/>
            </a:pPr>
            <a:r>
              <a:rPr lang="en-US" sz="1600" b="1" dirty="0" smtClean="0">
                <a:latin typeface="Times New Roman" pitchFamily="18" charset="0"/>
                <a:cs typeface="Times New Roman" pitchFamily="18" charset="0"/>
              </a:rPr>
              <a:t>1. </a:t>
            </a:r>
            <a:r>
              <a:rPr lang="en-US" sz="1600" b="1" dirty="0" err="1" smtClean="0">
                <a:latin typeface="Times New Roman" pitchFamily="18" charset="0"/>
                <a:cs typeface="Times New Roman" pitchFamily="18" charset="0"/>
              </a:rPr>
              <a:t>Goyal</a:t>
            </a:r>
            <a:r>
              <a:rPr lang="en-US" sz="1600" b="1" dirty="0" smtClean="0">
                <a:latin typeface="Times New Roman" pitchFamily="18" charset="0"/>
                <a:cs typeface="Times New Roman" pitchFamily="18" charset="0"/>
              </a:rPr>
              <a:t>, V., </a:t>
            </a:r>
            <a:r>
              <a:rPr lang="en-US" sz="1600" b="1" dirty="0" err="1" smtClean="0">
                <a:latin typeface="Times New Roman" pitchFamily="18" charset="0"/>
                <a:cs typeface="Times New Roman" pitchFamily="18" charset="0"/>
              </a:rPr>
              <a:t>Tripathy</a:t>
            </a:r>
            <a:r>
              <a:rPr lang="en-US" sz="1600" b="1" dirty="0" smtClean="0">
                <a:latin typeface="Times New Roman" pitchFamily="18" charset="0"/>
                <a:cs typeface="Times New Roman" pitchFamily="18" charset="0"/>
              </a:rPr>
              <a:t>, R.: An </a:t>
            </a:r>
            <a:r>
              <a:rPr lang="en-US" sz="1600" b="1" dirty="0" err="1" smtClean="0">
                <a:latin typeface="Times New Roman" pitchFamily="18" charset="0"/>
                <a:cs typeface="Times New Roman" pitchFamily="18" charset="0"/>
              </a:rPr>
              <a:t>ecient</a:t>
            </a:r>
            <a:r>
              <a:rPr lang="en-US" sz="1600" b="1" dirty="0" smtClean="0">
                <a:latin typeface="Times New Roman" pitchFamily="18" charset="0"/>
                <a:cs typeface="Times New Roman" pitchFamily="18" charset="0"/>
              </a:rPr>
              <a:t> solution to the </a:t>
            </a:r>
            <a:r>
              <a:rPr lang="en-US" sz="1600" b="1" dirty="0" err="1" smtClean="0">
                <a:latin typeface="Times New Roman" pitchFamily="18" charset="0"/>
                <a:cs typeface="Times New Roman" pitchFamily="18" charset="0"/>
              </a:rPr>
              <a:t>arp</a:t>
            </a:r>
            <a:r>
              <a:rPr lang="en-US" sz="1600" b="1" dirty="0" smtClean="0">
                <a:latin typeface="Times New Roman" pitchFamily="18" charset="0"/>
                <a:cs typeface="Times New Roman" pitchFamily="18" charset="0"/>
              </a:rPr>
              <a:t> cache poisoning problem. In: Australasian Conference on Information Security and Privacy. 40–51. Springer(2005).</a:t>
            </a:r>
          </a:p>
          <a:p>
            <a:pPr algn="just">
              <a:buNone/>
            </a:pPr>
            <a:r>
              <a:rPr lang="en-US" sz="1600" b="1" dirty="0" smtClean="0">
                <a:latin typeface="Times New Roman" pitchFamily="18" charset="0"/>
                <a:cs typeface="Times New Roman" pitchFamily="18" charset="0"/>
              </a:rPr>
              <a:t>2. H., K., B., C.R., J., S.: Novel defense mechanism against data flooding attacks </a:t>
            </a:r>
            <a:r>
              <a:rPr lang="en-US" sz="1600" b="1" dirty="0" err="1" smtClean="0">
                <a:latin typeface="Times New Roman" pitchFamily="18" charset="0"/>
                <a:cs typeface="Times New Roman" pitchFamily="18" charset="0"/>
              </a:rPr>
              <a:t>inwireless</a:t>
            </a:r>
            <a:r>
              <a:rPr lang="en-US" sz="1600" b="1" dirty="0" smtClean="0">
                <a:latin typeface="Times New Roman" pitchFamily="18" charset="0"/>
                <a:cs typeface="Times New Roman" pitchFamily="18" charset="0"/>
              </a:rPr>
              <a:t> ad hoc networks. IEEE Transactions on Consumer Electronics 56(2), 579–582 (2010).</a:t>
            </a:r>
          </a:p>
          <a:p>
            <a:pPr algn="just">
              <a:buNone/>
            </a:pPr>
            <a:r>
              <a:rPr lang="en-US" sz="1600" b="1" dirty="0" smtClean="0">
                <a:latin typeface="Times New Roman" pitchFamily="18" charset="0"/>
                <a:cs typeface="Times New Roman" pitchFamily="18" charset="0"/>
              </a:rPr>
              <a:t>3. </a:t>
            </a:r>
            <a:r>
              <a:rPr lang="en-US" sz="1600" b="1" dirty="0" err="1" smtClean="0">
                <a:latin typeface="Times New Roman" pitchFamily="18" charset="0"/>
                <a:cs typeface="Times New Roman" pitchFamily="18" charset="0"/>
              </a:rPr>
              <a:t>Kahate</a:t>
            </a:r>
            <a:r>
              <a:rPr lang="en-US" sz="1600" b="1" dirty="0" smtClean="0">
                <a:latin typeface="Times New Roman" pitchFamily="18" charset="0"/>
                <a:cs typeface="Times New Roman" pitchFamily="18" charset="0"/>
              </a:rPr>
              <a:t>, A.: Cryptography and Network Security. McGraw Hill Education (India) Private Limited (2016).</a:t>
            </a:r>
          </a:p>
          <a:p>
            <a:pPr algn="just">
              <a:buNone/>
            </a:pPr>
            <a:r>
              <a:rPr lang="en-US" sz="1600" b="1" dirty="0" smtClean="0">
                <a:latin typeface="Times New Roman" pitchFamily="18" charset="0"/>
                <a:cs typeface="Times New Roman" pitchFamily="18" charset="0"/>
              </a:rPr>
              <a:t>4. Khan, A.N., </a:t>
            </a:r>
            <a:r>
              <a:rPr lang="en-US" sz="1600" b="1" dirty="0" err="1" smtClean="0">
                <a:latin typeface="Times New Roman" pitchFamily="18" charset="0"/>
                <a:cs typeface="Times New Roman" pitchFamily="18" charset="0"/>
              </a:rPr>
              <a:t>Kiah</a:t>
            </a:r>
            <a:r>
              <a:rPr lang="en-US" sz="1600" b="1" dirty="0" smtClean="0">
                <a:latin typeface="Times New Roman" pitchFamily="18" charset="0"/>
                <a:cs typeface="Times New Roman" pitchFamily="18" charset="0"/>
              </a:rPr>
              <a:t>, M.M., </a:t>
            </a:r>
            <a:r>
              <a:rPr lang="en-US" sz="1600" b="1" dirty="0" err="1" smtClean="0">
                <a:latin typeface="Times New Roman" pitchFamily="18" charset="0"/>
                <a:cs typeface="Times New Roman" pitchFamily="18" charset="0"/>
              </a:rPr>
              <a:t>Madani</a:t>
            </a:r>
            <a:r>
              <a:rPr lang="en-US" sz="1600" b="1" dirty="0" smtClean="0">
                <a:latin typeface="Times New Roman" pitchFamily="18" charset="0"/>
                <a:cs typeface="Times New Roman" pitchFamily="18" charset="0"/>
              </a:rPr>
              <a:t>, S.A., Ali, M., </a:t>
            </a:r>
            <a:r>
              <a:rPr lang="en-US" sz="1600" b="1" dirty="0" err="1" smtClean="0">
                <a:latin typeface="Times New Roman" pitchFamily="18" charset="0"/>
                <a:cs typeface="Times New Roman" pitchFamily="18" charset="0"/>
              </a:rPr>
              <a:t>Shamshirband</a:t>
            </a:r>
            <a:r>
              <a:rPr lang="en-US" sz="1600" b="1" dirty="0" smtClean="0">
                <a:latin typeface="Times New Roman" pitchFamily="18" charset="0"/>
                <a:cs typeface="Times New Roman" pitchFamily="18" charset="0"/>
              </a:rPr>
              <a:t>, S., et al.: Incremental proxy re-encryption scheme for mobile cloud computing environment. The Journal of Supercomputing 68(2), 624–651 (2014).</a:t>
            </a:r>
          </a:p>
          <a:p>
            <a:pPr algn="just">
              <a:buNone/>
            </a:pPr>
            <a:r>
              <a:rPr lang="en-US" sz="1600" b="1" dirty="0" smtClean="0">
                <a:latin typeface="Times New Roman" pitchFamily="18" charset="0"/>
                <a:cs typeface="Times New Roman" pitchFamily="18" charset="0"/>
              </a:rPr>
              <a:t>5. Kim, Y., </a:t>
            </a:r>
            <a:r>
              <a:rPr lang="en-US" sz="1600" b="1" dirty="0" err="1" smtClean="0">
                <a:latin typeface="Times New Roman" pitchFamily="18" charset="0"/>
                <a:cs typeface="Times New Roman" pitchFamily="18" charset="0"/>
              </a:rPr>
              <a:t>Perrig</a:t>
            </a:r>
            <a:r>
              <a:rPr lang="en-US" sz="1600" b="1" dirty="0" smtClean="0">
                <a:latin typeface="Times New Roman" pitchFamily="18" charset="0"/>
                <a:cs typeface="Times New Roman" pitchFamily="18" charset="0"/>
              </a:rPr>
              <a:t>, A., </a:t>
            </a:r>
            <a:r>
              <a:rPr lang="en-US" sz="1600" b="1" dirty="0" err="1" smtClean="0">
                <a:latin typeface="Times New Roman" pitchFamily="18" charset="0"/>
                <a:cs typeface="Times New Roman" pitchFamily="18" charset="0"/>
              </a:rPr>
              <a:t>Tsudik</a:t>
            </a:r>
            <a:r>
              <a:rPr lang="en-US" sz="1600" b="1" dirty="0" smtClean="0">
                <a:latin typeface="Times New Roman" pitchFamily="18" charset="0"/>
                <a:cs typeface="Times New Roman" pitchFamily="18" charset="0"/>
              </a:rPr>
              <a:t>, G.: Tree-based group key agreement. ACM Transactions on Information and System Security (TISSEC) 7(1), 60–96 (2004).</a:t>
            </a:r>
          </a:p>
          <a:p>
            <a:pPr algn="just">
              <a:buNone/>
            </a:pPr>
            <a:r>
              <a:rPr lang="en-US" sz="1600" b="1" dirty="0" smtClean="0">
                <a:latin typeface="Times New Roman" pitchFamily="18" charset="0"/>
                <a:cs typeface="Times New Roman" pitchFamily="18" charset="0"/>
              </a:rPr>
              <a:t>6. M., A., R., D., E., K., U., K.S., V., V.A., K., L., y., Z.A.: </a:t>
            </a:r>
            <a:r>
              <a:rPr lang="en-US" sz="1600" b="1" dirty="0" err="1" smtClean="0">
                <a:latin typeface="Times New Roman" pitchFamily="18" charset="0"/>
                <a:cs typeface="Times New Roman" pitchFamily="18" charset="0"/>
              </a:rPr>
              <a:t>Sedasc</a:t>
            </a:r>
            <a:r>
              <a:rPr lang="en-US" sz="1600" b="1" dirty="0" smtClean="0">
                <a:latin typeface="Times New Roman" pitchFamily="18" charset="0"/>
                <a:cs typeface="Times New Roman" pitchFamily="18" charset="0"/>
              </a:rPr>
              <a:t>: Secure data sharing in clouds. IEEE Systems Journal PP(99), 1–10 (2015).</a:t>
            </a:r>
          </a:p>
          <a:p>
            <a:pPr algn="just">
              <a:buNone/>
            </a:pPr>
            <a:r>
              <a:rPr lang="en-US" sz="1600" b="1" dirty="0" smtClean="0">
                <a:latin typeface="Times New Roman" pitchFamily="18" charset="0"/>
                <a:cs typeface="Times New Roman" pitchFamily="18" charset="0"/>
              </a:rPr>
              <a:t>7. </a:t>
            </a:r>
            <a:r>
              <a:rPr lang="en-US" sz="1600" b="1" dirty="0" err="1" smtClean="0">
                <a:latin typeface="Times New Roman" pitchFamily="18" charset="0"/>
                <a:cs typeface="Times New Roman" pitchFamily="18" charset="0"/>
              </a:rPr>
              <a:t>Modi</a:t>
            </a:r>
            <a:r>
              <a:rPr lang="en-US" sz="1600" b="1" dirty="0" smtClean="0">
                <a:latin typeface="Times New Roman" pitchFamily="18" charset="0"/>
                <a:cs typeface="Times New Roman" pitchFamily="18" charset="0"/>
              </a:rPr>
              <a:t>, C., Patel, D., </a:t>
            </a:r>
            <a:r>
              <a:rPr lang="en-US" sz="1600" b="1" dirty="0" err="1" smtClean="0">
                <a:latin typeface="Times New Roman" pitchFamily="18" charset="0"/>
                <a:cs typeface="Times New Roman" pitchFamily="18" charset="0"/>
              </a:rPr>
              <a:t>Borisaniya</a:t>
            </a:r>
            <a:r>
              <a:rPr lang="en-US" sz="1600" b="1" dirty="0" smtClean="0">
                <a:latin typeface="Times New Roman" pitchFamily="18" charset="0"/>
                <a:cs typeface="Times New Roman" pitchFamily="18" charset="0"/>
              </a:rPr>
              <a:t>, B., Patel, A., </a:t>
            </a:r>
            <a:r>
              <a:rPr lang="en-US" sz="1600" b="1" dirty="0" err="1" smtClean="0">
                <a:latin typeface="Times New Roman" pitchFamily="18" charset="0"/>
                <a:cs typeface="Times New Roman" pitchFamily="18" charset="0"/>
              </a:rPr>
              <a:t>Rajarajan</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M.:Asurvey</a:t>
            </a:r>
            <a:r>
              <a:rPr lang="en-US" sz="1600" b="1" dirty="0" smtClean="0">
                <a:latin typeface="Times New Roman" pitchFamily="18" charset="0"/>
                <a:cs typeface="Times New Roman" pitchFamily="18" charset="0"/>
              </a:rPr>
              <a:t> on security issues and solutions at </a:t>
            </a:r>
            <a:r>
              <a:rPr lang="en-US" sz="1600" b="1" dirty="0" err="1" smtClean="0">
                <a:latin typeface="Times New Roman" pitchFamily="18" charset="0"/>
                <a:cs typeface="Times New Roman" pitchFamily="18" charset="0"/>
              </a:rPr>
              <a:t>dierent</a:t>
            </a:r>
            <a:r>
              <a:rPr lang="en-US" sz="1600" b="1" dirty="0" smtClean="0">
                <a:latin typeface="Times New Roman" pitchFamily="18" charset="0"/>
                <a:cs typeface="Times New Roman" pitchFamily="18" charset="0"/>
              </a:rPr>
              <a:t> layers of cloud computing. The Journal of Supercomputing 63(2), 561–592 (2013).</a:t>
            </a:r>
          </a:p>
          <a:p>
            <a:pPr algn="just">
              <a:buNone/>
            </a:pPr>
            <a:r>
              <a:rPr lang="en-US" sz="1600" b="1" dirty="0" smtClean="0">
                <a:latin typeface="Times New Roman" pitchFamily="18" charset="0"/>
                <a:cs typeface="Times New Roman" pitchFamily="18" charset="0"/>
              </a:rPr>
              <a:t>8. Paterson, K.G., </a:t>
            </a:r>
            <a:r>
              <a:rPr lang="en-US" sz="1600" b="1" dirty="0" err="1" smtClean="0">
                <a:latin typeface="Times New Roman" pitchFamily="18" charset="0"/>
                <a:cs typeface="Times New Roman" pitchFamily="18" charset="0"/>
              </a:rPr>
              <a:t>Quaglia</a:t>
            </a:r>
            <a:r>
              <a:rPr lang="en-US" sz="1600" b="1" dirty="0" smtClean="0">
                <a:latin typeface="Times New Roman" pitchFamily="18" charset="0"/>
                <a:cs typeface="Times New Roman" pitchFamily="18" charset="0"/>
              </a:rPr>
              <a:t>, E.A.: Time-specific encryption. In: International Conference on Security and Cryptography for Networks. 1–16. Springer (2010).</a:t>
            </a:r>
          </a:p>
          <a:p>
            <a:pPr algn="just">
              <a:buNone/>
            </a:pPr>
            <a:r>
              <a:rPr lang="en-US" sz="1600" b="1" dirty="0" smtClean="0">
                <a:latin typeface="Times New Roman" pitchFamily="18" charset="0"/>
                <a:cs typeface="Times New Roman" pitchFamily="18" charset="0"/>
              </a:rPr>
              <a:t>9. R., A., B.B., A.: Key management scheme for multiple simultaneous secure group communication. In: 2009 IEEE International Conference on Internet Multimedia Services Architecture and Applications (IMSAA). 1–6 (Dec 2009).</a:t>
            </a:r>
          </a:p>
          <a:p>
            <a:pPr algn="just">
              <a:buNone/>
            </a:pPr>
            <a:endParaRPr lang="en-US" sz="1600" b="1" dirty="0" smtClean="0">
              <a:latin typeface="Times New Roman" pitchFamily="18" charset="0"/>
              <a:cs typeface="Times New Roman" pitchFamily="18" charset="0"/>
            </a:endParaRPr>
          </a:p>
        </p:txBody>
      </p:sp>
      <p:sp>
        <p:nvSpPr>
          <p:cNvPr id="7" name="Date Placeholder 6"/>
          <p:cNvSpPr>
            <a:spLocks noGrp="1"/>
          </p:cNvSpPr>
          <p:nvPr>
            <p:ph type="dt" sz="half" idx="10"/>
          </p:nvPr>
        </p:nvSpPr>
        <p:spPr/>
        <p:txBody>
          <a:bodyPr/>
          <a:lstStyle/>
          <a:p>
            <a:fld id="{1019DF41-1BB7-422B-992D-C39DB76C3B32}" type="datetime1">
              <a:rPr lang="en-US" smtClean="0"/>
              <a:pPr/>
              <a:t>8/23/2017</a:t>
            </a:fld>
            <a:endParaRPr lang="en-US" dirty="0"/>
          </a:p>
        </p:txBody>
      </p:sp>
      <p:sp>
        <p:nvSpPr>
          <p:cNvPr id="5" name="Slide Number Placeholder 4"/>
          <p:cNvSpPr>
            <a:spLocks noGrp="1"/>
          </p:cNvSpPr>
          <p:nvPr>
            <p:ph type="sldNum" sz="quarter" idx="12"/>
          </p:nvPr>
        </p:nvSpPr>
        <p:spPr/>
        <p:txBody>
          <a:bodyPr/>
          <a:lstStyle/>
          <a:p>
            <a:fld id="{63309A2D-E0FE-40FD-99B3-1AD4432C79E0}" type="slidenum">
              <a:rPr lang="en-US" smtClean="0"/>
              <a:pPr/>
              <a:t>42</a:t>
            </a:fld>
            <a:endParaRPr lang="en-US" dirty="0"/>
          </a:p>
        </p:txBody>
      </p:sp>
    </p:spTree>
  </p:cSld>
  <p:clrMapOvr>
    <a:masterClrMapping/>
  </p:clrMapOvr>
  <p:transition>
    <p:wedg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048000"/>
            <a:ext cx="6172200" cy="769441"/>
          </a:xfrm>
          <a:prstGeom prst="rect">
            <a:avLst/>
          </a:prstGeom>
        </p:spPr>
        <p:txBody>
          <a:bodyPr wrap="square">
            <a:spAutoFit/>
          </a:bodyPr>
          <a:lstStyle/>
          <a:p>
            <a:pPr algn="ctr"/>
            <a:r>
              <a:rPr lang="en-US" altLang="en-US" sz="4400" dirty="0">
                <a:latin typeface="Arial Rounded MT Bold" pitchFamily="34" charset="0"/>
                <a:ea typeface="Verdana" panose="020B0604030504040204" pitchFamily="34" charset="0"/>
                <a:cs typeface="Times New Roman" pitchFamily="18" charset="0"/>
              </a:rPr>
              <a:t>THANK YOU</a:t>
            </a:r>
            <a:endParaRPr lang="en-US" sz="4400" dirty="0">
              <a:latin typeface="Arial Rounded MT Bold" pitchFamily="34" charset="0"/>
              <a:cs typeface="Times New Roman" pitchFamily="18" charset="0"/>
            </a:endParaRPr>
          </a:p>
        </p:txBody>
      </p:sp>
      <p:sp>
        <p:nvSpPr>
          <p:cNvPr id="7" name="Date Placeholder 6"/>
          <p:cNvSpPr>
            <a:spLocks noGrp="1"/>
          </p:cNvSpPr>
          <p:nvPr>
            <p:ph type="dt" sz="half" idx="10"/>
          </p:nvPr>
        </p:nvSpPr>
        <p:spPr/>
        <p:txBody>
          <a:bodyPr/>
          <a:lstStyle/>
          <a:p>
            <a:fld id="{1E65FCF0-F8F2-4C78-B328-9D6180D29696}" type="datetime1">
              <a:rPr lang="en-US" smtClean="0"/>
              <a:pPr/>
              <a:t>8/23/2017</a:t>
            </a:fld>
            <a:endParaRPr lang="en-US" dirty="0"/>
          </a:p>
        </p:txBody>
      </p:sp>
      <p:sp>
        <p:nvSpPr>
          <p:cNvPr id="5" name="Slide Number Placeholder 4"/>
          <p:cNvSpPr>
            <a:spLocks noGrp="1"/>
          </p:cNvSpPr>
          <p:nvPr>
            <p:ph type="sldNum" sz="quarter" idx="12"/>
          </p:nvPr>
        </p:nvSpPr>
        <p:spPr/>
        <p:txBody>
          <a:bodyPr/>
          <a:lstStyle/>
          <a:p>
            <a:fld id="{63309A2D-E0FE-40FD-99B3-1AD4432C79E0}" type="slidenum">
              <a:rPr lang="en-US" smtClean="0"/>
              <a:pPr/>
              <a:t>43</a:t>
            </a:fld>
            <a:endParaRPr lang="en-US" dirty="0"/>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304800"/>
            <a:ext cx="8229600" cy="990600"/>
          </a:xfrm>
        </p:spPr>
        <p:txBody>
          <a:bodyPr/>
          <a:lstStyle/>
          <a:p>
            <a:pPr eaLnBrk="1" fontAlgn="auto" hangingPunct="1">
              <a:spcAft>
                <a:spcPts val="0"/>
              </a:spcAft>
              <a:defRPr/>
            </a:pPr>
            <a:r>
              <a:rPr lang="en-US" altLang="en-US" dirty="0" err="1" smtClean="0">
                <a:latin typeface="Times New Roman" pitchFamily="18" charset="0"/>
                <a:ea typeface="Verdana" panose="020B0604030504040204" pitchFamily="34" charset="0"/>
                <a:cs typeface="Times New Roman" pitchFamily="18" charset="0"/>
              </a:rPr>
              <a:t>Archi-Tecture</a:t>
            </a:r>
            <a:endParaRPr lang="en-US" altLang="en-US" b="1" dirty="0" smtClean="0">
              <a:latin typeface="Times New Roman" pitchFamily="18" charset="0"/>
              <a:ea typeface="Verdana" panose="020B0604030504040204" pitchFamily="34" charset="0"/>
              <a:cs typeface="Times New Roman" pitchFamily="18" charset="0"/>
            </a:endParaRPr>
          </a:p>
        </p:txBody>
      </p:sp>
      <p:pic>
        <p:nvPicPr>
          <p:cNvPr id="17" name="Content Placeholder 5" descr="cloud_computing_architecture.jpg"/>
          <p:cNvPicPr>
            <a:picLocks noGrp="1" noChangeAspect="1"/>
          </p:cNvPicPr>
          <p:nvPr>
            <p:ph idx="1"/>
          </p:nvPr>
        </p:nvPicPr>
        <p:blipFill>
          <a:blip r:embed="rId3" cstate="print"/>
          <a:stretch>
            <a:fillRect/>
          </a:stretch>
        </p:blipFill>
        <p:spPr>
          <a:xfrm>
            <a:off x="304800" y="1752600"/>
            <a:ext cx="7492706" cy="4648200"/>
          </a:xfrm>
        </p:spPr>
      </p:pic>
      <p:sp>
        <p:nvSpPr>
          <p:cNvPr id="10244" name="Slide Number Placeholder 2"/>
          <p:cNvSpPr>
            <a:spLocks noGrp="1"/>
          </p:cNvSpPr>
          <p:nvPr>
            <p:ph type="sldNum" sz="quarter" idx="12"/>
          </p:nvPr>
        </p:nvSpPr>
        <p:spPr bwMode="auto">
          <a:noFill/>
          <a:ln>
            <a:miter lim="800000"/>
            <a:headEnd/>
            <a:tailEnd/>
          </a:ln>
        </p:spPr>
        <p:txBody>
          <a:bodyPr>
            <a:normAutofit/>
          </a:bodyPr>
          <a:lstStyle/>
          <a:p>
            <a:fld id="{B1088C56-BFC1-4E8F-B238-CC8604D78147}" type="slidenum">
              <a:rPr lang="en-US" altLang="en-US" smtClean="0"/>
              <a:pPr/>
              <a:t>5</a:t>
            </a:fld>
            <a:endParaRPr lang="en-US" altLang="en-US" smtClean="0"/>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t>Cloud in Real Life:-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219200"/>
            <a:ext cx="8382000" cy="5029200"/>
          </a:xfrm>
          <a:ln>
            <a:solidFill>
              <a:srgbClr val="FFFF00"/>
            </a:solidFill>
          </a:ln>
        </p:spPr>
        <p:txBody>
          <a:bodyPr>
            <a:normAutofit/>
          </a:bodyPr>
          <a:lstStyle/>
          <a:p>
            <a:r>
              <a:rPr lang="en-US" b="1" dirty="0" smtClean="0"/>
              <a:t>Business requirements</a:t>
            </a:r>
            <a:r>
              <a:rPr lang="en-US" dirty="0" smtClean="0"/>
              <a:t>:- </a:t>
            </a:r>
            <a:r>
              <a:rPr lang="en-US" sz="2000" dirty="0" smtClean="0"/>
              <a:t>Netflix, Adobe connect,  	Expense reporting, Timesheet, Payroll systems</a:t>
            </a:r>
          </a:p>
          <a:p>
            <a:r>
              <a:rPr lang="en-US" b="1" dirty="0" smtClean="0"/>
              <a:t>Email-Communication.</a:t>
            </a:r>
          </a:p>
          <a:p>
            <a:r>
              <a:rPr lang="en-US" b="1" dirty="0" smtClean="0"/>
              <a:t>Backup Services.</a:t>
            </a:r>
          </a:p>
          <a:p>
            <a:r>
              <a:rPr lang="en-US" b="1" dirty="0" smtClean="0"/>
              <a:t>Banking and Financial Services.</a:t>
            </a:r>
          </a:p>
          <a:p>
            <a:r>
              <a:rPr lang="en-US" b="1" dirty="0" smtClean="0"/>
              <a:t>Social  Networking:-	</a:t>
            </a:r>
            <a:r>
              <a:rPr lang="en-US" dirty="0" err="1" smtClean="0">
                <a:hlinkClick r:id="rId2"/>
              </a:rPr>
              <a:t>Facebook</a:t>
            </a:r>
            <a:r>
              <a:rPr lang="en-US" dirty="0" smtClean="0"/>
              <a:t>, </a:t>
            </a:r>
            <a:r>
              <a:rPr lang="en-US" dirty="0" smtClean="0">
                <a:hlinkClick r:id="rId3"/>
              </a:rPr>
              <a:t>LinkedIn</a:t>
            </a:r>
            <a:r>
              <a:rPr lang="en-US" dirty="0" smtClean="0"/>
              <a:t>, </a:t>
            </a:r>
            <a:r>
              <a:rPr lang="en-US" dirty="0" smtClean="0">
                <a:hlinkClick r:id="rId4"/>
              </a:rPr>
              <a:t>MySpace</a:t>
            </a:r>
            <a:r>
              <a:rPr lang="en-US" dirty="0" smtClean="0"/>
              <a:t>, </a:t>
            </a:r>
            <a:r>
              <a:rPr lang="en-US" b="1" dirty="0" smtClean="0"/>
              <a:t>Twitter..	</a:t>
            </a:r>
          </a:p>
          <a:p>
            <a:r>
              <a:rPr lang="en-US" b="1" dirty="0" smtClean="0"/>
              <a:t>Improved Communications</a:t>
            </a:r>
            <a:endParaRPr lang="en-US" dirty="0" smtClean="0"/>
          </a:p>
          <a:p>
            <a:r>
              <a:rPr lang="en-US" sz="2400" b="1" dirty="0" smtClean="0"/>
              <a:t>Hospitals And  Health-Care Databases</a:t>
            </a:r>
            <a:endParaRPr lang="en-US" sz="26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normAutofit/>
          </a:bodyPr>
          <a:lstStyle/>
          <a:p>
            <a:fld id="{63309A2D-E0FE-40FD-99B3-1AD4432C79E0}" type="slidenum">
              <a:rPr lang="en-US" smtClean="0"/>
              <a:pPr/>
              <a:t>6</a:t>
            </a:fld>
            <a:endParaRPr lang="en-US"/>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19200"/>
          </a:xfrm>
        </p:spPr>
        <p:txBody>
          <a:bodyPr/>
          <a:lstStyle/>
          <a:p>
            <a:r>
              <a:rPr lang="en-US" smtClean="0"/>
              <a:t>Cloud…...</a:t>
            </a:r>
            <a:endParaRPr lang="en-US" dirty="0"/>
          </a:p>
        </p:txBody>
      </p:sp>
      <p:sp>
        <p:nvSpPr>
          <p:cNvPr id="5" name="Footer Placeholder 4"/>
          <p:cNvSpPr>
            <a:spLocks noGrp="1"/>
          </p:cNvSpPr>
          <p:nvPr>
            <p:ph type="ftr" sz="quarter" idx="11"/>
          </p:nvPr>
        </p:nvSpPr>
        <p:spPr/>
        <p:txBody>
          <a:bodyPr/>
          <a:lstStyle/>
          <a:p>
            <a:r>
              <a:rPr lang="en-US" smtClean="0"/>
              <a:t>ACSS, 2017</a:t>
            </a:r>
            <a:endParaRPr lang="en-US" dirty="0"/>
          </a:p>
        </p:txBody>
      </p:sp>
      <p:sp>
        <p:nvSpPr>
          <p:cNvPr id="6" name="Slide Number Placeholder 5"/>
          <p:cNvSpPr>
            <a:spLocks noGrp="1"/>
          </p:cNvSpPr>
          <p:nvPr>
            <p:ph type="sldNum" sz="quarter" idx="12"/>
          </p:nvPr>
        </p:nvSpPr>
        <p:spPr/>
        <p:txBody>
          <a:bodyPr/>
          <a:lstStyle/>
          <a:p>
            <a:fld id="{63309A2D-E0FE-40FD-99B3-1AD4432C79E0}" type="slidenum">
              <a:rPr lang="en-US" smtClean="0"/>
              <a:pPr/>
              <a:t>7</a:t>
            </a:fld>
            <a:endParaRPr lang="en-US" dirty="0"/>
          </a:p>
        </p:txBody>
      </p:sp>
      <p:pic>
        <p:nvPicPr>
          <p:cNvPr id="3074" name="Picture 2" descr="C:\Users\sanjeev kumar\Desktop\application-of-cloud-computing-16-728.jpg"/>
          <p:cNvPicPr>
            <a:picLocks noGrp="1" noChangeAspect="1" noChangeArrowheads="1"/>
          </p:cNvPicPr>
          <p:nvPr>
            <p:ph idx="1"/>
          </p:nvPr>
        </p:nvPicPr>
        <p:blipFill>
          <a:blip r:embed="rId2" cstate="print"/>
          <a:srcRect/>
          <a:stretch>
            <a:fillRect/>
          </a:stretch>
        </p:blipFill>
        <p:spPr bwMode="auto">
          <a:xfrm>
            <a:off x="990600" y="1219199"/>
            <a:ext cx="6934200" cy="5667177"/>
          </a:xfrm>
          <a:prstGeom prst="rect">
            <a:avLst/>
          </a:prstGeom>
          <a:noFill/>
        </p:spPr>
      </p:pic>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800600"/>
          </a:xfrm>
        </p:spPr>
        <p:txBody>
          <a:bodyPr/>
          <a:lstStyle/>
          <a:p>
            <a:pPr fontAlgn="base"/>
            <a:r>
              <a:rPr lang="en-US" b="1" i="1" dirty="0" smtClean="0"/>
              <a:t>Data Protection:-</a:t>
            </a:r>
            <a:r>
              <a:rPr lang="en-US" sz="1800" dirty="0" smtClean="0"/>
              <a:t>Implementing a cloud computing strategy means placing critical data in the hands of a third party, so ensuring the data remains secure both at rest (data residing on </a:t>
            </a:r>
            <a:r>
              <a:rPr lang="en-US" sz="1800" dirty="0" smtClean="0">
                <a:hlinkClick r:id="rId2"/>
              </a:rPr>
              <a:t>storage media</a:t>
            </a:r>
            <a:r>
              <a:rPr lang="en-US" sz="1800" dirty="0" smtClean="0"/>
              <a:t>) as well as when in transit is of paramount importance. </a:t>
            </a:r>
          </a:p>
          <a:p>
            <a:pPr fontAlgn="base">
              <a:buNone/>
            </a:pPr>
            <a:endParaRPr lang="en-US" sz="1800" dirty="0" smtClean="0"/>
          </a:p>
          <a:p>
            <a:pPr fontAlgn="base"/>
            <a:r>
              <a:rPr lang="en-US" sz="2400" b="1" i="1" dirty="0" smtClean="0"/>
              <a:t>User Authentication:-</a:t>
            </a:r>
            <a:r>
              <a:rPr lang="en-US" sz="1800" dirty="0" smtClean="0"/>
              <a:t>Data resting in the cloud needs to be accessible only by those authorized to do so, making it critical to both restrict and monitor who will be accessing the company's data through the cloud.</a:t>
            </a:r>
          </a:p>
          <a:p>
            <a:pPr fontAlgn="base">
              <a:buNone/>
            </a:pPr>
            <a:endParaRPr lang="en-US" sz="1800" dirty="0" smtClean="0"/>
          </a:p>
          <a:p>
            <a:pPr fontAlgn="base"/>
            <a:r>
              <a:rPr lang="en-US" sz="2400" b="1" i="1" dirty="0" smtClean="0"/>
              <a:t>Contingency Planning:-</a:t>
            </a:r>
            <a:r>
              <a:rPr lang="en-US" sz="1800" dirty="0" smtClean="0"/>
              <a:t>With the cloud serving as a single centralized repository for a company's mission-critical data, the risks of having that data compromised due to a data breach or temporarily made unavailable due to a natural disaster are real concerns.</a:t>
            </a:r>
          </a:p>
          <a:p>
            <a:pPr fontAlgn="base"/>
            <a:endParaRPr lang="en-US" sz="1800" dirty="0" smtClean="0"/>
          </a:p>
          <a:p>
            <a:endParaRPr lang="en-US" dirty="0"/>
          </a:p>
        </p:txBody>
      </p:sp>
      <p:sp>
        <p:nvSpPr>
          <p:cNvPr id="6" name="Slide Number Placeholder 5"/>
          <p:cNvSpPr>
            <a:spLocks noGrp="1"/>
          </p:cNvSpPr>
          <p:nvPr>
            <p:ph type="sldNum" sz="quarter" idx="12"/>
          </p:nvPr>
        </p:nvSpPr>
        <p:spPr/>
        <p:txBody>
          <a:bodyPr/>
          <a:lstStyle/>
          <a:p>
            <a:fld id="{63309A2D-E0FE-40FD-99B3-1AD4432C79E0}" type="slidenum">
              <a:rPr lang="en-US" smtClean="0"/>
              <a:pPr/>
              <a:t>8</a:t>
            </a:fld>
            <a:endParaRPr lang="en-US" dirty="0"/>
          </a:p>
        </p:txBody>
      </p:sp>
      <p:sp>
        <p:nvSpPr>
          <p:cNvPr id="7" name="Title 6"/>
          <p:cNvSpPr>
            <a:spLocks noGrp="1"/>
          </p:cNvSpPr>
          <p:nvPr>
            <p:ph type="title"/>
          </p:nvPr>
        </p:nvSpPr>
        <p:spPr>
          <a:xfrm>
            <a:off x="457200" y="304800"/>
            <a:ext cx="8229600" cy="838200"/>
          </a:xfrm>
        </p:spPr>
        <p:txBody>
          <a:bodyPr>
            <a:normAutofit/>
          </a:bodyPr>
          <a:lstStyle/>
          <a:p>
            <a:r>
              <a:rPr lang="en-US" dirty="0" smtClean="0"/>
              <a:t>	Security Challenges</a:t>
            </a:r>
            <a:endParaRPr lang="en-US" dirty="0"/>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a:solidFill>
            <a:schemeClr val="accent6">
              <a:lumMod val="20000"/>
              <a:lumOff val="80000"/>
            </a:schemeClr>
          </a:solidFill>
        </p:spPr>
        <p:txBody>
          <a:bodyPr>
            <a:normAutofit/>
          </a:bodyPr>
          <a:lstStyle/>
          <a:p>
            <a:r>
              <a:rPr lang="en-US" dirty="0" smtClean="0"/>
              <a:t>			ATTACKs </a:t>
            </a:r>
            <a:endParaRPr lang="en-US" dirty="0"/>
          </a:p>
        </p:txBody>
      </p:sp>
      <p:sp>
        <p:nvSpPr>
          <p:cNvPr id="8" name="Text Placeholder 7"/>
          <p:cNvSpPr>
            <a:spLocks noGrp="1"/>
          </p:cNvSpPr>
          <p:nvPr>
            <p:ph type="body" idx="1"/>
          </p:nvPr>
        </p:nvSpPr>
        <p:spPr>
          <a:xfrm>
            <a:off x="457200" y="1295400"/>
            <a:ext cx="4040188" cy="1219200"/>
          </a:xfrm>
        </p:spPr>
        <p:txBody>
          <a:bodyPr/>
          <a:lstStyle/>
          <a:p>
            <a:r>
              <a:rPr lang="en-US" dirty="0" smtClean="0"/>
              <a:t>1. Malware Injection </a:t>
            </a:r>
            <a:r>
              <a:rPr lang="en-US" sz="2800" dirty="0" smtClean="0"/>
              <a:t>Attack</a:t>
            </a:r>
            <a:endParaRPr lang="en-US" dirty="0"/>
          </a:p>
        </p:txBody>
      </p:sp>
      <p:sp>
        <p:nvSpPr>
          <p:cNvPr id="9" name="Text Placeholder 8"/>
          <p:cNvSpPr>
            <a:spLocks noGrp="1"/>
          </p:cNvSpPr>
          <p:nvPr>
            <p:ph type="body" sz="half" idx="3"/>
          </p:nvPr>
        </p:nvSpPr>
        <p:spPr>
          <a:xfrm>
            <a:off x="4645025" y="1219200"/>
            <a:ext cx="4041775" cy="1295401"/>
          </a:xfrm>
        </p:spPr>
        <p:txBody>
          <a:bodyPr/>
          <a:lstStyle/>
          <a:p>
            <a:r>
              <a:rPr lang="en-US" dirty="0" smtClean="0"/>
              <a:t>2. Side Channel Attack</a:t>
            </a:r>
            <a:endParaRPr lang="en-US" dirty="0"/>
          </a:p>
        </p:txBody>
      </p:sp>
      <p:sp>
        <p:nvSpPr>
          <p:cNvPr id="3" name="Content Placeholder 2"/>
          <p:cNvSpPr>
            <a:spLocks noGrp="1"/>
          </p:cNvSpPr>
          <p:nvPr>
            <p:ph sz="quarter" idx="2"/>
          </p:nvPr>
        </p:nvSpPr>
        <p:spPr>
          <a:xfrm>
            <a:off x="457200" y="2286000"/>
            <a:ext cx="4040188" cy="4074320"/>
          </a:xfrm>
        </p:spPr>
        <p:txBody>
          <a:bodyPr>
            <a:normAutofit/>
          </a:bodyPr>
          <a:lstStyle/>
          <a:p>
            <a:pPr>
              <a:buFont typeface="Wingdings" pitchFamily="2" charset="2"/>
              <a:buChar char="§"/>
            </a:pPr>
            <a:r>
              <a:rPr lang="en-US" sz="1800" dirty="0" smtClean="0"/>
              <a:t>This attack focuses on adding/injecting a service implementation or evil virtual machine to cloud environment</a:t>
            </a:r>
          </a:p>
          <a:p>
            <a:pPr>
              <a:buFont typeface="Wingdings" pitchFamily="2" charset="2"/>
              <a:buChar char="v"/>
            </a:pPr>
            <a:endParaRPr lang="en-US" sz="1800" dirty="0"/>
          </a:p>
        </p:txBody>
      </p:sp>
      <p:sp>
        <p:nvSpPr>
          <p:cNvPr id="10" name="Content Placeholder 9"/>
          <p:cNvSpPr>
            <a:spLocks noGrp="1"/>
          </p:cNvSpPr>
          <p:nvPr>
            <p:ph sz="quarter" idx="4"/>
          </p:nvPr>
        </p:nvSpPr>
        <p:spPr>
          <a:xfrm>
            <a:off x="4645025" y="2133600"/>
            <a:ext cx="4041775" cy="4226720"/>
          </a:xfrm>
        </p:spPr>
        <p:txBody>
          <a:bodyPr/>
          <a:lstStyle/>
          <a:p>
            <a:r>
              <a:rPr lang="en-US" sz="2400" dirty="0" smtClean="0"/>
              <a:t> </a:t>
            </a:r>
            <a:r>
              <a:rPr lang="en-US" sz="1600" dirty="0" smtClean="0"/>
              <a:t>This attack is directed to compromise </a:t>
            </a:r>
            <a:r>
              <a:rPr lang="en-US" sz="1600" dirty="0" err="1" smtClean="0"/>
              <a:t>IaaS</a:t>
            </a:r>
            <a:r>
              <a:rPr lang="en-US" sz="1600" dirty="0" smtClean="0"/>
              <a:t> by placing a virtual machine co-resident to the victim VM and then it targets cryptographic implementation in system. By co-resident means that the VM has to be in the same host.</a:t>
            </a:r>
          </a:p>
          <a:p>
            <a:endParaRPr lang="en-US" sz="1600" dirty="0"/>
          </a:p>
        </p:txBody>
      </p:sp>
      <p:sp>
        <p:nvSpPr>
          <p:cNvPr id="6" name="Slide Number Placeholder 5"/>
          <p:cNvSpPr>
            <a:spLocks noGrp="1"/>
          </p:cNvSpPr>
          <p:nvPr>
            <p:ph type="sldNum" sz="quarter" idx="12"/>
          </p:nvPr>
        </p:nvSpPr>
        <p:spPr/>
        <p:txBody>
          <a:bodyPr/>
          <a:lstStyle/>
          <a:p>
            <a:fld id="{63309A2D-E0FE-40FD-99B3-1AD4432C79E0}" type="slidenum">
              <a:rPr lang="en-US" smtClean="0"/>
              <a:pPr/>
              <a:t>9</a:t>
            </a:fld>
            <a:endParaRPr lang="en-US" dirty="0"/>
          </a:p>
        </p:txBody>
      </p:sp>
      <p:pic>
        <p:nvPicPr>
          <p:cNvPr id="12" name="Picture 3" descr="C:\Users\sanjeev kumar\Desktop\side-channel-attack_large.jpg"/>
          <p:cNvPicPr>
            <a:picLocks noChangeAspect="1" noChangeArrowheads="1"/>
          </p:cNvPicPr>
          <p:nvPr/>
        </p:nvPicPr>
        <p:blipFill>
          <a:blip r:embed="rId2" cstate="print"/>
          <a:srcRect/>
          <a:stretch>
            <a:fillRect/>
          </a:stretch>
        </p:blipFill>
        <p:spPr bwMode="auto">
          <a:xfrm>
            <a:off x="4648200" y="3733800"/>
            <a:ext cx="3962400" cy="2971800"/>
          </a:xfrm>
          <a:prstGeom prst="rect">
            <a:avLst/>
          </a:prstGeom>
          <a:noFill/>
        </p:spPr>
      </p:pic>
      <p:pic>
        <p:nvPicPr>
          <p:cNvPr id="14" name="Picture 4" descr="C:\Users\sanjeev kumar\Desktop\Malicious_code_injection_paths.png"/>
          <p:cNvPicPr>
            <a:picLocks noChangeAspect="1" noChangeArrowheads="1"/>
          </p:cNvPicPr>
          <p:nvPr/>
        </p:nvPicPr>
        <p:blipFill>
          <a:blip r:embed="rId3" cstate="print"/>
          <a:srcRect/>
          <a:stretch>
            <a:fillRect/>
          </a:stretch>
        </p:blipFill>
        <p:spPr bwMode="auto">
          <a:xfrm>
            <a:off x="457199" y="3505200"/>
            <a:ext cx="3545259" cy="2807332"/>
          </a:xfrm>
          <a:prstGeom prst="rect">
            <a:avLst/>
          </a:prstGeom>
          <a:noFill/>
        </p:spPr>
      </p:pic>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6305</TotalTime>
  <Words>1915</Words>
  <Application>Microsoft Office PowerPoint</Application>
  <PresentationFormat>On-screen Show (4:3)</PresentationFormat>
  <Paragraphs>335</Paragraphs>
  <Slides>43</Slides>
  <Notes>2</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Flow</vt:lpstr>
      <vt:lpstr>       SECURITY IN CLOUD COMPUTING  MINI -PROJECT -MEMBERS       under The Guidance of Dr. Ditipriya Sinha </vt:lpstr>
      <vt:lpstr>OUTLINE </vt:lpstr>
      <vt:lpstr>Introduction</vt:lpstr>
      <vt:lpstr>Introduction</vt:lpstr>
      <vt:lpstr>Archi-Tecture</vt:lpstr>
      <vt:lpstr>Cloud in Real Life:-</vt:lpstr>
      <vt:lpstr>Cloud…...</vt:lpstr>
      <vt:lpstr> Security Challenges</vt:lpstr>
      <vt:lpstr>   ATTACKs </vt:lpstr>
      <vt:lpstr>                ATTACKs</vt:lpstr>
      <vt:lpstr>Literature Survey</vt:lpstr>
      <vt:lpstr>Literature survey</vt:lpstr>
      <vt:lpstr>Literature survey</vt:lpstr>
      <vt:lpstr> TGDH Protocol(Previous work)</vt:lpstr>
      <vt:lpstr>Tree-Based Group Diffie-Hellman Protocol (TGDH)</vt:lpstr>
      <vt:lpstr>Requirements of Group Key Agreement</vt:lpstr>
      <vt:lpstr>Challenges of Data Sharing</vt:lpstr>
      <vt:lpstr>          Our Objective</vt:lpstr>
      <vt:lpstr>Proposed Approach(For single group)</vt:lpstr>
      <vt:lpstr>Group Initialization</vt:lpstr>
      <vt:lpstr>Construction Of Complete Tree:-</vt:lpstr>
      <vt:lpstr>Group Key Management</vt:lpstr>
      <vt:lpstr>Real world application</vt:lpstr>
      <vt:lpstr>Algorithm of Group Key Computation </vt:lpstr>
      <vt:lpstr>Generation of Private-Public Key Pair</vt:lpstr>
      <vt:lpstr>Group Event Management</vt:lpstr>
      <vt:lpstr>Member Joining</vt:lpstr>
      <vt:lpstr>Member Leaving</vt:lpstr>
      <vt:lpstr>Member Leaving</vt:lpstr>
      <vt:lpstr>Rekeying</vt:lpstr>
      <vt:lpstr>Performance Comparison</vt:lpstr>
      <vt:lpstr>Performance Analysis</vt:lpstr>
      <vt:lpstr>Performance Analysis…</vt:lpstr>
      <vt:lpstr>MULTI GROUP</vt:lpstr>
      <vt:lpstr>SCENARIO OF MULTI-GROUP</vt:lpstr>
      <vt:lpstr>  Multi Group</vt:lpstr>
      <vt:lpstr>               Multi Group</vt:lpstr>
      <vt:lpstr>  Multi Group</vt:lpstr>
      <vt:lpstr>Pseudo code</vt:lpstr>
      <vt:lpstr>Future work</vt:lpstr>
      <vt:lpstr>Conclusion</vt:lpstr>
      <vt:lpstr>References</vt:lpstr>
      <vt:lpstr>Slide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Enabling Secure Data Sharing in Hierarchical Multigroup Scenario</dc:title>
  <dc:creator>kirti</dc:creator>
  <cp:lastModifiedBy>Sonu Agrawal</cp:lastModifiedBy>
  <cp:revision>435</cp:revision>
  <dcterms:created xsi:type="dcterms:W3CDTF">2017-03-06T07:41:24Z</dcterms:created>
  <dcterms:modified xsi:type="dcterms:W3CDTF">2017-08-23T11:33:21Z</dcterms:modified>
</cp:coreProperties>
</file>