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66" r:id="rId2"/>
    <p:sldId id="355" r:id="rId3"/>
    <p:sldId id="357" r:id="rId4"/>
    <p:sldId id="331" r:id="rId5"/>
    <p:sldId id="372" r:id="rId6"/>
    <p:sldId id="368" r:id="rId7"/>
    <p:sldId id="376" r:id="rId8"/>
    <p:sldId id="381" r:id="rId9"/>
    <p:sldId id="373" r:id="rId10"/>
    <p:sldId id="382" r:id="rId11"/>
    <p:sldId id="374" r:id="rId12"/>
    <p:sldId id="385" r:id="rId13"/>
    <p:sldId id="369" r:id="rId14"/>
    <p:sldId id="370" r:id="rId15"/>
    <p:sldId id="375" r:id="rId16"/>
    <p:sldId id="377" r:id="rId17"/>
    <p:sldId id="378" r:id="rId18"/>
    <p:sldId id="379" r:id="rId19"/>
    <p:sldId id="380" r:id="rId20"/>
    <p:sldId id="383" r:id="rId21"/>
    <p:sldId id="384" r:id="rId22"/>
    <p:sldId id="371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orient="horz" pos="3725">
          <p15:clr>
            <a:srgbClr val="A4A3A4"/>
          </p15:clr>
        </p15:guide>
        <p15:guide id="3" orient="horz" pos="582">
          <p15:clr>
            <a:srgbClr val="A4A3A4"/>
          </p15:clr>
        </p15:guide>
        <p15:guide id="4" orient="horz" pos="4149">
          <p15:clr>
            <a:srgbClr val="A4A3A4"/>
          </p15:clr>
        </p15:guide>
        <p15:guide id="5" orient="horz" pos="793">
          <p15:clr>
            <a:srgbClr val="A4A3A4"/>
          </p15:clr>
        </p15:guide>
        <p15:guide id="6" pos="2880">
          <p15:clr>
            <a:srgbClr val="A4A3A4"/>
          </p15:clr>
        </p15:guide>
        <p15:guide id="7" pos="173">
          <p15:clr>
            <a:srgbClr val="A4A3A4"/>
          </p15:clr>
        </p15:guide>
        <p15:guide id="8" pos="5587">
          <p15:clr>
            <a:srgbClr val="A4A3A4"/>
          </p15:clr>
        </p15:guide>
        <p15:guide id="9" pos="606">
          <p15:clr>
            <a:srgbClr val="A4A3A4"/>
          </p15:clr>
        </p15:guide>
        <p15:guide id="10" pos="5153">
          <p15:clr>
            <a:srgbClr val="A4A3A4"/>
          </p15:clr>
        </p15:guide>
        <p15:guide id="11" pos="318">
          <p15:clr>
            <a:srgbClr val="A4A3A4"/>
          </p15:clr>
        </p15:guide>
        <p15:guide id="12" pos="5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A1F"/>
    <a:srgbClr val="E17CA6"/>
    <a:srgbClr val="559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4" autoAdjust="0"/>
    <p:restoredTop sz="83808" autoAdjust="0"/>
  </p:normalViewPr>
  <p:slideViewPr>
    <p:cSldViewPr snapToGrid="0">
      <p:cViewPr varScale="1">
        <p:scale>
          <a:sx n="61" d="100"/>
          <a:sy n="61" d="100"/>
        </p:scale>
        <p:origin x="1436" y="52"/>
      </p:cViewPr>
      <p:guideLst>
        <p:guide orient="horz" pos="2125"/>
        <p:guide orient="horz" pos="3725"/>
        <p:guide orient="horz" pos="582"/>
        <p:guide orient="horz" pos="4149"/>
        <p:guide orient="horz" pos="793"/>
        <p:guide pos="2880"/>
        <p:guide pos="173"/>
        <p:guide pos="5587"/>
        <p:guide pos="606"/>
        <p:guide pos="5153"/>
        <p:guide pos="318"/>
        <p:guide pos="5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00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AE67-CC7B-0445-9785-AE617E3A4194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7C227-F862-7947-B921-AD5C5E620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1473-08FB-0645-81B4-2CA048E9754F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92E9-2839-1C48-A160-F6944F5990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8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O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956"/>
          <a:stretch/>
        </p:blipFill>
        <p:spPr>
          <a:xfrm>
            <a:off x="0" y="0"/>
            <a:ext cx="9779998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2300" y="2527300"/>
            <a:ext cx="5346700" cy="1803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880" y="4567238"/>
            <a:ext cx="8229600" cy="601662"/>
          </a:xfrm>
          <a:prstGeom prst="rect">
            <a:avLst/>
          </a:prstGeom>
        </p:spPr>
        <p:txBody>
          <a:bodyPr vert="horz"/>
          <a:lstStyle>
            <a:lvl1pPr>
              <a:defRPr sz="4000">
                <a:latin typeface="La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31964" y="409097"/>
            <a:ext cx="8229600" cy="49244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algn="l">
              <a:defRPr sz="3200" b="1" cap="all" baseline="0">
                <a:solidFill>
                  <a:schemeClr val="accent4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BLANK SLIDE WITH EYEBROW – for charts, Etc.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31964" y="409097"/>
            <a:ext cx="8229600" cy="49244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algn="l">
              <a:defRPr sz="3200" b="1" cap="all" baseline="0">
                <a:solidFill>
                  <a:schemeClr val="bg2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BLANK SLIDE WITH EYEBROW – for charts, Etc.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rgbClr val="FFFFFF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5763" y="6232885"/>
            <a:ext cx="2133600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35763" y="6415448"/>
            <a:ext cx="2133600" cy="1538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</a:t>
            </a:r>
            <a:fld id="{DDE81D46-408A-FD44-BEE4-526F23F0FF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62024" y="1438856"/>
            <a:ext cx="5691604" cy="2046714"/>
          </a:xfrm>
          <a:prstGeom prst="rect">
            <a:avLst/>
          </a:prstGeom>
          <a:noFill/>
          <a:ln w="76200" cap="flat" cmpd="sng" algn="ctr">
            <a:solidFill>
              <a:srgbClr val="F58A1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548640" tIns="182880" rIns="548640" bIns="320040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Roboto Condensed"/>
                <a:cs typeface="Roboto Condensed"/>
              </a:rPr>
              <a:t>THANKS!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296536" y="3940641"/>
            <a:ext cx="588385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400" dirty="0">
                <a:latin typeface="Lato Regular"/>
                <a:cs typeface="Lato Regular"/>
              </a:rPr>
              <a:t>Now let’s get to work!</a:t>
            </a: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1205898" y="3485570"/>
            <a:ext cx="844712" cy="824403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04825" y="409097"/>
            <a:ext cx="8139113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200" b="1" cap="all" baseline="0">
                <a:solidFill>
                  <a:schemeClr val="accent4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Color guides &amp; callout elements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341052" y="1146175"/>
            <a:ext cx="3528311" cy="369332"/>
            <a:chOff x="5397500" y="1146175"/>
            <a:chExt cx="3528311" cy="369332"/>
          </a:xfrm>
        </p:grpSpPr>
        <p:sp>
          <p:nvSpPr>
            <p:cNvPr id="3" name="Rectangle 2"/>
            <p:cNvSpPr/>
            <p:nvPr userDrawn="1"/>
          </p:nvSpPr>
          <p:spPr>
            <a:xfrm>
              <a:off x="5397500" y="1146175"/>
              <a:ext cx="1016000" cy="286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6646333" y="1146175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Lato Regular"/>
                  <a:cs typeface="Lato Regular"/>
                </a:rPr>
                <a:t>White</a:t>
              </a:r>
            </a:p>
            <a:p>
              <a:r>
                <a:rPr lang="en-US" sz="1000" dirty="0">
                  <a:latin typeface="Lato Regular"/>
                  <a:cs typeface="Lato Regular"/>
                </a:rPr>
                <a:t>Backgrounds &amp;</a:t>
              </a:r>
              <a:r>
                <a:rPr lang="en-US" sz="1000" baseline="0" dirty="0">
                  <a:latin typeface="Lato Regular"/>
                  <a:cs typeface="Lato Regular"/>
                </a:rPr>
                <a:t> Text</a:t>
              </a:r>
              <a:endParaRPr lang="en-US" sz="1000" dirty="0">
                <a:latin typeface="Lato Regular"/>
                <a:cs typeface="Lato Regular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5341052" y="1784006"/>
            <a:ext cx="3528311" cy="369332"/>
            <a:chOff x="5397500" y="1676085"/>
            <a:chExt cx="3528311" cy="3693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397500" y="1676085"/>
              <a:ext cx="1016000" cy="2861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6646333" y="1676085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Lato Regular"/>
                  <a:cs typeface="Lato Regular"/>
                </a:rPr>
                <a:t>Brand Blue</a:t>
              </a:r>
              <a:br>
                <a:rPr lang="en-US" sz="1400" dirty="0">
                  <a:latin typeface="Lato Regular"/>
                  <a:cs typeface="Lato Regular"/>
                </a:rPr>
              </a:br>
              <a:r>
                <a:rPr lang="en-US" sz="1000" dirty="0">
                  <a:latin typeface="Lato Regular"/>
                  <a:cs typeface="Lato Regular"/>
                </a:rPr>
                <a:t>Backgrounds &amp;</a:t>
              </a:r>
              <a:r>
                <a:rPr lang="en-US" sz="1000" baseline="0" dirty="0">
                  <a:latin typeface="Lato Regular"/>
                  <a:cs typeface="Lato Regular"/>
                </a:rPr>
                <a:t> Text</a:t>
              </a:r>
              <a:endParaRPr lang="en-US" sz="1000" dirty="0">
                <a:latin typeface="Lato Regular"/>
                <a:cs typeface="Lato Regular"/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5341052" y="2421837"/>
            <a:ext cx="3528311" cy="369332"/>
            <a:chOff x="5397500" y="2205995"/>
            <a:chExt cx="3528311" cy="369332"/>
          </a:xfrm>
        </p:grpSpPr>
        <p:sp>
          <p:nvSpPr>
            <p:cNvPr id="19" name="Rectangle 18"/>
            <p:cNvSpPr/>
            <p:nvPr userDrawn="1"/>
          </p:nvSpPr>
          <p:spPr>
            <a:xfrm>
              <a:off x="5397500" y="2205995"/>
              <a:ext cx="1016000" cy="2861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6646333" y="2205995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Lato Regular"/>
                  <a:cs typeface="Lato Regular"/>
                </a:rPr>
                <a:t>Brand Orange</a:t>
              </a:r>
            </a:p>
            <a:p>
              <a:r>
                <a:rPr lang="en-US" sz="1000" baseline="0" dirty="0">
                  <a:latin typeface="Lato Regular"/>
                  <a:cs typeface="Lato Regular"/>
                </a:rPr>
                <a:t>Text, Bullets, &amp; Callout Frames</a:t>
              </a:r>
              <a:endParaRPr lang="en-US" sz="1000" dirty="0">
                <a:latin typeface="Lato Regular"/>
                <a:cs typeface="Lato Regular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341052" y="3059668"/>
            <a:ext cx="3528311" cy="369332"/>
            <a:chOff x="5397500" y="3419703"/>
            <a:chExt cx="3528311" cy="369332"/>
          </a:xfrm>
        </p:grpSpPr>
        <p:sp>
          <p:nvSpPr>
            <p:cNvPr id="25" name="Rectangle 24"/>
            <p:cNvSpPr/>
            <p:nvPr userDrawn="1"/>
          </p:nvSpPr>
          <p:spPr>
            <a:xfrm>
              <a:off x="5397500" y="3419703"/>
              <a:ext cx="1016000" cy="28610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6646333" y="3419703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Lato Regular"/>
                  <a:cs typeface="Lato Regular"/>
                </a:rPr>
                <a:t>Brand Lt Gray</a:t>
              </a:r>
            </a:p>
            <a:p>
              <a:r>
                <a:rPr lang="en-US" sz="1000" dirty="0">
                  <a:latin typeface="Lato Regular"/>
                  <a:cs typeface="Lato Regular"/>
                </a:rPr>
                <a:t>Title</a:t>
              </a:r>
              <a:r>
                <a:rPr lang="en-US" sz="1000" baseline="0" dirty="0">
                  <a:latin typeface="Lato Regular"/>
                  <a:cs typeface="Lato Regular"/>
                </a:rPr>
                <a:t> Text on Slides </a:t>
              </a:r>
              <a:r>
                <a:rPr lang="en-US" sz="1000" baseline="0" dirty="0" err="1">
                  <a:latin typeface="Lato Regular"/>
                  <a:cs typeface="Lato Regular"/>
                </a:rPr>
                <a:t>w</a:t>
              </a:r>
              <a:r>
                <a:rPr lang="en-US" sz="1000" baseline="0" dirty="0">
                  <a:latin typeface="Lato Regular"/>
                  <a:cs typeface="Lato Regular"/>
                </a:rPr>
                <a:t>/ Light Backgrounds</a:t>
              </a:r>
              <a:endParaRPr lang="en-US" sz="1000" dirty="0">
                <a:latin typeface="Lato Regular"/>
                <a:cs typeface="Lato Regular"/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504825" y="1146175"/>
            <a:ext cx="4067175" cy="2317040"/>
            <a:chOff x="504825" y="1146175"/>
            <a:chExt cx="4067175" cy="2317040"/>
          </a:xfrm>
        </p:grpSpPr>
        <p:sp>
          <p:nvSpPr>
            <p:cNvPr id="43" name="TextBox 42"/>
            <p:cNvSpPr txBox="1"/>
            <p:nvPr userDrawn="1"/>
          </p:nvSpPr>
          <p:spPr>
            <a:xfrm>
              <a:off x="504826" y="1146175"/>
              <a:ext cx="4067174" cy="1551194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1430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548640" tIns="320040" rIns="548640" bIns="320040" rtlCol="0" anchor="b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b="1" cap="all" dirty="0">
                  <a:solidFill>
                    <a:srgbClr val="FFFFFF"/>
                  </a:solidFill>
                  <a:latin typeface="Roboto Condensed"/>
                  <a:cs typeface="Roboto Condensed"/>
                </a:rPr>
                <a:t>Smaller Text &amp; thick frame</a:t>
              </a:r>
            </a:p>
          </p:txBody>
        </p:sp>
        <p:cxnSp>
          <p:nvCxnSpPr>
            <p:cNvPr id="44" name="Straight Arrow Connector 43"/>
            <p:cNvCxnSpPr/>
            <p:nvPr userDrawn="1"/>
          </p:nvCxnSpPr>
          <p:spPr>
            <a:xfrm>
              <a:off x="504825" y="2697369"/>
              <a:ext cx="784712" cy="765846"/>
            </a:xfrm>
            <a:prstGeom prst="straightConnector1">
              <a:avLst/>
            </a:prstGeom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 userDrawn="1"/>
        </p:nvGrpSpPr>
        <p:grpSpPr>
          <a:xfrm>
            <a:off x="483865" y="3808629"/>
            <a:ext cx="5499246" cy="2777909"/>
            <a:chOff x="483865" y="3808629"/>
            <a:chExt cx="5499246" cy="2777909"/>
          </a:xfrm>
        </p:grpSpPr>
        <p:sp>
          <p:nvSpPr>
            <p:cNvPr id="45" name="TextBox 44"/>
            <p:cNvSpPr txBox="1"/>
            <p:nvPr userDrawn="1"/>
          </p:nvSpPr>
          <p:spPr>
            <a:xfrm>
              <a:off x="504825" y="3808629"/>
              <a:ext cx="5478286" cy="1831271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  <a:ln w="76200" cap="flat" cmpd="sng" algn="ctr">
              <a:solidFill>
                <a:srgbClr val="F58A1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548640" tIns="182880" rIns="548640" bIns="137160" rtlCol="0" anchor="b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6000" b="1" cap="all" dirty="0">
                  <a:solidFill>
                    <a:schemeClr val="bg1"/>
                  </a:solidFill>
                  <a:latin typeface="Roboto Condensed"/>
                  <a:cs typeface="Roboto Condensed"/>
                </a:rPr>
                <a:t>Large text &amp; thin frame</a:t>
              </a:r>
            </a:p>
          </p:txBody>
        </p:sp>
        <p:cxnSp>
          <p:nvCxnSpPr>
            <p:cNvPr id="46" name="Straight Arrow Connector 45"/>
            <p:cNvCxnSpPr/>
            <p:nvPr userDrawn="1"/>
          </p:nvCxnSpPr>
          <p:spPr>
            <a:xfrm>
              <a:off x="483865" y="5639900"/>
              <a:ext cx="959910" cy="946638"/>
            </a:xfrm>
            <a:prstGeom prst="straightConnector1">
              <a:avLst/>
            </a:prstGeom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 userDrawn="1"/>
        </p:nvSpPr>
        <p:spPr>
          <a:xfrm>
            <a:off x="6575778" y="4159112"/>
            <a:ext cx="2068160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Lato Regular"/>
                <a:cs typeface="Lato Regular"/>
              </a:rPr>
              <a:t>Callout Elements</a:t>
            </a:r>
          </a:p>
          <a:p>
            <a:r>
              <a:rPr lang="en-US" sz="1000" dirty="0">
                <a:latin typeface="Lato Regular"/>
                <a:cs typeface="Lato Regular"/>
              </a:rPr>
              <a:t>Copy and paste these from this master</a:t>
            </a:r>
            <a:r>
              <a:rPr lang="en-US" sz="1000" baseline="0" dirty="0">
                <a:latin typeface="Lato Regular"/>
                <a:cs typeface="Lato Regular"/>
              </a:rPr>
              <a:t> slide to the live slide you want to use it in.</a:t>
            </a:r>
            <a:endParaRPr lang="en-US" sz="1000" dirty="0">
              <a:latin typeface="Lato Regular"/>
              <a:cs typeface="Lato Regular"/>
            </a:endParaRPr>
          </a:p>
          <a:p>
            <a:endParaRPr lang="en-US" sz="1000" dirty="0">
              <a:latin typeface="Lato Regular"/>
              <a:cs typeface="Lato Regular"/>
            </a:endParaRPr>
          </a:p>
          <a:p>
            <a:r>
              <a:rPr lang="en-US" sz="1000" dirty="0">
                <a:latin typeface="Lato Regular"/>
                <a:cs typeface="Lato Regular"/>
              </a:rPr>
              <a:t>Leave box fill as</a:t>
            </a:r>
            <a:r>
              <a:rPr lang="en-US" sz="1000" baseline="0" dirty="0">
                <a:latin typeface="Lato Regular"/>
                <a:cs typeface="Lato Regular"/>
              </a:rPr>
              <a:t>-is when placing over a background image.</a:t>
            </a:r>
          </a:p>
          <a:p>
            <a:endParaRPr lang="en-US" sz="1000" baseline="0" dirty="0">
              <a:latin typeface="Lato Regular"/>
              <a:cs typeface="Lato Regular"/>
            </a:endParaRPr>
          </a:p>
          <a:p>
            <a:r>
              <a:rPr lang="en-US" sz="1000" baseline="0" dirty="0">
                <a:latin typeface="Lato Regular"/>
                <a:cs typeface="Lato Regular"/>
              </a:rPr>
              <a:t>If placing over a solid color background, set box to “no fill” and let background show.</a:t>
            </a:r>
            <a:endParaRPr lang="en-US" sz="1000" dirty="0">
              <a:latin typeface="Lato Regular"/>
              <a:cs typeface="Lato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32745" y="6011924"/>
            <a:ext cx="1939636" cy="1398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32745" y="6194487"/>
            <a:ext cx="1939636" cy="1398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</a:t>
            </a:r>
            <a:fld id="{DDE81D46-408A-FD44-BEE4-526F23F0FF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LOGO-3Pillar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25" y="277813"/>
            <a:ext cx="2042000" cy="68421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44600"/>
            <a:ext cx="9144000" cy="5613400"/>
          </a:xfrm>
          <a:prstGeom prst="rect">
            <a:avLst/>
          </a:prstGeom>
          <a:solidFill>
            <a:schemeClr val="accent3"/>
          </a:solidFill>
        </p:spPr>
        <p:txBody>
          <a:bodyPr vert="horz" lIns="1097280" tIns="1097280" rIns="1097280" bIns="960120">
            <a:normAutofit/>
          </a:bodyPr>
          <a:lstStyle>
            <a:lvl1pPr marL="0" indent="0" rtl="0">
              <a:spcBef>
                <a:spcPts val="900"/>
              </a:spcBef>
              <a:buNone/>
              <a:defRPr lang="en-US" sz="3200" b="0" i="0" baseline="0" smtClea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sz="3600" dirty="0">
                <a:latin typeface="Lato Light"/>
                <a:cs typeface="Lato Light"/>
              </a:rPr>
              <a:t>Text goes here. It should fit itself to the text box’s inner margins if it gets too long to fit at full size.</a:t>
            </a:r>
            <a:endParaRPr lang="en-US" sz="3600" dirty="0">
              <a:latin typeface="Lato Regular"/>
              <a:cs typeface="Lato Regular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rgbClr val="FFFFFF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334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962025" y="782819"/>
            <a:ext cx="7218363" cy="69249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4500" b="1" cap="all" baseline="0">
                <a:solidFill>
                  <a:schemeClr val="bg2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Large Quick Bullet Slide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62025" y="1718732"/>
            <a:ext cx="7218363" cy="4194706"/>
          </a:xfrm>
          <a:prstGeom prst="rect">
            <a:avLst/>
          </a:prstGeom>
        </p:spPr>
        <p:txBody>
          <a:bodyPr vert="horz" lIns="0" tIns="0" rIns="0" bIns="45720" anchor="ctr" anchorCtr="0">
            <a:normAutofit/>
          </a:bodyPr>
          <a:lstStyle>
            <a:lvl1pPr marL="0">
              <a:lnSpc>
                <a:spcPct val="90000"/>
              </a:lnSpc>
              <a:spcBef>
                <a:spcPts val="3600"/>
              </a:spcBef>
              <a:buFontTx/>
              <a:buNone/>
              <a:defRPr sz="4800" baseline="0">
                <a:solidFill>
                  <a:schemeClr val="tx1"/>
                </a:solidFill>
                <a:latin typeface="Lato Regular"/>
                <a:cs typeface="Lato Regular"/>
              </a:defRPr>
            </a:lvl1pPr>
            <a:lvl2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2pPr>
            <a:lvl3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3pPr>
            <a:lvl4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4pPr>
            <a:lvl5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  <a:p>
            <a:pPr lvl="0"/>
            <a:r>
              <a:rPr lang="en-US" dirty="0"/>
              <a:t>Point 2</a:t>
            </a:r>
          </a:p>
          <a:p>
            <a:pPr lvl="0"/>
            <a:r>
              <a:rPr lang="en-US" dirty="0"/>
              <a:t>Point 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rgbClr val="FFFFFF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 userDrawn="1"/>
        </p:nvCxnSpPr>
        <p:spPr>
          <a:xfrm>
            <a:off x="941865" y="2793296"/>
            <a:ext cx="959910" cy="946638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962825" y="915859"/>
            <a:ext cx="5522113" cy="1877437"/>
          </a:xfrm>
          <a:prstGeom prst="rect">
            <a:avLst/>
          </a:prstGeom>
          <a:solidFill>
            <a:schemeClr val="tx1">
              <a:alpha val="41000"/>
            </a:schemeClr>
          </a:solidFill>
          <a:ln w="76200" cap="sq" cmpd="sng">
            <a:solidFill>
              <a:schemeClr val="bg2"/>
            </a:solidFill>
            <a:prstDash val="solid"/>
            <a:miter lim="800000"/>
          </a:ln>
        </p:spPr>
        <p:txBody>
          <a:bodyPr vert="horz" wrap="square" lIns="548640" tIns="182880" rIns="548640" bIns="182880" anchor="b" anchorCtr="0">
            <a:spAutoFit/>
          </a:bodyPr>
          <a:lstStyle>
            <a:lvl1pPr algn="l">
              <a:lnSpc>
                <a:spcPct val="80000"/>
              </a:lnSpc>
              <a:defRPr sz="6000" b="1" cap="all">
                <a:solidFill>
                  <a:schemeClr val="bg1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Interstitial slide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01776" y="3521329"/>
            <a:ext cx="5516563" cy="1723549"/>
          </a:xfrm>
          <a:prstGeom prst="rect">
            <a:avLst/>
          </a:prstGeom>
        </p:spPr>
        <p:txBody>
          <a:bodyPr vert="horz" lIns="182880" tIns="0" rIns="0" bIns="0">
            <a:spAutoFit/>
          </a:bodyPr>
          <a:lstStyle>
            <a:lvl1pPr marL="0">
              <a:spcBef>
                <a:spcPts val="600"/>
              </a:spcBef>
              <a:buFontTx/>
              <a:buNone/>
              <a:defRPr sz="2800" baseline="0">
                <a:solidFill>
                  <a:schemeClr val="tx1"/>
                </a:solidFill>
                <a:latin typeface="Lato Regular"/>
                <a:cs typeface="Lato Regular"/>
              </a:defRPr>
            </a:lvl1pPr>
            <a:lvl2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2pPr>
            <a:lvl3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3pPr>
            <a:lvl4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4pPr>
            <a:lvl5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Best used by adding an image in the live slide, then copying and pasting the bottom bar from here into the live slide.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 userDrawn="1"/>
        </p:nvCxnSpPr>
        <p:spPr>
          <a:xfrm>
            <a:off x="951898" y="2065700"/>
            <a:ext cx="581681" cy="567696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962024" y="820006"/>
            <a:ext cx="7218363" cy="1261884"/>
          </a:xfrm>
          <a:prstGeom prst="rect">
            <a:avLst/>
          </a:prstGeom>
          <a:ln w="76200" cap="sq" cmpd="sng">
            <a:solidFill>
              <a:schemeClr val="bg2"/>
            </a:solidFill>
            <a:prstDash val="solid"/>
            <a:miter lim="800000"/>
          </a:ln>
        </p:spPr>
        <p:txBody>
          <a:bodyPr vert="horz" wrap="square" lIns="548640" tIns="137160" rIns="548640" bIns="228600">
            <a:spAutoFit/>
          </a:bodyPr>
          <a:lstStyle>
            <a:lvl1pPr algn="l">
              <a:defRPr sz="5800" b="1" i="0" cap="all">
                <a:solidFill>
                  <a:schemeClr val="bg2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15935" y="2469737"/>
            <a:ext cx="5937250" cy="259301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-34290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baseline="0">
                <a:latin typeface="Lato Regular"/>
                <a:cs typeface="Lato Regular"/>
              </a:defRPr>
            </a:lvl1pPr>
            <a:lvl2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2pPr>
            <a:lvl3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3pPr>
            <a:lvl4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4pPr>
            <a:lvl5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5pPr>
          </a:lstStyle>
          <a:p>
            <a:pPr lvl="0"/>
            <a:r>
              <a:rPr lang="en-US" dirty="0"/>
              <a:t>Agenda Item</a:t>
            </a:r>
          </a:p>
          <a:p>
            <a:pPr lvl="0"/>
            <a:r>
              <a:rPr lang="en-US" dirty="0"/>
              <a:t>Agenda Item</a:t>
            </a:r>
          </a:p>
          <a:p>
            <a:pPr marL="0" marR="0" lvl="0" indent="-34290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Agenda Item</a:t>
            </a:r>
          </a:p>
          <a:p>
            <a:pPr marL="0" marR="0" lvl="0" indent="-34290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Agenda Item</a:t>
            </a:r>
          </a:p>
          <a:p>
            <a:pPr marL="0" marR="0" lvl="0" indent="-34290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Agenda Item</a:t>
            </a:r>
          </a:p>
          <a:p>
            <a:pPr marL="0" marR="0" lvl="0" indent="-34290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" y="502920"/>
            <a:ext cx="8001000" cy="48920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18" name="Title 15"/>
          <p:cNvSpPr>
            <a:spLocks noGrp="1"/>
          </p:cNvSpPr>
          <p:nvPr>
            <p:ph type="title" hasCustomPrompt="1"/>
          </p:nvPr>
        </p:nvSpPr>
        <p:spPr>
          <a:xfrm>
            <a:off x="822960" y="731520"/>
            <a:ext cx="7543800" cy="4434840"/>
          </a:xfrm>
          <a:prstGeom prst="rect">
            <a:avLst/>
          </a:prstGeom>
          <a:solidFill>
            <a:schemeClr val="accent3"/>
          </a:solidFill>
        </p:spPr>
        <p:txBody>
          <a:bodyPr vert="horz" lIns="274320" tIns="0" rIns="274320" bIns="73152" anchor="ctr" anchorCtr="0">
            <a:normAutofit/>
          </a:bodyPr>
          <a:lstStyle>
            <a:lvl1pPr>
              <a:defRPr sz="6000" cap="all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Large Impact Text Slide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" y="502920"/>
            <a:ext cx="8001000" cy="48920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18" name="Title 15"/>
          <p:cNvSpPr>
            <a:spLocks noGrp="1"/>
          </p:cNvSpPr>
          <p:nvPr>
            <p:ph type="title" hasCustomPrompt="1"/>
          </p:nvPr>
        </p:nvSpPr>
        <p:spPr>
          <a:xfrm>
            <a:off x="822960" y="731520"/>
            <a:ext cx="7543800" cy="4434840"/>
          </a:xfrm>
          <a:prstGeom prst="rect">
            <a:avLst/>
          </a:prstGeom>
          <a:solidFill>
            <a:schemeClr val="accent3"/>
          </a:solidFill>
        </p:spPr>
        <p:txBody>
          <a:bodyPr vert="horz" lIns="274320" tIns="0" rIns="274320" bIns="73152" anchor="ctr" anchorCtr="0">
            <a:normAutofit/>
          </a:bodyPr>
          <a:lstStyle>
            <a:lvl1pPr>
              <a:defRPr sz="6000" cap="all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Large Impact Text Slide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 hasCustomPrompt="1"/>
          </p:nvPr>
        </p:nvSpPr>
        <p:spPr>
          <a:xfrm>
            <a:off x="504825" y="409097"/>
            <a:ext cx="8139113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200" b="1" cap="all" baseline="0">
                <a:solidFill>
                  <a:schemeClr val="accent4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Bullet/content slide – Light BKGD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4825" y="1146175"/>
            <a:ext cx="8139113" cy="44799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lnSpc>
                <a:spcPct val="90000"/>
              </a:lnSpc>
              <a:spcBef>
                <a:spcPts val="1600"/>
              </a:spcBef>
              <a:buClr>
                <a:schemeClr val="bg2"/>
              </a:buClr>
              <a:buFont typeface="Arial"/>
              <a:buChar char="•"/>
              <a:defRPr sz="2400">
                <a:latin typeface="Lato Regular"/>
                <a:cs typeface="Lato Regular"/>
              </a:defRPr>
            </a:lvl1pPr>
            <a:lvl2pPr marL="6858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latin typeface="Lato Regular"/>
                <a:cs typeface="Lato Regular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latin typeface="Lato Regular"/>
                <a:cs typeface="Lato Regular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latin typeface="Lato Regular"/>
                <a:cs typeface="Lato Regular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latin typeface="Lato Regular"/>
                <a:cs typeface="Lato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5763" y="6232885"/>
            <a:ext cx="2133600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35763" y="6415448"/>
            <a:ext cx="2133600" cy="1538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</a:t>
            </a:r>
            <a:fld id="{DDE81D46-408A-FD44-BEE4-526F23F0FF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FooterBar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024" y="5913438"/>
            <a:ext cx="9222048" cy="944562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504825" y="409097"/>
            <a:ext cx="8139113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200" b="1" cap="all" baseline="0">
                <a:solidFill>
                  <a:schemeClr val="bg2"/>
                </a:solidFill>
                <a:latin typeface="Roboto Condensed"/>
                <a:cs typeface="Roboto Condensed"/>
              </a:defRPr>
            </a:lvl1pPr>
          </a:lstStyle>
          <a:p>
            <a:r>
              <a:rPr lang="en-US" dirty="0"/>
              <a:t>Bullet/content slide – Dark BKGD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4825" y="1146175"/>
            <a:ext cx="8139113" cy="44799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lnSpc>
                <a:spcPct val="90000"/>
              </a:lnSpc>
              <a:spcBef>
                <a:spcPts val="1600"/>
              </a:spcBef>
              <a:buClr>
                <a:schemeClr val="bg2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  <a:lvl2pPr marL="6858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55025" y="6667179"/>
            <a:ext cx="688975" cy="190821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000" smtClean="0">
                <a:solidFill>
                  <a:schemeClr val="tx1"/>
                </a:solidFill>
                <a:latin typeface="Lato Light"/>
                <a:cs typeface="Lato Light"/>
              </a:rPr>
              <a:pPr algn="r"/>
              <a:t>‹#›</a:t>
            </a:fld>
            <a:endParaRPr lang="en-US" sz="10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0" y="6623116"/>
            <a:ext cx="5086998" cy="24709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>
              <a:latin typeface="Lato Light"/>
              <a:cs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2" r:id="rId3"/>
    <p:sldLayoutId id="2147483677" r:id="rId4"/>
    <p:sldLayoutId id="2147483675" r:id="rId5"/>
    <p:sldLayoutId id="2147483682" r:id="rId6"/>
    <p:sldLayoutId id="2147483678" r:id="rId7"/>
    <p:sldLayoutId id="2147483671" r:id="rId8"/>
    <p:sldLayoutId id="2147483670" r:id="rId9"/>
    <p:sldLayoutId id="2147483676" r:id="rId10"/>
    <p:sldLayoutId id="2147483685" r:id="rId11"/>
    <p:sldLayoutId id="2147483683" r:id="rId12"/>
    <p:sldLayoutId id="2147483684" r:id="rId13"/>
    <p:sldLayoutId id="2147483686" r:id="rId14"/>
    <p:sldLayoutId id="2147483674" r:id="rId15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What is Xpath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Xpath nodes 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Relations of Nodes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Xpath Syntax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Use of wildcard characters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Predicates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Xpath Axes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Xpath Functions</a:t>
            </a:r>
          </a:p>
          <a:p>
            <a:pPr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09021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Predicates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68972" y="1212992"/>
            <a:ext cx="8139112" cy="4903788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Lato Light"/>
              </a:rPr>
              <a:t>Predicates are used to find a specific node or a node that contains a specific value.</a:t>
            </a:r>
          </a:p>
          <a:p>
            <a:r>
              <a:rPr lang="en-US" sz="2000" dirty="0">
                <a:solidFill>
                  <a:schemeClr val="bg1"/>
                </a:solidFill>
                <a:latin typeface="Lato Light"/>
              </a:rPr>
              <a:t>Predicates are always embedded in square brackets.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Lato Light"/>
              </a:rPr>
              <a:t>example:- 1. //book/title[@lang=‘</a:t>
            </a:r>
            <a:r>
              <a:rPr lang="en-US" sz="2000" dirty="0" err="1">
                <a:solidFill>
                  <a:schemeClr val="bg1"/>
                </a:solidFill>
                <a:latin typeface="Lato Light"/>
              </a:rPr>
              <a:t>eng</a:t>
            </a:r>
            <a:r>
              <a:rPr lang="en-US" sz="2000" dirty="0">
                <a:solidFill>
                  <a:schemeClr val="bg1"/>
                </a:solidFill>
                <a:latin typeface="Lato Light"/>
              </a:rPr>
              <a:t>’]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/>
              </a:rPr>
              <a:t>			Selects all the title elements that have an attribute named 			lang with a value of '</a:t>
            </a:r>
            <a:r>
              <a:rPr lang="en-US" sz="2000" dirty="0" err="1">
                <a:solidFill>
                  <a:schemeClr val="bg1"/>
                </a:solidFill>
                <a:latin typeface="Lato Light"/>
              </a:rPr>
              <a:t>eng</a:t>
            </a:r>
            <a:r>
              <a:rPr lang="en-US" sz="2000" dirty="0">
                <a:solidFill>
                  <a:schemeClr val="bg1"/>
                </a:solidFill>
              </a:rPr>
              <a:t>’.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		2.	/bookstore/book[last()]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			Selects the last book element that is the child of the 					bookstore element</a:t>
            </a:r>
            <a:endParaRPr lang="en-US" sz="2200" dirty="0">
              <a:solidFill>
                <a:schemeClr val="bg1"/>
              </a:solidFill>
              <a:latin typeface="Lato Light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7882" y="880586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43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Predicates using descendant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1861" y="889917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rohit.saluja\Desktop\xpath presentation\predicate l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1" y="1378771"/>
            <a:ext cx="8117059" cy="438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69" y="5986032"/>
            <a:ext cx="737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/>
              </a:rPr>
              <a:t>//div[@class='task-main']/div[last()]</a:t>
            </a:r>
          </a:p>
        </p:txBody>
      </p:sp>
    </p:spTree>
    <p:extLst>
      <p:ext uri="{BB962C8B-B14F-4D97-AF65-F5344CB8AC3E}">
        <p14:creationId xmlns:p14="http://schemas.microsoft.com/office/powerpoint/2010/main" val="325566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Predicates using(position)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7882" y="936572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rohit.saluja\Desktop\xpath presentation\position predic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9" y="1215061"/>
            <a:ext cx="7830643" cy="49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3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Xpath Axes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87634" y="1194330"/>
            <a:ext cx="8139112" cy="4286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Ancestor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Ancestor-or-self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Child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Descendant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Descendant-or-self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Following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Following-sibling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Parent</a:t>
            </a:r>
          </a:p>
          <a:p>
            <a:pPr>
              <a:buNone/>
            </a:pPr>
            <a:endParaRPr lang="en-US" sz="22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4572" y="964565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cap="none" dirty="0"/>
              <a:t>Cont.……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004888" y="914400"/>
            <a:ext cx="8139112" cy="4286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Lato Light" pitchFamily="34" charset="0"/>
              </a:rPr>
              <a:t>Preceding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Lato Light" pitchFamily="34" charset="0"/>
              </a:rPr>
              <a:t>Preceding-sibling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Lato Light" pitchFamily="34" charset="0"/>
              </a:rPr>
              <a:t>self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4572" y="927241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538" y="1371800"/>
            <a:ext cx="4646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 Light" pitchFamily="34" charset="0"/>
              </a:rPr>
              <a:t>Preceding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 Light" pitchFamily="34" charset="0"/>
              </a:rPr>
              <a:t>Preceding-sibling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 Light" pitchFamily="34" charset="0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330748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Xpath Functions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6296" y="1483591"/>
            <a:ext cx="8139112" cy="4286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Substring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Substring-before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Substring-after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String-length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Translate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Choose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Local-name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bg1"/>
              </a:solidFill>
              <a:latin typeface="Lato Light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4537" y="955234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6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Substring</a:t>
            </a:r>
            <a:br>
              <a:rPr lang="en-US" sz="3000" cap="none" dirty="0"/>
            </a:br>
            <a:endParaRPr lang="en-US" sz="3000" cap="non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9185" y="1011220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rohit.saluja\Desktop\xpath presentation\subst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" y="1601853"/>
            <a:ext cx="7802064" cy="438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Substring-before</a:t>
            </a:r>
            <a:br>
              <a:rPr lang="en-US" sz="3000" cap="none" dirty="0"/>
            </a:br>
            <a:endParaRPr lang="en-US" sz="3000" cap="non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3199" y="880586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rohit.saluja\Desktop\xpath presentation\substring-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2" y="1391041"/>
            <a:ext cx="8538358" cy="495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13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Substring-after</a:t>
            </a:r>
            <a:br>
              <a:rPr lang="en-US" sz="3000" cap="none" dirty="0"/>
            </a:br>
            <a:endParaRPr lang="en-US" sz="3000" cap="non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3868" y="1001889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rohit.saluja\Desktop\xpath presentation\substring-a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4" y="1370354"/>
            <a:ext cx="8283497" cy="491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7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String-length</a:t>
            </a:r>
            <a:br>
              <a:rPr lang="en-US" sz="3000" cap="none" dirty="0"/>
            </a:br>
            <a:endParaRPr lang="en-US" sz="3000" cap="non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5206" y="927241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C:\Users\rohit.saluja\Desktop\xpath presentation\string-leng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8" y="1292247"/>
            <a:ext cx="7830643" cy="46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Xpath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772" y="3096587"/>
            <a:ext cx="8202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Lato Light"/>
              </a:rPr>
              <a:t>Xpath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Lato Light"/>
              </a:rPr>
              <a:t>a syntax for defining parts of an XML document.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Lato Light"/>
              </a:rPr>
              <a:t>XPath uses path expressions to navigate in XML documents. </a:t>
            </a:r>
            <a:endParaRPr lang="en-US" sz="1400" b="1" dirty="0">
              <a:solidFill>
                <a:schemeClr val="bg1"/>
              </a:solidFill>
              <a:latin typeface="Lato Light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sz="1600" b="1" dirty="0">
              <a:solidFill>
                <a:schemeClr val="bg1"/>
              </a:solidFill>
              <a:latin typeface="Lato Ligh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53234" y="833931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83527" y="5599651"/>
            <a:ext cx="56823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accent6">
                  <a:lumMod val="75000"/>
                </a:schemeClr>
              </a:buClr>
            </a:pPr>
            <a:r>
              <a:rPr lang="en-US" sz="800" dirty="0">
                <a:solidFill>
                  <a:schemeClr val="bg1"/>
                </a:solidFill>
                <a:latin typeface="Lato Light"/>
              </a:rPr>
              <a:t>* Data has been collected from various sources.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270" y="1080655"/>
            <a:ext cx="769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/>
              </a:rPr>
              <a:t>What we should already know</a:t>
            </a:r>
          </a:p>
          <a:p>
            <a:endParaRPr lang="en-US" dirty="0">
              <a:solidFill>
                <a:schemeClr val="bg1"/>
              </a:solidFill>
              <a:latin typeface="Lato Light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Lato Light"/>
              </a:rPr>
              <a:t>Xml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Lato Ligh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752417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Count</a:t>
            </a:r>
            <a:br>
              <a:rPr lang="en-US" sz="3000" cap="none" dirty="0"/>
            </a:br>
            <a:endParaRPr lang="en-US" sz="3000" cap="non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2530" y="927241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rohit.saluja\Desktop\xpath presentation\count 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1157858"/>
            <a:ext cx="8117059" cy="49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83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Local-name</a:t>
            </a:r>
            <a:br>
              <a:rPr lang="en-US" sz="3000" cap="none" dirty="0"/>
            </a:br>
            <a:endParaRPr lang="en-US" sz="3000" cap="non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46544" y="908579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rohit.saluja\Desktop\xpath presentation\local-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8" y="1394888"/>
            <a:ext cx="7830643" cy="45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0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48492" y="161154"/>
            <a:ext cx="8139113" cy="49244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accent4"/>
                </a:solidFill>
                <a:latin typeface="Roboto Condensed"/>
                <a:ea typeface="+mj-ea"/>
                <a:cs typeface="Roboto Condensed"/>
              </a:defRPr>
            </a:lvl1pPr>
          </a:lstStyle>
          <a:p>
            <a:pPr algn="r"/>
            <a:endParaRPr lang="en-US" sz="3000" cap="none" dirty="0">
              <a:solidFill>
                <a:schemeClr val="bg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4572" y="693966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1586904"/>
            <a:ext cx="8134280" cy="464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572" y="161154"/>
            <a:ext cx="8117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bg2"/>
                </a:solidFill>
                <a:latin typeface="Lato Light"/>
              </a:rPr>
              <a:t>Dual Selection with | operator</a:t>
            </a:r>
          </a:p>
        </p:txBody>
      </p:sp>
    </p:spTree>
    <p:extLst>
      <p:ext uri="{BB962C8B-B14F-4D97-AF65-F5344CB8AC3E}">
        <p14:creationId xmlns:p14="http://schemas.microsoft.com/office/powerpoint/2010/main" val="52028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600" dirty="0">
                <a:solidFill>
                  <a:srgbClr val="F58A1F"/>
                </a:solidFill>
              </a:rPr>
              <a:t>THANKS!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229471" y="2149475"/>
            <a:ext cx="5516562" cy="615950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Now let’s get to work!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29739" y="187455"/>
            <a:ext cx="8139113" cy="49244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accent4"/>
                </a:solidFill>
                <a:latin typeface="Roboto Condensed"/>
                <a:ea typeface="+mj-ea"/>
                <a:cs typeface="Roboto Condensed"/>
              </a:defRPr>
            </a:lvl1pPr>
          </a:lstStyle>
          <a:p>
            <a:pPr algn="r"/>
            <a:r>
              <a:rPr lang="en-US" sz="3000" cap="none" dirty="0">
                <a:solidFill>
                  <a:schemeClr val="bg2"/>
                </a:solidFill>
              </a:rPr>
              <a:t>Xpath Nodes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93199" y="693966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4115" y="3040728"/>
            <a:ext cx="7998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Example:-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Lato Light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&lt;bookstore&gt;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  &lt;book&gt;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    &lt;title lang="en"&gt;Harry Potter&lt;/title&gt;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    &lt;author&gt;J K. Rowling&lt;/author&gt;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    &lt;year&gt;2005&lt;/year&gt;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    &lt;price&gt;29.99&lt;/price&gt;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  &lt;/book&gt;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 Light"/>
              </a:rPr>
              <a:t>&lt;/bookstore&gt;</a:t>
            </a:r>
          </a:p>
          <a:p>
            <a:endParaRPr lang="en-US" dirty="0">
              <a:latin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3" y="1009403"/>
            <a:ext cx="8134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/>
              </a:rPr>
              <a:t>There are several nodes in xpath</a:t>
            </a:r>
          </a:p>
          <a:p>
            <a:endParaRPr lang="en-US" dirty="0">
              <a:solidFill>
                <a:schemeClr val="bg1"/>
              </a:solidFill>
              <a:latin typeface="Lato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Lato Light"/>
              </a:rPr>
              <a:t>Element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Lato Light"/>
              </a:rPr>
              <a:t>Attribute</a:t>
            </a:r>
            <a:r>
              <a:rPr lang="en-US" dirty="0">
                <a:solidFill>
                  <a:schemeClr val="bg1"/>
                </a:solidFill>
                <a:latin typeface="Lato"/>
              </a:rPr>
              <a:t> </a:t>
            </a:r>
            <a:endParaRPr lang="en-US" b="1" dirty="0">
              <a:solidFill>
                <a:schemeClr val="bg1"/>
              </a:solidFill>
              <a:latin typeface="Lato Light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Lato Light"/>
              </a:rPr>
              <a:t>Text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Lato Light"/>
              </a:rPr>
              <a:t>Namespace</a:t>
            </a:r>
          </a:p>
          <a:p>
            <a:r>
              <a:rPr lang="en-US" dirty="0">
                <a:solidFill>
                  <a:schemeClr val="bg1"/>
                </a:solidFill>
                <a:latin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41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>
                <a:latin typeface="Lato Light"/>
              </a:rPr>
              <a:t>Relationship of Nodes</a:t>
            </a:r>
            <a:endParaRPr lang="en-US" sz="3000" cap="non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004888" y="914400"/>
            <a:ext cx="8139112" cy="48577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Lato Light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Parent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	e.g.:- Parent of “book” in previous example is “bookstore”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Children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	e.g.:- Children of “book” in previous examples are “title, author, year, 	price”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Siblings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	e.g.:- Siblings in previous examples are “title, author, year, price”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37213" y="899248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cap="none" dirty="0">
                <a:latin typeface="Lato Light"/>
              </a:rPr>
              <a:t>Cont.……</a:t>
            </a:r>
            <a:endParaRPr lang="en-US" sz="3000" cap="non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004888" y="914400"/>
            <a:ext cx="8139112" cy="48577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Ancestors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	e.g.:- Ancestors of “title, author, year, price” are “book and 	bookstore”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Lato Light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Descendants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ato Light" pitchFamily="34" charset="0"/>
              </a:rPr>
              <a:t>	e.g.:- Descendants of “book and bookstore” are “title, author, year, 	price”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4572" y="880586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Xpath Syntax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808937" y="1138344"/>
            <a:ext cx="8139112" cy="49037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/ is used for absolute path. It selects from the root node.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	e.g. :- /html/body/div[3]/div[1]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// is used for relative path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	e.g. :- //h3/a[text()=‘Working with XPath’]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. It selects current node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.. It selects parent of the current node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	e.g.:- //book/..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@ It is used for attributes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Lato Light" pitchFamily="34" charset="0"/>
              </a:rPr>
              <a:t>	e.g.:- //title[@lang=‘en’]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Lato Light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5206" y="945903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9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29739" y="187455"/>
            <a:ext cx="8139113" cy="49244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accent4"/>
                </a:solidFill>
                <a:latin typeface="Roboto Condensed"/>
                <a:ea typeface="+mj-ea"/>
                <a:cs typeface="Roboto Condensed"/>
              </a:defRPr>
            </a:lvl1pPr>
          </a:lstStyle>
          <a:p>
            <a:pPr algn="r"/>
            <a:endParaRPr lang="en-US" sz="3000" cap="none" dirty="0">
              <a:solidFill>
                <a:srgbClr val="F58A1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4572" y="693966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0" y="1198573"/>
            <a:ext cx="8158782" cy="454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1896" y="172066"/>
            <a:ext cx="7896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58A1F"/>
                </a:solidFill>
                <a:latin typeface="Roboto Condensed"/>
              </a:rPr>
              <a:t>Example of xpath</a:t>
            </a:r>
          </a:p>
        </p:txBody>
      </p:sp>
    </p:spTree>
    <p:extLst>
      <p:ext uri="{BB962C8B-B14F-4D97-AF65-F5344CB8AC3E}">
        <p14:creationId xmlns:p14="http://schemas.microsoft.com/office/powerpoint/2010/main" val="339176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29739" y="187455"/>
            <a:ext cx="8139113" cy="49244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cap="all" baseline="0">
                <a:solidFill>
                  <a:schemeClr val="accent4"/>
                </a:solidFill>
                <a:latin typeface="Roboto Condensed"/>
                <a:ea typeface="+mj-ea"/>
                <a:cs typeface="Roboto Condensed"/>
              </a:defRPr>
            </a:lvl1pPr>
          </a:lstStyle>
          <a:p>
            <a:pPr algn="r"/>
            <a:endParaRPr lang="en-US" sz="3000" cap="none" dirty="0">
              <a:solidFill>
                <a:srgbClr val="F58A1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4572" y="871255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1896" y="172066"/>
            <a:ext cx="7896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58A1F"/>
                </a:solidFill>
                <a:latin typeface="Roboto Condensed"/>
              </a:rPr>
              <a:t>Wildcards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6" y="1600646"/>
            <a:ext cx="7896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/>
              </a:rPr>
              <a:t>When one wants to select unknown nodes</a:t>
            </a:r>
          </a:p>
          <a:p>
            <a:endParaRPr lang="en-US" dirty="0">
              <a:solidFill>
                <a:schemeClr val="bg1"/>
              </a:solidFill>
              <a:latin typeface="Lato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* =&gt;     Matches any element node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@* =&gt; Matches any attribute node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Node() =&gt; Matches any node of any kind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  <a:latin typeface="Lato"/>
            </a:endParaRPr>
          </a:p>
          <a:p>
            <a:endParaRPr lang="en-US" dirty="0">
              <a:solidFill>
                <a:schemeClr val="bg1"/>
              </a:solidFill>
              <a:latin typeface="Lato"/>
            </a:endParaRPr>
          </a:p>
          <a:p>
            <a:r>
              <a:rPr lang="en-US" dirty="0">
                <a:solidFill>
                  <a:schemeClr val="bg1"/>
                </a:solidFill>
                <a:latin typeface="Lato"/>
              </a:rPr>
              <a:t>	example:- //*[text()=‘home’]</a:t>
            </a:r>
          </a:p>
          <a:p>
            <a:r>
              <a:rPr lang="en-US" dirty="0">
                <a:solidFill>
                  <a:schemeClr val="bg1"/>
                </a:solidFill>
                <a:latin typeface="Lato"/>
              </a:rPr>
              <a:t>				it will select any element from the document where text is 				home</a:t>
            </a:r>
          </a:p>
          <a:p>
            <a:r>
              <a:rPr lang="en-US" dirty="0">
                <a:solidFill>
                  <a:schemeClr val="bg1"/>
                </a:solidFill>
                <a:latin typeface="Lato"/>
              </a:rPr>
              <a:t>			</a:t>
            </a:r>
          </a:p>
          <a:p>
            <a:r>
              <a:rPr lang="en-US" dirty="0">
                <a:solidFill>
                  <a:schemeClr val="bg1"/>
                </a:solidFill>
                <a:latin typeface="Lato"/>
              </a:rPr>
              <a:t>			//div[@id=‘frequently-used’]/div[‘*’]</a:t>
            </a:r>
          </a:p>
          <a:p>
            <a:r>
              <a:rPr lang="en-US" dirty="0">
                <a:solidFill>
                  <a:schemeClr val="bg1"/>
                </a:solidFill>
                <a:latin typeface="Lato"/>
              </a:rPr>
              <a:t>				It will select all the attributes in div element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748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000" cap="none" dirty="0"/>
              <a:t>Wildcard characters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1861" y="927241"/>
            <a:ext cx="8117059" cy="0"/>
          </a:xfrm>
          <a:prstGeom prst="line">
            <a:avLst/>
          </a:prstGeom>
          <a:ln w="22225">
            <a:solidFill>
              <a:srgbClr val="F68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rohit.saluja\Desktop\xpath presentation\child_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8" y="1394888"/>
            <a:ext cx="7830643" cy="47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8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3Pillar">
      <a:dk1>
        <a:srgbClr val="1C3659"/>
      </a:dk1>
      <a:lt1>
        <a:sysClr val="window" lastClr="FFFFFF"/>
      </a:lt1>
      <a:dk2>
        <a:srgbClr val="3F3F3F"/>
      </a:dk2>
      <a:lt2>
        <a:srgbClr val="F58A1F"/>
      </a:lt2>
      <a:accent1>
        <a:srgbClr val="F58A1F"/>
      </a:accent1>
      <a:accent2>
        <a:srgbClr val="213B8D"/>
      </a:accent2>
      <a:accent3>
        <a:srgbClr val="1C3659"/>
      </a:accent3>
      <a:accent4>
        <a:srgbClr val="8C939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Lato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34541</TotalTime>
  <Words>610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Lato</vt:lpstr>
      <vt:lpstr>Lato Light</vt:lpstr>
      <vt:lpstr>Lato Regular</vt:lpstr>
      <vt:lpstr>Roboto Condensed</vt:lpstr>
      <vt:lpstr>Wingdings</vt:lpstr>
      <vt:lpstr>Office Theme</vt:lpstr>
      <vt:lpstr>AGENDA</vt:lpstr>
      <vt:lpstr>Xpath</vt:lpstr>
      <vt:lpstr>PowerPoint Presentation</vt:lpstr>
      <vt:lpstr>Relationship of Nodes</vt:lpstr>
      <vt:lpstr>Cont.……</vt:lpstr>
      <vt:lpstr>Xpath Syntax</vt:lpstr>
      <vt:lpstr>PowerPoint Presentation</vt:lpstr>
      <vt:lpstr>PowerPoint Presentation</vt:lpstr>
      <vt:lpstr>Wildcard characters</vt:lpstr>
      <vt:lpstr>Predicates</vt:lpstr>
      <vt:lpstr>Predicates using descendant</vt:lpstr>
      <vt:lpstr>Predicates using(position)</vt:lpstr>
      <vt:lpstr>Xpath Axes</vt:lpstr>
      <vt:lpstr>Cont.……</vt:lpstr>
      <vt:lpstr>Xpath Functions</vt:lpstr>
      <vt:lpstr>Substring </vt:lpstr>
      <vt:lpstr>Substring-before </vt:lpstr>
      <vt:lpstr>Substring-after </vt:lpstr>
      <vt:lpstr>String-length </vt:lpstr>
      <vt:lpstr>Count </vt:lpstr>
      <vt:lpstr>Local-name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3Pillar Global</dc:title>
  <dc:creator>Megan Van Patten</dc:creator>
  <cp:lastModifiedBy>Rohit Saluja</cp:lastModifiedBy>
  <cp:revision>873</cp:revision>
  <cp:lastPrinted>2014-01-16T02:31:52Z</cp:lastPrinted>
  <dcterms:created xsi:type="dcterms:W3CDTF">2014-02-10T16:14:53Z</dcterms:created>
  <dcterms:modified xsi:type="dcterms:W3CDTF">2022-12-16T12:56:25Z</dcterms:modified>
</cp:coreProperties>
</file>