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73" r:id="rId4"/>
    <p:sldId id="274" r:id="rId5"/>
    <p:sldId id="275" r:id="rId6"/>
    <p:sldId id="259" r:id="rId7"/>
    <p:sldId id="260" r:id="rId8"/>
    <p:sldId id="261" r:id="rId9"/>
    <p:sldId id="281" r:id="rId10"/>
    <p:sldId id="268" r:id="rId11"/>
    <p:sldId id="280" r:id="rId12"/>
    <p:sldId id="267" r:id="rId13"/>
    <p:sldId id="272" r:id="rId14"/>
    <p:sldId id="277" r:id="rId15"/>
    <p:sldId id="262" r:id="rId16"/>
    <p:sldId id="269" r:id="rId17"/>
    <p:sldId id="279" r:id="rId18"/>
    <p:sldId id="264"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BA9130-5932-4249-AD5A-7FE95BB77A88}">
          <p14:sldIdLst>
            <p14:sldId id="256"/>
            <p14:sldId id="257"/>
            <p14:sldId id="273"/>
            <p14:sldId id="274"/>
            <p14:sldId id="275"/>
            <p14:sldId id="259"/>
            <p14:sldId id="260"/>
            <p14:sldId id="261"/>
            <p14:sldId id="281"/>
            <p14:sldId id="268"/>
          </p14:sldIdLst>
        </p14:section>
        <p14:section name="Untitled Section" id="{6C488915-F1F0-41BC-97C1-3F6CB3F258EB}">
          <p14:sldIdLst>
            <p14:sldId id="280"/>
            <p14:sldId id="267"/>
            <p14:sldId id="272"/>
            <p14:sldId id="277"/>
            <p14:sldId id="262"/>
            <p14:sldId id="269"/>
            <p14:sldId id="279"/>
            <p14:sldId id="264"/>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8596" autoAdjust="0"/>
  </p:normalViewPr>
  <p:slideViewPr>
    <p:cSldViewPr snapToGrid="0">
      <p:cViewPr varScale="1">
        <p:scale>
          <a:sx n="90" d="100"/>
          <a:sy n="90" d="100"/>
        </p:scale>
        <p:origin x="1218" y="84"/>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C6D91-0DE7-4571-A593-836B91E0DA37}" type="datetimeFigureOut">
              <a:rPr lang="en-US" smtClean="0"/>
              <a:t>12/13/2021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BD366-2272-4CC3-A7F5-C8A1AE578600}" type="slidenum">
              <a:rPr lang="en-US" smtClean="0"/>
              <a:t>‹#›</a:t>
            </a:fld>
            <a:endParaRPr lang="en-US"/>
          </a:p>
        </p:txBody>
      </p:sp>
    </p:spTree>
    <p:extLst>
      <p:ext uri="{BB962C8B-B14F-4D97-AF65-F5344CB8AC3E}">
        <p14:creationId xmlns:p14="http://schemas.microsoft.com/office/powerpoint/2010/main" val="3540949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4BD366-2272-4CC3-A7F5-C8A1AE578600}" type="slidenum">
              <a:rPr lang="en-US" smtClean="0"/>
              <a:t>1</a:t>
            </a:fld>
            <a:endParaRPr lang="en-US"/>
          </a:p>
        </p:txBody>
      </p:sp>
    </p:spTree>
    <p:extLst>
      <p:ext uri="{BB962C8B-B14F-4D97-AF65-F5344CB8AC3E}">
        <p14:creationId xmlns:p14="http://schemas.microsoft.com/office/powerpoint/2010/main" val="4114670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4BD366-2272-4CC3-A7F5-C8A1AE578600}" type="slidenum">
              <a:rPr lang="en-US" smtClean="0"/>
              <a:t>2</a:t>
            </a:fld>
            <a:endParaRPr lang="en-US"/>
          </a:p>
        </p:txBody>
      </p:sp>
    </p:spTree>
    <p:extLst>
      <p:ext uri="{BB962C8B-B14F-4D97-AF65-F5344CB8AC3E}">
        <p14:creationId xmlns:p14="http://schemas.microsoft.com/office/powerpoint/2010/main" val="1977050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4BD366-2272-4CC3-A7F5-C8A1AE578600}" type="slidenum">
              <a:rPr lang="en-US" smtClean="0"/>
              <a:t>3</a:t>
            </a:fld>
            <a:endParaRPr lang="en-US"/>
          </a:p>
        </p:txBody>
      </p:sp>
    </p:spTree>
    <p:extLst>
      <p:ext uri="{BB962C8B-B14F-4D97-AF65-F5344CB8AC3E}">
        <p14:creationId xmlns:p14="http://schemas.microsoft.com/office/powerpoint/2010/main" val="328731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4BD366-2272-4CC3-A7F5-C8A1AE578600}" type="slidenum">
              <a:rPr lang="en-US" smtClean="0"/>
              <a:t>4</a:t>
            </a:fld>
            <a:endParaRPr lang="en-US"/>
          </a:p>
        </p:txBody>
      </p:sp>
    </p:spTree>
    <p:extLst>
      <p:ext uri="{BB962C8B-B14F-4D97-AF65-F5344CB8AC3E}">
        <p14:creationId xmlns:p14="http://schemas.microsoft.com/office/powerpoint/2010/main" val="1234999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4BD366-2272-4CC3-A7F5-C8A1AE578600}" type="slidenum">
              <a:rPr lang="en-US" smtClean="0"/>
              <a:t>5</a:t>
            </a:fld>
            <a:endParaRPr lang="en-US"/>
          </a:p>
        </p:txBody>
      </p:sp>
    </p:spTree>
    <p:extLst>
      <p:ext uri="{BB962C8B-B14F-4D97-AF65-F5344CB8AC3E}">
        <p14:creationId xmlns:p14="http://schemas.microsoft.com/office/powerpoint/2010/main" val="1573382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4BD366-2272-4CC3-A7F5-C8A1AE578600}" type="slidenum">
              <a:rPr lang="en-US" smtClean="0"/>
              <a:t>10</a:t>
            </a:fld>
            <a:endParaRPr lang="en-US"/>
          </a:p>
        </p:txBody>
      </p:sp>
    </p:spTree>
    <p:extLst>
      <p:ext uri="{BB962C8B-B14F-4D97-AF65-F5344CB8AC3E}">
        <p14:creationId xmlns:p14="http://schemas.microsoft.com/office/powerpoint/2010/main" val="855697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4BD366-2272-4CC3-A7F5-C8A1AE578600}" type="slidenum">
              <a:rPr lang="en-US" smtClean="0"/>
              <a:t>11</a:t>
            </a:fld>
            <a:endParaRPr lang="en-US"/>
          </a:p>
        </p:txBody>
      </p:sp>
    </p:spTree>
    <p:extLst>
      <p:ext uri="{BB962C8B-B14F-4D97-AF65-F5344CB8AC3E}">
        <p14:creationId xmlns:p14="http://schemas.microsoft.com/office/powerpoint/2010/main" val="23341933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8168250-4DB9-44E0-8FB1-38ADDF5DE9B1}" type="datetimeFigureOut">
              <a:rPr lang="en-US" smtClean="0"/>
              <a:t>12/13/2021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20990B7-593D-4B12-9606-AA804A2332C6}" type="slidenum">
              <a:rPr lang="en-US" smtClean="0"/>
              <a:t>‹#›</a:t>
            </a:fld>
            <a:endParaRPr lang="en-US"/>
          </a:p>
        </p:txBody>
      </p:sp>
    </p:spTree>
    <p:extLst>
      <p:ext uri="{BB962C8B-B14F-4D97-AF65-F5344CB8AC3E}">
        <p14:creationId xmlns:p14="http://schemas.microsoft.com/office/powerpoint/2010/main" val="277463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168250-4DB9-44E0-8FB1-38ADDF5DE9B1}"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990B7-593D-4B12-9606-AA804A2332C6}" type="slidenum">
              <a:rPr lang="en-US" smtClean="0"/>
              <a:t>‹#›</a:t>
            </a:fld>
            <a:endParaRPr lang="en-US"/>
          </a:p>
        </p:txBody>
      </p:sp>
    </p:spTree>
    <p:extLst>
      <p:ext uri="{BB962C8B-B14F-4D97-AF65-F5344CB8AC3E}">
        <p14:creationId xmlns:p14="http://schemas.microsoft.com/office/powerpoint/2010/main" val="272656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8168250-4DB9-44E0-8FB1-38ADDF5DE9B1}" type="datetimeFigureOut">
              <a:rPr lang="en-US" smtClean="0"/>
              <a:t>12/13/2021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20990B7-593D-4B12-9606-AA804A2332C6}" type="slidenum">
              <a:rPr lang="en-US" smtClean="0"/>
              <a:t>‹#›</a:t>
            </a:fld>
            <a:endParaRPr lang="en-US"/>
          </a:p>
        </p:txBody>
      </p:sp>
    </p:spTree>
    <p:extLst>
      <p:ext uri="{BB962C8B-B14F-4D97-AF65-F5344CB8AC3E}">
        <p14:creationId xmlns:p14="http://schemas.microsoft.com/office/powerpoint/2010/main" val="3709086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8168250-4DB9-44E0-8FB1-38ADDF5DE9B1}" type="datetimeFigureOut">
              <a:rPr lang="en-US" smtClean="0"/>
              <a:t>12/13/2021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20990B7-593D-4B12-9606-AA804A2332C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9399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8168250-4DB9-44E0-8FB1-38ADDF5DE9B1}" type="datetimeFigureOut">
              <a:rPr lang="en-US" smtClean="0"/>
              <a:t>12/13/2021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20990B7-593D-4B12-9606-AA804A2332C6}" type="slidenum">
              <a:rPr lang="en-US" smtClean="0"/>
              <a:t>‹#›</a:t>
            </a:fld>
            <a:endParaRPr lang="en-US"/>
          </a:p>
        </p:txBody>
      </p:sp>
    </p:spTree>
    <p:extLst>
      <p:ext uri="{BB962C8B-B14F-4D97-AF65-F5344CB8AC3E}">
        <p14:creationId xmlns:p14="http://schemas.microsoft.com/office/powerpoint/2010/main" val="1830287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8168250-4DB9-44E0-8FB1-38ADDF5DE9B1}" type="datetimeFigureOut">
              <a:rPr lang="en-US" smtClean="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990B7-593D-4B12-9606-AA804A2332C6}" type="slidenum">
              <a:rPr lang="en-US" smtClean="0"/>
              <a:t>‹#›</a:t>
            </a:fld>
            <a:endParaRPr lang="en-US"/>
          </a:p>
        </p:txBody>
      </p:sp>
    </p:spTree>
    <p:extLst>
      <p:ext uri="{BB962C8B-B14F-4D97-AF65-F5344CB8AC3E}">
        <p14:creationId xmlns:p14="http://schemas.microsoft.com/office/powerpoint/2010/main" val="2889137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8168250-4DB9-44E0-8FB1-38ADDF5DE9B1}" type="datetimeFigureOut">
              <a:rPr lang="en-US" smtClean="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990B7-593D-4B12-9606-AA804A2332C6}" type="slidenum">
              <a:rPr lang="en-US" smtClean="0"/>
              <a:t>‹#›</a:t>
            </a:fld>
            <a:endParaRPr lang="en-US"/>
          </a:p>
        </p:txBody>
      </p:sp>
    </p:spTree>
    <p:extLst>
      <p:ext uri="{BB962C8B-B14F-4D97-AF65-F5344CB8AC3E}">
        <p14:creationId xmlns:p14="http://schemas.microsoft.com/office/powerpoint/2010/main" val="1444728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68250-4DB9-44E0-8FB1-38ADDF5DE9B1}"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990B7-593D-4B12-9606-AA804A2332C6}" type="slidenum">
              <a:rPr lang="en-US" smtClean="0"/>
              <a:t>‹#›</a:t>
            </a:fld>
            <a:endParaRPr lang="en-US"/>
          </a:p>
        </p:txBody>
      </p:sp>
    </p:spTree>
    <p:extLst>
      <p:ext uri="{BB962C8B-B14F-4D97-AF65-F5344CB8AC3E}">
        <p14:creationId xmlns:p14="http://schemas.microsoft.com/office/powerpoint/2010/main" val="1094578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8168250-4DB9-44E0-8FB1-38ADDF5DE9B1}" type="datetimeFigureOut">
              <a:rPr lang="en-US" smtClean="0"/>
              <a:t>12/13/2021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20990B7-593D-4B12-9606-AA804A2332C6}" type="slidenum">
              <a:rPr lang="en-US" smtClean="0"/>
              <a:t>‹#›</a:t>
            </a:fld>
            <a:endParaRPr lang="en-US"/>
          </a:p>
        </p:txBody>
      </p:sp>
    </p:spTree>
    <p:extLst>
      <p:ext uri="{BB962C8B-B14F-4D97-AF65-F5344CB8AC3E}">
        <p14:creationId xmlns:p14="http://schemas.microsoft.com/office/powerpoint/2010/main" val="256485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68250-4DB9-44E0-8FB1-38ADDF5DE9B1}"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990B7-593D-4B12-9606-AA804A2332C6}" type="slidenum">
              <a:rPr lang="en-US" smtClean="0"/>
              <a:t>‹#›</a:t>
            </a:fld>
            <a:endParaRPr lang="en-US"/>
          </a:p>
        </p:txBody>
      </p:sp>
    </p:spTree>
    <p:extLst>
      <p:ext uri="{BB962C8B-B14F-4D97-AF65-F5344CB8AC3E}">
        <p14:creationId xmlns:p14="http://schemas.microsoft.com/office/powerpoint/2010/main" val="4002843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8168250-4DB9-44E0-8FB1-38ADDF5DE9B1}" type="datetimeFigureOut">
              <a:rPr lang="en-US" smtClean="0"/>
              <a:t>12/13/2021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20990B7-593D-4B12-9606-AA804A2332C6}" type="slidenum">
              <a:rPr lang="en-US" smtClean="0"/>
              <a:t>‹#›</a:t>
            </a:fld>
            <a:endParaRPr lang="en-US"/>
          </a:p>
        </p:txBody>
      </p:sp>
    </p:spTree>
    <p:extLst>
      <p:ext uri="{BB962C8B-B14F-4D97-AF65-F5344CB8AC3E}">
        <p14:creationId xmlns:p14="http://schemas.microsoft.com/office/powerpoint/2010/main" val="376430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168250-4DB9-44E0-8FB1-38ADDF5DE9B1}"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990B7-593D-4B12-9606-AA804A2332C6}" type="slidenum">
              <a:rPr lang="en-US" smtClean="0"/>
              <a:t>‹#›</a:t>
            </a:fld>
            <a:endParaRPr lang="en-US"/>
          </a:p>
        </p:txBody>
      </p:sp>
    </p:spTree>
    <p:extLst>
      <p:ext uri="{BB962C8B-B14F-4D97-AF65-F5344CB8AC3E}">
        <p14:creationId xmlns:p14="http://schemas.microsoft.com/office/powerpoint/2010/main" val="328021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168250-4DB9-44E0-8FB1-38ADDF5DE9B1}" type="datetimeFigureOut">
              <a:rPr lang="en-US" smtClean="0"/>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0990B7-593D-4B12-9606-AA804A2332C6}" type="slidenum">
              <a:rPr lang="en-US" smtClean="0"/>
              <a:t>‹#›</a:t>
            </a:fld>
            <a:endParaRPr lang="en-US"/>
          </a:p>
        </p:txBody>
      </p:sp>
    </p:spTree>
    <p:extLst>
      <p:ext uri="{BB962C8B-B14F-4D97-AF65-F5344CB8AC3E}">
        <p14:creationId xmlns:p14="http://schemas.microsoft.com/office/powerpoint/2010/main" val="2699049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168250-4DB9-44E0-8FB1-38ADDF5DE9B1}" type="datetimeFigureOut">
              <a:rPr lang="en-US" smtClean="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990B7-593D-4B12-9606-AA804A2332C6}" type="slidenum">
              <a:rPr lang="en-US" smtClean="0"/>
              <a:t>‹#›</a:t>
            </a:fld>
            <a:endParaRPr lang="en-US"/>
          </a:p>
        </p:txBody>
      </p:sp>
    </p:spTree>
    <p:extLst>
      <p:ext uri="{BB962C8B-B14F-4D97-AF65-F5344CB8AC3E}">
        <p14:creationId xmlns:p14="http://schemas.microsoft.com/office/powerpoint/2010/main" val="99549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68250-4DB9-44E0-8FB1-38ADDF5DE9B1}" type="datetimeFigureOut">
              <a:rPr lang="en-US" smtClean="0"/>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0990B7-593D-4B12-9606-AA804A2332C6}" type="slidenum">
              <a:rPr lang="en-US" smtClean="0"/>
              <a:t>‹#›</a:t>
            </a:fld>
            <a:endParaRPr lang="en-US"/>
          </a:p>
        </p:txBody>
      </p:sp>
    </p:spTree>
    <p:extLst>
      <p:ext uri="{BB962C8B-B14F-4D97-AF65-F5344CB8AC3E}">
        <p14:creationId xmlns:p14="http://schemas.microsoft.com/office/powerpoint/2010/main" val="63366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168250-4DB9-44E0-8FB1-38ADDF5DE9B1}"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990B7-593D-4B12-9606-AA804A2332C6}" type="slidenum">
              <a:rPr lang="en-US" smtClean="0"/>
              <a:t>‹#›</a:t>
            </a:fld>
            <a:endParaRPr lang="en-US"/>
          </a:p>
        </p:txBody>
      </p:sp>
    </p:spTree>
    <p:extLst>
      <p:ext uri="{BB962C8B-B14F-4D97-AF65-F5344CB8AC3E}">
        <p14:creationId xmlns:p14="http://schemas.microsoft.com/office/powerpoint/2010/main" val="252259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168250-4DB9-44E0-8FB1-38ADDF5DE9B1}"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990B7-593D-4B12-9606-AA804A2332C6}" type="slidenum">
              <a:rPr lang="en-US" smtClean="0"/>
              <a:t>‹#›</a:t>
            </a:fld>
            <a:endParaRPr lang="en-US"/>
          </a:p>
        </p:txBody>
      </p:sp>
    </p:spTree>
    <p:extLst>
      <p:ext uri="{BB962C8B-B14F-4D97-AF65-F5344CB8AC3E}">
        <p14:creationId xmlns:p14="http://schemas.microsoft.com/office/powerpoint/2010/main" val="137726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168250-4DB9-44E0-8FB1-38ADDF5DE9B1}" type="datetimeFigureOut">
              <a:rPr lang="en-US" smtClean="0"/>
              <a:t>12/13/2021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20990B7-593D-4B12-9606-AA804A2332C6}" type="slidenum">
              <a:rPr lang="en-US" smtClean="0"/>
              <a:t>‹#›</a:t>
            </a:fld>
            <a:endParaRPr lang="en-US"/>
          </a:p>
        </p:txBody>
      </p:sp>
    </p:spTree>
    <p:extLst>
      <p:ext uri="{BB962C8B-B14F-4D97-AF65-F5344CB8AC3E}">
        <p14:creationId xmlns:p14="http://schemas.microsoft.com/office/powerpoint/2010/main" val="22286769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arxiv.org/pdf/1409.0473.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anjeev777666/AI-Project" TargetMode="External"/><Relationship Id="rId2" Type="http://schemas.openxmlformats.org/officeDocument/2006/relationships/hyperlink" Target="https://pytorch.org/tutorials/beginner/chatbot_tutorial.html#run-evalua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hyperlink" Target="https://chatbotsmagazine.com/to-build-a-successful-chatbot-ask-these-5-questions-b7fe3776c74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s.cornell.edu/~cristian/Cornell_Movie-Dialogs_Corpus.html"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09D8-E16D-4E9D-BE11-4BC894C53CAC}"/>
              </a:ext>
            </a:extLst>
          </p:cNvPr>
          <p:cNvSpPr>
            <a:spLocks noGrp="1"/>
          </p:cNvSpPr>
          <p:nvPr>
            <p:ph type="ctrTitle"/>
          </p:nvPr>
        </p:nvSpPr>
        <p:spPr>
          <a:xfrm>
            <a:off x="2934586" y="1293567"/>
            <a:ext cx="9448800" cy="1825096"/>
          </a:xfrm>
        </p:spPr>
        <p:txBody>
          <a:bodyPr/>
          <a:lstStyle/>
          <a:p>
            <a:r>
              <a:rPr lang="en-US" dirty="0"/>
              <a:t>E-360-CHATBOT</a:t>
            </a:r>
          </a:p>
        </p:txBody>
      </p:sp>
      <p:sp>
        <p:nvSpPr>
          <p:cNvPr id="3" name="TextBox 2">
            <a:extLst>
              <a:ext uri="{FF2B5EF4-FFF2-40B4-BE49-F238E27FC236}">
                <a16:creationId xmlns:a16="http://schemas.microsoft.com/office/drawing/2014/main" id="{07A7DCC6-8507-40C6-B4DA-CA5D127D23CE}"/>
              </a:ext>
            </a:extLst>
          </p:cNvPr>
          <p:cNvSpPr txBox="1"/>
          <p:nvPr/>
        </p:nvSpPr>
        <p:spPr>
          <a:xfrm>
            <a:off x="4186302" y="3505421"/>
            <a:ext cx="2860646" cy="646331"/>
          </a:xfrm>
          <a:prstGeom prst="rect">
            <a:avLst/>
          </a:prstGeom>
          <a:noFill/>
        </p:spPr>
        <p:txBody>
          <a:bodyPr wrap="square" rtlCol="0">
            <a:spAutoFit/>
          </a:bodyPr>
          <a:lstStyle/>
          <a:p>
            <a:r>
              <a:rPr lang="en-US" dirty="0"/>
              <a:t>             By  SANJEEV</a:t>
            </a:r>
          </a:p>
          <a:p>
            <a:r>
              <a:rPr lang="en-US" dirty="0"/>
              <a:t>	thenkara@msu.edu</a:t>
            </a:r>
          </a:p>
        </p:txBody>
      </p:sp>
      <p:sp>
        <p:nvSpPr>
          <p:cNvPr id="4" name="TextBox 3">
            <a:extLst>
              <a:ext uri="{FF2B5EF4-FFF2-40B4-BE49-F238E27FC236}">
                <a16:creationId xmlns:a16="http://schemas.microsoft.com/office/drawing/2014/main" id="{FBA49F23-297B-4ADE-A45E-AF0BB5DCF7EE}"/>
              </a:ext>
            </a:extLst>
          </p:cNvPr>
          <p:cNvSpPr txBox="1"/>
          <p:nvPr/>
        </p:nvSpPr>
        <p:spPr>
          <a:xfrm>
            <a:off x="3825949" y="4215344"/>
            <a:ext cx="4540102" cy="646331"/>
          </a:xfrm>
          <a:prstGeom prst="rect">
            <a:avLst/>
          </a:prstGeom>
          <a:noFill/>
        </p:spPr>
        <p:txBody>
          <a:bodyPr wrap="square" rtlCol="0">
            <a:spAutoFit/>
          </a:bodyPr>
          <a:lstStyle/>
          <a:p>
            <a:r>
              <a:rPr lang="en-US" dirty="0"/>
              <a:t>CSE-841 :	Artificial Intelligence</a:t>
            </a:r>
          </a:p>
          <a:p>
            <a:r>
              <a:rPr lang="en-US" dirty="0"/>
              <a:t>Professor:	Dr. Kevin Liu</a:t>
            </a:r>
          </a:p>
        </p:txBody>
      </p:sp>
    </p:spTree>
    <p:extLst>
      <p:ext uri="{BB962C8B-B14F-4D97-AF65-F5344CB8AC3E}">
        <p14:creationId xmlns:p14="http://schemas.microsoft.com/office/powerpoint/2010/main" val="3839103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213A-0E52-4C4F-BB48-AB6F5DDEBEF2}"/>
              </a:ext>
            </a:extLst>
          </p:cNvPr>
          <p:cNvSpPr>
            <a:spLocks noGrp="1"/>
          </p:cNvSpPr>
          <p:nvPr>
            <p:ph type="title"/>
          </p:nvPr>
        </p:nvSpPr>
        <p:spPr>
          <a:xfrm>
            <a:off x="1420406" y="249542"/>
            <a:ext cx="8610600" cy="1293028"/>
          </a:xfrm>
        </p:spPr>
        <p:txBody>
          <a:bodyPr>
            <a:normAutofit/>
          </a:bodyPr>
          <a:lstStyle/>
          <a:p>
            <a:pPr algn="ctr"/>
            <a:r>
              <a:rPr lang="en-US" sz="3600" dirty="0"/>
              <a:t>MODEL Implementation</a:t>
            </a:r>
          </a:p>
        </p:txBody>
      </p:sp>
      <p:sp>
        <p:nvSpPr>
          <p:cNvPr id="3" name="Content Placeholder 2">
            <a:extLst>
              <a:ext uri="{FF2B5EF4-FFF2-40B4-BE49-F238E27FC236}">
                <a16:creationId xmlns:a16="http://schemas.microsoft.com/office/drawing/2014/main" id="{DF5907A5-2841-4407-AD5B-522910E5C3F3}"/>
              </a:ext>
            </a:extLst>
          </p:cNvPr>
          <p:cNvSpPr>
            <a:spLocks noGrp="1"/>
          </p:cNvSpPr>
          <p:nvPr>
            <p:ph idx="1"/>
          </p:nvPr>
        </p:nvSpPr>
        <p:spPr>
          <a:xfrm>
            <a:off x="447675" y="2194560"/>
            <a:ext cx="10820400" cy="4024125"/>
          </a:xfrm>
        </p:spPr>
        <p:txBody>
          <a:bodyPr>
            <a:normAutofit/>
          </a:bodyPr>
          <a:lstStyle/>
          <a:p>
            <a:r>
              <a:rPr lang="en-US" sz="2000" dirty="0"/>
              <a:t>LSTM-RNN BASED Seq2Seq Model </a:t>
            </a:r>
          </a:p>
          <a:p>
            <a:endParaRPr lang="en-US" sz="2000" dirty="0"/>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p:txBody>
      </p:sp>
      <p:pic>
        <p:nvPicPr>
          <p:cNvPr id="7" name="Picture 6">
            <a:extLst>
              <a:ext uri="{FF2B5EF4-FFF2-40B4-BE49-F238E27FC236}">
                <a16:creationId xmlns:a16="http://schemas.microsoft.com/office/drawing/2014/main" id="{10C69ED2-B6E8-489E-B5DB-CDB637594407}"/>
              </a:ext>
            </a:extLst>
          </p:cNvPr>
          <p:cNvPicPr>
            <a:picLocks noChangeAspect="1"/>
          </p:cNvPicPr>
          <p:nvPr/>
        </p:nvPicPr>
        <p:blipFill>
          <a:blip r:embed="rId3"/>
          <a:stretch>
            <a:fillRect/>
          </a:stretch>
        </p:blipFill>
        <p:spPr>
          <a:xfrm>
            <a:off x="255182" y="2783084"/>
            <a:ext cx="11408734" cy="2789429"/>
          </a:xfrm>
          <a:prstGeom prst="rect">
            <a:avLst/>
          </a:prstGeom>
        </p:spPr>
      </p:pic>
      <p:sp>
        <p:nvSpPr>
          <p:cNvPr id="8" name="Rectangle 7">
            <a:extLst>
              <a:ext uri="{FF2B5EF4-FFF2-40B4-BE49-F238E27FC236}">
                <a16:creationId xmlns:a16="http://schemas.microsoft.com/office/drawing/2014/main" id="{C4B1CCB0-C324-41DB-AB31-F02FA7896F5C}"/>
              </a:ext>
            </a:extLst>
          </p:cNvPr>
          <p:cNvSpPr/>
          <p:nvPr/>
        </p:nvSpPr>
        <p:spPr>
          <a:xfrm>
            <a:off x="1637413" y="6161036"/>
            <a:ext cx="8856921" cy="253916"/>
          </a:xfrm>
          <a:prstGeom prst="rect">
            <a:avLst/>
          </a:prstGeom>
        </p:spPr>
        <p:txBody>
          <a:bodyPr wrap="square">
            <a:spAutoFit/>
          </a:bodyPr>
          <a:lstStyle/>
          <a:p>
            <a:r>
              <a:rPr lang="en-US" sz="1050" dirty="0"/>
              <a:t>https://levelup.gitconnected.com/building-seq2seq-lstm-with-luong-attention-in-keras-for-time-series-forecasting-1ee00958decb</a:t>
            </a:r>
          </a:p>
        </p:txBody>
      </p:sp>
      <p:cxnSp>
        <p:nvCxnSpPr>
          <p:cNvPr id="5" name="Straight Arrow Connector 4">
            <a:extLst>
              <a:ext uri="{FF2B5EF4-FFF2-40B4-BE49-F238E27FC236}">
                <a16:creationId xmlns:a16="http://schemas.microsoft.com/office/drawing/2014/main" id="{101E8218-AEAD-48E7-80B7-0AA42886474F}"/>
              </a:ext>
            </a:extLst>
          </p:cNvPr>
          <p:cNvCxnSpPr/>
          <p:nvPr/>
        </p:nvCxnSpPr>
        <p:spPr>
          <a:xfrm flipV="1">
            <a:off x="5337544" y="3296093"/>
            <a:ext cx="0" cy="489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FBBE401-76DD-4147-8237-62AF1287C25F}"/>
              </a:ext>
            </a:extLst>
          </p:cNvPr>
          <p:cNvSpPr txBox="1"/>
          <p:nvPr/>
        </p:nvSpPr>
        <p:spPr>
          <a:xfrm>
            <a:off x="5049800" y="2926761"/>
            <a:ext cx="808075" cy="369332"/>
          </a:xfrm>
          <a:prstGeom prst="rect">
            <a:avLst/>
          </a:prstGeom>
          <a:noFill/>
        </p:spPr>
        <p:txBody>
          <a:bodyPr wrap="square" rtlCol="0">
            <a:spAutoFit/>
          </a:bodyPr>
          <a:lstStyle/>
          <a:p>
            <a:r>
              <a:rPr lang="en-US" dirty="0" err="1">
                <a:solidFill>
                  <a:srgbClr val="FF0000"/>
                </a:solidFill>
              </a:rPr>
              <a:t>C</a:t>
            </a:r>
            <a:r>
              <a:rPr lang="en-US" baseline="-25000" dirty="0" err="1">
                <a:solidFill>
                  <a:srgbClr val="FF0000"/>
                </a:solidFill>
              </a:rPr>
              <a:t>w</a:t>
            </a:r>
            <a:endParaRPr lang="en-US" dirty="0">
              <a:solidFill>
                <a:srgbClr val="FF0000"/>
              </a:solidFill>
            </a:endParaRPr>
          </a:p>
        </p:txBody>
      </p:sp>
      <p:cxnSp>
        <p:nvCxnSpPr>
          <p:cNvPr id="22" name="Connector: Elbow 21">
            <a:extLst>
              <a:ext uri="{FF2B5EF4-FFF2-40B4-BE49-F238E27FC236}">
                <a16:creationId xmlns:a16="http://schemas.microsoft.com/office/drawing/2014/main" id="{42EAF99B-D99C-42AF-A165-15431D3FF279}"/>
              </a:ext>
            </a:extLst>
          </p:cNvPr>
          <p:cNvCxnSpPr>
            <a:cxnSpLocks/>
          </p:cNvCxnSpPr>
          <p:nvPr/>
        </p:nvCxnSpPr>
        <p:spPr>
          <a:xfrm rot="16200000" flipH="1">
            <a:off x="4917890" y="3704318"/>
            <a:ext cx="1786268" cy="946960"/>
          </a:xfrm>
          <a:prstGeom prst="bentConnector3">
            <a:avLst>
              <a:gd name="adj1" fmla="val 202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5D5F2ACE-E5E2-4EEE-B892-46783CA92451}"/>
              </a:ext>
            </a:extLst>
          </p:cNvPr>
          <p:cNvCxnSpPr/>
          <p:nvPr/>
        </p:nvCxnSpPr>
        <p:spPr>
          <a:xfrm rot="5400000" flipH="1" flipV="1">
            <a:off x="6268624" y="4641044"/>
            <a:ext cx="445769" cy="414008"/>
          </a:xfrm>
          <a:prstGeom prst="bentConnector3">
            <a:avLst>
              <a:gd name="adj1" fmla="val 229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14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0D96-0646-4686-8E05-3E02DB3385B3}"/>
              </a:ext>
            </a:extLst>
          </p:cNvPr>
          <p:cNvSpPr>
            <a:spLocks noGrp="1"/>
          </p:cNvSpPr>
          <p:nvPr>
            <p:ph type="title"/>
          </p:nvPr>
        </p:nvSpPr>
        <p:spPr>
          <a:xfrm>
            <a:off x="2098158" y="355481"/>
            <a:ext cx="8610600" cy="1293028"/>
          </a:xfrm>
        </p:spPr>
        <p:txBody>
          <a:bodyPr>
            <a:normAutofit/>
          </a:bodyPr>
          <a:lstStyle/>
          <a:p>
            <a:pPr algn="l"/>
            <a:r>
              <a:rPr lang="en-US" sz="3600" cap="none" dirty="0"/>
              <a:t>Model Implementation(Contd.)</a:t>
            </a:r>
          </a:p>
        </p:txBody>
      </p:sp>
      <p:pic>
        <p:nvPicPr>
          <p:cNvPr id="4" name="Content Placeholder 3">
            <a:extLst>
              <a:ext uri="{FF2B5EF4-FFF2-40B4-BE49-F238E27FC236}">
                <a16:creationId xmlns:a16="http://schemas.microsoft.com/office/drawing/2014/main" id="{FC393921-C4B6-49BF-9941-B0D150EF49E9}"/>
              </a:ext>
            </a:extLst>
          </p:cNvPr>
          <p:cNvPicPr>
            <a:picLocks noGrp="1" noChangeAspect="1"/>
          </p:cNvPicPr>
          <p:nvPr>
            <p:ph idx="1"/>
          </p:nvPr>
        </p:nvPicPr>
        <p:blipFill>
          <a:blip r:embed="rId3"/>
          <a:stretch>
            <a:fillRect/>
          </a:stretch>
        </p:blipFill>
        <p:spPr>
          <a:xfrm>
            <a:off x="3734806" y="2198078"/>
            <a:ext cx="3276359" cy="4024313"/>
          </a:xfrm>
          <a:prstGeom prst="rect">
            <a:avLst/>
          </a:prstGeom>
        </p:spPr>
      </p:pic>
      <p:sp>
        <p:nvSpPr>
          <p:cNvPr id="5" name="Rectangle 4">
            <a:extLst>
              <a:ext uri="{FF2B5EF4-FFF2-40B4-BE49-F238E27FC236}">
                <a16:creationId xmlns:a16="http://schemas.microsoft.com/office/drawing/2014/main" id="{F614BB36-81C2-437F-A03B-7306D7802ED3}"/>
              </a:ext>
            </a:extLst>
          </p:cNvPr>
          <p:cNvSpPr/>
          <p:nvPr/>
        </p:nvSpPr>
        <p:spPr>
          <a:xfrm>
            <a:off x="4394024" y="6363068"/>
            <a:ext cx="3622923" cy="276999"/>
          </a:xfrm>
          <a:prstGeom prst="rect">
            <a:avLst/>
          </a:prstGeom>
        </p:spPr>
        <p:txBody>
          <a:bodyPr wrap="square">
            <a:spAutoFit/>
          </a:bodyPr>
          <a:lstStyle/>
          <a:p>
            <a:r>
              <a:rPr lang="en-US" sz="1200" dirty="0">
                <a:hlinkClick r:id="rId4"/>
              </a:rPr>
              <a:t>1409.0473.pdf (arxiv.org)</a:t>
            </a:r>
            <a:endParaRPr lang="en-US" sz="1200" dirty="0"/>
          </a:p>
        </p:txBody>
      </p:sp>
      <p:sp>
        <p:nvSpPr>
          <p:cNvPr id="6" name="Rectangle 5">
            <a:extLst>
              <a:ext uri="{FF2B5EF4-FFF2-40B4-BE49-F238E27FC236}">
                <a16:creationId xmlns:a16="http://schemas.microsoft.com/office/drawing/2014/main" id="{E6B5CF38-344A-44F3-A724-9F5ACAF565C3}"/>
              </a:ext>
            </a:extLst>
          </p:cNvPr>
          <p:cNvSpPr/>
          <p:nvPr/>
        </p:nvSpPr>
        <p:spPr>
          <a:xfrm>
            <a:off x="271371" y="1789186"/>
            <a:ext cx="4353792" cy="338554"/>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ATTENTION BASED Seq 2 Seq Model:</a:t>
            </a:r>
          </a:p>
        </p:txBody>
      </p:sp>
    </p:spTree>
    <p:extLst>
      <p:ext uri="{BB962C8B-B14F-4D97-AF65-F5344CB8AC3E}">
        <p14:creationId xmlns:p14="http://schemas.microsoft.com/office/powerpoint/2010/main" val="410997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B48-C223-4F70-9EB1-B5EBE34FDFF1}"/>
              </a:ext>
            </a:extLst>
          </p:cNvPr>
          <p:cNvSpPr>
            <a:spLocks noGrp="1"/>
          </p:cNvSpPr>
          <p:nvPr>
            <p:ph type="title"/>
          </p:nvPr>
        </p:nvSpPr>
        <p:spPr>
          <a:xfrm>
            <a:off x="685800" y="752082"/>
            <a:ext cx="8610600" cy="1293028"/>
          </a:xfrm>
        </p:spPr>
        <p:txBody>
          <a:bodyPr>
            <a:normAutofit/>
          </a:bodyPr>
          <a:lstStyle/>
          <a:p>
            <a:r>
              <a:rPr lang="en-US" sz="2800" dirty="0"/>
              <a:t>System &amp; Software Specifications</a:t>
            </a:r>
          </a:p>
        </p:txBody>
      </p:sp>
      <p:graphicFrame>
        <p:nvGraphicFramePr>
          <p:cNvPr id="4" name="Content Placeholder 3">
            <a:extLst>
              <a:ext uri="{FF2B5EF4-FFF2-40B4-BE49-F238E27FC236}">
                <a16:creationId xmlns:a16="http://schemas.microsoft.com/office/drawing/2014/main" id="{56078923-45A6-4DC6-AFE1-7D67089DC612}"/>
              </a:ext>
            </a:extLst>
          </p:cNvPr>
          <p:cNvGraphicFramePr>
            <a:graphicFrameLocks noGrp="1"/>
          </p:cNvGraphicFramePr>
          <p:nvPr>
            <p:ph idx="1"/>
            <p:extLst>
              <p:ext uri="{D42A27DB-BD31-4B8C-83A1-F6EECF244321}">
                <p14:modId xmlns:p14="http://schemas.microsoft.com/office/powerpoint/2010/main" val="9939409"/>
              </p:ext>
            </p:extLst>
          </p:nvPr>
        </p:nvGraphicFramePr>
        <p:xfrm>
          <a:off x="685800" y="2247088"/>
          <a:ext cx="10820400" cy="2926080"/>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3455709880"/>
                    </a:ext>
                  </a:extLst>
                </a:gridCol>
                <a:gridCol w="5410200">
                  <a:extLst>
                    <a:ext uri="{9D8B030D-6E8A-4147-A177-3AD203B41FA5}">
                      <a16:colId xmlns:a16="http://schemas.microsoft.com/office/drawing/2014/main" val="2732823056"/>
                    </a:ext>
                  </a:extLst>
                </a:gridCol>
              </a:tblGrid>
              <a:tr h="321276">
                <a:tc>
                  <a:txBody>
                    <a:bodyPr/>
                    <a:lstStyle/>
                    <a:p>
                      <a:r>
                        <a:rPr lang="en-US" dirty="0"/>
                        <a:t>System</a:t>
                      </a:r>
                    </a:p>
                  </a:txBody>
                  <a:tcPr/>
                </a:tc>
                <a:tc>
                  <a:txBody>
                    <a:bodyPr/>
                    <a:lstStyle/>
                    <a:p>
                      <a:r>
                        <a:rPr lang="en-US" dirty="0"/>
                        <a:t>Specification</a:t>
                      </a:r>
                    </a:p>
                  </a:txBody>
                  <a:tcPr/>
                </a:tc>
                <a:extLst>
                  <a:ext uri="{0D108BD9-81ED-4DB2-BD59-A6C34878D82A}">
                    <a16:rowId xmlns:a16="http://schemas.microsoft.com/office/drawing/2014/main" val="4193604957"/>
                  </a:ext>
                </a:extLst>
              </a:tr>
              <a:tr h="321276">
                <a:tc>
                  <a:txBody>
                    <a:bodyPr/>
                    <a:lstStyle/>
                    <a:p>
                      <a:r>
                        <a:rPr lang="en-US" dirty="0"/>
                        <a:t>CPU</a:t>
                      </a:r>
                    </a:p>
                  </a:txBody>
                  <a:tcPr/>
                </a:tc>
                <a:tc>
                  <a:txBody>
                    <a:bodyPr/>
                    <a:lstStyle/>
                    <a:p>
                      <a:r>
                        <a:rPr lang="pt-BR" dirty="0"/>
                        <a:t>Model name: Intel(R) Xeon(R) CPU @ 2.00GHz</a:t>
                      </a:r>
                      <a:endParaRPr lang="en-US" dirty="0"/>
                    </a:p>
                  </a:txBody>
                  <a:tcPr/>
                </a:tc>
                <a:extLst>
                  <a:ext uri="{0D108BD9-81ED-4DB2-BD59-A6C34878D82A}">
                    <a16:rowId xmlns:a16="http://schemas.microsoft.com/office/drawing/2014/main" val="2769171165"/>
                  </a:ext>
                </a:extLst>
              </a:tr>
              <a:tr h="321276">
                <a:tc>
                  <a:txBody>
                    <a:bodyPr/>
                    <a:lstStyle/>
                    <a:p>
                      <a:endParaRPr lang="en-US"/>
                    </a:p>
                  </a:txBody>
                  <a:tcPr/>
                </a:tc>
                <a:tc>
                  <a:txBody>
                    <a:bodyPr/>
                    <a:lstStyle/>
                    <a:p>
                      <a:endParaRPr lang="en-US"/>
                    </a:p>
                  </a:txBody>
                  <a:tcPr/>
                </a:tc>
                <a:extLst>
                  <a:ext uri="{0D108BD9-81ED-4DB2-BD59-A6C34878D82A}">
                    <a16:rowId xmlns:a16="http://schemas.microsoft.com/office/drawing/2014/main" val="640364413"/>
                  </a:ext>
                </a:extLst>
              </a:tr>
              <a:tr h="321276">
                <a:tc>
                  <a:txBody>
                    <a:bodyPr/>
                    <a:lstStyle/>
                    <a:p>
                      <a:r>
                        <a:rPr lang="en-US" dirty="0"/>
                        <a:t>GPU</a:t>
                      </a:r>
                    </a:p>
                  </a:txBody>
                  <a:tcPr/>
                </a:tc>
                <a:tc>
                  <a:txBody>
                    <a:bodyPr/>
                    <a:lstStyle/>
                    <a:p>
                      <a:r>
                        <a:rPr lang="en-US" dirty="0"/>
                        <a:t>Tesla P100-PCIE-16GB</a:t>
                      </a:r>
                    </a:p>
                  </a:txBody>
                  <a:tcPr/>
                </a:tc>
                <a:extLst>
                  <a:ext uri="{0D108BD9-81ED-4DB2-BD59-A6C34878D82A}">
                    <a16:rowId xmlns:a16="http://schemas.microsoft.com/office/drawing/2014/main" val="2386711636"/>
                  </a:ext>
                </a:extLst>
              </a:tr>
              <a:tr h="321276">
                <a:tc>
                  <a:txBody>
                    <a:bodyPr/>
                    <a:lstStyle/>
                    <a:p>
                      <a:endParaRPr lang="en-US" dirty="0"/>
                    </a:p>
                  </a:txBody>
                  <a:tcPr/>
                </a:tc>
                <a:tc>
                  <a:txBody>
                    <a:bodyPr/>
                    <a:lstStyle/>
                    <a:p>
                      <a:endParaRPr lang="en-US"/>
                    </a:p>
                  </a:txBody>
                  <a:tcPr/>
                </a:tc>
                <a:extLst>
                  <a:ext uri="{0D108BD9-81ED-4DB2-BD59-A6C34878D82A}">
                    <a16:rowId xmlns:a16="http://schemas.microsoft.com/office/drawing/2014/main" val="788861765"/>
                  </a:ext>
                </a:extLst>
              </a:tr>
              <a:tr h="321276">
                <a:tc>
                  <a:txBody>
                    <a:bodyPr/>
                    <a:lstStyle/>
                    <a:p>
                      <a:r>
                        <a:rPr lang="en-US" dirty="0"/>
                        <a:t>SOFTWARE</a:t>
                      </a:r>
                    </a:p>
                  </a:txBody>
                  <a:tcPr/>
                </a:tc>
                <a:tc>
                  <a:txBody>
                    <a:bodyPr/>
                    <a:lstStyle/>
                    <a:p>
                      <a:r>
                        <a:rPr lang="en-US" dirty="0"/>
                        <a:t>Linux OS, TensorFlow version-1.7.0-rc1</a:t>
                      </a:r>
                    </a:p>
                  </a:txBody>
                  <a:tcPr/>
                </a:tc>
                <a:extLst>
                  <a:ext uri="{0D108BD9-81ED-4DB2-BD59-A6C34878D82A}">
                    <a16:rowId xmlns:a16="http://schemas.microsoft.com/office/drawing/2014/main" val="3199909121"/>
                  </a:ext>
                </a:extLst>
              </a:tr>
              <a:tr h="321276">
                <a:tc>
                  <a:txBody>
                    <a:bodyPr/>
                    <a:lstStyle/>
                    <a:p>
                      <a:endParaRPr lang="en-US"/>
                    </a:p>
                  </a:txBody>
                  <a:tcPr/>
                </a:tc>
                <a:tc>
                  <a:txBody>
                    <a:bodyPr/>
                    <a:lstStyle/>
                    <a:p>
                      <a:endParaRPr lang="en-US"/>
                    </a:p>
                  </a:txBody>
                  <a:tcPr/>
                </a:tc>
                <a:extLst>
                  <a:ext uri="{0D108BD9-81ED-4DB2-BD59-A6C34878D82A}">
                    <a16:rowId xmlns:a16="http://schemas.microsoft.com/office/drawing/2014/main" val="4083846632"/>
                  </a:ext>
                </a:extLst>
              </a:tr>
              <a:tr h="31687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65234500"/>
                  </a:ext>
                </a:extLst>
              </a:tr>
            </a:tbl>
          </a:graphicData>
        </a:graphic>
      </p:graphicFrame>
    </p:spTree>
    <p:extLst>
      <p:ext uri="{BB962C8B-B14F-4D97-AF65-F5344CB8AC3E}">
        <p14:creationId xmlns:p14="http://schemas.microsoft.com/office/powerpoint/2010/main" val="59783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6E08-C038-4E65-BC60-7163ACE51FEF}"/>
              </a:ext>
            </a:extLst>
          </p:cNvPr>
          <p:cNvSpPr>
            <a:spLocks noGrp="1"/>
          </p:cNvSpPr>
          <p:nvPr>
            <p:ph type="title"/>
          </p:nvPr>
        </p:nvSpPr>
        <p:spPr>
          <a:xfrm>
            <a:off x="1281597" y="666284"/>
            <a:ext cx="8610600" cy="1293028"/>
          </a:xfrm>
        </p:spPr>
        <p:txBody>
          <a:bodyPr/>
          <a:lstStyle/>
          <a:p>
            <a:pPr algn="ctr"/>
            <a:r>
              <a:rPr lang="en-US" dirty="0"/>
              <a:t>Analysis &amp; metrics</a:t>
            </a:r>
          </a:p>
        </p:txBody>
      </p:sp>
      <p:pic>
        <p:nvPicPr>
          <p:cNvPr id="6" name="Picture 5">
            <a:extLst>
              <a:ext uri="{FF2B5EF4-FFF2-40B4-BE49-F238E27FC236}">
                <a16:creationId xmlns:a16="http://schemas.microsoft.com/office/drawing/2014/main" id="{CFC9D7F9-E8D5-4121-9C24-DDFEBBB4D807}"/>
              </a:ext>
            </a:extLst>
          </p:cNvPr>
          <p:cNvPicPr>
            <a:picLocks noChangeAspect="1"/>
          </p:cNvPicPr>
          <p:nvPr/>
        </p:nvPicPr>
        <p:blipFill>
          <a:blip r:embed="rId2"/>
          <a:stretch>
            <a:fillRect/>
          </a:stretch>
        </p:blipFill>
        <p:spPr>
          <a:xfrm>
            <a:off x="721609" y="2559875"/>
            <a:ext cx="4073676" cy="2660711"/>
          </a:xfrm>
          <a:prstGeom prst="rect">
            <a:avLst/>
          </a:prstGeom>
        </p:spPr>
      </p:pic>
      <p:pic>
        <p:nvPicPr>
          <p:cNvPr id="7" name="Picture 6">
            <a:extLst>
              <a:ext uri="{FF2B5EF4-FFF2-40B4-BE49-F238E27FC236}">
                <a16:creationId xmlns:a16="http://schemas.microsoft.com/office/drawing/2014/main" id="{A8BA80B5-3789-43BA-B08E-BE1221E40CE0}"/>
              </a:ext>
            </a:extLst>
          </p:cNvPr>
          <p:cNvPicPr>
            <a:picLocks noChangeAspect="1"/>
          </p:cNvPicPr>
          <p:nvPr/>
        </p:nvPicPr>
        <p:blipFill>
          <a:blip r:embed="rId3"/>
          <a:stretch>
            <a:fillRect/>
          </a:stretch>
        </p:blipFill>
        <p:spPr>
          <a:xfrm>
            <a:off x="7316395" y="2559874"/>
            <a:ext cx="3862611" cy="2755545"/>
          </a:xfrm>
          <a:prstGeom prst="rect">
            <a:avLst/>
          </a:prstGeom>
        </p:spPr>
      </p:pic>
      <p:sp>
        <p:nvSpPr>
          <p:cNvPr id="8" name="Content Placeholder 2">
            <a:extLst>
              <a:ext uri="{FF2B5EF4-FFF2-40B4-BE49-F238E27FC236}">
                <a16:creationId xmlns:a16="http://schemas.microsoft.com/office/drawing/2014/main" id="{2B6344ED-A414-4C47-A57C-2E54052BA02D}"/>
              </a:ext>
            </a:extLst>
          </p:cNvPr>
          <p:cNvSpPr txBox="1">
            <a:spLocks/>
          </p:cNvSpPr>
          <p:nvPr/>
        </p:nvSpPr>
        <p:spPr>
          <a:xfrm>
            <a:off x="176697" y="2559874"/>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fig(a)							fig(b)				</a:t>
            </a:r>
          </a:p>
          <a:p>
            <a:pPr marL="0" indent="0">
              <a:buFont typeface="Arial" panose="020B0604020202020204" pitchFamily="34" charset="0"/>
              <a:buNone/>
            </a:pPr>
            <a:r>
              <a:rPr lang="en-US" sz="1200" dirty="0"/>
              <a:t>			</a:t>
            </a:r>
            <a:r>
              <a:rPr lang="en-US" sz="1400" dirty="0"/>
              <a:t>Fig (a) &amp; (b) :  LSTM-RNN-Seq2Seq   Model performance </a:t>
            </a:r>
          </a:p>
          <a:p>
            <a:pPr marL="0" inden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89890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7360DE9-C175-40AD-9977-9530E9A947CB}"/>
              </a:ext>
            </a:extLst>
          </p:cNvPr>
          <p:cNvPicPr>
            <a:picLocks noGrp="1" noChangeAspect="1"/>
          </p:cNvPicPr>
          <p:nvPr>
            <p:ph idx="1"/>
          </p:nvPr>
        </p:nvPicPr>
        <p:blipFill>
          <a:blip r:embed="rId2"/>
          <a:stretch>
            <a:fillRect/>
          </a:stretch>
        </p:blipFill>
        <p:spPr>
          <a:xfrm>
            <a:off x="874458" y="2195623"/>
            <a:ext cx="4207129" cy="2795587"/>
          </a:xfrm>
          <a:prstGeom prst="rect">
            <a:avLst/>
          </a:prstGeom>
        </p:spPr>
      </p:pic>
      <p:pic>
        <p:nvPicPr>
          <p:cNvPr id="5" name="Picture 4">
            <a:extLst>
              <a:ext uri="{FF2B5EF4-FFF2-40B4-BE49-F238E27FC236}">
                <a16:creationId xmlns:a16="http://schemas.microsoft.com/office/drawing/2014/main" id="{3920F877-2E7E-4FA8-9EC9-C7FC1DA46CF1}"/>
              </a:ext>
            </a:extLst>
          </p:cNvPr>
          <p:cNvPicPr>
            <a:picLocks noChangeAspect="1"/>
          </p:cNvPicPr>
          <p:nvPr/>
        </p:nvPicPr>
        <p:blipFill>
          <a:blip r:embed="rId3"/>
          <a:stretch>
            <a:fillRect/>
          </a:stretch>
        </p:blipFill>
        <p:spPr>
          <a:xfrm>
            <a:off x="7367588" y="2195623"/>
            <a:ext cx="4048125" cy="2847975"/>
          </a:xfrm>
          <a:prstGeom prst="rect">
            <a:avLst/>
          </a:prstGeom>
        </p:spPr>
      </p:pic>
      <p:sp>
        <p:nvSpPr>
          <p:cNvPr id="6" name="Content Placeholder 2">
            <a:extLst>
              <a:ext uri="{FF2B5EF4-FFF2-40B4-BE49-F238E27FC236}">
                <a16:creationId xmlns:a16="http://schemas.microsoft.com/office/drawing/2014/main" id="{DE009A80-701F-4FE8-BDD4-E3FE67180AEF}"/>
              </a:ext>
            </a:extLst>
          </p:cNvPr>
          <p:cNvSpPr txBox="1">
            <a:spLocks/>
          </p:cNvSpPr>
          <p:nvPr/>
        </p:nvSpPr>
        <p:spPr>
          <a:xfrm>
            <a:off x="358606" y="2559874"/>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fig(c)							fig(d)				</a:t>
            </a:r>
          </a:p>
          <a:p>
            <a:pPr marL="0" indent="0">
              <a:buFont typeface="Arial" panose="020B0604020202020204" pitchFamily="34" charset="0"/>
              <a:buNone/>
            </a:pPr>
            <a:r>
              <a:rPr lang="en-US" sz="1200" dirty="0"/>
              <a:t>			</a:t>
            </a:r>
            <a:r>
              <a:rPr lang="en-US" sz="1400" dirty="0"/>
              <a:t>Fig (c) &amp; (d):   ATTENTION-Based-Seq2Seq   Model performance </a:t>
            </a:r>
          </a:p>
          <a:p>
            <a:pPr marL="0" inden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49552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8F5C-E718-431D-AD52-2A63C8C23037}"/>
              </a:ext>
            </a:extLst>
          </p:cNvPr>
          <p:cNvSpPr>
            <a:spLocks noGrp="1"/>
          </p:cNvSpPr>
          <p:nvPr>
            <p:ph type="title"/>
          </p:nvPr>
        </p:nvSpPr>
        <p:spPr>
          <a:xfrm>
            <a:off x="1514252" y="460516"/>
            <a:ext cx="8610600" cy="1293028"/>
          </a:xfrm>
        </p:spPr>
        <p:txBody>
          <a:bodyPr/>
          <a:lstStyle/>
          <a:p>
            <a:pPr algn="ctr"/>
            <a:r>
              <a:rPr lang="en-US" dirty="0"/>
              <a:t>Results</a:t>
            </a:r>
            <a:br>
              <a:rPr lang="en-US" dirty="0"/>
            </a:br>
            <a:endParaRPr lang="en-US" dirty="0"/>
          </a:p>
        </p:txBody>
      </p:sp>
      <p:graphicFrame>
        <p:nvGraphicFramePr>
          <p:cNvPr id="4" name="Content Placeholder 3">
            <a:extLst>
              <a:ext uri="{FF2B5EF4-FFF2-40B4-BE49-F238E27FC236}">
                <a16:creationId xmlns:a16="http://schemas.microsoft.com/office/drawing/2014/main" id="{6382BA58-B8B0-469C-8B38-E6F052725699}"/>
              </a:ext>
            </a:extLst>
          </p:cNvPr>
          <p:cNvGraphicFramePr>
            <a:graphicFrameLocks noGrp="1"/>
          </p:cNvGraphicFramePr>
          <p:nvPr>
            <p:ph idx="1"/>
            <p:extLst>
              <p:ext uri="{D42A27DB-BD31-4B8C-83A1-F6EECF244321}">
                <p14:modId xmlns:p14="http://schemas.microsoft.com/office/powerpoint/2010/main" val="1978216730"/>
              </p:ext>
            </p:extLst>
          </p:nvPr>
        </p:nvGraphicFramePr>
        <p:xfrm>
          <a:off x="590107" y="1245363"/>
          <a:ext cx="10268395" cy="5152121"/>
        </p:xfrm>
        <a:graphic>
          <a:graphicData uri="http://schemas.openxmlformats.org/drawingml/2006/table">
            <a:tbl>
              <a:tblPr firstRow="1" bandRow="1">
                <a:tableStyleId>{5C22544A-7EE6-4342-B048-85BDC9FD1C3A}</a:tableStyleId>
              </a:tblPr>
              <a:tblGrid>
                <a:gridCol w="1801089">
                  <a:extLst>
                    <a:ext uri="{9D8B030D-6E8A-4147-A177-3AD203B41FA5}">
                      <a16:colId xmlns:a16="http://schemas.microsoft.com/office/drawing/2014/main" val="1704789989"/>
                    </a:ext>
                  </a:extLst>
                </a:gridCol>
                <a:gridCol w="1876766">
                  <a:extLst>
                    <a:ext uri="{9D8B030D-6E8A-4147-A177-3AD203B41FA5}">
                      <a16:colId xmlns:a16="http://schemas.microsoft.com/office/drawing/2014/main" val="459691289"/>
                    </a:ext>
                  </a:extLst>
                </a:gridCol>
                <a:gridCol w="2643201">
                  <a:extLst>
                    <a:ext uri="{9D8B030D-6E8A-4147-A177-3AD203B41FA5}">
                      <a16:colId xmlns:a16="http://schemas.microsoft.com/office/drawing/2014/main" val="3434865721"/>
                    </a:ext>
                  </a:extLst>
                </a:gridCol>
                <a:gridCol w="1850065">
                  <a:extLst>
                    <a:ext uri="{9D8B030D-6E8A-4147-A177-3AD203B41FA5}">
                      <a16:colId xmlns:a16="http://schemas.microsoft.com/office/drawing/2014/main" val="1108861904"/>
                    </a:ext>
                  </a:extLst>
                </a:gridCol>
                <a:gridCol w="2097274">
                  <a:extLst>
                    <a:ext uri="{9D8B030D-6E8A-4147-A177-3AD203B41FA5}">
                      <a16:colId xmlns:a16="http://schemas.microsoft.com/office/drawing/2014/main" val="4080866193"/>
                    </a:ext>
                  </a:extLst>
                </a:gridCol>
              </a:tblGrid>
              <a:tr h="835027">
                <a:tc>
                  <a:txBody>
                    <a:bodyPr/>
                    <a:lstStyle/>
                    <a:p>
                      <a:r>
                        <a:rPr lang="en-US" dirty="0"/>
                        <a:t>epochs</a:t>
                      </a:r>
                    </a:p>
                  </a:txBody>
                  <a:tcPr/>
                </a:tc>
                <a:tc>
                  <a:txBody>
                    <a:bodyPr/>
                    <a:lstStyle/>
                    <a:p>
                      <a:r>
                        <a:rPr lang="en-US" dirty="0"/>
                        <a:t>Train Accuracy</a:t>
                      </a:r>
                    </a:p>
                  </a:txBody>
                  <a:tcPr/>
                </a:tc>
                <a:tc>
                  <a:txBody>
                    <a:bodyPr/>
                    <a:lstStyle/>
                    <a:p>
                      <a:r>
                        <a:rPr lang="en-US" dirty="0" err="1"/>
                        <a:t>ValidationAccuracy</a:t>
                      </a:r>
                      <a:endParaRPr lang="en-US" dirty="0"/>
                    </a:p>
                  </a:txBody>
                  <a:tcPr/>
                </a:tc>
                <a:tc>
                  <a:txBody>
                    <a:bodyPr/>
                    <a:lstStyle/>
                    <a:p>
                      <a:r>
                        <a:rPr lang="en-US" dirty="0"/>
                        <a:t>Training Loss</a:t>
                      </a:r>
                    </a:p>
                  </a:txBody>
                  <a:tcPr/>
                </a:tc>
                <a:tc>
                  <a:txBody>
                    <a:bodyPr/>
                    <a:lstStyle/>
                    <a:p>
                      <a:r>
                        <a:rPr lang="en-US" dirty="0"/>
                        <a:t>Validation Loss</a:t>
                      </a:r>
                    </a:p>
                  </a:txBody>
                  <a:tcPr/>
                </a:tc>
                <a:extLst>
                  <a:ext uri="{0D108BD9-81ED-4DB2-BD59-A6C34878D82A}">
                    <a16:rowId xmlns:a16="http://schemas.microsoft.com/office/drawing/2014/main" val="2785986945"/>
                  </a:ext>
                </a:extLst>
              </a:tr>
              <a:tr h="835027">
                <a:tc>
                  <a:txBody>
                    <a:bodyPr/>
                    <a:lstStyle/>
                    <a:p>
                      <a:r>
                        <a:rPr lang="en-US" dirty="0"/>
                        <a:t>1. </a:t>
                      </a:r>
                      <a:r>
                        <a:rPr lang="en-US" b="1" dirty="0"/>
                        <a:t>LSTM-RNN –BASED-Seq2Seq</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485152350"/>
                  </a:ext>
                </a:extLst>
              </a:tr>
              <a:tr h="657218">
                <a:tc>
                  <a:txBody>
                    <a:bodyPr/>
                    <a:lstStyle/>
                    <a:p>
                      <a:r>
                        <a:rPr lang="en-US" dirty="0"/>
                        <a:t>                 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0.7111</a:t>
                      </a:r>
                    </a:p>
                  </a:txBody>
                  <a:tcPr/>
                </a:tc>
                <a:tc>
                  <a:txBody>
                    <a:bodyPr/>
                    <a:lstStyle/>
                    <a:p>
                      <a:r>
                        <a:rPr lang="en-US" dirty="0"/>
                        <a:t>0.7043</a:t>
                      </a:r>
                    </a:p>
                  </a:txBody>
                  <a:tcPr/>
                </a:tc>
                <a:tc>
                  <a:txBody>
                    <a:bodyPr/>
                    <a:lstStyle/>
                    <a:p>
                      <a:r>
                        <a:rPr lang="en-US" dirty="0"/>
                        <a:t>1.495</a:t>
                      </a:r>
                    </a:p>
                  </a:txBody>
                  <a:tcPr/>
                </a:tc>
                <a:tc>
                  <a:txBody>
                    <a:bodyPr/>
                    <a:lstStyle/>
                    <a:p>
                      <a:r>
                        <a:rPr lang="en-US" dirty="0"/>
                        <a:t>1.667</a:t>
                      </a:r>
                    </a:p>
                  </a:txBody>
                  <a:tcPr/>
                </a:tc>
                <a:extLst>
                  <a:ext uri="{0D108BD9-81ED-4DB2-BD59-A6C34878D82A}">
                    <a16:rowId xmlns:a16="http://schemas.microsoft.com/office/drawing/2014/main" val="1203595381"/>
                  </a:ext>
                </a:extLst>
              </a:tr>
              <a:tr h="380769">
                <a:tc>
                  <a:txBody>
                    <a:bodyPr/>
                    <a:lstStyle/>
                    <a:p>
                      <a:r>
                        <a:rPr lang="en-US" dirty="0"/>
                        <a:t>                 30</a:t>
                      </a:r>
                    </a:p>
                  </a:txBody>
                  <a:tcPr/>
                </a:tc>
                <a:tc>
                  <a:txBody>
                    <a:bodyPr/>
                    <a:lstStyle/>
                    <a:p>
                      <a:r>
                        <a:rPr lang="en-US" dirty="0"/>
                        <a:t>0.7683</a:t>
                      </a:r>
                    </a:p>
                  </a:txBody>
                  <a:tcPr/>
                </a:tc>
                <a:tc>
                  <a:txBody>
                    <a:bodyPr/>
                    <a:lstStyle/>
                    <a:p>
                      <a:r>
                        <a:rPr lang="en-US" dirty="0"/>
                        <a:t>0.7068</a:t>
                      </a:r>
                    </a:p>
                  </a:txBody>
                  <a:tcPr/>
                </a:tc>
                <a:tc>
                  <a:txBody>
                    <a:bodyPr/>
                    <a:lstStyle/>
                    <a:p>
                      <a:r>
                        <a:rPr lang="en-US" dirty="0"/>
                        <a:t>1.154</a:t>
                      </a:r>
                    </a:p>
                  </a:txBody>
                  <a:tcPr/>
                </a:tc>
                <a:tc>
                  <a:txBody>
                    <a:bodyPr/>
                    <a:lstStyle/>
                    <a:p>
                      <a:r>
                        <a:rPr lang="en-US" dirty="0"/>
                        <a:t>1.874</a:t>
                      </a:r>
                    </a:p>
                  </a:txBody>
                  <a:tcPr/>
                </a:tc>
                <a:extLst>
                  <a:ext uri="{0D108BD9-81ED-4DB2-BD59-A6C34878D82A}">
                    <a16:rowId xmlns:a16="http://schemas.microsoft.com/office/drawing/2014/main" val="482979080"/>
                  </a:ext>
                </a:extLst>
              </a:tr>
              <a:tr h="380769">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13284838"/>
                  </a:ext>
                </a:extLst>
              </a:tr>
              <a:tr h="835027">
                <a:tc>
                  <a:txBody>
                    <a:bodyPr/>
                    <a:lstStyle/>
                    <a:p>
                      <a:r>
                        <a:rPr lang="en-US" dirty="0"/>
                        <a:t>2. </a:t>
                      </a:r>
                      <a:r>
                        <a:rPr lang="en-US" b="1" dirty="0"/>
                        <a:t>ATTENTION-BASED-Seq2Seq</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325295498"/>
                  </a:ext>
                </a:extLst>
              </a:tr>
              <a:tr h="429458">
                <a:tc>
                  <a:txBody>
                    <a:bodyPr/>
                    <a:lstStyle/>
                    <a:p>
                      <a:r>
                        <a:rPr lang="en-US" dirty="0"/>
                        <a:t>                 10</a:t>
                      </a:r>
                    </a:p>
                  </a:txBody>
                  <a:tcPr/>
                </a:tc>
                <a:tc>
                  <a:txBody>
                    <a:bodyPr/>
                    <a:lstStyle/>
                    <a:p>
                      <a:r>
                        <a:rPr lang="en-US" dirty="0"/>
                        <a:t>0.8396</a:t>
                      </a:r>
                    </a:p>
                  </a:txBody>
                  <a:tcPr/>
                </a:tc>
                <a:tc>
                  <a:txBody>
                    <a:bodyPr/>
                    <a:lstStyle/>
                    <a:p>
                      <a:r>
                        <a:rPr lang="en-US" dirty="0"/>
                        <a:t>0.7040</a:t>
                      </a:r>
                    </a:p>
                  </a:txBody>
                  <a:tcPr/>
                </a:tc>
                <a:tc>
                  <a:txBody>
                    <a:bodyPr/>
                    <a:lstStyle/>
                    <a:p>
                      <a:r>
                        <a:rPr lang="en-US" dirty="0"/>
                        <a:t>0.7749</a:t>
                      </a:r>
                    </a:p>
                  </a:txBody>
                  <a:tcPr/>
                </a:tc>
                <a:tc>
                  <a:txBody>
                    <a:bodyPr/>
                    <a:lstStyle/>
                    <a:p>
                      <a:r>
                        <a:rPr lang="en-US" dirty="0"/>
                        <a:t>1.961</a:t>
                      </a:r>
                    </a:p>
                  </a:txBody>
                  <a:tcPr/>
                </a:tc>
                <a:extLst>
                  <a:ext uri="{0D108BD9-81ED-4DB2-BD59-A6C34878D82A}">
                    <a16:rowId xmlns:a16="http://schemas.microsoft.com/office/drawing/2014/main" val="1976983570"/>
                  </a:ext>
                </a:extLst>
              </a:tr>
              <a:tr h="584519">
                <a:tc>
                  <a:txBody>
                    <a:bodyPr/>
                    <a:lstStyle/>
                    <a:p>
                      <a:r>
                        <a:rPr lang="en-US" dirty="0"/>
                        <a:t>                 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0.9452</a:t>
                      </a:r>
                    </a:p>
                    <a:p>
                      <a:endParaRPr lang="en-US" dirty="0"/>
                    </a:p>
                  </a:txBody>
                  <a:tcPr/>
                </a:tc>
                <a:tc>
                  <a:txBody>
                    <a:bodyPr/>
                    <a:lstStyle/>
                    <a:p>
                      <a:r>
                        <a:rPr lang="en-US" dirty="0"/>
                        <a:t>0.7053</a:t>
                      </a:r>
                    </a:p>
                  </a:txBody>
                  <a:tcPr/>
                </a:tc>
                <a:tc>
                  <a:txBody>
                    <a:bodyPr/>
                    <a:lstStyle/>
                    <a:p>
                      <a:r>
                        <a:rPr lang="en-US" dirty="0"/>
                        <a:t>0.2144</a:t>
                      </a:r>
                    </a:p>
                  </a:txBody>
                  <a:tcPr/>
                </a:tc>
                <a:tc>
                  <a:txBody>
                    <a:bodyPr/>
                    <a:lstStyle/>
                    <a:p>
                      <a:r>
                        <a:rPr lang="en-US" dirty="0"/>
                        <a:t>2.503</a:t>
                      </a:r>
                    </a:p>
                  </a:txBody>
                  <a:tcPr/>
                </a:tc>
                <a:extLst>
                  <a:ext uri="{0D108BD9-81ED-4DB2-BD59-A6C34878D82A}">
                    <a16:rowId xmlns:a16="http://schemas.microsoft.com/office/drawing/2014/main" val="2681121472"/>
                  </a:ext>
                </a:extLst>
              </a:tr>
            </a:tbl>
          </a:graphicData>
        </a:graphic>
      </p:graphicFrame>
    </p:spTree>
    <p:extLst>
      <p:ext uri="{BB962C8B-B14F-4D97-AF65-F5344CB8AC3E}">
        <p14:creationId xmlns:p14="http://schemas.microsoft.com/office/powerpoint/2010/main" val="4235073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0EFA-472C-480B-82A0-4067B09A5C8A}"/>
              </a:ext>
            </a:extLst>
          </p:cNvPr>
          <p:cNvSpPr>
            <a:spLocks noGrp="1"/>
          </p:cNvSpPr>
          <p:nvPr>
            <p:ph type="title"/>
          </p:nvPr>
        </p:nvSpPr>
        <p:spPr>
          <a:xfrm>
            <a:off x="1652176" y="0"/>
            <a:ext cx="8610600" cy="1293028"/>
          </a:xfrm>
        </p:spPr>
        <p:txBody>
          <a:bodyPr>
            <a:normAutofit/>
          </a:bodyPr>
          <a:lstStyle/>
          <a:p>
            <a:pPr algn="ctr"/>
            <a:r>
              <a:rPr lang="en-US" sz="3200" dirty="0"/>
              <a:t>Inference performance of chatbot with Human</a:t>
            </a:r>
          </a:p>
        </p:txBody>
      </p:sp>
      <p:pic>
        <p:nvPicPr>
          <p:cNvPr id="18" name="Content Placeholder 17">
            <a:extLst>
              <a:ext uri="{FF2B5EF4-FFF2-40B4-BE49-F238E27FC236}">
                <a16:creationId xmlns:a16="http://schemas.microsoft.com/office/drawing/2014/main" id="{C2AEA909-D2C4-4BD5-90D5-AEE49436C3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688" y="906302"/>
            <a:ext cx="3434316" cy="5356275"/>
          </a:xfrm>
        </p:spPr>
      </p:pic>
      <p:pic>
        <p:nvPicPr>
          <p:cNvPr id="22" name="Picture 21">
            <a:extLst>
              <a:ext uri="{FF2B5EF4-FFF2-40B4-BE49-F238E27FC236}">
                <a16:creationId xmlns:a16="http://schemas.microsoft.com/office/drawing/2014/main" id="{8B785616-F7AF-4826-9E94-2B503454B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6806" y="818801"/>
            <a:ext cx="4378495" cy="5443776"/>
          </a:xfrm>
          <a:prstGeom prst="rect">
            <a:avLst/>
          </a:prstGeom>
        </p:spPr>
      </p:pic>
      <p:sp>
        <p:nvSpPr>
          <p:cNvPr id="24" name="TextBox 23" descr="ssss">
            <a:extLst>
              <a:ext uri="{FF2B5EF4-FFF2-40B4-BE49-F238E27FC236}">
                <a16:creationId xmlns:a16="http://schemas.microsoft.com/office/drawing/2014/main" id="{E0986F5D-0CE3-46EA-A029-976248DC0605}"/>
              </a:ext>
            </a:extLst>
          </p:cNvPr>
          <p:cNvSpPr txBox="1"/>
          <p:nvPr/>
        </p:nvSpPr>
        <p:spPr>
          <a:xfrm>
            <a:off x="723014" y="6284686"/>
            <a:ext cx="2860158" cy="338554"/>
          </a:xfrm>
          <a:prstGeom prst="rect">
            <a:avLst/>
          </a:prstGeom>
          <a:noFill/>
        </p:spPr>
        <p:txBody>
          <a:bodyPr wrap="square" rtlCol="0">
            <a:spAutoFit/>
          </a:bodyPr>
          <a:lstStyle/>
          <a:p>
            <a:r>
              <a:rPr lang="en-US" sz="1600" dirty="0"/>
              <a:t>LSTM-RNN based inference</a:t>
            </a:r>
          </a:p>
        </p:txBody>
      </p:sp>
      <p:sp>
        <p:nvSpPr>
          <p:cNvPr id="25" name="TextBox 24" descr="ssss">
            <a:extLst>
              <a:ext uri="{FF2B5EF4-FFF2-40B4-BE49-F238E27FC236}">
                <a16:creationId xmlns:a16="http://schemas.microsoft.com/office/drawing/2014/main" id="{27E92F17-7187-42D7-AF88-5D40DCE4DD22}"/>
              </a:ext>
            </a:extLst>
          </p:cNvPr>
          <p:cNvSpPr txBox="1"/>
          <p:nvPr/>
        </p:nvSpPr>
        <p:spPr>
          <a:xfrm>
            <a:off x="8235974" y="6284686"/>
            <a:ext cx="2860158" cy="338554"/>
          </a:xfrm>
          <a:prstGeom prst="rect">
            <a:avLst/>
          </a:prstGeom>
          <a:noFill/>
        </p:spPr>
        <p:txBody>
          <a:bodyPr wrap="square" rtlCol="0">
            <a:spAutoFit/>
          </a:bodyPr>
          <a:lstStyle/>
          <a:p>
            <a:r>
              <a:rPr lang="en-US" sz="1600" dirty="0"/>
              <a:t>Attention based inference</a:t>
            </a:r>
          </a:p>
        </p:txBody>
      </p:sp>
    </p:spTree>
    <p:extLst>
      <p:ext uri="{BB962C8B-B14F-4D97-AF65-F5344CB8AC3E}">
        <p14:creationId xmlns:p14="http://schemas.microsoft.com/office/powerpoint/2010/main" val="4269788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1B75-6BD8-44B0-B3EC-71E5794F3ED0}"/>
              </a:ext>
            </a:extLst>
          </p:cNvPr>
          <p:cNvSpPr>
            <a:spLocks noGrp="1"/>
          </p:cNvSpPr>
          <p:nvPr>
            <p:ph type="title"/>
          </p:nvPr>
        </p:nvSpPr>
        <p:spPr>
          <a:xfrm>
            <a:off x="939209" y="639315"/>
            <a:ext cx="8610600" cy="1293028"/>
          </a:xfrm>
        </p:spPr>
        <p:txBody>
          <a:bodyPr/>
          <a:lstStyle/>
          <a:p>
            <a:pPr algn="ctr"/>
            <a:r>
              <a:rPr lang="en-US" dirty="0"/>
              <a:t>Conclusion &amp; Future Work</a:t>
            </a:r>
          </a:p>
        </p:txBody>
      </p:sp>
      <p:sp>
        <p:nvSpPr>
          <p:cNvPr id="3" name="Content Placeholder 2">
            <a:extLst>
              <a:ext uri="{FF2B5EF4-FFF2-40B4-BE49-F238E27FC236}">
                <a16:creationId xmlns:a16="http://schemas.microsoft.com/office/drawing/2014/main" id="{5ED5480D-6FD9-40A1-AB6F-FD43AA80EAD3}"/>
              </a:ext>
            </a:extLst>
          </p:cNvPr>
          <p:cNvSpPr>
            <a:spLocks noGrp="1"/>
          </p:cNvSpPr>
          <p:nvPr>
            <p:ph idx="1"/>
          </p:nvPr>
        </p:nvSpPr>
        <p:spPr/>
        <p:txBody>
          <a:bodyPr>
            <a:normAutofit lnSpcReduction="10000"/>
          </a:bodyPr>
          <a:lstStyle/>
          <a:p>
            <a:r>
              <a:rPr lang="en-US" dirty="0"/>
              <a:t>Thus we observe significant improvement in the area of performance with regards to the Attention Based Seq2Seq model than that of the former.</a:t>
            </a:r>
          </a:p>
          <a:p>
            <a:r>
              <a:rPr lang="en-US" dirty="0"/>
              <a:t>The response from the Attention Based Chatbot model performs more superior and preserves the context of the sentence. </a:t>
            </a:r>
          </a:p>
          <a:p>
            <a:endParaRPr lang="en-US" dirty="0"/>
          </a:p>
          <a:p>
            <a:r>
              <a:rPr lang="en-US" dirty="0"/>
              <a:t>In the future proceedings, this project can be extended to work with pretrained models such as:</a:t>
            </a:r>
          </a:p>
          <a:p>
            <a:pPr lvl="1"/>
            <a:r>
              <a:rPr lang="en-US" dirty="0"/>
              <a:t>GPT-3,</a:t>
            </a:r>
          </a:p>
          <a:p>
            <a:pPr lvl="1"/>
            <a:r>
              <a:rPr lang="en-US" dirty="0"/>
              <a:t>BERT </a:t>
            </a:r>
          </a:p>
          <a:p>
            <a:pPr lvl="1"/>
            <a:endParaRPr lang="en-US" dirty="0"/>
          </a:p>
          <a:p>
            <a:pPr marL="0" indent="0">
              <a:buNone/>
            </a:pPr>
            <a:r>
              <a:rPr lang="en-US" dirty="0">
                <a:sym typeface="Wingdings" panose="05000000000000000000" pitchFamily="2" charset="2"/>
              </a:rPr>
              <a:t>To</a:t>
            </a:r>
            <a:r>
              <a:rPr lang="en-US" dirty="0"/>
              <a:t> achieve better accuracy &amp; Coherence during conversation, with tradeoff of being Computational Expensive.</a:t>
            </a:r>
          </a:p>
          <a:p>
            <a:endParaRPr lang="en-US" dirty="0"/>
          </a:p>
        </p:txBody>
      </p:sp>
    </p:spTree>
    <p:extLst>
      <p:ext uri="{BB962C8B-B14F-4D97-AF65-F5344CB8AC3E}">
        <p14:creationId xmlns:p14="http://schemas.microsoft.com/office/powerpoint/2010/main" val="2001594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EC62-68B6-41A3-A223-1F9B6BAE9C45}"/>
              </a:ext>
            </a:extLst>
          </p:cNvPr>
          <p:cNvSpPr>
            <a:spLocks noGrp="1"/>
          </p:cNvSpPr>
          <p:nvPr>
            <p:ph type="title"/>
          </p:nvPr>
        </p:nvSpPr>
        <p:spPr>
          <a:xfrm>
            <a:off x="1192635" y="639315"/>
            <a:ext cx="8610600" cy="1293028"/>
          </a:xfrm>
        </p:spPr>
        <p:txBody>
          <a:bodyPr/>
          <a:lstStyle/>
          <a:p>
            <a:pPr algn="ctr"/>
            <a:r>
              <a:rPr lang="en-US" dirty="0"/>
              <a:t>relevant work &amp; References </a:t>
            </a:r>
          </a:p>
        </p:txBody>
      </p:sp>
      <p:sp>
        <p:nvSpPr>
          <p:cNvPr id="3" name="Content Placeholder 2">
            <a:extLst>
              <a:ext uri="{FF2B5EF4-FFF2-40B4-BE49-F238E27FC236}">
                <a16:creationId xmlns:a16="http://schemas.microsoft.com/office/drawing/2014/main" id="{3ECF7635-35E6-4077-A91A-122538D287C0}"/>
              </a:ext>
            </a:extLst>
          </p:cNvPr>
          <p:cNvSpPr>
            <a:spLocks noGrp="1"/>
          </p:cNvSpPr>
          <p:nvPr>
            <p:ph idx="1"/>
          </p:nvPr>
        </p:nvSpPr>
        <p:spPr/>
        <p:txBody>
          <a:bodyPr>
            <a:normAutofit/>
          </a:bodyPr>
          <a:lstStyle/>
          <a:p>
            <a:pPr marL="0" indent="0">
              <a:buNone/>
            </a:pPr>
            <a:r>
              <a:rPr lang="en-US" sz="1600" dirty="0"/>
              <a:t>1.Manyu </a:t>
            </a:r>
            <a:r>
              <a:rPr lang="en-US" sz="1600" dirty="0" err="1"/>
              <a:t>Dhyani</a:t>
            </a:r>
            <a:r>
              <a:rPr lang="en-US" sz="1600" dirty="0"/>
              <a:t>, Rajiv </a:t>
            </a:r>
            <a:r>
              <a:rPr lang="en-US" sz="1600" dirty="0" err="1"/>
              <a:t>Kumar,An</a:t>
            </a:r>
            <a:r>
              <a:rPr lang="en-US" sz="1600" dirty="0"/>
              <a:t> intelligent Chatbot using deep learning with Bidirectional RNN and</a:t>
            </a:r>
          </a:p>
          <a:p>
            <a:pPr marL="0" indent="0">
              <a:buNone/>
            </a:pPr>
            <a:r>
              <a:rPr lang="en-US" sz="1600" dirty="0"/>
              <a:t>attention </a:t>
            </a:r>
            <a:r>
              <a:rPr lang="en-US" sz="1600" dirty="0" err="1"/>
              <a:t>model,Materials</a:t>
            </a:r>
            <a:r>
              <a:rPr lang="en-US" sz="1600" dirty="0"/>
              <a:t> Today: </a:t>
            </a:r>
            <a:r>
              <a:rPr lang="en-US" sz="1600" dirty="0" err="1"/>
              <a:t>Proceedings,Volume</a:t>
            </a:r>
            <a:r>
              <a:rPr lang="en-US" sz="1600" dirty="0"/>
              <a:t> 34, Part 3,2021,Pages 817-824,ISSN 2214-7853</a:t>
            </a:r>
          </a:p>
          <a:p>
            <a:pPr marL="0" indent="0">
              <a:buNone/>
            </a:pPr>
            <a:endParaRPr lang="en-US" sz="1600" dirty="0"/>
          </a:p>
          <a:p>
            <a:pPr marL="0" indent="0">
              <a:buNone/>
            </a:pPr>
            <a:r>
              <a:rPr lang="en-US" sz="1600" dirty="0"/>
              <a:t>2. Eric W.T. Ngai, Maggie C. M. Lee, Mei Luo, Patrick S.L. Chan, </a:t>
            </a:r>
            <a:r>
              <a:rPr lang="en-US" sz="1600" dirty="0" err="1"/>
              <a:t>Tenglu</a:t>
            </a:r>
            <a:r>
              <a:rPr lang="en-US" sz="1600" dirty="0"/>
              <a:t> </a:t>
            </a:r>
            <a:r>
              <a:rPr lang="en-US" sz="1600" dirty="0" err="1"/>
              <a:t>Liang,An</a:t>
            </a:r>
            <a:r>
              <a:rPr lang="en-US" sz="1600" dirty="0"/>
              <a:t> Intelligent Knowledge based</a:t>
            </a:r>
          </a:p>
          <a:p>
            <a:pPr marL="0" indent="0">
              <a:buNone/>
            </a:pPr>
            <a:r>
              <a:rPr lang="en-US" sz="1600" dirty="0"/>
              <a:t>Chatbot for Customer </a:t>
            </a:r>
            <a:r>
              <a:rPr lang="en-US" sz="1600" dirty="0" err="1"/>
              <a:t>Service,Electronic</a:t>
            </a:r>
            <a:r>
              <a:rPr lang="en-US" sz="1600" dirty="0"/>
              <a:t> Commerce Research and Applications,2021,101098,ISSN</a:t>
            </a:r>
          </a:p>
          <a:p>
            <a:pPr marL="0" indent="0">
              <a:buNone/>
            </a:pPr>
            <a:r>
              <a:rPr lang="en-US" sz="1600" dirty="0"/>
              <a:t>1567-4223,</a:t>
            </a:r>
          </a:p>
          <a:p>
            <a:pPr marL="0" indent="0">
              <a:buNone/>
            </a:pPr>
            <a:endParaRPr lang="en-US" sz="1600" dirty="0"/>
          </a:p>
          <a:p>
            <a:pPr marL="0" indent="0">
              <a:buNone/>
            </a:pPr>
            <a:r>
              <a:rPr lang="en-US" sz="1600" dirty="0"/>
              <a:t>3. </a:t>
            </a:r>
            <a:r>
              <a:rPr lang="fr-FR" sz="1600" dirty="0" err="1">
                <a:hlinkClick r:id="rId2"/>
              </a:rPr>
              <a:t>Chatbot</a:t>
            </a:r>
            <a:r>
              <a:rPr lang="fr-FR" sz="1600" dirty="0">
                <a:hlinkClick r:id="rId2"/>
              </a:rPr>
              <a:t> Tutorial — </a:t>
            </a:r>
            <a:r>
              <a:rPr lang="fr-FR" sz="1600" dirty="0" err="1">
                <a:hlinkClick r:id="rId2"/>
              </a:rPr>
              <a:t>PyTorch</a:t>
            </a:r>
            <a:r>
              <a:rPr lang="fr-FR" sz="1600" dirty="0">
                <a:hlinkClick r:id="rId2"/>
              </a:rPr>
              <a:t> </a:t>
            </a:r>
            <a:r>
              <a:rPr lang="fr-FR" sz="1600" dirty="0" err="1">
                <a:hlinkClick r:id="rId2"/>
              </a:rPr>
              <a:t>Tutorials</a:t>
            </a:r>
            <a:r>
              <a:rPr lang="fr-FR" sz="1600" dirty="0">
                <a:hlinkClick r:id="rId2"/>
              </a:rPr>
              <a:t> 1.10.0+cu102 documentation</a:t>
            </a:r>
            <a:endParaRPr lang="fr-FR" sz="1600" dirty="0"/>
          </a:p>
          <a:p>
            <a:pPr marL="0" indent="0">
              <a:buNone/>
            </a:pPr>
            <a:endParaRPr lang="fr-FR" sz="1600" b="1" dirty="0"/>
          </a:p>
          <a:p>
            <a:pPr marL="0" indent="0">
              <a:buNone/>
            </a:pPr>
            <a:r>
              <a:rPr lang="fr-FR" sz="1600" b="1" dirty="0"/>
              <a:t>GitHub Link</a:t>
            </a:r>
          </a:p>
          <a:p>
            <a:pPr marL="0" indent="0">
              <a:buNone/>
            </a:pPr>
            <a:r>
              <a:rPr lang="fr-FR" sz="1600" b="1" dirty="0"/>
              <a:t> </a:t>
            </a:r>
            <a:r>
              <a:rPr lang="fr-FR" sz="1600" b="1" dirty="0">
                <a:sym typeface="Wingdings" panose="05000000000000000000" pitchFamily="2" charset="2"/>
              </a:rPr>
              <a:t></a:t>
            </a:r>
            <a:r>
              <a:rPr lang="fr-FR" sz="1600" dirty="0" err="1"/>
              <a:t>Github</a:t>
            </a:r>
            <a:r>
              <a:rPr lang="fr-FR" sz="1600" dirty="0"/>
              <a:t> Repo: </a:t>
            </a:r>
            <a:r>
              <a:rPr lang="en-US" sz="1600" dirty="0">
                <a:hlinkClick r:id="rId3"/>
              </a:rPr>
              <a:t>sanjeev777666/AI-Project: AI-CSE841 (github.com)</a:t>
            </a:r>
            <a:endParaRPr lang="en-US" sz="1600" b="1" dirty="0"/>
          </a:p>
        </p:txBody>
      </p:sp>
    </p:spTree>
    <p:extLst>
      <p:ext uri="{BB962C8B-B14F-4D97-AF65-F5344CB8AC3E}">
        <p14:creationId xmlns:p14="http://schemas.microsoft.com/office/powerpoint/2010/main" val="503769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34AF-0C25-4DDC-BABC-6FF689FFA216}"/>
              </a:ext>
            </a:extLst>
          </p:cNvPr>
          <p:cNvSpPr>
            <a:spLocks noGrp="1"/>
          </p:cNvSpPr>
          <p:nvPr>
            <p:ph type="title"/>
          </p:nvPr>
        </p:nvSpPr>
        <p:spPr>
          <a:xfrm>
            <a:off x="1790700" y="2782486"/>
            <a:ext cx="8610600" cy="1293028"/>
          </a:xfrm>
        </p:spPr>
        <p:txBody>
          <a:bodyPr/>
          <a:lstStyle/>
          <a:p>
            <a:pPr algn="ctr"/>
            <a:r>
              <a:rPr lang="en-US" dirty="0"/>
              <a:t>THANK YOU</a:t>
            </a:r>
          </a:p>
        </p:txBody>
      </p:sp>
    </p:spTree>
    <p:extLst>
      <p:ext uri="{BB962C8B-B14F-4D97-AF65-F5344CB8AC3E}">
        <p14:creationId xmlns:p14="http://schemas.microsoft.com/office/powerpoint/2010/main" val="336921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411C-FA12-4590-8770-D01D31364F56}"/>
              </a:ext>
            </a:extLst>
          </p:cNvPr>
          <p:cNvSpPr>
            <a:spLocks noGrp="1"/>
          </p:cNvSpPr>
          <p:nvPr>
            <p:ph type="title"/>
          </p:nvPr>
        </p:nvSpPr>
        <p:spPr>
          <a:xfrm>
            <a:off x="-1924975" y="639315"/>
            <a:ext cx="8610600" cy="1293028"/>
          </a:xfrm>
        </p:spPr>
        <p:txBody>
          <a:bodyPr/>
          <a:lstStyle/>
          <a:p>
            <a:r>
              <a:rPr lang="en-US" dirty="0"/>
              <a:t>CONTENTS</a:t>
            </a:r>
          </a:p>
        </p:txBody>
      </p:sp>
      <p:sp>
        <p:nvSpPr>
          <p:cNvPr id="3" name="Content Placeholder 2">
            <a:extLst>
              <a:ext uri="{FF2B5EF4-FFF2-40B4-BE49-F238E27FC236}">
                <a16:creationId xmlns:a16="http://schemas.microsoft.com/office/drawing/2014/main" id="{78FCB515-D87A-4B85-88B2-0F13F9B32444}"/>
              </a:ext>
            </a:extLst>
          </p:cNvPr>
          <p:cNvSpPr>
            <a:spLocks noGrp="1"/>
          </p:cNvSpPr>
          <p:nvPr>
            <p:ph idx="1"/>
          </p:nvPr>
        </p:nvSpPr>
        <p:spPr/>
        <p:txBody>
          <a:bodyPr>
            <a:normAutofit/>
          </a:bodyPr>
          <a:lstStyle/>
          <a:p>
            <a:r>
              <a:rPr lang="en-US" dirty="0"/>
              <a:t>1. Introduction and motivation</a:t>
            </a:r>
          </a:p>
          <a:p>
            <a:r>
              <a:rPr lang="en-US" dirty="0"/>
              <a:t>2. Problem Statement</a:t>
            </a:r>
          </a:p>
          <a:p>
            <a:r>
              <a:rPr lang="en-US" dirty="0"/>
              <a:t>3. Algorithmic details and software implementation details</a:t>
            </a:r>
          </a:p>
          <a:p>
            <a:r>
              <a:rPr lang="en-US" dirty="0"/>
              <a:t>4. Experimental design and datasets</a:t>
            </a:r>
          </a:p>
          <a:p>
            <a:r>
              <a:rPr lang="en-US" dirty="0"/>
              <a:t>5. Results</a:t>
            </a:r>
          </a:p>
          <a:p>
            <a:r>
              <a:rPr lang="en-US" dirty="0"/>
              <a:t>6. Inference Performance</a:t>
            </a:r>
          </a:p>
          <a:p>
            <a:r>
              <a:rPr lang="en-US" dirty="0"/>
              <a:t>7. Conclusions &amp;Future work</a:t>
            </a:r>
          </a:p>
        </p:txBody>
      </p:sp>
    </p:spTree>
    <p:extLst>
      <p:ext uri="{BB962C8B-B14F-4D97-AF65-F5344CB8AC3E}">
        <p14:creationId xmlns:p14="http://schemas.microsoft.com/office/powerpoint/2010/main" val="256641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https://miro.medium.com/max/3624/1*fsWb_ftrYwAVWwEiTT8c8A.png">
            <a:extLst>
              <a:ext uri="{FF2B5EF4-FFF2-40B4-BE49-F238E27FC236}">
                <a16:creationId xmlns:a16="http://schemas.microsoft.com/office/drawing/2014/main" id="{2A18BF12-3363-4F2F-B601-84059EFF7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40D815F0-0F7C-46FD-9027-9A843E6CB1DB}"/>
              </a:ext>
            </a:extLst>
          </p:cNvPr>
          <p:cNvSpPr>
            <a:spLocks noGrp="1"/>
          </p:cNvSpPr>
          <p:nvPr>
            <p:ph type="title"/>
          </p:nvPr>
        </p:nvSpPr>
        <p:spPr>
          <a:xfrm>
            <a:off x="1663109" y="137052"/>
            <a:ext cx="8610600" cy="1293028"/>
          </a:xfrm>
        </p:spPr>
        <p:txBody>
          <a:bodyPr/>
          <a:lstStyle/>
          <a:p>
            <a:pPr algn="ctr"/>
            <a:r>
              <a:rPr lang="en-US" dirty="0">
                <a:latin typeface="Times New Roman" panose="02020603050405020304" pitchFamily="18" charset="0"/>
                <a:cs typeface="Times New Roman" panose="02020603050405020304" pitchFamily="18" charset="0"/>
              </a:rPr>
              <a:t>Introduction &amp; Motivation</a:t>
            </a:r>
          </a:p>
        </p:txBody>
      </p:sp>
    </p:spTree>
    <p:extLst>
      <p:ext uri="{BB962C8B-B14F-4D97-AF65-F5344CB8AC3E}">
        <p14:creationId xmlns:p14="http://schemas.microsoft.com/office/powerpoint/2010/main" val="3832581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177F-F1C1-4118-9753-B3FF61B00BB4}"/>
              </a:ext>
            </a:extLst>
          </p:cNvPr>
          <p:cNvSpPr>
            <a:spLocks noGrp="1"/>
          </p:cNvSpPr>
          <p:nvPr>
            <p:ph type="title"/>
          </p:nvPr>
        </p:nvSpPr>
        <p:spPr>
          <a:xfrm>
            <a:off x="-102781" y="581870"/>
            <a:ext cx="8610600" cy="1293028"/>
          </a:xfrm>
        </p:spPr>
        <p:txBody>
          <a:bodyPr/>
          <a:lstStyle/>
          <a:p>
            <a:r>
              <a:rPr lang="en-US" dirty="0"/>
              <a:t>How Chatbots work</a:t>
            </a:r>
          </a:p>
        </p:txBody>
      </p:sp>
      <p:sp>
        <p:nvSpPr>
          <p:cNvPr id="3" name="Content Placeholder 2">
            <a:extLst>
              <a:ext uri="{FF2B5EF4-FFF2-40B4-BE49-F238E27FC236}">
                <a16:creationId xmlns:a16="http://schemas.microsoft.com/office/drawing/2014/main" id="{FF1715F1-8405-460B-9517-7EE2957D2A0C}"/>
              </a:ext>
            </a:extLst>
          </p:cNvPr>
          <p:cNvSpPr>
            <a:spLocks noGrp="1"/>
          </p:cNvSpPr>
          <p:nvPr>
            <p:ph idx="1"/>
          </p:nvPr>
        </p:nvSpPr>
        <p:spPr>
          <a:xfrm>
            <a:off x="319180" y="2739348"/>
            <a:ext cx="4904064" cy="2890268"/>
          </a:xfrm>
        </p:spPr>
        <p:txBody>
          <a:bodyPr/>
          <a:lstStyle/>
          <a:p>
            <a:r>
              <a:rPr lang="en-US" dirty="0"/>
              <a:t>Chatbots are basically of 2 types:</a:t>
            </a:r>
          </a:p>
          <a:p>
            <a:pPr marL="0" indent="0">
              <a:buNone/>
            </a:pPr>
            <a:endParaRPr lang="en-US" dirty="0"/>
          </a:p>
          <a:p>
            <a:pPr lvl="1"/>
            <a:r>
              <a:rPr lang="en-US" dirty="0"/>
              <a:t>a. Simple Rule Based</a:t>
            </a:r>
          </a:p>
          <a:p>
            <a:pPr marL="457200" lvl="1" indent="0">
              <a:buNone/>
            </a:pPr>
            <a:endParaRPr lang="en-US" dirty="0"/>
          </a:p>
          <a:p>
            <a:pPr lvl="1"/>
            <a:r>
              <a:rPr lang="en-US" dirty="0"/>
              <a:t>b. Generative Based(AI)</a:t>
            </a:r>
          </a:p>
        </p:txBody>
      </p:sp>
      <p:sp>
        <p:nvSpPr>
          <p:cNvPr id="5" name="Rectangle 4">
            <a:extLst>
              <a:ext uri="{FF2B5EF4-FFF2-40B4-BE49-F238E27FC236}">
                <a16:creationId xmlns:a16="http://schemas.microsoft.com/office/drawing/2014/main" id="{5B748E5C-ACCE-400E-BEC5-730036E61BE4}"/>
              </a:ext>
            </a:extLst>
          </p:cNvPr>
          <p:cNvSpPr/>
          <p:nvPr/>
        </p:nvSpPr>
        <p:spPr>
          <a:xfrm>
            <a:off x="6937338" y="6137630"/>
            <a:ext cx="7257127" cy="276999"/>
          </a:xfrm>
          <a:prstGeom prst="rect">
            <a:avLst/>
          </a:prstGeom>
        </p:spPr>
        <p:txBody>
          <a:bodyPr wrap="square">
            <a:spAutoFit/>
          </a:bodyPr>
          <a:lstStyle/>
          <a:p>
            <a:r>
              <a:rPr lang="en-US" sz="1200" dirty="0"/>
              <a:t>https://www.formilla.com/blog/types-chat-bots/</a:t>
            </a:r>
          </a:p>
        </p:txBody>
      </p:sp>
      <p:pic>
        <p:nvPicPr>
          <p:cNvPr id="7" name="Picture 4" descr="Chatbots: how they improve customer satisfaction - DeltalogiX">
            <a:extLst>
              <a:ext uri="{FF2B5EF4-FFF2-40B4-BE49-F238E27FC236}">
                <a16:creationId xmlns:a16="http://schemas.microsoft.com/office/drawing/2014/main" id="{B613932D-3CC7-4DE9-BF6B-A7F5CF4EA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9642" y="1992997"/>
            <a:ext cx="6382196" cy="3646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54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5EE3EA-9996-4E8E-8F15-09A35FF71D0C}"/>
              </a:ext>
            </a:extLst>
          </p:cNvPr>
          <p:cNvSpPr>
            <a:spLocks noGrp="1"/>
          </p:cNvSpPr>
          <p:nvPr>
            <p:ph type="title"/>
          </p:nvPr>
        </p:nvSpPr>
        <p:spPr>
          <a:xfrm>
            <a:off x="-2418907" y="1263425"/>
            <a:ext cx="8610600" cy="1293028"/>
          </a:xfrm>
        </p:spPr>
        <p:txBody>
          <a:bodyPr>
            <a:normAutofit/>
          </a:bodyPr>
          <a:lstStyle/>
          <a:p>
            <a:pPr algn="ctr"/>
            <a:r>
              <a:rPr lang="en-US" sz="3200" dirty="0"/>
              <a:t>Use-cases:</a:t>
            </a:r>
            <a:br>
              <a:rPr lang="en-US" sz="3200" dirty="0"/>
            </a:br>
            <a:endParaRPr lang="en-US" sz="3200" dirty="0"/>
          </a:p>
        </p:txBody>
      </p:sp>
      <p:sp>
        <p:nvSpPr>
          <p:cNvPr id="3" name="Content Placeholder 2">
            <a:extLst>
              <a:ext uri="{FF2B5EF4-FFF2-40B4-BE49-F238E27FC236}">
                <a16:creationId xmlns:a16="http://schemas.microsoft.com/office/drawing/2014/main" id="{8E71A011-411A-48F1-A161-F01AA66C34DE}"/>
              </a:ext>
            </a:extLst>
          </p:cNvPr>
          <p:cNvSpPr>
            <a:spLocks noGrp="1"/>
          </p:cNvSpPr>
          <p:nvPr>
            <p:ph idx="1"/>
          </p:nvPr>
        </p:nvSpPr>
        <p:spPr>
          <a:xfrm>
            <a:off x="228600" y="2556453"/>
            <a:ext cx="10820400" cy="4024125"/>
          </a:xfrm>
        </p:spPr>
        <p:txBody>
          <a:bodyPr/>
          <a:lstStyle/>
          <a:p>
            <a:r>
              <a:rPr lang="en-US" dirty="0"/>
              <a:t>1. Customer Support 24X7</a:t>
            </a:r>
          </a:p>
          <a:p>
            <a:r>
              <a:rPr lang="en-US" dirty="0"/>
              <a:t>2. FAQ’s</a:t>
            </a:r>
          </a:p>
          <a:p>
            <a:r>
              <a:rPr lang="en-US" dirty="0"/>
              <a:t>3. Addressing grievances</a:t>
            </a:r>
          </a:p>
          <a:p>
            <a:r>
              <a:rPr lang="en-US" dirty="0"/>
              <a:t>4. Scheduling Appointment</a:t>
            </a:r>
          </a:p>
          <a:p>
            <a:r>
              <a:rPr lang="en-US" dirty="0"/>
              <a:t>5. Raising tickets to testing team to resolve issue</a:t>
            </a:r>
          </a:p>
        </p:txBody>
      </p:sp>
      <p:pic>
        <p:nvPicPr>
          <p:cNvPr id="4" name="Picture 2" descr="Virtual assistants vs Chatbots: What&amp;#39;s the Difference?">
            <a:extLst>
              <a:ext uri="{FF2B5EF4-FFF2-40B4-BE49-F238E27FC236}">
                <a16:creationId xmlns:a16="http://schemas.microsoft.com/office/drawing/2014/main" id="{6B048948-B34E-4CFB-BD3F-F24AA7736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0698" y="1386743"/>
            <a:ext cx="4131215" cy="2143266"/>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To Build a Successful Chatbot…. Start with these 5 questions. | by Yogesh  Moorjani | Chatbots Magazine">
            <a:extLst>
              <a:ext uri="{FF2B5EF4-FFF2-40B4-BE49-F238E27FC236}">
                <a16:creationId xmlns:a16="http://schemas.microsoft.com/office/drawing/2014/main" id="{F0B9B715-64CE-4EA0-A6F7-A994EE3085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327" y="4013657"/>
            <a:ext cx="4131214" cy="236069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apitalizing on AI Chatbots Will Redefine Your Business: Here's How -  Fingent Technology">
            <a:extLst>
              <a:ext uri="{FF2B5EF4-FFF2-40B4-BE49-F238E27FC236}">
                <a16:creationId xmlns:a16="http://schemas.microsoft.com/office/drawing/2014/main" id="{92D1EF80-44F3-4C79-A6AC-1231534065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642" y="4973567"/>
            <a:ext cx="2905125" cy="157162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umanizing Chatbots by Designing Conversational UIs | by Asad Ali Junaid |  UX Planet">
            <a:extLst>
              <a:ext uri="{FF2B5EF4-FFF2-40B4-BE49-F238E27FC236}">
                <a16:creationId xmlns:a16="http://schemas.microsoft.com/office/drawing/2014/main" id="{0B4FDC02-8DD3-4515-BF18-D2658A030B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2600" y="4859572"/>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2F5386E-189A-4536-AA4F-4F379684B9CD}"/>
              </a:ext>
            </a:extLst>
          </p:cNvPr>
          <p:cNvSpPr/>
          <p:nvPr/>
        </p:nvSpPr>
        <p:spPr>
          <a:xfrm>
            <a:off x="1526104" y="6545192"/>
            <a:ext cx="8729330" cy="276999"/>
          </a:xfrm>
          <a:prstGeom prst="rect">
            <a:avLst/>
          </a:prstGeom>
        </p:spPr>
        <p:txBody>
          <a:bodyPr wrap="square">
            <a:spAutoFit/>
          </a:bodyPr>
          <a:lstStyle/>
          <a:p>
            <a:r>
              <a:rPr lang="en-US" sz="1200" dirty="0">
                <a:hlinkClick r:id="rId7"/>
              </a:rPr>
              <a:t>To Build a Successful Chatbot…. Start with these 5 questions. | by Yogesh </a:t>
            </a:r>
            <a:r>
              <a:rPr lang="en-US" sz="1200" dirty="0" err="1">
                <a:hlinkClick r:id="rId7"/>
              </a:rPr>
              <a:t>Moorjani</a:t>
            </a:r>
            <a:r>
              <a:rPr lang="en-US" sz="1200" dirty="0">
                <a:hlinkClick r:id="rId7"/>
              </a:rPr>
              <a:t> | Chatbots Magazine</a:t>
            </a:r>
            <a:endParaRPr lang="en-US" sz="1200" dirty="0"/>
          </a:p>
        </p:txBody>
      </p:sp>
    </p:spTree>
    <p:extLst>
      <p:ext uri="{BB962C8B-B14F-4D97-AF65-F5344CB8AC3E}">
        <p14:creationId xmlns:p14="http://schemas.microsoft.com/office/powerpoint/2010/main" val="4277238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2DF4-9213-4634-A0B6-B9F2092AEB28}"/>
              </a:ext>
            </a:extLst>
          </p:cNvPr>
          <p:cNvSpPr>
            <a:spLocks noGrp="1"/>
          </p:cNvSpPr>
          <p:nvPr>
            <p:ph type="title"/>
          </p:nvPr>
        </p:nvSpPr>
        <p:spPr>
          <a:xfrm>
            <a:off x="0" y="702229"/>
            <a:ext cx="8610600" cy="1293028"/>
          </a:xfrm>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F80D0CCD-05A6-428F-BB69-CBBBA6EFC00E}"/>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main objective of the proposal is to design an autonomous AI chatbot(infuses uses of NLP) that can be utilized to generate intellectual cohesive response to the user in return in different domains ranging from education sector, Healthcare, E-commerce sector &amp; Retail</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&amp;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implement various models(such as LSTM-RNN,Seq2Seq-Attention Model-Transformers) to the given dataset  &amp; compare the performance results on Real life scenario</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5699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8705-6A94-49DD-8BC8-27639647BB49}"/>
              </a:ext>
            </a:extLst>
          </p:cNvPr>
          <p:cNvSpPr>
            <a:spLocks noGrp="1"/>
          </p:cNvSpPr>
          <p:nvPr>
            <p:ph type="title"/>
          </p:nvPr>
        </p:nvSpPr>
        <p:spPr>
          <a:xfrm>
            <a:off x="1164454" y="639315"/>
            <a:ext cx="8610600" cy="1293028"/>
          </a:xfrm>
        </p:spPr>
        <p:txBody>
          <a:bodyPr/>
          <a:lstStyle/>
          <a:p>
            <a:pPr algn="ctr"/>
            <a:r>
              <a:rPr lang="en-US" dirty="0"/>
              <a:t>dataset</a:t>
            </a:r>
          </a:p>
        </p:txBody>
      </p:sp>
      <p:sp>
        <p:nvSpPr>
          <p:cNvPr id="3" name="Content Placeholder 2">
            <a:extLst>
              <a:ext uri="{FF2B5EF4-FFF2-40B4-BE49-F238E27FC236}">
                <a16:creationId xmlns:a16="http://schemas.microsoft.com/office/drawing/2014/main" id="{2B1F27D4-DA58-4F8C-AFC6-141E869F3D9B}"/>
              </a:ext>
            </a:extLst>
          </p:cNvPr>
          <p:cNvSpPr>
            <a:spLocks noGrp="1"/>
          </p:cNvSpPr>
          <p:nvPr>
            <p:ph idx="1"/>
          </p:nvPr>
        </p:nvSpPr>
        <p:spPr>
          <a:xfrm>
            <a:off x="486440" y="1822421"/>
            <a:ext cx="10820400" cy="4024125"/>
          </a:xfrm>
        </p:spPr>
        <p:txBody>
          <a:bodyPr/>
          <a:lstStyle/>
          <a:p>
            <a:r>
              <a:rPr lang="en-US" dirty="0"/>
              <a:t>The </a:t>
            </a:r>
            <a:r>
              <a:rPr lang="en-US" dirty="0">
                <a:hlinkClick r:id="rId2"/>
              </a:rPr>
              <a:t>Cornell Movie-Dialogs Corpus</a:t>
            </a:r>
            <a:r>
              <a:rPr lang="en-US" dirty="0"/>
              <a:t> is a rich dataset of movie character dialog:</a:t>
            </a:r>
          </a:p>
          <a:p>
            <a:pPr lvl="1"/>
            <a:r>
              <a:rPr lang="en-US" dirty="0"/>
              <a:t>220,579 conversational exchanges between 10,292 pairs of movie characters</a:t>
            </a:r>
          </a:p>
          <a:p>
            <a:pPr lvl="1"/>
            <a:r>
              <a:rPr lang="en-US" dirty="0"/>
              <a:t>9,035 characters from 617 movies</a:t>
            </a:r>
          </a:p>
          <a:p>
            <a:pPr lvl="1"/>
            <a:r>
              <a:rPr lang="en-US" dirty="0"/>
              <a:t>304,713 total utterances</a:t>
            </a:r>
          </a:p>
          <a:p>
            <a:pPr marL="457200" lvl="1" indent="0">
              <a:buNone/>
            </a:pPr>
            <a:endParaRPr lang="en-US" dirty="0"/>
          </a:p>
          <a:p>
            <a:r>
              <a:rPr lang="en-US" dirty="0"/>
              <a:t>Supplementary datasets pertaining to the relevant domain have been employed.</a:t>
            </a:r>
          </a:p>
          <a:p>
            <a:r>
              <a:rPr lang="en-US" dirty="0"/>
              <a:t>a. Movie lines .txt	(raw-data)		b. Conversations.txt(raw data)</a:t>
            </a:r>
          </a:p>
        </p:txBody>
      </p:sp>
      <p:pic>
        <p:nvPicPr>
          <p:cNvPr id="4" name="Picture 3">
            <a:extLst>
              <a:ext uri="{FF2B5EF4-FFF2-40B4-BE49-F238E27FC236}">
                <a16:creationId xmlns:a16="http://schemas.microsoft.com/office/drawing/2014/main" id="{A7D2D12C-7B3B-4A86-80B3-5F29BD8E088B}"/>
              </a:ext>
            </a:extLst>
          </p:cNvPr>
          <p:cNvPicPr>
            <a:picLocks noChangeAspect="1"/>
          </p:cNvPicPr>
          <p:nvPr/>
        </p:nvPicPr>
        <p:blipFill>
          <a:blip r:embed="rId3"/>
          <a:stretch>
            <a:fillRect/>
          </a:stretch>
        </p:blipFill>
        <p:spPr>
          <a:xfrm>
            <a:off x="2892831" y="6395262"/>
            <a:ext cx="4981575" cy="361950"/>
          </a:xfrm>
          <a:prstGeom prst="rect">
            <a:avLst/>
          </a:prstGeom>
        </p:spPr>
      </p:pic>
      <p:pic>
        <p:nvPicPr>
          <p:cNvPr id="5" name="Picture 4">
            <a:extLst>
              <a:ext uri="{FF2B5EF4-FFF2-40B4-BE49-F238E27FC236}">
                <a16:creationId xmlns:a16="http://schemas.microsoft.com/office/drawing/2014/main" id="{54677FEF-60E1-4C81-BBA2-AE4DC5B86432}"/>
              </a:ext>
            </a:extLst>
          </p:cNvPr>
          <p:cNvPicPr>
            <a:picLocks noChangeAspect="1"/>
          </p:cNvPicPr>
          <p:nvPr/>
        </p:nvPicPr>
        <p:blipFill>
          <a:blip r:embed="rId4"/>
          <a:stretch>
            <a:fillRect/>
          </a:stretch>
        </p:blipFill>
        <p:spPr>
          <a:xfrm>
            <a:off x="885160" y="5197380"/>
            <a:ext cx="9525000" cy="914400"/>
          </a:xfrm>
          <a:prstGeom prst="rect">
            <a:avLst/>
          </a:prstGeom>
        </p:spPr>
      </p:pic>
    </p:spTree>
    <p:extLst>
      <p:ext uri="{BB962C8B-B14F-4D97-AF65-F5344CB8AC3E}">
        <p14:creationId xmlns:p14="http://schemas.microsoft.com/office/powerpoint/2010/main" val="425419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BA34-7EBB-4E4F-B9EE-E90701C17B02}"/>
              </a:ext>
            </a:extLst>
          </p:cNvPr>
          <p:cNvSpPr>
            <a:spLocks noGrp="1"/>
          </p:cNvSpPr>
          <p:nvPr>
            <p:ph type="title"/>
          </p:nvPr>
        </p:nvSpPr>
        <p:spPr>
          <a:xfrm>
            <a:off x="1461083" y="639315"/>
            <a:ext cx="8610600" cy="1293028"/>
          </a:xfrm>
        </p:spPr>
        <p:txBody>
          <a:bodyPr>
            <a:normAutofit/>
          </a:bodyPr>
          <a:lstStyle/>
          <a:p>
            <a:pPr algn="ctr"/>
            <a:r>
              <a:rPr lang="en-US" dirty="0"/>
              <a:t>Basic Architecture Flow</a:t>
            </a:r>
          </a:p>
        </p:txBody>
      </p:sp>
      <p:sp>
        <p:nvSpPr>
          <p:cNvPr id="3" name="Content Placeholder 2">
            <a:extLst>
              <a:ext uri="{FF2B5EF4-FFF2-40B4-BE49-F238E27FC236}">
                <a16:creationId xmlns:a16="http://schemas.microsoft.com/office/drawing/2014/main" id="{1A050BD1-40F0-4EEB-B931-AC816F9585EA}"/>
              </a:ext>
            </a:extLst>
          </p:cNvPr>
          <p:cNvSpPr>
            <a:spLocks noGrp="1"/>
          </p:cNvSpPr>
          <p:nvPr>
            <p:ph idx="1"/>
          </p:nvPr>
        </p:nvSpPr>
        <p:spPr/>
        <p:txBody>
          <a:bodyPr/>
          <a:lstStyle/>
          <a:p>
            <a:r>
              <a:rPr lang="en-US" dirty="0"/>
              <a:t>Preprocessing</a:t>
            </a:r>
          </a:p>
          <a:p>
            <a:r>
              <a:rPr lang="en-US" dirty="0"/>
              <a:t>EDA</a:t>
            </a:r>
          </a:p>
          <a:p>
            <a:r>
              <a:rPr lang="en-US" dirty="0"/>
              <a:t>MODEL IMPLEMENTATION</a:t>
            </a:r>
          </a:p>
          <a:p>
            <a:r>
              <a:rPr lang="en-US" dirty="0"/>
              <a:t>TRAINING</a:t>
            </a:r>
          </a:p>
          <a:p>
            <a:r>
              <a:rPr lang="en-US" dirty="0"/>
              <a:t>RESULTS-ACCURACY</a:t>
            </a:r>
          </a:p>
          <a:p>
            <a:r>
              <a:rPr lang="en-US" dirty="0"/>
              <a:t>DEMO-Snapshot OF CHATBOT RUNNING</a:t>
            </a:r>
          </a:p>
        </p:txBody>
      </p:sp>
    </p:spTree>
    <p:extLst>
      <p:ext uri="{BB962C8B-B14F-4D97-AF65-F5344CB8AC3E}">
        <p14:creationId xmlns:p14="http://schemas.microsoft.com/office/powerpoint/2010/main" val="66556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B36188-D341-4A8D-BD16-4569866AEDC5}"/>
              </a:ext>
            </a:extLst>
          </p:cNvPr>
          <p:cNvSpPr/>
          <p:nvPr/>
        </p:nvSpPr>
        <p:spPr>
          <a:xfrm>
            <a:off x="230373" y="758457"/>
            <a:ext cx="1832343" cy="839972"/>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Movie_lines.txt</a:t>
            </a:r>
          </a:p>
        </p:txBody>
      </p:sp>
      <p:sp>
        <p:nvSpPr>
          <p:cNvPr id="5" name="Rectangle 4">
            <a:extLst>
              <a:ext uri="{FF2B5EF4-FFF2-40B4-BE49-F238E27FC236}">
                <a16:creationId xmlns:a16="http://schemas.microsoft.com/office/drawing/2014/main" id="{DC9DC3FE-124A-4A90-95DB-F125A3FC110D}"/>
              </a:ext>
            </a:extLst>
          </p:cNvPr>
          <p:cNvSpPr/>
          <p:nvPr/>
        </p:nvSpPr>
        <p:spPr>
          <a:xfrm>
            <a:off x="1821711" y="4089991"/>
            <a:ext cx="1669311" cy="8399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Questions</a:t>
            </a:r>
          </a:p>
        </p:txBody>
      </p:sp>
      <p:sp>
        <p:nvSpPr>
          <p:cNvPr id="6" name="Rectangle 5">
            <a:extLst>
              <a:ext uri="{FF2B5EF4-FFF2-40B4-BE49-F238E27FC236}">
                <a16:creationId xmlns:a16="http://schemas.microsoft.com/office/drawing/2014/main" id="{4519D9B4-8C78-4D93-993A-FFBBCFE5BC1B}"/>
              </a:ext>
            </a:extLst>
          </p:cNvPr>
          <p:cNvSpPr/>
          <p:nvPr/>
        </p:nvSpPr>
        <p:spPr>
          <a:xfrm>
            <a:off x="8479468" y="2402073"/>
            <a:ext cx="1832343" cy="83997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CleansedConv.txt</a:t>
            </a:r>
          </a:p>
        </p:txBody>
      </p:sp>
      <p:sp>
        <p:nvSpPr>
          <p:cNvPr id="7" name="Rectangle 6">
            <a:extLst>
              <a:ext uri="{FF2B5EF4-FFF2-40B4-BE49-F238E27FC236}">
                <a16:creationId xmlns:a16="http://schemas.microsoft.com/office/drawing/2014/main" id="{3EC76D94-9BD8-4761-8957-CDB4B612CC5C}"/>
              </a:ext>
            </a:extLst>
          </p:cNvPr>
          <p:cNvSpPr/>
          <p:nvPr/>
        </p:nvSpPr>
        <p:spPr>
          <a:xfrm>
            <a:off x="1065028" y="2424224"/>
            <a:ext cx="1832343" cy="83997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CleansedLines.txt</a:t>
            </a:r>
          </a:p>
        </p:txBody>
      </p:sp>
      <p:sp>
        <p:nvSpPr>
          <p:cNvPr id="8" name="Rectangle 7">
            <a:extLst>
              <a:ext uri="{FF2B5EF4-FFF2-40B4-BE49-F238E27FC236}">
                <a16:creationId xmlns:a16="http://schemas.microsoft.com/office/drawing/2014/main" id="{BF672074-C166-486B-B579-1329CBD7A1F3}"/>
              </a:ext>
            </a:extLst>
          </p:cNvPr>
          <p:cNvSpPr/>
          <p:nvPr/>
        </p:nvSpPr>
        <p:spPr>
          <a:xfrm>
            <a:off x="9097928" y="671626"/>
            <a:ext cx="1832343" cy="839972"/>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Conv.txt</a:t>
            </a:r>
          </a:p>
        </p:txBody>
      </p:sp>
      <p:sp>
        <p:nvSpPr>
          <p:cNvPr id="9" name="Rectangle 8">
            <a:extLst>
              <a:ext uri="{FF2B5EF4-FFF2-40B4-BE49-F238E27FC236}">
                <a16:creationId xmlns:a16="http://schemas.microsoft.com/office/drawing/2014/main" id="{A1A9ECE3-809C-4929-8D6C-8CF806093A0F}"/>
              </a:ext>
            </a:extLst>
          </p:cNvPr>
          <p:cNvSpPr/>
          <p:nvPr/>
        </p:nvSpPr>
        <p:spPr>
          <a:xfrm>
            <a:off x="7726329" y="4010244"/>
            <a:ext cx="1669311" cy="8399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Answers</a:t>
            </a:r>
          </a:p>
        </p:txBody>
      </p:sp>
      <p:sp>
        <p:nvSpPr>
          <p:cNvPr id="10" name="Rectangle 9">
            <a:extLst>
              <a:ext uri="{FF2B5EF4-FFF2-40B4-BE49-F238E27FC236}">
                <a16:creationId xmlns:a16="http://schemas.microsoft.com/office/drawing/2014/main" id="{2266D413-0E50-43BE-BF73-B6D477876A5A}"/>
              </a:ext>
            </a:extLst>
          </p:cNvPr>
          <p:cNvSpPr/>
          <p:nvPr/>
        </p:nvSpPr>
        <p:spPr>
          <a:xfrm>
            <a:off x="4809460" y="5694618"/>
            <a:ext cx="1669311" cy="83997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Vocab</a:t>
            </a:r>
          </a:p>
        </p:txBody>
      </p:sp>
      <p:cxnSp>
        <p:nvCxnSpPr>
          <p:cNvPr id="12" name="Straight Arrow Connector 11">
            <a:extLst>
              <a:ext uri="{FF2B5EF4-FFF2-40B4-BE49-F238E27FC236}">
                <a16:creationId xmlns:a16="http://schemas.microsoft.com/office/drawing/2014/main" id="{B5C71ABB-7543-493D-9D90-7A022B7FF4ED}"/>
              </a:ext>
            </a:extLst>
          </p:cNvPr>
          <p:cNvCxnSpPr>
            <a:stCxn id="4" idx="2"/>
            <a:endCxn id="7" idx="0"/>
          </p:cNvCxnSpPr>
          <p:nvPr/>
        </p:nvCxnSpPr>
        <p:spPr>
          <a:xfrm>
            <a:off x="1146545" y="1598429"/>
            <a:ext cx="834655" cy="8257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17E6B23-B9D0-4DE0-B286-3AF181D60D9F}"/>
              </a:ext>
            </a:extLst>
          </p:cNvPr>
          <p:cNvCxnSpPr>
            <a:cxnSpLocks/>
            <a:endCxn id="9" idx="0"/>
          </p:cNvCxnSpPr>
          <p:nvPr/>
        </p:nvCxnSpPr>
        <p:spPr>
          <a:xfrm>
            <a:off x="5539563" y="2847756"/>
            <a:ext cx="3021422" cy="1162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D733E9B-B75C-4CAE-8BCD-3FBED12CFB41}"/>
              </a:ext>
            </a:extLst>
          </p:cNvPr>
          <p:cNvCxnSpPr>
            <a:cxnSpLocks/>
            <a:endCxn id="5" idx="0"/>
          </p:cNvCxnSpPr>
          <p:nvPr/>
        </p:nvCxnSpPr>
        <p:spPr>
          <a:xfrm flipH="1">
            <a:off x="2656367" y="2869906"/>
            <a:ext cx="2987749" cy="12200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C44B827-6D9B-43A3-8BD5-E07B6B05993A}"/>
              </a:ext>
            </a:extLst>
          </p:cNvPr>
          <p:cNvCxnSpPr>
            <a:cxnSpLocks/>
            <a:stCxn id="8" idx="2"/>
            <a:endCxn id="6" idx="0"/>
          </p:cNvCxnSpPr>
          <p:nvPr/>
        </p:nvCxnSpPr>
        <p:spPr>
          <a:xfrm flipH="1">
            <a:off x="9395640" y="1511598"/>
            <a:ext cx="618460" cy="890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4E146B8-9E3C-4458-8FC6-9A27DCAD253E}"/>
              </a:ext>
            </a:extLst>
          </p:cNvPr>
          <p:cNvCxnSpPr>
            <a:cxnSpLocks/>
            <a:stCxn id="7" idx="3"/>
          </p:cNvCxnSpPr>
          <p:nvPr/>
        </p:nvCxnSpPr>
        <p:spPr>
          <a:xfrm>
            <a:off x="2897371" y="2844210"/>
            <a:ext cx="2746745" cy="25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F0F9EEC-1E56-4C8A-82A5-D561BF0555B8}"/>
              </a:ext>
            </a:extLst>
          </p:cNvPr>
          <p:cNvCxnSpPr>
            <a:cxnSpLocks/>
            <a:stCxn id="6" idx="1"/>
          </p:cNvCxnSpPr>
          <p:nvPr/>
        </p:nvCxnSpPr>
        <p:spPr>
          <a:xfrm flipH="1">
            <a:off x="5539563" y="2822059"/>
            <a:ext cx="2939905" cy="47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B0FC8F4-A0C6-44FD-AB24-5F8FEA86234B}"/>
              </a:ext>
            </a:extLst>
          </p:cNvPr>
          <p:cNvCxnSpPr>
            <a:cxnSpLocks/>
            <a:stCxn id="9" idx="2"/>
            <a:endCxn id="10" idx="3"/>
          </p:cNvCxnSpPr>
          <p:nvPr/>
        </p:nvCxnSpPr>
        <p:spPr>
          <a:xfrm flipH="1">
            <a:off x="6478771" y="4850216"/>
            <a:ext cx="2082214" cy="1264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B687760-D787-49FB-9287-2979CE5EB94F}"/>
              </a:ext>
            </a:extLst>
          </p:cNvPr>
          <p:cNvCxnSpPr>
            <a:cxnSpLocks/>
            <a:stCxn id="5" idx="2"/>
            <a:endCxn id="10" idx="1"/>
          </p:cNvCxnSpPr>
          <p:nvPr/>
        </p:nvCxnSpPr>
        <p:spPr>
          <a:xfrm>
            <a:off x="2656367" y="4929963"/>
            <a:ext cx="2153093" cy="1184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itle 39">
            <a:extLst>
              <a:ext uri="{FF2B5EF4-FFF2-40B4-BE49-F238E27FC236}">
                <a16:creationId xmlns:a16="http://schemas.microsoft.com/office/drawing/2014/main" id="{AE3BC05F-66D4-4998-BA2F-4B0D35581A56}"/>
              </a:ext>
            </a:extLst>
          </p:cNvPr>
          <p:cNvSpPr>
            <a:spLocks noGrp="1"/>
          </p:cNvSpPr>
          <p:nvPr>
            <p:ph type="ctrTitle"/>
          </p:nvPr>
        </p:nvSpPr>
        <p:spPr>
          <a:xfrm>
            <a:off x="1146544" y="-98929"/>
            <a:ext cx="9448800" cy="1173852"/>
          </a:xfrm>
        </p:spPr>
        <p:txBody>
          <a:bodyPr>
            <a:normAutofit/>
          </a:bodyPr>
          <a:lstStyle/>
          <a:p>
            <a:r>
              <a:rPr lang="en-US" sz="3600" dirty="0"/>
              <a:t>		EDA &amp; preprocessing</a:t>
            </a:r>
          </a:p>
        </p:txBody>
      </p:sp>
    </p:spTree>
    <p:extLst>
      <p:ext uri="{BB962C8B-B14F-4D97-AF65-F5344CB8AC3E}">
        <p14:creationId xmlns:p14="http://schemas.microsoft.com/office/powerpoint/2010/main" val="9851626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736</TotalTime>
  <Words>550</Words>
  <Application>Microsoft Office PowerPoint</Application>
  <PresentationFormat>Widescreen</PresentationFormat>
  <Paragraphs>166</Paragraphs>
  <Slides>19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Times New Roman</vt:lpstr>
      <vt:lpstr>Wingdings</vt:lpstr>
      <vt:lpstr>Vapor Trail</vt:lpstr>
      <vt:lpstr>E-360-CHATBOT</vt:lpstr>
      <vt:lpstr>CONTENTS</vt:lpstr>
      <vt:lpstr>Introduction &amp; Motivation</vt:lpstr>
      <vt:lpstr>How Chatbots work</vt:lpstr>
      <vt:lpstr>Use-cases: </vt:lpstr>
      <vt:lpstr>Problem Statement</vt:lpstr>
      <vt:lpstr>dataset</vt:lpstr>
      <vt:lpstr>Basic Architecture Flow</vt:lpstr>
      <vt:lpstr>  EDA &amp; preprocessing</vt:lpstr>
      <vt:lpstr>MODEL Implementation</vt:lpstr>
      <vt:lpstr>Model Implementation(Contd.)</vt:lpstr>
      <vt:lpstr>System &amp; Software Specifications</vt:lpstr>
      <vt:lpstr>Analysis &amp; metrics</vt:lpstr>
      <vt:lpstr>PowerPoint Presentation</vt:lpstr>
      <vt:lpstr>Results </vt:lpstr>
      <vt:lpstr>Inference performance of chatbot with Human</vt:lpstr>
      <vt:lpstr>Conclusion &amp; Future Work</vt:lpstr>
      <vt:lpstr>relevant work &amp; 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E-360-CHATBOT</dc:title>
  <dc:creator>Sanjeev Thenkarailakshminarasimhan</dc:creator>
  <cp:lastModifiedBy>Sanjeev Thenkarailakshminarasimhan</cp:lastModifiedBy>
  <cp:revision>71</cp:revision>
  <dcterms:created xsi:type="dcterms:W3CDTF">2021-12-11T12:32:25Z</dcterms:created>
  <dcterms:modified xsi:type="dcterms:W3CDTF">2021-12-13T13:52:38Z</dcterms:modified>
</cp:coreProperties>
</file>