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3" r:id="rId4"/>
    <p:sldId id="259" r:id="rId5"/>
    <p:sldId id="267" r:id="rId6"/>
    <p:sldId id="261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3"/>
        <c:axId val="1867062688"/>
        <c:axId val="1867063520"/>
      </c:barChart>
      <c:catAx>
        <c:axId val="186706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3520"/>
        <c:crosses val="autoZero"/>
        <c:auto val="1"/>
        <c:lblAlgn val="ctr"/>
        <c:lblOffset val="100"/>
        <c:noMultiLvlLbl val="0"/>
      </c:catAx>
      <c:valAx>
        <c:axId val="186706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268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2598003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499291" y="4259996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b="1" u="sng" dirty="0">
                <a:solidFill>
                  <a:schemeClr val="bg1"/>
                </a:solidFill>
                <a:latin typeface="Segoe UI" panose="020B0502040204020203" pitchFamily="34" charset="0"/>
                <a:cs typeface="Segoe UI Light" panose="020B0502040204020203" pitchFamily="34" charset="0"/>
              </a:rPr>
              <a:t>Ankita Gupta, Sanjeev Kumar</a:t>
            </a:r>
            <a:endParaRPr lang="en-US" sz="3600" b="1" u="sng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2010 | 2011 | 2012 | 2013 | 2014 |  2015 |  2016 | 2017 | amazon sales.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1A002-5456-4CBC-940F-541D2B9F7CFE}"/>
              </a:ext>
            </a:extLst>
          </p:cNvPr>
          <p:cNvSpPr txBox="1"/>
          <p:nvPr/>
        </p:nvSpPr>
        <p:spPr>
          <a:xfrm>
            <a:off x="957941" y="2138289"/>
            <a:ext cx="3079487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100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Order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18C07-75E1-49D4-B411-6D4170E6187B}"/>
              </a:ext>
            </a:extLst>
          </p:cNvPr>
          <p:cNvSpPr txBox="1"/>
          <p:nvPr/>
        </p:nvSpPr>
        <p:spPr>
          <a:xfrm>
            <a:off x="4557485" y="2101122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512.87K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Quantity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8157029" y="2101122"/>
            <a:ext cx="3077029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44.17M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95F9D-5584-4EA5-9CF0-486E4C5C4C38}"/>
              </a:ext>
            </a:extLst>
          </p:cNvPr>
          <p:cNvSpPr txBox="1"/>
          <p:nvPr/>
        </p:nvSpPr>
        <p:spPr>
          <a:xfrm>
            <a:off x="2676934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137.35M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Revenue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108A0-51E6-46FD-ABB7-E26308D935F1}"/>
              </a:ext>
            </a:extLst>
          </p:cNvPr>
          <p:cNvSpPr txBox="1"/>
          <p:nvPr/>
        </p:nvSpPr>
        <p:spPr>
          <a:xfrm>
            <a:off x="6438037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0.05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Avg Delivery Day</a:t>
            </a: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527939" y="0"/>
            <a:ext cx="9957039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Revenue for all the quarters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527939" y="1464595"/>
            <a:ext cx="11193414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﻿in Quarter 1 we have achieved the maximum Revenue </a:t>
            </a:r>
            <a:r>
              <a:rPr lang="en-US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i.e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37.5M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F7ACD-08B9-450C-8240-8BF2612CE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928" y="2098194"/>
            <a:ext cx="9490852" cy="475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2012 is high when compared and we can observe for  the sales after 2012 is dropped.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367021-A30A-4230-B138-0AE10AD36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84" y="2232210"/>
            <a:ext cx="10474888" cy="384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86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Categorized By Region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﻿We have achieved the highest revenue in the Africa region </a:t>
            </a:r>
            <a:r>
              <a:rPr lang="en-US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i.e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39M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8C487B-A566-4F6D-9A9A-18C3B256E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895" y="2333112"/>
            <a:ext cx="7370210" cy="368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item-type w.r.t 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26721" y="1217082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Cosmetics have achieved the maximum revenue among all </a:t>
            </a:r>
            <a:r>
              <a:rPr lang="en-US" b="1" dirty="0" err="1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i.e</a:t>
            </a:r>
            <a:r>
              <a:rPr lang="en-US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37M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040F75-D3A7-4662-B3EF-D107A1B6B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157998"/>
              </p:ext>
            </p:extLst>
          </p:nvPr>
        </p:nvGraphicFramePr>
        <p:xfrm>
          <a:off x="130629" y="2057400"/>
          <a:ext cx="11785600" cy="463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34557D2-6891-4D3D-91B0-D0911107A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55" y="1963270"/>
            <a:ext cx="8250104" cy="443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7" y="1401213"/>
            <a:ext cx="11193416" cy="544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In the year 2012 stands out as a record-breaking period, with our highest revenue attainment </a:t>
            </a:r>
            <a:r>
              <a:rPr lang="en-US" sz="2400" dirty="0" err="1"/>
              <a:t>i,e</a:t>
            </a:r>
            <a:r>
              <a:rPr lang="en-US" sz="2400" dirty="0"/>
              <a:t> 32 Million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2400" dirty="0"/>
              <a:t>2. In 2012, we not only achieved our highest total quantity sold but also recorded the highest total number of orders, showcasing a remarkable performance during that year.</a:t>
            </a:r>
          </a:p>
          <a:p>
            <a:endParaRPr lang="en-US" sz="2400" dirty="0"/>
          </a:p>
          <a:p>
            <a:r>
              <a:rPr lang="en-US" sz="2400" dirty="0"/>
              <a:t>3. Cosmetic products have recorded the highest quantity sold, demonstrating strong demand in this category.</a:t>
            </a:r>
          </a:p>
          <a:p>
            <a:endParaRPr lang="en-US" sz="2400" dirty="0"/>
          </a:p>
          <a:p>
            <a:r>
              <a:rPr lang="en-US" sz="2400" dirty="0"/>
              <a:t>4. In 2012, we achieved our highest level of profit, signifying a significant achievement in our overall performance.</a:t>
            </a:r>
          </a:p>
          <a:p>
            <a:endParaRPr lang="en-US" sz="2400" dirty="0"/>
          </a:p>
          <a:p>
            <a:r>
              <a:rPr lang="en-US" sz="2400" dirty="0"/>
              <a:t>5. Online sales channel has the highest profit earned amongst all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2008</TotalTime>
  <Words>363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Segoe UI</vt:lpstr>
      <vt:lpstr>Segoe UI Light</vt:lpstr>
      <vt:lpstr>Segoe UI Semibold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sanjeev</cp:lastModifiedBy>
  <cp:revision>52</cp:revision>
  <dcterms:created xsi:type="dcterms:W3CDTF">2021-12-23T07:21:38Z</dcterms:created>
  <dcterms:modified xsi:type="dcterms:W3CDTF">2023-10-02T07:44:14Z</dcterms:modified>
</cp:coreProperties>
</file>