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0" r:id="rId4"/>
    <p:sldId id="258" r:id="rId5"/>
    <p:sldId id="259" r:id="rId6"/>
    <p:sldId id="263" r:id="rId7"/>
    <p:sldId id="264" r:id="rId8"/>
    <p:sldId id="265" r:id="rId9"/>
    <p:sldId id="269" r:id="rId10"/>
    <p:sldId id="268" r:id="rId11"/>
    <p:sldId id="266" r:id="rId12"/>
    <p:sldId id="261" r:id="rId13"/>
    <p:sldId id="26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107388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628B8-08CD-41E4-91CA-3310A1237154}" type="datetimeFigureOut">
              <a:rPr lang="en-IN" smtClean="0"/>
              <a:t>27-11-2017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396282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212687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511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2704903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3972317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653578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444009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223420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393442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44349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1628B8-08CD-41E4-91CA-3310A1237154}" type="datetimeFigureOut">
              <a:rPr lang="en-IN" smtClean="0"/>
              <a:t>27-11-2017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316151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1628B8-08CD-41E4-91CA-3310A1237154}" type="datetimeFigureOut">
              <a:rPr lang="en-IN" smtClean="0"/>
              <a:t>27-11-2017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76279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108538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353306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31628B8-08CD-41E4-91CA-3310A1237154}" type="datetimeFigureOut">
              <a:rPr lang="en-IN" smtClean="0"/>
              <a:t>27-11-2017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226572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628B8-08CD-41E4-91CA-3310A1237154}" type="datetimeFigureOut">
              <a:rPr lang="en-IN" smtClean="0"/>
              <a:t>27-11-2017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29002-4CAF-4267-B362-37148C0EB501}" type="slidenum">
              <a:rPr lang="en-IN" smtClean="0"/>
              <a:t>‹#›</a:t>
            </a:fld>
            <a:endParaRPr lang="en-IN"/>
          </a:p>
        </p:txBody>
      </p:sp>
    </p:spTree>
    <p:extLst>
      <p:ext uri="{BB962C8B-B14F-4D97-AF65-F5344CB8AC3E}">
        <p14:creationId xmlns:p14="http://schemas.microsoft.com/office/powerpoint/2010/main" val="335123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1628B8-08CD-41E4-91CA-3310A1237154}" type="datetimeFigureOut">
              <a:rPr lang="en-IN" smtClean="0"/>
              <a:t>27-11-2017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D29002-4CAF-4267-B362-37148C0EB501}" type="slidenum">
              <a:rPr lang="en-IN" smtClean="0"/>
              <a:t>‹#›</a:t>
            </a:fld>
            <a:endParaRPr lang="en-IN"/>
          </a:p>
        </p:txBody>
      </p:sp>
    </p:spTree>
    <p:extLst>
      <p:ext uri="{BB962C8B-B14F-4D97-AF65-F5344CB8AC3E}">
        <p14:creationId xmlns:p14="http://schemas.microsoft.com/office/powerpoint/2010/main" val="262255748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 TargetMode="External"/><Relationship Id="rId3" Type="http://schemas.openxmlformats.org/officeDocument/2006/relationships/hyperlink" Target="https://projects.raspberrypi.org/en/projects/parent-detector" TargetMode="External"/><Relationship Id="rId7" Type="http://schemas.openxmlformats.org/officeDocument/2006/relationships/hyperlink" Target="https://stackoverflow.com/" TargetMode="External"/><Relationship Id="rId2" Type="http://schemas.openxmlformats.org/officeDocument/2006/relationships/hyperlink" Target="https://docs.opencv.org/master/d7/d9f/tutorial_linux_install.html" TargetMode="External"/><Relationship Id="rId1" Type="http://schemas.openxmlformats.org/officeDocument/2006/relationships/slideLayout" Target="../slideLayouts/slideLayout2.xml"/><Relationship Id="rId6" Type="http://schemas.openxmlformats.org/officeDocument/2006/relationships/hyperlink" Target="http://www.instructables.com/id/ShareCreate-Edit-Files-Between-Your-Mac-and-Raspbe/" TargetMode="External"/><Relationship Id="rId5" Type="http://schemas.openxmlformats.org/officeDocument/2006/relationships/hyperlink" Target="https://www.sunfounder.com/learn/sensor-kit-v2-0-for-raspberry-pi-b-plus/lesson-10-buzzer-module-sensor-kit-v2-0-for-b-plus.html" TargetMode="External"/><Relationship Id="rId4" Type="http://schemas.openxmlformats.org/officeDocument/2006/relationships/hyperlink" Target="https://diyhacking.com/raspberry-pi-gpio-contro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athsisfun.com/data/histograms.html" TargetMode="External"/><Relationship Id="rId2" Type="http://schemas.openxmlformats.org/officeDocument/2006/relationships/hyperlink" Target="https://www.mathsisfun.com/binary-number-syste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561" y="1712890"/>
            <a:ext cx="9920876" cy="3670479"/>
          </a:xfrm>
        </p:spPr>
        <p:txBody>
          <a:bodyPr/>
          <a:lstStyle/>
          <a:p>
            <a:r>
              <a:rPr lang="en-IN" dirty="0" smtClean="0"/>
              <a:t>Hostel Room </a:t>
            </a:r>
            <a:r>
              <a:rPr lang="en-IN" dirty="0"/>
              <a:t>S</a:t>
            </a:r>
            <a:r>
              <a:rPr lang="en-IN" dirty="0" smtClean="0"/>
              <a:t>ecurity Automation Using</a:t>
            </a:r>
            <a:br>
              <a:rPr lang="en-IN" dirty="0" smtClean="0"/>
            </a:br>
            <a:r>
              <a:rPr lang="en-IN" dirty="0" smtClean="0"/>
              <a:t>Raspberry Pi 3</a:t>
            </a:r>
            <a:endParaRPr lang="en-IN" dirty="0"/>
          </a:p>
        </p:txBody>
      </p:sp>
    </p:spTree>
    <p:extLst>
      <p:ext uri="{BB962C8B-B14F-4D97-AF65-F5344CB8AC3E}">
        <p14:creationId xmlns:p14="http://schemas.microsoft.com/office/powerpoint/2010/main" val="166578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9412"/>
          </a:xfrm>
        </p:spPr>
        <p:txBody>
          <a:bodyPr/>
          <a:lstStyle/>
          <a:p>
            <a:r>
              <a:rPr lang="en-IN" dirty="0" smtClean="0"/>
              <a:t>Hardware Used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93" y="1575828"/>
            <a:ext cx="5989785" cy="447210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7623" y="3928057"/>
            <a:ext cx="3940935" cy="211987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57623" y="1575828"/>
            <a:ext cx="3940935" cy="2258327"/>
          </a:xfrm>
          <a:prstGeom prst="rect">
            <a:avLst/>
          </a:prstGeom>
        </p:spPr>
      </p:pic>
    </p:spTree>
    <p:extLst>
      <p:ext uri="{BB962C8B-B14F-4D97-AF65-F5344CB8AC3E}">
        <p14:creationId xmlns:p14="http://schemas.microsoft.com/office/powerpoint/2010/main" val="7812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and </a:t>
            </a:r>
            <a:r>
              <a:rPr lang="en-IN" dirty="0" err="1" smtClean="0"/>
              <a:t>Preventation</a:t>
            </a:r>
            <a:endParaRPr lang="en-IN" dirty="0"/>
          </a:p>
        </p:txBody>
      </p:sp>
      <p:sp>
        <p:nvSpPr>
          <p:cNvPr id="3" name="Content Placeholder 2"/>
          <p:cNvSpPr>
            <a:spLocks noGrp="1"/>
          </p:cNvSpPr>
          <p:nvPr>
            <p:ph idx="1"/>
          </p:nvPr>
        </p:nvSpPr>
        <p:spPr>
          <a:xfrm>
            <a:off x="646111" y="1756704"/>
            <a:ext cx="10416840" cy="4195481"/>
          </a:xfrm>
        </p:spPr>
        <p:txBody>
          <a:bodyPr>
            <a:normAutofit fontScale="92500" lnSpcReduction="10000"/>
          </a:bodyPr>
          <a:lstStyle/>
          <a:p>
            <a:r>
              <a:rPr lang="en-IN" dirty="0" smtClean="0"/>
              <a:t>Compiling Opencv in raspberry pi is still a big task. It takes long time and patience</a:t>
            </a:r>
          </a:p>
          <a:p>
            <a:r>
              <a:rPr lang="en-IN" dirty="0" smtClean="0"/>
              <a:t>Proxy error.</a:t>
            </a:r>
          </a:p>
          <a:p>
            <a:r>
              <a:rPr lang="en-IN" dirty="0" smtClean="0"/>
              <a:t>Python version Error.</a:t>
            </a:r>
          </a:p>
          <a:p>
            <a:endParaRPr lang="en-IN" dirty="0"/>
          </a:p>
          <a:p>
            <a:endParaRPr lang="en-IN" dirty="0" smtClean="0"/>
          </a:p>
          <a:p>
            <a:r>
              <a:rPr lang="en-IN" dirty="0" smtClean="0"/>
              <a:t>Use Mobile data or broadband for any job. University Wi-Fi Sucks.. Many ports are blocked.</a:t>
            </a:r>
          </a:p>
          <a:p>
            <a:r>
              <a:rPr lang="en-IN" dirty="0" smtClean="0"/>
              <a:t>Use Opencv latest version (Now 3.3.0)</a:t>
            </a:r>
          </a:p>
          <a:p>
            <a:r>
              <a:rPr lang="en-IN" dirty="0" smtClean="0"/>
              <a:t>Don’t use recent version of raspberry pi OS. They have lot of bugs, which need to be fixed. (Now I am using raspbien Jessie instead of raspbien stretch)</a:t>
            </a:r>
          </a:p>
          <a:p>
            <a:r>
              <a:rPr lang="en-IN" dirty="0" smtClean="0"/>
              <a:t>Handle hardware with care and </a:t>
            </a:r>
            <a:r>
              <a:rPr lang="en-IN" dirty="0" smtClean="0"/>
              <a:t>provide</a:t>
            </a:r>
            <a:r>
              <a:rPr lang="en-IN" dirty="0" smtClean="0"/>
              <a:t> </a:t>
            </a:r>
            <a:r>
              <a:rPr lang="en-IN" dirty="0" smtClean="0"/>
              <a:t>proper power supply.</a:t>
            </a:r>
            <a:endParaRPr lang="en-IN" dirty="0"/>
          </a:p>
        </p:txBody>
      </p:sp>
    </p:spTree>
    <p:extLst>
      <p:ext uri="{BB962C8B-B14F-4D97-AF65-F5344CB8AC3E}">
        <p14:creationId xmlns:p14="http://schemas.microsoft.com/office/powerpoint/2010/main" val="13204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1028352"/>
          </a:xfrm>
        </p:spPr>
        <p:txBody>
          <a:bodyPr/>
          <a:lstStyle/>
          <a:p>
            <a:r>
              <a:rPr lang="en-US" dirty="0"/>
              <a:t>FUTURE SCOPE:</a:t>
            </a:r>
            <a:r>
              <a:rPr lang="en-IN" dirty="0"/>
              <a:t/>
            </a:r>
            <a:br>
              <a:rPr lang="en-IN" dirty="0"/>
            </a:br>
            <a:endParaRPr lang="en-IN" dirty="0"/>
          </a:p>
        </p:txBody>
      </p:sp>
      <p:sp>
        <p:nvSpPr>
          <p:cNvPr id="5" name="Content Placeholder 4"/>
          <p:cNvSpPr>
            <a:spLocks noGrp="1"/>
          </p:cNvSpPr>
          <p:nvPr>
            <p:ph idx="1"/>
          </p:nvPr>
        </p:nvSpPr>
        <p:spPr>
          <a:xfrm>
            <a:off x="1103312" y="1687132"/>
            <a:ext cx="8946541" cy="4561267"/>
          </a:xfrm>
        </p:spPr>
        <p:txBody>
          <a:bodyPr>
            <a:normAutofit fontScale="92500" lnSpcReduction="10000"/>
          </a:bodyPr>
          <a:lstStyle/>
          <a:p>
            <a:r>
              <a:rPr lang="en-US" dirty="0"/>
              <a:t>It will yield more accurate results with the use of Iris algorithms and more enhanced Camera Module</a:t>
            </a:r>
            <a:r>
              <a:rPr lang="en-US" dirty="0" smtClean="0"/>
              <a:t>.</a:t>
            </a:r>
          </a:p>
          <a:p>
            <a:pPr marL="0" indent="0">
              <a:buNone/>
            </a:pPr>
            <a:endParaRPr lang="en-US" dirty="0" smtClean="0"/>
          </a:p>
          <a:p>
            <a:r>
              <a:rPr lang="en-US" dirty="0"/>
              <a:t>Better optimization of algorithm with the help of advance Machine Learning</a:t>
            </a:r>
            <a:r>
              <a:rPr lang="en-US" dirty="0" smtClean="0"/>
              <a:t>.</a:t>
            </a:r>
          </a:p>
          <a:p>
            <a:endParaRPr lang="en-US" dirty="0"/>
          </a:p>
          <a:p>
            <a:r>
              <a:rPr lang="en-US" dirty="0"/>
              <a:t>Use of better hardware to perform image training with different angles and emotions</a:t>
            </a:r>
            <a:r>
              <a:rPr lang="en-US" dirty="0" smtClean="0"/>
              <a:t>.</a:t>
            </a:r>
          </a:p>
          <a:p>
            <a:endParaRPr lang="en-US" dirty="0"/>
          </a:p>
          <a:p>
            <a:r>
              <a:rPr lang="en-US" dirty="0"/>
              <a:t>2-Way authentication implementation:</a:t>
            </a:r>
            <a:endParaRPr lang="en-IN" dirty="0"/>
          </a:p>
          <a:p>
            <a:pPr marL="0" indent="0">
              <a:buNone/>
            </a:pPr>
            <a:r>
              <a:rPr lang="en-US" dirty="0" smtClean="0"/>
              <a:t>	Idea </a:t>
            </a:r>
            <a:r>
              <a:rPr lang="en-US" dirty="0"/>
              <a:t>is to recognize the face and generate a code and Send it to the recognized Subject. The subject have to Input the code to complete the protocol.</a:t>
            </a:r>
            <a:endParaRPr lang="en-IN" dirty="0"/>
          </a:p>
        </p:txBody>
      </p:sp>
    </p:spTree>
    <p:extLst>
      <p:ext uri="{BB962C8B-B14F-4D97-AF65-F5344CB8AC3E}">
        <p14:creationId xmlns:p14="http://schemas.microsoft.com/office/powerpoint/2010/main" val="38549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u="sng" dirty="0">
                <a:hlinkClick r:id="rId2"/>
              </a:rPr>
              <a:t>https://docs.opencv.org/master/d7/d9f/tutorial_linux_install.html</a:t>
            </a:r>
            <a:endParaRPr lang="en-IN" dirty="0"/>
          </a:p>
          <a:p>
            <a:r>
              <a:rPr lang="en-US" u="sng" dirty="0">
                <a:hlinkClick r:id="rId3"/>
              </a:rPr>
              <a:t>https://projects.raspberrypi.org/en/projects/parent-detector</a:t>
            </a:r>
            <a:endParaRPr lang="en-IN" dirty="0"/>
          </a:p>
          <a:p>
            <a:r>
              <a:rPr lang="en-US" u="sng" dirty="0">
                <a:hlinkClick r:id="rId4"/>
              </a:rPr>
              <a:t>https://diyhacking.com/raspberry-pi-gpio-control/</a:t>
            </a:r>
            <a:endParaRPr lang="en-IN" dirty="0"/>
          </a:p>
          <a:p>
            <a:r>
              <a:rPr lang="en-US" u="sng" dirty="0">
                <a:hlinkClick r:id="rId5"/>
              </a:rPr>
              <a:t>https://www.sunfounder.com/learn/sensor-kit-v2-0-for-raspberry-pi-b-plus/lesson-10-buzzer-module-sensor-kit-v2-0-for-b-plus.html</a:t>
            </a:r>
            <a:endParaRPr lang="en-IN" dirty="0"/>
          </a:p>
          <a:p>
            <a:r>
              <a:rPr lang="en-US" u="sng" dirty="0">
                <a:hlinkClick r:id="rId6"/>
              </a:rPr>
              <a:t>http://www.instructables.com/id/ShareCreate-Edit-Files-Between-Your-Mac-and-Raspbe/</a:t>
            </a:r>
            <a:endParaRPr lang="en-IN" dirty="0"/>
          </a:p>
          <a:p>
            <a:pPr marL="0" indent="0">
              <a:buNone/>
            </a:pPr>
            <a:endParaRPr lang="en-IN" dirty="0"/>
          </a:p>
          <a:p>
            <a:r>
              <a:rPr lang="en-US" dirty="0"/>
              <a:t>Special Thanks to:</a:t>
            </a:r>
            <a:endParaRPr lang="en-IN" dirty="0"/>
          </a:p>
          <a:p>
            <a:r>
              <a:rPr lang="en-US" u="sng" dirty="0">
                <a:hlinkClick r:id="rId7"/>
              </a:rPr>
              <a:t>https://stackoverflow.com/</a:t>
            </a:r>
            <a:r>
              <a:rPr lang="en-US" dirty="0"/>
              <a:t>	</a:t>
            </a:r>
            <a:endParaRPr lang="en-IN" dirty="0"/>
          </a:p>
          <a:p>
            <a:r>
              <a:rPr lang="en-US" u="sng" dirty="0">
                <a:hlinkClick r:id="rId8"/>
              </a:rPr>
              <a:t>https://github.com/</a:t>
            </a:r>
            <a:endParaRPr lang="en-IN" dirty="0"/>
          </a:p>
          <a:p>
            <a:endParaRPr lang="en-IN" dirty="0"/>
          </a:p>
        </p:txBody>
      </p:sp>
    </p:spTree>
    <p:extLst>
      <p:ext uri="{BB962C8B-B14F-4D97-AF65-F5344CB8AC3E}">
        <p14:creationId xmlns:p14="http://schemas.microsoft.com/office/powerpoint/2010/main" val="146872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2889" y="2722637"/>
            <a:ext cx="6295314" cy="1569660"/>
          </a:xfrm>
          <a:prstGeom prst="rect">
            <a:avLst/>
          </a:prstGeom>
          <a:noFill/>
        </p:spPr>
        <p:txBody>
          <a:bodyPr wrap="none" lIns="91440" tIns="45720" rIns="91440" bIns="45720">
            <a:spAutoFit/>
          </a:bodyPr>
          <a:lstStyle/>
          <a:p>
            <a:pPr algn="ctr"/>
            <a:r>
              <a:rPr lang="en-IN" sz="96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IN" sz="9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078995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4222" y="636259"/>
            <a:ext cx="6212919"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ea typeface="Calibri" panose="020F0502020204030204" pitchFamily="34" charset="0"/>
                <a:cs typeface="Mangal"/>
              </a:rPr>
              <a:t>INTRODUCTION</a:t>
            </a:r>
            <a:endParaRPr lang="en-I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Rectangle 5"/>
          <p:cNvSpPr/>
          <p:nvPr/>
        </p:nvSpPr>
        <p:spPr>
          <a:xfrm>
            <a:off x="1753169" y="2635653"/>
            <a:ext cx="8395384" cy="1815882"/>
          </a:xfrm>
          <a:prstGeom prst="rect">
            <a:avLst/>
          </a:prstGeom>
        </p:spPr>
        <p:txBody>
          <a:bodyPr wrap="square">
            <a:spAutoFit/>
          </a:bodyPr>
          <a:lstStyle/>
          <a:p>
            <a:pPr algn="just"/>
            <a:r>
              <a:rPr lang="en-US" sz="2800" dirty="0" smtClean="0">
                <a:effectLst/>
                <a:latin typeface="TimesNewRoman"/>
                <a:ea typeface="Calibri" panose="020F0502020204030204" pitchFamily="34" charset="0"/>
                <a:cs typeface="Mangal"/>
              </a:rPr>
              <a:t>The world is changing. There is a need for a faster and accurate user identification and authentication method. Face recognition has become one of the most important user identification methods. </a:t>
            </a:r>
            <a:endParaRPr lang="en-IN" sz="2800" dirty="0"/>
          </a:p>
        </p:txBody>
      </p:sp>
    </p:spTree>
    <p:extLst>
      <p:ext uri="{BB962C8B-B14F-4D97-AF65-F5344CB8AC3E}">
        <p14:creationId xmlns:p14="http://schemas.microsoft.com/office/powerpoint/2010/main" val="336839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262" y="334849"/>
            <a:ext cx="3953814" cy="6181861"/>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809017" y="3069858"/>
            <a:ext cx="5731510" cy="1671320"/>
          </a:xfrm>
          <a:prstGeom prst="rect">
            <a:avLst/>
          </a:prstGeom>
        </p:spPr>
      </p:pic>
      <p:sp>
        <p:nvSpPr>
          <p:cNvPr id="4" name="Rectangle 3"/>
          <p:cNvSpPr/>
          <p:nvPr/>
        </p:nvSpPr>
        <p:spPr>
          <a:xfrm>
            <a:off x="993594" y="597623"/>
            <a:ext cx="4454169" cy="923330"/>
          </a:xfrm>
          <a:prstGeom prst="rect">
            <a:avLst/>
          </a:prstGeom>
          <a:noFill/>
        </p:spPr>
        <p:txBody>
          <a:bodyPr wrap="squar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Data Flow</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4232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789" y="365803"/>
            <a:ext cx="9837594" cy="1754326"/>
          </a:xfrm>
          <a:prstGeom prst="rect">
            <a:avLst/>
          </a:prstGeom>
          <a:noFill/>
        </p:spPr>
        <p:txBody>
          <a:bodyPr wrap="squar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ea typeface="Calibri" panose="020F0502020204030204" pitchFamily="34" charset="0"/>
                <a:cs typeface="Mangal"/>
              </a:rPr>
              <a:t>FACE DETECTION USING HAAR CASCADES</a:t>
            </a:r>
            <a:endParaRPr lang="en-I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TextBox 5"/>
          <p:cNvSpPr txBox="1"/>
          <p:nvPr/>
        </p:nvSpPr>
        <p:spPr>
          <a:xfrm>
            <a:off x="643944" y="2253803"/>
            <a:ext cx="1108871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Object Detection using Haar feature-based cascade classifiers is an effective </a:t>
            </a:r>
            <a:r>
              <a:rPr lang="en-US" dirty="0" smtClean="0"/>
              <a:t>method</a:t>
            </a:r>
          </a:p>
          <a:p>
            <a:endParaRPr lang="en-US" dirty="0" smtClean="0"/>
          </a:p>
          <a:p>
            <a:pPr marL="285750" indent="-285750">
              <a:buFont typeface="Wingdings" panose="05000000000000000000" pitchFamily="2" charset="2"/>
              <a:buChar char="q"/>
            </a:pPr>
            <a:r>
              <a:rPr lang="en-US" dirty="0"/>
              <a:t>It is an adaptive machine learning based approach in which a cascade function is trained from several positive and negative images. </a:t>
            </a: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This </a:t>
            </a:r>
            <a:r>
              <a:rPr lang="en-US" dirty="0"/>
              <a:t>algorithm requires plenty of positive images (images of faces) and negative images (images without faces) to train the classifier. Then Features are extracted from it</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Every feature is a single value obtained by subtracting sum of pixels under white rectangle from sum of pixels under black rectangle</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All </a:t>
            </a:r>
            <a:r>
              <a:rPr lang="en-US" dirty="0"/>
              <a:t>possible sizes and locations of every kernel are used to calculate plenty of features. To calculate each feature, the sum of pixels under white and black rectangles is found.</a:t>
            </a:r>
            <a:endParaRPr lang="en-US" dirty="0" smtClean="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66100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75763" y="914400"/>
            <a:ext cx="9195515" cy="5473521"/>
          </a:xfrm>
          <a:prstGeom prst="rect">
            <a:avLst/>
          </a:prstGeom>
        </p:spPr>
      </p:pic>
    </p:spTree>
    <p:extLst>
      <p:ext uri="{BB962C8B-B14F-4D97-AF65-F5344CB8AC3E}">
        <p14:creationId xmlns:p14="http://schemas.microsoft.com/office/powerpoint/2010/main" val="307857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Face Recognition</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b="1" dirty="0"/>
              <a:t>Face Detection:</a:t>
            </a:r>
            <a:r>
              <a:rPr lang="en-US" dirty="0"/>
              <a:t> Look at the picture and find a face in it</a:t>
            </a:r>
            <a:r>
              <a:rPr lang="en-US" dirty="0" smtClean="0"/>
              <a:t>.</a:t>
            </a:r>
          </a:p>
          <a:p>
            <a:pPr marL="0" indent="0">
              <a:buNone/>
            </a:pPr>
            <a:endParaRPr lang="en-US" dirty="0"/>
          </a:p>
          <a:p>
            <a:r>
              <a:rPr lang="en-US" b="1" dirty="0"/>
              <a:t>Data Gathering:</a:t>
            </a:r>
            <a:r>
              <a:rPr lang="en-US" dirty="0"/>
              <a:t> Extract unique characteristics of </a:t>
            </a:r>
            <a:r>
              <a:rPr lang="en-US" dirty="0" smtClean="0"/>
              <a:t>Ram’s </a:t>
            </a:r>
            <a:r>
              <a:rPr lang="en-US" dirty="0"/>
              <a:t>face that it can use to differentiate him from another person, like eyes, mouth, nose, etc</a:t>
            </a:r>
            <a:r>
              <a:rPr lang="en-US" dirty="0" smtClean="0"/>
              <a:t>.</a:t>
            </a:r>
          </a:p>
          <a:p>
            <a:pPr marL="0" indent="0">
              <a:buNone/>
            </a:pPr>
            <a:endParaRPr lang="en-US" dirty="0"/>
          </a:p>
          <a:p>
            <a:r>
              <a:rPr lang="en-US" b="1" dirty="0"/>
              <a:t>Data Comparison:</a:t>
            </a:r>
            <a:r>
              <a:rPr lang="en-US" dirty="0"/>
              <a:t> Despite variations in light or expression, it will compare those unique features to all the features of all the people you know</a:t>
            </a:r>
            <a:r>
              <a:rPr lang="en-US" dirty="0" smtClean="0"/>
              <a:t>.</a:t>
            </a:r>
          </a:p>
          <a:p>
            <a:pPr marL="0" indent="0">
              <a:buNone/>
            </a:pPr>
            <a:endParaRPr lang="en-US" dirty="0"/>
          </a:p>
          <a:p>
            <a:r>
              <a:rPr lang="en-US" b="1" dirty="0"/>
              <a:t>Face Recognition:</a:t>
            </a:r>
            <a:r>
              <a:rPr lang="en-US" dirty="0"/>
              <a:t> It will determine “Hey, that’s my boy </a:t>
            </a:r>
            <a:r>
              <a:rPr lang="en-US" dirty="0" smtClean="0"/>
              <a:t>Ram”</a:t>
            </a:r>
            <a:endParaRPr lang="en-US" dirty="0"/>
          </a:p>
        </p:txBody>
      </p:sp>
    </p:spTree>
    <p:extLst>
      <p:ext uri="{BB962C8B-B14F-4D97-AF65-F5344CB8AC3E}">
        <p14:creationId xmlns:p14="http://schemas.microsoft.com/office/powerpoint/2010/main" val="233727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564"/>
          </a:xfrm>
        </p:spPr>
        <p:txBody>
          <a:bodyPr/>
          <a:lstStyle/>
          <a:p>
            <a:r>
              <a:rPr lang="en-US" b="1" dirty="0"/>
              <a:t>The </a:t>
            </a:r>
            <a:r>
              <a:rPr lang="en-US" b="1" dirty="0" smtClean="0"/>
              <a:t>LBPH Face Recognizer Process</a:t>
            </a:r>
            <a:endParaRPr lang="en-IN" dirty="0"/>
          </a:p>
        </p:txBody>
      </p:sp>
      <p:sp>
        <p:nvSpPr>
          <p:cNvPr id="3" name="Content Placeholder 2"/>
          <p:cNvSpPr>
            <a:spLocks noGrp="1"/>
          </p:cNvSpPr>
          <p:nvPr>
            <p:ph idx="1"/>
          </p:nvPr>
        </p:nvSpPr>
        <p:spPr>
          <a:xfrm>
            <a:off x="1103312" y="1687132"/>
            <a:ext cx="10642220" cy="4561267"/>
          </a:xfrm>
        </p:spPr>
        <p:txBody>
          <a:bodyPr/>
          <a:lstStyle/>
          <a:p>
            <a:r>
              <a:rPr lang="en-US" dirty="0"/>
              <a:t>The idea with </a:t>
            </a:r>
            <a:r>
              <a:rPr lang="en-US" b="1" dirty="0"/>
              <a:t>LBPH</a:t>
            </a:r>
            <a:r>
              <a:rPr lang="en-US" dirty="0"/>
              <a:t> is not to look at the image as a whole, but instead, try to find its local structure by comparing each pixel to the neighboring pixels. </a:t>
            </a:r>
            <a:endParaRPr lang="en-US" dirty="0" smtClean="0"/>
          </a:p>
          <a:p>
            <a:endParaRPr lang="en-US" dirty="0"/>
          </a:p>
          <a:p>
            <a:r>
              <a:rPr lang="en-US" dirty="0"/>
              <a:t>Take a 3×3 window and move it across one image. At each move (each local part of the picture), compare the pixel at the center, with its surrounding pixels. Denote the neighbors with intensity value </a:t>
            </a:r>
            <a:r>
              <a:rPr lang="en-US" i="1" dirty="0"/>
              <a:t>less than or equal to</a:t>
            </a:r>
            <a:r>
              <a:rPr lang="en-US" dirty="0"/>
              <a:t> the center pixel by </a:t>
            </a:r>
            <a:r>
              <a:rPr lang="en-US" i="1" dirty="0"/>
              <a:t>1</a:t>
            </a:r>
            <a:r>
              <a:rPr lang="en-US" dirty="0"/>
              <a:t> and the rest by 0. </a:t>
            </a:r>
          </a:p>
          <a:p>
            <a:r>
              <a:rPr lang="en-US" dirty="0"/>
              <a:t>After you read these 0/1 values under the 3×3 window in a clockwise order, </a:t>
            </a:r>
            <a:r>
              <a:rPr lang="en-US" dirty="0" smtClean="0"/>
              <a:t>we will </a:t>
            </a:r>
            <a:r>
              <a:rPr lang="en-US" dirty="0"/>
              <a:t>have a binary pattern like </a:t>
            </a:r>
            <a:r>
              <a:rPr lang="en-US" i="1" dirty="0"/>
              <a:t>11100011</a:t>
            </a:r>
            <a:r>
              <a:rPr lang="en-US" dirty="0"/>
              <a:t> that is local to a particular area of the picture. When </a:t>
            </a:r>
            <a:r>
              <a:rPr lang="en-US" dirty="0" smtClean="0"/>
              <a:t>we </a:t>
            </a:r>
            <a:r>
              <a:rPr lang="en-US" dirty="0"/>
              <a:t>finish doing this on the whole image, </a:t>
            </a:r>
            <a:r>
              <a:rPr lang="en-US" dirty="0" smtClean="0"/>
              <a:t>we </a:t>
            </a:r>
            <a:r>
              <a:rPr lang="en-US" dirty="0"/>
              <a:t>will have a list of </a:t>
            </a:r>
            <a:r>
              <a:rPr lang="en-US" b="1" dirty="0"/>
              <a:t>local binary patterns</a:t>
            </a:r>
            <a:r>
              <a:rPr lang="en-US" dirty="0"/>
              <a:t>.</a:t>
            </a:r>
          </a:p>
          <a:p>
            <a:endParaRPr lang="en-IN" dirty="0"/>
          </a:p>
        </p:txBody>
      </p:sp>
    </p:spTree>
    <p:extLst>
      <p:ext uri="{BB962C8B-B14F-4D97-AF65-F5344CB8AC3E}">
        <p14:creationId xmlns:p14="http://schemas.microsoft.com/office/powerpoint/2010/main" val="166715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28034"/>
            <a:ext cx="10564947" cy="5720365"/>
          </a:xfrm>
        </p:spPr>
        <p:txBody>
          <a:bodyPr/>
          <a:lstStyle/>
          <a:p>
            <a:r>
              <a:rPr lang="en-US" dirty="0"/>
              <a:t>Now, after </a:t>
            </a:r>
            <a:r>
              <a:rPr lang="en-US" dirty="0" smtClean="0"/>
              <a:t>we </a:t>
            </a:r>
            <a:r>
              <a:rPr lang="en-US" dirty="0"/>
              <a:t>get a list of local binary patterns, </a:t>
            </a:r>
            <a:r>
              <a:rPr lang="en-US" dirty="0" smtClean="0"/>
              <a:t>we </a:t>
            </a:r>
            <a:r>
              <a:rPr lang="en-US" dirty="0"/>
              <a:t>convert each one into a decimal number using </a:t>
            </a:r>
            <a:r>
              <a:rPr lang="en-US" dirty="0">
                <a:hlinkClick r:id="rId2"/>
              </a:rPr>
              <a:t>binary to decimal conversion</a:t>
            </a:r>
            <a:r>
              <a:rPr lang="en-US" dirty="0"/>
              <a:t> </a:t>
            </a:r>
            <a:r>
              <a:rPr lang="en-US" dirty="0" smtClean="0"/>
              <a:t>and </a:t>
            </a:r>
            <a:r>
              <a:rPr lang="en-US" dirty="0"/>
              <a:t>then </a:t>
            </a:r>
            <a:r>
              <a:rPr lang="en-US" dirty="0" smtClean="0"/>
              <a:t>we </a:t>
            </a:r>
            <a:r>
              <a:rPr lang="en-US" dirty="0"/>
              <a:t>make a </a:t>
            </a:r>
            <a:r>
              <a:rPr lang="en-US" dirty="0">
                <a:hlinkClick r:id="rId3"/>
              </a:rPr>
              <a:t>histogram</a:t>
            </a:r>
            <a:r>
              <a:rPr lang="en-US" dirty="0"/>
              <a:t> of all of those decimal </a:t>
            </a:r>
            <a:r>
              <a:rPr lang="en-US" dirty="0" smtClean="0"/>
              <a:t>values</a:t>
            </a:r>
          </a:p>
          <a:p>
            <a:r>
              <a:rPr lang="en-US" dirty="0"/>
              <a:t>In the </a:t>
            </a:r>
            <a:r>
              <a:rPr lang="en-US" dirty="0" smtClean="0"/>
              <a:t>end, we will </a:t>
            </a:r>
            <a:r>
              <a:rPr lang="en-US" dirty="0"/>
              <a:t>have one histogram for each face in the training data set. That means that if there were 100 images in the training data set then LBPH will extract 100 histograms after training and store them for later recognition. Remember, the </a:t>
            </a:r>
            <a:r>
              <a:rPr lang="en-US" b="1" dirty="0"/>
              <a:t>algorithm also keeps track of which histogram belongs to which person</a:t>
            </a:r>
            <a:r>
              <a:rPr lang="en-US" dirty="0"/>
              <a:t>.</a:t>
            </a:r>
          </a:p>
          <a:p>
            <a:endParaRPr lang="en-IN" dirty="0" smtClean="0"/>
          </a:p>
          <a:p>
            <a:r>
              <a:rPr lang="en-US" dirty="0"/>
              <a:t>Later during recognition, the process is as follows:</a:t>
            </a:r>
          </a:p>
          <a:p>
            <a:pPr marL="0" indent="0">
              <a:buNone/>
            </a:pPr>
            <a:r>
              <a:rPr lang="en-US" dirty="0" smtClean="0"/>
              <a:t>		Feed </a:t>
            </a:r>
            <a:r>
              <a:rPr lang="en-US" dirty="0"/>
              <a:t>a new image to the recognizer for face recognition.</a:t>
            </a:r>
          </a:p>
          <a:p>
            <a:pPr marL="0" indent="0">
              <a:buNone/>
            </a:pPr>
            <a:r>
              <a:rPr lang="en-US" dirty="0" smtClean="0"/>
              <a:t>		The </a:t>
            </a:r>
            <a:r>
              <a:rPr lang="en-US" dirty="0"/>
              <a:t>recognizer generates a histogram for that new picture.</a:t>
            </a:r>
          </a:p>
          <a:p>
            <a:pPr marL="0" indent="0">
              <a:buNone/>
            </a:pPr>
            <a:r>
              <a:rPr lang="en-US" dirty="0" smtClean="0"/>
              <a:t>		It </a:t>
            </a:r>
            <a:r>
              <a:rPr lang="en-US" dirty="0"/>
              <a:t>then compares that histogram with the histograms it already has.</a:t>
            </a:r>
          </a:p>
          <a:p>
            <a:pPr marL="0" indent="0">
              <a:buNone/>
            </a:pPr>
            <a:r>
              <a:rPr lang="en-US" dirty="0" smtClean="0"/>
              <a:t>		Finally</a:t>
            </a:r>
            <a:r>
              <a:rPr lang="en-US" dirty="0"/>
              <a:t>, it finds the best match and returns the person label associated with that best match.</a:t>
            </a:r>
          </a:p>
          <a:p>
            <a:endParaRPr lang="en-IN" dirty="0"/>
          </a:p>
        </p:txBody>
      </p:sp>
    </p:spTree>
    <p:extLst>
      <p:ext uri="{BB962C8B-B14F-4D97-AF65-F5344CB8AC3E}">
        <p14:creationId xmlns:p14="http://schemas.microsoft.com/office/powerpoint/2010/main" val="282049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and Buzzer</a:t>
            </a:r>
            <a:endParaRPr lang="en-IN" dirty="0"/>
          </a:p>
        </p:txBody>
      </p:sp>
      <p:sp>
        <p:nvSpPr>
          <p:cNvPr id="3" name="Content Placeholder 2"/>
          <p:cNvSpPr>
            <a:spLocks noGrp="1"/>
          </p:cNvSpPr>
          <p:nvPr>
            <p:ph idx="1"/>
          </p:nvPr>
        </p:nvSpPr>
        <p:spPr/>
        <p:txBody>
          <a:bodyPr/>
          <a:lstStyle/>
          <a:p>
            <a:r>
              <a:rPr lang="en-IN" dirty="0" smtClean="0"/>
              <a:t>At last  after getting the acknowledgement , if it is a false image, activate the hardware sources.</a:t>
            </a:r>
            <a:br>
              <a:rPr lang="en-IN" dirty="0" smtClean="0"/>
            </a:br>
            <a:endParaRPr lang="en-IN" dirty="0" smtClean="0"/>
          </a:p>
          <a:p>
            <a:r>
              <a:rPr lang="en-IN" dirty="0" smtClean="0"/>
              <a:t>Send Email. Add the image as an attachment which was lastly used for image recognition. Also add the tolerance ratio in the body section.</a:t>
            </a:r>
          </a:p>
          <a:p>
            <a:endParaRPr lang="en-IN" dirty="0"/>
          </a:p>
          <a:p>
            <a:r>
              <a:rPr lang="en-IN" dirty="0" smtClean="0"/>
              <a:t>Activate buzzer. A musical note is defined to play sound via the passive buzzer module. </a:t>
            </a:r>
            <a:endParaRPr lang="en-IN" dirty="0"/>
          </a:p>
        </p:txBody>
      </p:sp>
    </p:spTree>
    <p:extLst>
      <p:ext uri="{BB962C8B-B14F-4D97-AF65-F5344CB8AC3E}">
        <p14:creationId xmlns:p14="http://schemas.microsoft.com/office/powerpoint/2010/main" val="1181661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tf00001029</Template>
  <TotalTime>670</TotalTime>
  <Words>511</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Century Gothic</vt:lpstr>
      <vt:lpstr>Mangal</vt:lpstr>
      <vt:lpstr>TimesNewRoman</vt:lpstr>
      <vt:lpstr>Wingdings</vt:lpstr>
      <vt:lpstr>Wingdings 3</vt:lpstr>
      <vt:lpstr>Ion</vt:lpstr>
      <vt:lpstr>Hostel Room Security Automation Using Raspberry Pi 3</vt:lpstr>
      <vt:lpstr>PowerPoint Presentation</vt:lpstr>
      <vt:lpstr>PowerPoint Presentation</vt:lpstr>
      <vt:lpstr>PowerPoint Presentation</vt:lpstr>
      <vt:lpstr>PowerPoint Presentation</vt:lpstr>
      <vt:lpstr>Face Recognition </vt:lpstr>
      <vt:lpstr>The LBPH Face Recognizer Process</vt:lpstr>
      <vt:lpstr>PowerPoint Presentation</vt:lpstr>
      <vt:lpstr>E-Mail and Buzzer</vt:lpstr>
      <vt:lpstr>Hardware Used</vt:lpstr>
      <vt:lpstr>Error and Preventation</vt:lpstr>
      <vt:lpstr>FUTURE SCOPE: </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Room Security Automation Using Raspberry Pi 3</dc:title>
  <dc:creator>Windows User</dc:creator>
  <cp:lastModifiedBy>Windows User</cp:lastModifiedBy>
  <cp:revision>25</cp:revision>
  <dcterms:created xsi:type="dcterms:W3CDTF">2017-11-26T16:22:52Z</dcterms:created>
  <dcterms:modified xsi:type="dcterms:W3CDTF">2017-11-27T04:39:00Z</dcterms:modified>
</cp:coreProperties>
</file>