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10F59-360E-443C-93BB-DE43A1953C20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C3729-9509-4608-8284-F6E6D1DB3CB0}">
      <dgm:prSet phldrT="[Text]" custT="1"/>
      <dgm:spPr/>
      <dgm:t>
        <a:bodyPr/>
        <a:lstStyle/>
        <a:p>
          <a:r>
            <a:rPr lang="en-IN" sz="1400" dirty="0"/>
            <a:t>Pune Clusters</a:t>
          </a:r>
        </a:p>
      </dgm:t>
    </dgm:pt>
    <dgm:pt modelId="{6479B311-A8C2-4FFB-838B-9F3DD9B6E64F}" type="parTrans" cxnId="{BBF3D727-75DF-4B11-AA12-E64F73218C85}">
      <dgm:prSet/>
      <dgm:spPr/>
      <dgm:t>
        <a:bodyPr/>
        <a:lstStyle/>
        <a:p>
          <a:endParaRPr lang="en-IN" sz="1800"/>
        </a:p>
      </dgm:t>
    </dgm:pt>
    <dgm:pt modelId="{E9AA0C4F-2726-4215-8EA9-7E5E97A78C17}" type="sibTrans" cxnId="{BBF3D727-75DF-4B11-AA12-E64F73218C85}">
      <dgm:prSet/>
      <dgm:spPr/>
      <dgm:t>
        <a:bodyPr/>
        <a:lstStyle/>
        <a:p>
          <a:endParaRPr lang="en-IN" sz="1800"/>
        </a:p>
      </dgm:t>
    </dgm:pt>
    <dgm:pt modelId="{FC0E06D1-A391-43C2-A1FA-70AF019719BE}">
      <dgm:prSet phldrT="[Text]" custT="1"/>
      <dgm:spPr/>
      <dgm:t>
        <a:bodyPr/>
        <a:lstStyle/>
        <a:p>
          <a:r>
            <a:rPr lang="en-IN" sz="500" dirty="0"/>
            <a:t>Indian Restaurants, Coffee Shoppes, Fast Food joints and Ice-cream shops</a:t>
          </a:r>
        </a:p>
      </dgm:t>
    </dgm:pt>
    <dgm:pt modelId="{B2330927-E862-4BE6-9AA2-8B0F06FE4C8A}" type="parTrans" cxnId="{D1619777-5B7E-48DC-91C1-4D7731059775}">
      <dgm:prSet/>
      <dgm:spPr/>
      <dgm:t>
        <a:bodyPr/>
        <a:lstStyle/>
        <a:p>
          <a:endParaRPr lang="en-IN" sz="1800"/>
        </a:p>
      </dgm:t>
    </dgm:pt>
    <dgm:pt modelId="{D049B2CE-547F-4EF3-A95D-573407B149B0}" type="sibTrans" cxnId="{D1619777-5B7E-48DC-91C1-4D7731059775}">
      <dgm:prSet/>
      <dgm:spPr/>
      <dgm:t>
        <a:bodyPr/>
        <a:lstStyle/>
        <a:p>
          <a:endParaRPr lang="en-IN" sz="1800"/>
        </a:p>
      </dgm:t>
    </dgm:pt>
    <dgm:pt modelId="{9FBBADA8-6973-4CC5-A3B8-7595FA76A1B9}">
      <dgm:prSet phldrT="[Text]" custT="1"/>
      <dgm:spPr/>
      <dgm:t>
        <a:bodyPr/>
        <a:lstStyle/>
        <a:p>
          <a:r>
            <a:rPr lang="en-IN" sz="500" dirty="0"/>
            <a:t>Mobile Phone shops, Vegetarian Restaurants, Electronics shops </a:t>
          </a:r>
        </a:p>
      </dgm:t>
    </dgm:pt>
    <dgm:pt modelId="{D01F6593-1361-46FD-96D0-002B3918502A}" type="parTrans" cxnId="{972971FF-697E-4F80-8CD6-1814233D324A}">
      <dgm:prSet/>
      <dgm:spPr/>
      <dgm:t>
        <a:bodyPr/>
        <a:lstStyle/>
        <a:p>
          <a:endParaRPr lang="en-IN" sz="1800"/>
        </a:p>
      </dgm:t>
    </dgm:pt>
    <dgm:pt modelId="{5D2993F5-1098-47F0-AD1C-AF491891DE07}" type="sibTrans" cxnId="{972971FF-697E-4F80-8CD6-1814233D324A}">
      <dgm:prSet/>
      <dgm:spPr/>
      <dgm:t>
        <a:bodyPr/>
        <a:lstStyle/>
        <a:p>
          <a:endParaRPr lang="en-IN" sz="1800"/>
        </a:p>
      </dgm:t>
    </dgm:pt>
    <dgm:pt modelId="{29473B56-0B16-4C3A-AB6D-B0EC0F3F0BAA}">
      <dgm:prSet phldrT="[Text]" custT="1"/>
      <dgm:spPr/>
      <dgm:t>
        <a:bodyPr/>
        <a:lstStyle/>
        <a:p>
          <a:r>
            <a:rPr lang="en-IN" sz="500" dirty="0"/>
            <a:t>Departmental Stores, Cinema </a:t>
          </a:r>
          <a:r>
            <a:rPr lang="en-IN" sz="500" dirty="0" err="1"/>
            <a:t>Theaters</a:t>
          </a:r>
          <a:r>
            <a:rPr lang="en-IN" sz="500" dirty="0"/>
            <a:t>, Hotel Bars and Gymnasiums</a:t>
          </a:r>
        </a:p>
      </dgm:t>
    </dgm:pt>
    <dgm:pt modelId="{CC5C5D84-E88A-41DB-9B23-4943CF107622}" type="parTrans" cxnId="{D4F104A9-7AA4-460C-B1D0-B07CBB89F84C}">
      <dgm:prSet/>
      <dgm:spPr/>
      <dgm:t>
        <a:bodyPr/>
        <a:lstStyle/>
        <a:p>
          <a:endParaRPr lang="en-IN" sz="1800"/>
        </a:p>
      </dgm:t>
    </dgm:pt>
    <dgm:pt modelId="{32FB0AEE-9785-4559-B77D-49E17A6E3E2C}" type="sibTrans" cxnId="{D4F104A9-7AA4-460C-B1D0-B07CBB89F84C}">
      <dgm:prSet/>
      <dgm:spPr/>
      <dgm:t>
        <a:bodyPr/>
        <a:lstStyle/>
        <a:p>
          <a:endParaRPr lang="en-IN" sz="1800"/>
        </a:p>
      </dgm:t>
    </dgm:pt>
    <dgm:pt modelId="{63890ADD-5779-4D9B-A786-635DFC9B9287}">
      <dgm:prSet phldrT="[Text]" custT="1"/>
      <dgm:spPr/>
      <dgm:t>
        <a:bodyPr/>
        <a:lstStyle/>
        <a:p>
          <a:r>
            <a:rPr lang="en-IN" sz="500" dirty="0"/>
            <a:t>Restaurants, Hotels, Outlet Malls, Soccer fields and Gymnasiums.</a:t>
          </a:r>
        </a:p>
      </dgm:t>
    </dgm:pt>
    <dgm:pt modelId="{E5C1E1A5-88F8-442C-8242-3654CC51B083}" type="parTrans" cxnId="{586BFBBB-7FBD-42F5-9817-40285335F5AB}">
      <dgm:prSet/>
      <dgm:spPr/>
      <dgm:t>
        <a:bodyPr/>
        <a:lstStyle/>
        <a:p>
          <a:endParaRPr lang="en-IN" sz="1800"/>
        </a:p>
      </dgm:t>
    </dgm:pt>
    <dgm:pt modelId="{6E2F4FF8-9C97-4EBD-9175-247DF5A594F1}" type="sibTrans" cxnId="{586BFBBB-7FBD-42F5-9817-40285335F5AB}">
      <dgm:prSet/>
      <dgm:spPr/>
      <dgm:t>
        <a:bodyPr/>
        <a:lstStyle/>
        <a:p>
          <a:endParaRPr lang="en-IN" sz="1800"/>
        </a:p>
      </dgm:t>
    </dgm:pt>
    <dgm:pt modelId="{C4C72AB3-B134-4A9F-B065-6CCEAA2B8033}">
      <dgm:prSet phldrT="[Text]" custT="1"/>
      <dgm:spPr/>
      <dgm:t>
        <a:bodyPr/>
        <a:lstStyle/>
        <a:p>
          <a:r>
            <a:rPr lang="en-IN" sz="500"/>
            <a:t>Indian Restaurants, Snack places &amp; Shopping Malls </a:t>
          </a:r>
          <a:endParaRPr lang="en-IN" sz="500" dirty="0"/>
        </a:p>
      </dgm:t>
    </dgm:pt>
    <dgm:pt modelId="{21B2F055-72F3-4490-810F-11E4C6EBB4A1}" type="parTrans" cxnId="{3BF93142-4027-451E-918C-0E72BAA6F07E}">
      <dgm:prSet/>
      <dgm:spPr/>
      <dgm:t>
        <a:bodyPr/>
        <a:lstStyle/>
        <a:p>
          <a:endParaRPr lang="en-IN" sz="1800"/>
        </a:p>
      </dgm:t>
    </dgm:pt>
    <dgm:pt modelId="{A29FA864-C88F-4EE3-940A-E2502DDDFB3D}" type="sibTrans" cxnId="{3BF93142-4027-451E-918C-0E72BAA6F07E}">
      <dgm:prSet/>
      <dgm:spPr/>
      <dgm:t>
        <a:bodyPr/>
        <a:lstStyle/>
        <a:p>
          <a:endParaRPr lang="en-IN" sz="1800"/>
        </a:p>
      </dgm:t>
    </dgm:pt>
    <dgm:pt modelId="{394042BB-C10B-411A-96FA-173831F2FFBB}" type="pres">
      <dgm:prSet presAssocID="{04F10F59-360E-443C-93BB-DE43A1953C2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D53B8D-EC05-42CF-B1F9-47319B70FDC1}" type="pres">
      <dgm:prSet presAssocID="{666C3729-9509-4608-8284-F6E6D1DB3CB0}" presName="centerShape" presStyleLbl="node0" presStyleIdx="0" presStyleCnt="1"/>
      <dgm:spPr/>
    </dgm:pt>
    <dgm:pt modelId="{8D571AF7-D5D3-4A05-B4C0-9D5C4E24C7E1}" type="pres">
      <dgm:prSet presAssocID="{FC0E06D1-A391-43C2-A1FA-70AF019719BE}" presName="node" presStyleLbl="node1" presStyleIdx="0" presStyleCnt="5">
        <dgm:presLayoutVars>
          <dgm:bulletEnabled val="1"/>
        </dgm:presLayoutVars>
      </dgm:prSet>
      <dgm:spPr/>
    </dgm:pt>
    <dgm:pt modelId="{08F6DD89-1796-40BD-BA49-630FBDFE0B12}" type="pres">
      <dgm:prSet presAssocID="{FC0E06D1-A391-43C2-A1FA-70AF019719BE}" presName="dummy" presStyleCnt="0"/>
      <dgm:spPr/>
    </dgm:pt>
    <dgm:pt modelId="{961C8DCE-3580-4440-88D4-2BB13EFA06C2}" type="pres">
      <dgm:prSet presAssocID="{D049B2CE-547F-4EF3-A95D-573407B149B0}" presName="sibTrans" presStyleLbl="sibTrans2D1" presStyleIdx="0" presStyleCnt="5"/>
      <dgm:spPr/>
    </dgm:pt>
    <dgm:pt modelId="{D581A604-7AE1-42A4-80AD-3D0C1A2B9E5E}" type="pres">
      <dgm:prSet presAssocID="{9FBBADA8-6973-4CC5-A3B8-7595FA76A1B9}" presName="node" presStyleLbl="node1" presStyleIdx="1" presStyleCnt="5">
        <dgm:presLayoutVars>
          <dgm:bulletEnabled val="1"/>
        </dgm:presLayoutVars>
      </dgm:prSet>
      <dgm:spPr/>
    </dgm:pt>
    <dgm:pt modelId="{C9C537A9-B82A-41C5-BA6A-C68412D1A715}" type="pres">
      <dgm:prSet presAssocID="{9FBBADA8-6973-4CC5-A3B8-7595FA76A1B9}" presName="dummy" presStyleCnt="0"/>
      <dgm:spPr/>
    </dgm:pt>
    <dgm:pt modelId="{F40ACAC5-3D09-4B35-8DA1-95F88497CE74}" type="pres">
      <dgm:prSet presAssocID="{5D2993F5-1098-47F0-AD1C-AF491891DE07}" presName="sibTrans" presStyleLbl="sibTrans2D1" presStyleIdx="1" presStyleCnt="5"/>
      <dgm:spPr/>
    </dgm:pt>
    <dgm:pt modelId="{013320DC-A7DD-4618-8661-F24CB6A44331}" type="pres">
      <dgm:prSet presAssocID="{29473B56-0B16-4C3A-AB6D-B0EC0F3F0BAA}" presName="node" presStyleLbl="node1" presStyleIdx="2" presStyleCnt="5">
        <dgm:presLayoutVars>
          <dgm:bulletEnabled val="1"/>
        </dgm:presLayoutVars>
      </dgm:prSet>
      <dgm:spPr/>
    </dgm:pt>
    <dgm:pt modelId="{98AC8B45-A29D-495D-BC5D-2DB63777EBF5}" type="pres">
      <dgm:prSet presAssocID="{29473B56-0B16-4C3A-AB6D-B0EC0F3F0BAA}" presName="dummy" presStyleCnt="0"/>
      <dgm:spPr/>
    </dgm:pt>
    <dgm:pt modelId="{239D2C3B-D547-4FD2-B59E-CCE5411BBF7E}" type="pres">
      <dgm:prSet presAssocID="{32FB0AEE-9785-4559-B77D-49E17A6E3E2C}" presName="sibTrans" presStyleLbl="sibTrans2D1" presStyleIdx="2" presStyleCnt="5"/>
      <dgm:spPr/>
    </dgm:pt>
    <dgm:pt modelId="{24C43FA2-862E-4708-A8EC-6E1F6E4977AA}" type="pres">
      <dgm:prSet presAssocID="{63890ADD-5779-4D9B-A786-635DFC9B9287}" presName="node" presStyleLbl="node1" presStyleIdx="3" presStyleCnt="5">
        <dgm:presLayoutVars>
          <dgm:bulletEnabled val="1"/>
        </dgm:presLayoutVars>
      </dgm:prSet>
      <dgm:spPr/>
    </dgm:pt>
    <dgm:pt modelId="{CA73B855-9E7A-4B2C-BEAB-2BFBC2947B0D}" type="pres">
      <dgm:prSet presAssocID="{63890ADD-5779-4D9B-A786-635DFC9B9287}" presName="dummy" presStyleCnt="0"/>
      <dgm:spPr/>
    </dgm:pt>
    <dgm:pt modelId="{0B873664-6E2B-4898-B7E6-B03F99DADC26}" type="pres">
      <dgm:prSet presAssocID="{6E2F4FF8-9C97-4EBD-9175-247DF5A594F1}" presName="sibTrans" presStyleLbl="sibTrans2D1" presStyleIdx="3" presStyleCnt="5"/>
      <dgm:spPr/>
    </dgm:pt>
    <dgm:pt modelId="{8B85A917-AA51-429D-B863-935BDA3EE321}" type="pres">
      <dgm:prSet presAssocID="{C4C72AB3-B134-4A9F-B065-6CCEAA2B8033}" presName="node" presStyleLbl="node1" presStyleIdx="4" presStyleCnt="5">
        <dgm:presLayoutVars>
          <dgm:bulletEnabled val="1"/>
        </dgm:presLayoutVars>
      </dgm:prSet>
      <dgm:spPr/>
    </dgm:pt>
    <dgm:pt modelId="{CD0F966A-C34B-44FC-9B76-33242096BFA8}" type="pres">
      <dgm:prSet presAssocID="{C4C72AB3-B134-4A9F-B065-6CCEAA2B8033}" presName="dummy" presStyleCnt="0"/>
      <dgm:spPr/>
    </dgm:pt>
    <dgm:pt modelId="{313499FD-9402-4279-A895-AA9C725CC979}" type="pres">
      <dgm:prSet presAssocID="{A29FA864-C88F-4EE3-940A-E2502DDDFB3D}" presName="sibTrans" presStyleLbl="sibTrans2D1" presStyleIdx="4" presStyleCnt="5"/>
      <dgm:spPr/>
    </dgm:pt>
  </dgm:ptLst>
  <dgm:cxnLst>
    <dgm:cxn modelId="{CB729109-01B9-4B9F-A33A-72B0879024E6}" type="presOf" srcId="{29473B56-0B16-4C3A-AB6D-B0EC0F3F0BAA}" destId="{013320DC-A7DD-4618-8661-F24CB6A44331}" srcOrd="0" destOrd="0" presId="urn:microsoft.com/office/officeart/2005/8/layout/radial6"/>
    <dgm:cxn modelId="{6F9E3B0F-FB2C-47B2-B8FA-A9B592256F50}" type="presOf" srcId="{C4C72AB3-B134-4A9F-B065-6CCEAA2B8033}" destId="{8B85A917-AA51-429D-B863-935BDA3EE321}" srcOrd="0" destOrd="0" presId="urn:microsoft.com/office/officeart/2005/8/layout/radial6"/>
    <dgm:cxn modelId="{ACD2E718-338C-425C-AF2B-697339FB6FFD}" type="presOf" srcId="{9FBBADA8-6973-4CC5-A3B8-7595FA76A1B9}" destId="{D581A604-7AE1-42A4-80AD-3D0C1A2B9E5E}" srcOrd="0" destOrd="0" presId="urn:microsoft.com/office/officeart/2005/8/layout/radial6"/>
    <dgm:cxn modelId="{BBF3D727-75DF-4B11-AA12-E64F73218C85}" srcId="{04F10F59-360E-443C-93BB-DE43A1953C20}" destId="{666C3729-9509-4608-8284-F6E6D1DB3CB0}" srcOrd="0" destOrd="0" parTransId="{6479B311-A8C2-4FFB-838B-9F3DD9B6E64F}" sibTransId="{E9AA0C4F-2726-4215-8EA9-7E5E97A78C17}"/>
    <dgm:cxn modelId="{BD9F6C38-E222-4436-B1A4-54F679FB5745}" type="presOf" srcId="{D049B2CE-547F-4EF3-A95D-573407B149B0}" destId="{961C8DCE-3580-4440-88D4-2BB13EFA06C2}" srcOrd="0" destOrd="0" presId="urn:microsoft.com/office/officeart/2005/8/layout/radial6"/>
    <dgm:cxn modelId="{8E21343A-7347-4DA1-8046-9B792A6D85AF}" type="presOf" srcId="{5D2993F5-1098-47F0-AD1C-AF491891DE07}" destId="{F40ACAC5-3D09-4B35-8DA1-95F88497CE74}" srcOrd="0" destOrd="0" presId="urn:microsoft.com/office/officeart/2005/8/layout/radial6"/>
    <dgm:cxn modelId="{3BF93142-4027-451E-918C-0E72BAA6F07E}" srcId="{666C3729-9509-4608-8284-F6E6D1DB3CB0}" destId="{C4C72AB3-B134-4A9F-B065-6CCEAA2B8033}" srcOrd="4" destOrd="0" parTransId="{21B2F055-72F3-4490-810F-11E4C6EBB4A1}" sibTransId="{A29FA864-C88F-4EE3-940A-E2502DDDFB3D}"/>
    <dgm:cxn modelId="{55FE9669-1E74-43E1-AB7A-D7C8311B295E}" type="presOf" srcId="{6E2F4FF8-9C97-4EBD-9175-247DF5A594F1}" destId="{0B873664-6E2B-4898-B7E6-B03F99DADC26}" srcOrd="0" destOrd="0" presId="urn:microsoft.com/office/officeart/2005/8/layout/radial6"/>
    <dgm:cxn modelId="{EA4EFA52-F3CD-4FD9-A664-673FA621BE67}" type="presOf" srcId="{04F10F59-360E-443C-93BB-DE43A1953C20}" destId="{394042BB-C10B-411A-96FA-173831F2FFBB}" srcOrd="0" destOrd="0" presId="urn:microsoft.com/office/officeart/2005/8/layout/radial6"/>
    <dgm:cxn modelId="{D1619777-5B7E-48DC-91C1-4D7731059775}" srcId="{666C3729-9509-4608-8284-F6E6D1DB3CB0}" destId="{FC0E06D1-A391-43C2-A1FA-70AF019719BE}" srcOrd="0" destOrd="0" parTransId="{B2330927-E862-4BE6-9AA2-8B0F06FE4C8A}" sibTransId="{D049B2CE-547F-4EF3-A95D-573407B149B0}"/>
    <dgm:cxn modelId="{6A8FC18A-45C5-433E-8759-14C573E5322C}" type="presOf" srcId="{63890ADD-5779-4D9B-A786-635DFC9B9287}" destId="{24C43FA2-862E-4708-A8EC-6E1F6E4977AA}" srcOrd="0" destOrd="0" presId="urn:microsoft.com/office/officeart/2005/8/layout/radial6"/>
    <dgm:cxn modelId="{4B29A58E-86A8-4081-88BB-EC0070EB63BD}" type="presOf" srcId="{FC0E06D1-A391-43C2-A1FA-70AF019719BE}" destId="{8D571AF7-D5D3-4A05-B4C0-9D5C4E24C7E1}" srcOrd="0" destOrd="0" presId="urn:microsoft.com/office/officeart/2005/8/layout/radial6"/>
    <dgm:cxn modelId="{D4F104A9-7AA4-460C-B1D0-B07CBB89F84C}" srcId="{666C3729-9509-4608-8284-F6E6D1DB3CB0}" destId="{29473B56-0B16-4C3A-AB6D-B0EC0F3F0BAA}" srcOrd="2" destOrd="0" parTransId="{CC5C5D84-E88A-41DB-9B23-4943CF107622}" sibTransId="{32FB0AEE-9785-4559-B77D-49E17A6E3E2C}"/>
    <dgm:cxn modelId="{998E29B8-36B4-4A5A-90F0-E446A8FD33AC}" type="presOf" srcId="{A29FA864-C88F-4EE3-940A-E2502DDDFB3D}" destId="{313499FD-9402-4279-A895-AA9C725CC979}" srcOrd="0" destOrd="0" presId="urn:microsoft.com/office/officeart/2005/8/layout/radial6"/>
    <dgm:cxn modelId="{586BFBBB-7FBD-42F5-9817-40285335F5AB}" srcId="{666C3729-9509-4608-8284-F6E6D1DB3CB0}" destId="{63890ADD-5779-4D9B-A786-635DFC9B9287}" srcOrd="3" destOrd="0" parTransId="{E5C1E1A5-88F8-442C-8242-3654CC51B083}" sibTransId="{6E2F4FF8-9C97-4EBD-9175-247DF5A594F1}"/>
    <dgm:cxn modelId="{C3ADD7C1-E600-4EB0-8B93-B42101FD33E1}" type="presOf" srcId="{666C3729-9509-4608-8284-F6E6D1DB3CB0}" destId="{43D53B8D-EC05-42CF-B1F9-47319B70FDC1}" srcOrd="0" destOrd="0" presId="urn:microsoft.com/office/officeart/2005/8/layout/radial6"/>
    <dgm:cxn modelId="{0145DCD9-89E9-43C8-861A-41D41D45DD4E}" type="presOf" srcId="{32FB0AEE-9785-4559-B77D-49E17A6E3E2C}" destId="{239D2C3B-D547-4FD2-B59E-CCE5411BBF7E}" srcOrd="0" destOrd="0" presId="urn:microsoft.com/office/officeart/2005/8/layout/radial6"/>
    <dgm:cxn modelId="{972971FF-697E-4F80-8CD6-1814233D324A}" srcId="{666C3729-9509-4608-8284-F6E6D1DB3CB0}" destId="{9FBBADA8-6973-4CC5-A3B8-7595FA76A1B9}" srcOrd="1" destOrd="0" parTransId="{D01F6593-1361-46FD-96D0-002B3918502A}" sibTransId="{5D2993F5-1098-47F0-AD1C-AF491891DE07}"/>
    <dgm:cxn modelId="{23A4746D-B39C-4937-8279-430B35C09204}" type="presParOf" srcId="{394042BB-C10B-411A-96FA-173831F2FFBB}" destId="{43D53B8D-EC05-42CF-B1F9-47319B70FDC1}" srcOrd="0" destOrd="0" presId="urn:microsoft.com/office/officeart/2005/8/layout/radial6"/>
    <dgm:cxn modelId="{C260C211-7615-4A5B-839F-3CBA3B50AFAD}" type="presParOf" srcId="{394042BB-C10B-411A-96FA-173831F2FFBB}" destId="{8D571AF7-D5D3-4A05-B4C0-9D5C4E24C7E1}" srcOrd="1" destOrd="0" presId="urn:microsoft.com/office/officeart/2005/8/layout/radial6"/>
    <dgm:cxn modelId="{C0B5C301-4F46-4298-A48E-6669F1B9788D}" type="presParOf" srcId="{394042BB-C10B-411A-96FA-173831F2FFBB}" destId="{08F6DD89-1796-40BD-BA49-630FBDFE0B12}" srcOrd="2" destOrd="0" presId="urn:microsoft.com/office/officeart/2005/8/layout/radial6"/>
    <dgm:cxn modelId="{4830CD01-073F-4C5D-B343-4B63C2D720B0}" type="presParOf" srcId="{394042BB-C10B-411A-96FA-173831F2FFBB}" destId="{961C8DCE-3580-4440-88D4-2BB13EFA06C2}" srcOrd="3" destOrd="0" presId="urn:microsoft.com/office/officeart/2005/8/layout/radial6"/>
    <dgm:cxn modelId="{314E65AA-ED6F-474C-B51C-3F722DFFE0C2}" type="presParOf" srcId="{394042BB-C10B-411A-96FA-173831F2FFBB}" destId="{D581A604-7AE1-42A4-80AD-3D0C1A2B9E5E}" srcOrd="4" destOrd="0" presId="urn:microsoft.com/office/officeart/2005/8/layout/radial6"/>
    <dgm:cxn modelId="{84806E42-109C-46A5-BE8F-1D74C53AEB33}" type="presParOf" srcId="{394042BB-C10B-411A-96FA-173831F2FFBB}" destId="{C9C537A9-B82A-41C5-BA6A-C68412D1A715}" srcOrd="5" destOrd="0" presId="urn:microsoft.com/office/officeart/2005/8/layout/radial6"/>
    <dgm:cxn modelId="{034ABAA2-6FA1-4664-8DEF-947AA1D486A3}" type="presParOf" srcId="{394042BB-C10B-411A-96FA-173831F2FFBB}" destId="{F40ACAC5-3D09-4B35-8DA1-95F88497CE74}" srcOrd="6" destOrd="0" presId="urn:microsoft.com/office/officeart/2005/8/layout/radial6"/>
    <dgm:cxn modelId="{DEC606BD-9016-4214-9F98-9EE5AA052499}" type="presParOf" srcId="{394042BB-C10B-411A-96FA-173831F2FFBB}" destId="{013320DC-A7DD-4618-8661-F24CB6A44331}" srcOrd="7" destOrd="0" presId="urn:microsoft.com/office/officeart/2005/8/layout/radial6"/>
    <dgm:cxn modelId="{4CF273C9-A477-4784-AAFE-706E2995E418}" type="presParOf" srcId="{394042BB-C10B-411A-96FA-173831F2FFBB}" destId="{98AC8B45-A29D-495D-BC5D-2DB63777EBF5}" srcOrd="8" destOrd="0" presId="urn:microsoft.com/office/officeart/2005/8/layout/radial6"/>
    <dgm:cxn modelId="{20BD530B-CE92-49A2-8FBB-8F561841850D}" type="presParOf" srcId="{394042BB-C10B-411A-96FA-173831F2FFBB}" destId="{239D2C3B-D547-4FD2-B59E-CCE5411BBF7E}" srcOrd="9" destOrd="0" presId="urn:microsoft.com/office/officeart/2005/8/layout/radial6"/>
    <dgm:cxn modelId="{E1BA6730-529A-46DF-B928-5D341F6DFA6E}" type="presParOf" srcId="{394042BB-C10B-411A-96FA-173831F2FFBB}" destId="{24C43FA2-862E-4708-A8EC-6E1F6E4977AA}" srcOrd="10" destOrd="0" presId="urn:microsoft.com/office/officeart/2005/8/layout/radial6"/>
    <dgm:cxn modelId="{B1864228-A2EA-49C7-8E10-C944A111067A}" type="presParOf" srcId="{394042BB-C10B-411A-96FA-173831F2FFBB}" destId="{CA73B855-9E7A-4B2C-BEAB-2BFBC2947B0D}" srcOrd="11" destOrd="0" presId="urn:microsoft.com/office/officeart/2005/8/layout/radial6"/>
    <dgm:cxn modelId="{573CE9FA-E2D5-4FC7-AEE8-DDE8927C4F63}" type="presParOf" srcId="{394042BB-C10B-411A-96FA-173831F2FFBB}" destId="{0B873664-6E2B-4898-B7E6-B03F99DADC26}" srcOrd="12" destOrd="0" presId="urn:microsoft.com/office/officeart/2005/8/layout/radial6"/>
    <dgm:cxn modelId="{A5E8AC43-08B3-4F25-8CBF-B7AC1737D7FB}" type="presParOf" srcId="{394042BB-C10B-411A-96FA-173831F2FFBB}" destId="{8B85A917-AA51-429D-B863-935BDA3EE321}" srcOrd="13" destOrd="0" presId="urn:microsoft.com/office/officeart/2005/8/layout/radial6"/>
    <dgm:cxn modelId="{85704F30-A096-4CC6-9D10-DB3E928BEF89}" type="presParOf" srcId="{394042BB-C10B-411A-96FA-173831F2FFBB}" destId="{CD0F966A-C34B-44FC-9B76-33242096BFA8}" srcOrd="14" destOrd="0" presId="urn:microsoft.com/office/officeart/2005/8/layout/radial6"/>
    <dgm:cxn modelId="{1963C23E-FBD1-4B52-8C54-E202D873E653}" type="presParOf" srcId="{394042BB-C10B-411A-96FA-173831F2FFBB}" destId="{313499FD-9402-4279-A895-AA9C725CC97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499FD-9402-4279-A895-AA9C725CC979}">
      <dsp:nvSpPr>
        <dsp:cNvPr id="0" name=""/>
        <dsp:cNvSpPr/>
      </dsp:nvSpPr>
      <dsp:spPr>
        <a:xfrm>
          <a:off x="4553853" y="424577"/>
          <a:ext cx="2825566" cy="2825566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73664-6E2B-4898-B7E6-B03F99DADC26}">
      <dsp:nvSpPr>
        <dsp:cNvPr id="0" name=""/>
        <dsp:cNvSpPr/>
      </dsp:nvSpPr>
      <dsp:spPr>
        <a:xfrm>
          <a:off x="4553853" y="424577"/>
          <a:ext cx="2825566" cy="2825566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D2C3B-D547-4FD2-B59E-CCE5411BBF7E}">
      <dsp:nvSpPr>
        <dsp:cNvPr id="0" name=""/>
        <dsp:cNvSpPr/>
      </dsp:nvSpPr>
      <dsp:spPr>
        <a:xfrm>
          <a:off x="4553853" y="424577"/>
          <a:ext cx="2825566" cy="2825566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ACAC5-3D09-4B35-8DA1-95F88497CE74}">
      <dsp:nvSpPr>
        <dsp:cNvPr id="0" name=""/>
        <dsp:cNvSpPr/>
      </dsp:nvSpPr>
      <dsp:spPr>
        <a:xfrm>
          <a:off x="4553853" y="424577"/>
          <a:ext cx="2825566" cy="2825566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C8DCE-3580-4440-88D4-2BB13EFA06C2}">
      <dsp:nvSpPr>
        <dsp:cNvPr id="0" name=""/>
        <dsp:cNvSpPr/>
      </dsp:nvSpPr>
      <dsp:spPr>
        <a:xfrm>
          <a:off x="4553853" y="424577"/>
          <a:ext cx="2825566" cy="2825566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53B8D-EC05-42CF-B1F9-47319B70FDC1}">
      <dsp:nvSpPr>
        <dsp:cNvPr id="0" name=""/>
        <dsp:cNvSpPr/>
      </dsp:nvSpPr>
      <dsp:spPr>
        <a:xfrm>
          <a:off x="5316220" y="1186945"/>
          <a:ext cx="1300831" cy="130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Pune Clusters</a:t>
          </a:r>
        </a:p>
      </dsp:txBody>
      <dsp:txXfrm>
        <a:off x="5506722" y="1377447"/>
        <a:ext cx="919827" cy="919827"/>
      </dsp:txXfrm>
    </dsp:sp>
    <dsp:sp modelId="{8D571AF7-D5D3-4A05-B4C0-9D5C4E24C7E1}">
      <dsp:nvSpPr>
        <dsp:cNvPr id="0" name=""/>
        <dsp:cNvSpPr/>
      </dsp:nvSpPr>
      <dsp:spPr>
        <a:xfrm>
          <a:off x="5511345" y="2067"/>
          <a:ext cx="910582" cy="910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Indian Restaurants, Coffee Shoppes, Fast Food joints and Ice-cream shops</a:t>
          </a:r>
        </a:p>
      </dsp:txBody>
      <dsp:txXfrm>
        <a:off x="5644697" y="135419"/>
        <a:ext cx="643878" cy="643878"/>
      </dsp:txXfrm>
    </dsp:sp>
    <dsp:sp modelId="{D581A604-7AE1-42A4-80AD-3D0C1A2B9E5E}">
      <dsp:nvSpPr>
        <dsp:cNvPr id="0" name=""/>
        <dsp:cNvSpPr/>
      </dsp:nvSpPr>
      <dsp:spPr>
        <a:xfrm>
          <a:off x="6823805" y="955626"/>
          <a:ext cx="910582" cy="910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Mobile Phone shops, Vegetarian Restaurants, Electronics shops </a:t>
          </a:r>
        </a:p>
      </dsp:txBody>
      <dsp:txXfrm>
        <a:off x="6957157" y="1088978"/>
        <a:ext cx="643878" cy="643878"/>
      </dsp:txXfrm>
    </dsp:sp>
    <dsp:sp modelId="{013320DC-A7DD-4618-8661-F24CB6A44331}">
      <dsp:nvSpPr>
        <dsp:cNvPr id="0" name=""/>
        <dsp:cNvSpPr/>
      </dsp:nvSpPr>
      <dsp:spPr>
        <a:xfrm>
          <a:off x="6322490" y="2498515"/>
          <a:ext cx="910582" cy="910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Departmental Stores, Cinema </a:t>
          </a:r>
          <a:r>
            <a:rPr lang="en-IN" sz="500" kern="1200" dirty="0" err="1"/>
            <a:t>Theaters</a:t>
          </a:r>
          <a:r>
            <a:rPr lang="en-IN" sz="500" kern="1200" dirty="0"/>
            <a:t>, Hotel Bars and Gymnasiums</a:t>
          </a:r>
        </a:p>
      </dsp:txBody>
      <dsp:txXfrm>
        <a:off x="6455842" y="2631867"/>
        <a:ext cx="643878" cy="643878"/>
      </dsp:txXfrm>
    </dsp:sp>
    <dsp:sp modelId="{24C43FA2-862E-4708-A8EC-6E1F6E4977AA}">
      <dsp:nvSpPr>
        <dsp:cNvPr id="0" name=""/>
        <dsp:cNvSpPr/>
      </dsp:nvSpPr>
      <dsp:spPr>
        <a:xfrm>
          <a:off x="4700200" y="2498515"/>
          <a:ext cx="910582" cy="910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Restaurants, Hotels, Outlet Malls, Soccer fields and Gymnasiums.</a:t>
          </a:r>
        </a:p>
      </dsp:txBody>
      <dsp:txXfrm>
        <a:off x="4833552" y="2631867"/>
        <a:ext cx="643878" cy="643878"/>
      </dsp:txXfrm>
    </dsp:sp>
    <dsp:sp modelId="{8B85A917-AA51-429D-B863-935BDA3EE321}">
      <dsp:nvSpPr>
        <dsp:cNvPr id="0" name=""/>
        <dsp:cNvSpPr/>
      </dsp:nvSpPr>
      <dsp:spPr>
        <a:xfrm>
          <a:off x="4198885" y="955626"/>
          <a:ext cx="910582" cy="910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Indian Restaurants, Snack places &amp; Shopping Malls </a:t>
          </a:r>
          <a:endParaRPr lang="en-IN" sz="500" kern="1200" dirty="0"/>
        </a:p>
      </dsp:txBody>
      <dsp:txXfrm>
        <a:off x="4332237" y="1088978"/>
        <a:ext cx="643878" cy="643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ne_Metropolitan_Region" TargetMode="External"/><Relationship Id="rId2" Type="http://schemas.openxmlformats.org/officeDocument/2006/relationships/hyperlink" Target="https://en.wikipedia.org/wiki/Indi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Information_technolog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opendatasoft.com/explore/?sort=modified&amp;q=pun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yanyothernerd.blogspot.com/2013/10/tales-of-running-wall-of-many-thanks.html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3.png"/><Relationship Id="rId9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0F54-C45F-4E24-9B4B-D98F5DF88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Pune City Business Opportunities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245FB-F90A-45BC-A100-E9D98B89E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Analysis</a:t>
            </a:r>
          </a:p>
        </p:txBody>
      </p:sp>
    </p:spTree>
    <p:extLst>
      <p:ext uri="{BB962C8B-B14F-4D97-AF65-F5344CB8AC3E}">
        <p14:creationId xmlns:p14="http://schemas.microsoft.com/office/powerpoint/2010/main" val="7611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46A-21D5-4438-BD17-A206890C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opportunities in an upcoming city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A94309-1B7D-4B0A-830E-AA5B8844B090}"/>
              </a:ext>
            </a:extLst>
          </p:cNvPr>
          <p:cNvSpPr/>
          <p:nvPr/>
        </p:nvSpPr>
        <p:spPr>
          <a:xfrm>
            <a:off x="347869" y="2256182"/>
            <a:ext cx="11569148" cy="3389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Pune has been ranked as the eighth most populous city in </a:t>
            </a:r>
            <a:r>
              <a:rPr lang="en-IN" u="sng" dirty="0">
                <a:hlinkClick r:id="rId2" tooltip="India"/>
              </a:rPr>
              <a:t>India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estimated population of about 7.2 million as of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Pune forms the urban core of the eponymous </a:t>
            </a:r>
            <a:r>
              <a:rPr lang="en-IN" u="sng" dirty="0">
                <a:hlinkClick r:id="rId3" tooltip="Pune Metropolitan Region"/>
              </a:rPr>
              <a:t>Pune Metropolitan Region</a:t>
            </a:r>
            <a:r>
              <a:rPr lang="en-IN" dirty="0"/>
              <a:t> (PMR).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Pune is also</a:t>
            </a:r>
            <a:r>
              <a:rPr lang="en-IN" b="1" dirty="0"/>
              <a:t> </a:t>
            </a:r>
            <a:r>
              <a:rPr lang="en-IN" dirty="0"/>
              <a:t>known as the "Oxford of the East" due to the presence of several well-known educational institutions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Research institutes of </a:t>
            </a:r>
            <a:r>
              <a:rPr lang="en-IN" u="sng" dirty="0">
                <a:hlinkClick r:id="rId4" tooltip="Information technology"/>
              </a:rPr>
              <a:t>information technology</a:t>
            </a:r>
            <a:r>
              <a:rPr lang="en-IN" dirty="0"/>
              <a:t>, education, management and training attract students and professionals from </a:t>
            </a:r>
            <a:r>
              <a:rPr lang="en-IN" u="sng" dirty="0">
                <a:hlinkClick r:id="rId2" tooltip="India"/>
              </a:rPr>
              <a:t>India</a:t>
            </a:r>
            <a:r>
              <a:rPr lang="en-IN" dirty="0"/>
              <a:t> and overseas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0" algn="ctr"/>
            <a:r>
              <a:rPr lang="en-IN" sz="1600" dirty="0">
                <a:solidFill>
                  <a:schemeClr val="bg1"/>
                </a:solidFill>
              </a:rPr>
              <a:t>How is the entire city structured with regard to infrastructure, strategic locations, population?</a:t>
            </a:r>
          </a:p>
          <a:p>
            <a:pPr lvl="0" algn="ctr"/>
            <a:r>
              <a:rPr lang="en-IN" sz="1600" dirty="0">
                <a:solidFill>
                  <a:schemeClr val="bg1"/>
                </a:solidFill>
              </a:rPr>
              <a:t>Which are the highly dense &amp; well-developed areas that can be picked up for consideration</a:t>
            </a:r>
          </a:p>
          <a:p>
            <a:pPr lvl="0" algn="ctr"/>
            <a:r>
              <a:rPr lang="en-IN" sz="1600" dirty="0">
                <a:solidFill>
                  <a:schemeClr val="bg1"/>
                </a:solidFill>
              </a:rPr>
              <a:t>Which are the areas in Pune that provide the highest business opportunities? And for what kind of business.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D3176-F569-447A-A713-B164F56A57A6}"/>
              </a:ext>
            </a:extLst>
          </p:cNvPr>
          <p:cNvSpPr/>
          <p:nvPr/>
        </p:nvSpPr>
        <p:spPr>
          <a:xfrm>
            <a:off x="680321" y="5700737"/>
            <a:ext cx="11236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Pune has emerged as a major educational hub in recent decades, with nearly half of the total international students in the country studying in Pune.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943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D397-9244-4B24-B04D-87B15674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&amp; cleaning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B4D2FB-A5D9-419D-90BD-381E9C4F8B6B}"/>
              </a:ext>
            </a:extLst>
          </p:cNvPr>
          <p:cNvSpPr/>
          <p:nvPr/>
        </p:nvSpPr>
        <p:spPr>
          <a:xfrm>
            <a:off x="347869" y="2256181"/>
            <a:ext cx="11569148" cy="4357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Multiple sources were leveraged: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Opendatasoft</a:t>
            </a:r>
            <a:r>
              <a:rPr lang="en-IN" dirty="0"/>
              <a:t> API (</a:t>
            </a:r>
            <a:r>
              <a:rPr lang="en-IN" u="sng" dirty="0">
                <a:hlinkClick r:id="rId2"/>
              </a:rPr>
              <a:t>https://public.opendatasoft.com/explore/?sort=modified&amp;q=pune</a:t>
            </a:r>
            <a:r>
              <a:rPr lang="en-IN" dirty="0"/>
              <a:t>), Pune city data, along with neighbourhoods was retrieved. Following features were available to form the city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Foursquare’s</a:t>
            </a:r>
            <a:r>
              <a:rPr lang="en-IN" dirty="0"/>
              <a:t> explore API (</a:t>
            </a:r>
            <a:r>
              <a:rPr lang="en-IN" u="sng" dirty="0"/>
              <a:t>https://api.foursquare.com/v2/venues</a:t>
            </a:r>
            <a:r>
              <a:rPr lang="en-IN" dirty="0"/>
              <a:t>) (which gives venues recommendations) was leveraged. With Pune as the </a:t>
            </a:r>
            <a:r>
              <a:rPr lang="en-IN" dirty="0" err="1"/>
              <a:t>center</a:t>
            </a:r>
            <a:r>
              <a:rPr lang="en-IN" dirty="0"/>
              <a:t>, and a radius of 500 m to scout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 came with a set of 791 rows and 13 features spanning out across all locations within Maharashtra (depicted below).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initial scan of missing values carried out, and the base data was cleaned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next strep involved eliminating the unwanted features and renaming columns to meaningful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Final dataset contained 110 rows with 9 features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93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D397-9244-4B24-B04D-87B15674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 the dataset to significant areas around the city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6284-0EFB-401B-9C7B-98C02A553A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712" y="2477389"/>
            <a:ext cx="11454367" cy="3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D397-9244-4B24-B04D-87B15674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Categorizing the dataset to derive a deeper look into businesses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94718-36AA-4FED-AF16-894E52F13D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550" y="2202231"/>
            <a:ext cx="11635120" cy="41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D397-9244-4B24-B04D-87B15674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datapoints and reviewing on a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E5A15-A2B4-412B-9FCC-F06F326E0E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8" y="2106346"/>
            <a:ext cx="11846640" cy="45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4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46A-21D5-4438-BD17-A206890C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directions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A94309-1B7D-4B0A-830E-AA5B8844B090}"/>
              </a:ext>
            </a:extLst>
          </p:cNvPr>
          <p:cNvSpPr/>
          <p:nvPr/>
        </p:nvSpPr>
        <p:spPr>
          <a:xfrm>
            <a:off x="39519" y="1915934"/>
            <a:ext cx="12060331" cy="667773"/>
          </a:xfrm>
          <a:prstGeom prst="roundRect">
            <a:avLst>
              <a:gd name="adj" fmla="val 154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Based on location &amp; clustering by venue/category – we have clustered our 110 locations into 5 different clusters. Each cluster is found to have it’s own significance based on the businesses corresponding popularity.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D3176-F569-447A-A713-B164F56A57A6}"/>
              </a:ext>
            </a:extLst>
          </p:cNvPr>
          <p:cNvSpPr/>
          <p:nvPr/>
        </p:nvSpPr>
        <p:spPr>
          <a:xfrm>
            <a:off x="138223" y="5902762"/>
            <a:ext cx="1188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A sizeable chunk of the business in Pune city is controlled by the Food &amp; Beverages industry. Nearly 60% of all the businesses deal with cuisine of various kinds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</a:rPr>
              <a:t>An obvious and foregone conclusion towards Food &amp; Beverage as a successful industry based on underlying datapoints and subsequent analysis is most certain.</a:t>
            </a:r>
            <a:endParaRPr lang="en-IN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E6930C-64B5-49FA-83B5-98E4FE0BA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253293"/>
              </p:ext>
            </p:extLst>
          </p:nvPr>
        </p:nvGraphicFramePr>
        <p:xfrm>
          <a:off x="166577" y="2466753"/>
          <a:ext cx="11933273" cy="343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7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5346988-EC9B-41C9-9D39-EB84A1D92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401" t="18182" r="669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1334E-BF79-481E-B590-AF243FF2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Thanks!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37FB7-F947-42A4-ABD6-EA276A5F84C6}"/>
              </a:ext>
            </a:extLst>
          </p:cNvPr>
          <p:cNvSpPr txBox="1"/>
          <p:nvPr/>
        </p:nvSpPr>
        <p:spPr>
          <a:xfrm>
            <a:off x="9662171" y="6657946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6" tooltip="http://byanyothernerd.blogspot.com/2013/10/tales-of-running-wall-of-many-thank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645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Trebuchet MS</vt:lpstr>
      <vt:lpstr>Berlin</vt:lpstr>
      <vt:lpstr>Pune City Business Opportunities</vt:lpstr>
      <vt:lpstr>Business opportunities in an upcoming city</vt:lpstr>
      <vt:lpstr>Data acquisition &amp; cleaning</vt:lpstr>
      <vt:lpstr>Filtering the dataset to significant areas around the city </vt:lpstr>
      <vt:lpstr>Categorizing the dataset to derive a deeper look into businesses</vt:lpstr>
      <vt:lpstr>Clustering datapoints and reviewing on a map</vt:lpstr>
      <vt:lpstr>Conclusion &amp; Future directions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City Business Opportunities</dc:title>
  <dc:creator>Das, Sanjeev</dc:creator>
  <cp:lastModifiedBy>Das, Sanjeev</cp:lastModifiedBy>
  <cp:revision>1</cp:revision>
  <dcterms:created xsi:type="dcterms:W3CDTF">2020-05-26T02:09:55Z</dcterms:created>
  <dcterms:modified xsi:type="dcterms:W3CDTF">2020-05-26T02:10:27Z</dcterms:modified>
</cp:coreProperties>
</file>