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313" r:id="rId3"/>
    <p:sldId id="334" r:id="rId4"/>
    <p:sldId id="314" r:id="rId5"/>
    <p:sldId id="323" r:id="rId6"/>
    <p:sldId id="316" r:id="rId7"/>
    <p:sldId id="317" r:id="rId8"/>
    <p:sldId id="333" r:id="rId9"/>
    <p:sldId id="319" r:id="rId10"/>
    <p:sldId id="328" r:id="rId11"/>
    <p:sldId id="329" r:id="rId12"/>
    <p:sldId id="330" r:id="rId13"/>
    <p:sldId id="331" r:id="rId14"/>
    <p:sldId id="33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632" autoAdjust="0"/>
    <p:restoredTop sz="94434" autoAdjust="0"/>
  </p:normalViewPr>
  <p:slideViewPr>
    <p:cSldViewPr snapToGrid="0" snapToObjects="1">
      <p:cViewPr varScale="1">
        <p:scale>
          <a:sx n="55" d="100"/>
          <a:sy n="55" d="100"/>
        </p:scale>
        <p:origin x="115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AFEC0D-9AD7-4C5A-B3B8-6D5529895AD5}" type="datetimeFigureOut">
              <a:rPr lang="en-IN" smtClean="0"/>
              <a:pPr/>
              <a:t>26-12-2014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036B53-E70C-4B9E-A50B-B9029B022277}" type="slidenum">
              <a:rPr lang="en-IN" smtClean="0"/>
              <a:pPr/>
              <a:t>‹#›</a:t>
            </a:fld>
            <a:endParaRPr lang="en-IN" dirty="0"/>
          </a:p>
        </p:txBody>
      </p:sp>
    </p:spTree>
    <p:extLst>
      <p:ext uri="{BB962C8B-B14F-4D97-AF65-F5344CB8AC3E}">
        <p14:creationId xmlns:p14="http://schemas.microsoft.com/office/powerpoint/2010/main" val="280583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26EDA-4890-994F-9E9D-EE670D08F384}" type="datetimeFigureOut">
              <a:rPr lang="en-US" smtClean="0"/>
              <a:pPr/>
              <a:t>12/26/2014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CA714-C4CC-544B-A298-F9A18D463A0A}" type="slidenum">
              <a:rPr lang="en-US" smtClean="0"/>
              <a:pPr/>
              <a:t>‹#›</a:t>
            </a:fld>
            <a:endParaRPr lang="en-US" dirty="0"/>
          </a:p>
        </p:txBody>
      </p:sp>
    </p:spTree>
    <p:extLst>
      <p:ext uri="{BB962C8B-B14F-4D97-AF65-F5344CB8AC3E}">
        <p14:creationId xmlns:p14="http://schemas.microsoft.com/office/powerpoint/2010/main" val="30558701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2</a:t>
            </a:fld>
            <a:endParaRPr lang="en-US" dirty="0"/>
          </a:p>
        </p:txBody>
      </p:sp>
    </p:spTree>
    <p:extLst>
      <p:ext uri="{BB962C8B-B14F-4D97-AF65-F5344CB8AC3E}">
        <p14:creationId xmlns:p14="http://schemas.microsoft.com/office/powerpoint/2010/main" val="29477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11</a:t>
            </a:fld>
            <a:endParaRPr lang="en-US" dirty="0"/>
          </a:p>
        </p:txBody>
      </p:sp>
    </p:spTree>
    <p:extLst>
      <p:ext uri="{BB962C8B-B14F-4D97-AF65-F5344CB8AC3E}">
        <p14:creationId xmlns:p14="http://schemas.microsoft.com/office/powerpoint/2010/main" val="273250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12</a:t>
            </a:fld>
            <a:endParaRPr lang="en-US" dirty="0"/>
          </a:p>
        </p:txBody>
      </p:sp>
    </p:spTree>
    <p:extLst>
      <p:ext uri="{BB962C8B-B14F-4D97-AF65-F5344CB8AC3E}">
        <p14:creationId xmlns:p14="http://schemas.microsoft.com/office/powerpoint/2010/main" val="2355709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13</a:t>
            </a:fld>
            <a:endParaRPr lang="en-US" dirty="0"/>
          </a:p>
        </p:txBody>
      </p:sp>
    </p:spTree>
    <p:extLst>
      <p:ext uri="{BB962C8B-B14F-4D97-AF65-F5344CB8AC3E}">
        <p14:creationId xmlns:p14="http://schemas.microsoft.com/office/powerpoint/2010/main" val="42097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14</a:t>
            </a:fld>
            <a:endParaRPr lang="en-US" dirty="0"/>
          </a:p>
        </p:txBody>
      </p:sp>
    </p:spTree>
    <p:extLst>
      <p:ext uri="{BB962C8B-B14F-4D97-AF65-F5344CB8AC3E}">
        <p14:creationId xmlns:p14="http://schemas.microsoft.com/office/powerpoint/2010/main" val="214476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3</a:t>
            </a:fld>
            <a:endParaRPr lang="en-US" dirty="0"/>
          </a:p>
        </p:txBody>
      </p:sp>
    </p:spTree>
    <p:extLst>
      <p:ext uri="{BB962C8B-B14F-4D97-AF65-F5344CB8AC3E}">
        <p14:creationId xmlns:p14="http://schemas.microsoft.com/office/powerpoint/2010/main" val="164254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4</a:t>
            </a:fld>
            <a:endParaRPr lang="en-US" dirty="0"/>
          </a:p>
        </p:txBody>
      </p:sp>
    </p:spTree>
    <p:extLst>
      <p:ext uri="{BB962C8B-B14F-4D97-AF65-F5344CB8AC3E}">
        <p14:creationId xmlns:p14="http://schemas.microsoft.com/office/powerpoint/2010/main" val="109616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5</a:t>
            </a:fld>
            <a:endParaRPr lang="en-US" dirty="0"/>
          </a:p>
        </p:txBody>
      </p:sp>
    </p:spTree>
    <p:extLst>
      <p:ext uri="{BB962C8B-B14F-4D97-AF65-F5344CB8AC3E}">
        <p14:creationId xmlns:p14="http://schemas.microsoft.com/office/powerpoint/2010/main" val="273287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6</a:t>
            </a:fld>
            <a:endParaRPr lang="en-US" dirty="0"/>
          </a:p>
        </p:txBody>
      </p:sp>
    </p:spTree>
    <p:extLst>
      <p:ext uri="{BB962C8B-B14F-4D97-AF65-F5344CB8AC3E}">
        <p14:creationId xmlns:p14="http://schemas.microsoft.com/office/powerpoint/2010/main" val="70862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7</a:t>
            </a:fld>
            <a:endParaRPr lang="en-US" dirty="0"/>
          </a:p>
        </p:txBody>
      </p:sp>
    </p:spTree>
    <p:extLst>
      <p:ext uri="{BB962C8B-B14F-4D97-AF65-F5344CB8AC3E}">
        <p14:creationId xmlns:p14="http://schemas.microsoft.com/office/powerpoint/2010/main" val="42097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8</a:t>
            </a:fld>
            <a:endParaRPr lang="en-US" dirty="0"/>
          </a:p>
        </p:txBody>
      </p:sp>
    </p:spTree>
    <p:extLst>
      <p:ext uri="{BB962C8B-B14F-4D97-AF65-F5344CB8AC3E}">
        <p14:creationId xmlns:p14="http://schemas.microsoft.com/office/powerpoint/2010/main" val="775598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9</a:t>
            </a:fld>
            <a:endParaRPr lang="en-US" dirty="0"/>
          </a:p>
        </p:txBody>
      </p:sp>
    </p:spTree>
    <p:extLst>
      <p:ext uri="{BB962C8B-B14F-4D97-AF65-F5344CB8AC3E}">
        <p14:creationId xmlns:p14="http://schemas.microsoft.com/office/powerpoint/2010/main" val="213287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3CA714-C4CC-544B-A298-F9A18D463A0A}" type="slidenum">
              <a:rPr lang="en-US" smtClean="0"/>
              <a:pPr/>
              <a:t>10</a:t>
            </a:fld>
            <a:endParaRPr lang="en-US" dirty="0"/>
          </a:p>
        </p:txBody>
      </p:sp>
    </p:spTree>
    <p:extLst>
      <p:ext uri="{BB962C8B-B14F-4D97-AF65-F5344CB8AC3E}">
        <p14:creationId xmlns:p14="http://schemas.microsoft.com/office/powerpoint/2010/main" val="781026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hidden="1"/>
          <p:cNvSpPr/>
          <p:nvPr userDrawn="1"/>
        </p:nvSpPr>
        <p:spPr>
          <a:xfrm>
            <a:off x="0" y="0"/>
            <a:ext cx="9144000" cy="6858000"/>
          </a:xfrm>
          <a:prstGeom prst="rect">
            <a:avLst/>
          </a:prstGeom>
          <a:solidFill>
            <a:srgbClr val="DDE0E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BLK 2" descr="C:\Users\janice\Desktop\vignett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tx1">
              <a:alpha val="60000"/>
            </a:schemeClr>
          </a:solidFill>
          <a:extLst/>
        </p:spPr>
      </p:pic>
      <p:pic>
        <p:nvPicPr>
          <p:cNvPr id="5" name="BLK 1" descr="C:\Users\kelly\Desktop\03_MOOD_backgroun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57" name="Picture 5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79406" y="6209116"/>
            <a:ext cx="2160876" cy="466725"/>
          </a:xfrm>
          <a:prstGeom prst="rect">
            <a:avLst/>
          </a:prstGeom>
        </p:spPr>
      </p:pic>
    </p:spTree>
    <p:extLst>
      <p:ext uri="{BB962C8B-B14F-4D97-AF65-F5344CB8AC3E}">
        <p14:creationId xmlns:p14="http://schemas.microsoft.com/office/powerpoint/2010/main" val="1810494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37959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61874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1994739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1370198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117542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160947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49620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Lead-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1000" y="1019908"/>
            <a:ext cx="8397240" cy="4618892"/>
          </a:xfrm>
        </p:spPr>
        <p:txBody>
          <a:bodyPr>
            <a:normAutofit/>
          </a:bodyPr>
          <a:lstStyle>
            <a:lvl1pPr>
              <a:defRPr sz="1600"/>
            </a:lvl1pPr>
            <a:lvl2pPr>
              <a:defRPr sz="1600"/>
            </a:lvl2pPr>
            <a:lvl3pPr>
              <a:defRPr sz="14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10"/>
          </p:nvPr>
        </p:nvSpPr>
        <p:spPr>
          <a:xfrm>
            <a:off x="381000" y="152400"/>
            <a:ext cx="4953000" cy="228600"/>
          </a:xfrm>
        </p:spPr>
        <p:txBody>
          <a:bodyPr>
            <a:noAutofit/>
          </a:bodyPr>
          <a:lstStyle>
            <a:lvl1pPr>
              <a:defRPr sz="1200" cap="all" baseline="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969703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ase studies with subhea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dirty="0"/>
          </a:p>
        </p:txBody>
      </p:sp>
      <p:sp>
        <p:nvSpPr>
          <p:cNvPr id="3" name="Content Placeholder 2"/>
          <p:cNvSpPr>
            <a:spLocks noGrp="1"/>
          </p:cNvSpPr>
          <p:nvPr>
            <p:ph idx="1"/>
          </p:nvPr>
        </p:nvSpPr>
        <p:spPr>
          <a:xfrm>
            <a:off x="381000" y="990600"/>
            <a:ext cx="3733800" cy="5486400"/>
          </a:xfrm>
        </p:spPr>
        <p:txBody>
          <a:bodyPr anchor="ctr">
            <a:normAutofit/>
          </a:bodyPr>
          <a:lstStyle>
            <a:lvl1pPr marL="0" indent="0">
              <a:spcBef>
                <a:spcPts val="1200"/>
              </a:spcBef>
              <a:buNone/>
              <a:defRPr sz="1200">
                <a:solidFill>
                  <a:schemeClr val="tx2"/>
                </a:solidFill>
                <a:latin typeface="+mj-lt"/>
              </a:defRPr>
            </a:lvl1pPr>
            <a:lvl2pPr marL="0" indent="0">
              <a:buNone/>
              <a:defRPr sz="1200">
                <a:solidFill>
                  <a:schemeClr val="tx1"/>
                </a:solidFill>
              </a:defRPr>
            </a:lvl2pPr>
            <a:lvl3pPr marL="168275" indent="-163513">
              <a:buFont typeface="Franklin Gothic Book" pitchFamily="34" charset="0"/>
              <a:buChar cha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7"/>
          <p:cNvSpPr>
            <a:spLocks noGrp="1"/>
          </p:cNvSpPr>
          <p:nvPr>
            <p:ph type="body" sz="quarter" idx="10"/>
          </p:nvPr>
        </p:nvSpPr>
        <p:spPr>
          <a:xfrm>
            <a:off x="381000" y="152400"/>
            <a:ext cx="4953000" cy="228600"/>
          </a:xfrm>
        </p:spPr>
        <p:txBody>
          <a:bodyPr>
            <a:noAutofit/>
          </a:bodyPr>
          <a:lstStyle>
            <a:lvl1pPr>
              <a:defRPr sz="1200" cap="all" baseline="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835877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to - Vertica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929689" y="6616899"/>
            <a:ext cx="217661" cy="241102"/>
          </a:xfrm>
          <a:prstGeom prst="rect">
            <a:avLst/>
          </a:prstGeom>
        </p:spPr>
        <p:txBody>
          <a:bodyPr/>
          <a:lstStyle>
            <a:lvl1pPr>
              <a:defRPr/>
            </a:lvl1pPr>
          </a:lstStyle>
          <a:p>
            <a:fld id="{BB342D3F-0964-674F-886D-75E26F7BF682}" type="slidenum">
              <a:rPr lang="en-US"/>
              <a:pPr/>
              <a:t>‹#›</a:t>
            </a:fld>
            <a:endParaRPr lang="en-US" dirty="0"/>
          </a:p>
        </p:txBody>
      </p:sp>
      <p:sp>
        <p:nvSpPr>
          <p:cNvPr id="5" name="Title 1"/>
          <p:cNvSpPr>
            <a:spLocks noGrp="1"/>
          </p:cNvSpPr>
          <p:nvPr>
            <p:ph type="title"/>
          </p:nvPr>
        </p:nvSpPr>
        <p:spPr>
          <a:xfrm>
            <a:off x="182880" y="1014984"/>
            <a:ext cx="5266944" cy="713232"/>
          </a:xfrm>
        </p:spPr>
        <p:txBody>
          <a:bodyPr/>
          <a:lstStyle>
            <a:lvl1pPr algn="ctr">
              <a:defRPr sz="3600"/>
            </a:lvl1pPr>
          </a:lstStyle>
          <a:p>
            <a:r>
              <a:rPr lang="en-US" dirty="0" smtClean="0"/>
              <a:t>Click to edit Master title</a:t>
            </a:r>
            <a:endParaRPr lang="en-US" dirty="0"/>
          </a:p>
        </p:txBody>
      </p:sp>
      <p:sp>
        <p:nvSpPr>
          <p:cNvPr id="6" name="Content Placeholder 2"/>
          <p:cNvSpPr>
            <a:spLocks noGrp="1"/>
          </p:cNvSpPr>
          <p:nvPr>
            <p:ph idx="1"/>
          </p:nvPr>
        </p:nvSpPr>
        <p:spPr>
          <a:xfrm>
            <a:off x="178595" y="1828800"/>
            <a:ext cx="5266944" cy="4014216"/>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Picture Placeholder 4"/>
          <p:cNvSpPr>
            <a:spLocks noGrp="1"/>
          </p:cNvSpPr>
          <p:nvPr>
            <p:ph type="pic" sz="quarter" idx="11" hasCustomPrompt="1"/>
          </p:nvPr>
        </p:nvSpPr>
        <p:spPr>
          <a:xfrm>
            <a:off x="5687568" y="1014984"/>
            <a:ext cx="3227832" cy="4818888"/>
          </a:xfrm>
          <a:ln>
            <a:solidFill>
              <a:schemeClr val="tx1"/>
            </a:solidFill>
          </a:ln>
        </p:spPr>
        <p:txBody>
          <a:bodyPr/>
          <a:lstStyle>
            <a:lvl1pPr marL="0" indent="0" algn="ctr">
              <a:spcBef>
                <a:spcPts val="0"/>
              </a:spcBef>
              <a:buNone/>
              <a:defRPr>
                <a:solidFill>
                  <a:srgbClr val="000000"/>
                </a:solidFill>
              </a:defRPr>
            </a:lvl1pPr>
          </a:lstStyle>
          <a:p>
            <a:r>
              <a:rPr lang="en-US" dirty="0" smtClean="0"/>
              <a:t>Photo</a:t>
            </a:r>
            <a:endParaRPr lang="en-US" dirty="0"/>
          </a:p>
        </p:txBody>
      </p:sp>
      <p:sp>
        <p:nvSpPr>
          <p:cNvPr id="8" name="Rectangle 1"/>
          <p:cNvSpPr>
            <a:spLocks/>
          </p:cNvSpPr>
          <p:nvPr userDrawn="1"/>
        </p:nvSpPr>
        <p:spPr bwMode="auto">
          <a:xfrm>
            <a:off x="0" y="0"/>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endParaRPr lang="en-US" dirty="0"/>
          </a:p>
        </p:txBody>
      </p:sp>
      <p:sp>
        <p:nvSpPr>
          <p:cNvPr id="9" name="Rectangle 2"/>
          <p:cNvSpPr>
            <a:spLocks/>
          </p:cNvSpPr>
          <p:nvPr userDrawn="1"/>
        </p:nvSpPr>
        <p:spPr bwMode="auto">
          <a:xfrm>
            <a:off x="0" y="6063258"/>
            <a:ext cx="9144000" cy="794742"/>
          </a:xfrm>
          <a:prstGeom prst="rect">
            <a:avLst/>
          </a:prstGeom>
          <a:gradFill rotWithShape="0">
            <a:gsLst>
              <a:gs pos="0">
                <a:srgbClr val="343434">
                  <a:alpha val="9999"/>
                </a:srgbClr>
              </a:gs>
              <a:gs pos="100000">
                <a:srgbClr val="464658">
                  <a:alpha val="9999"/>
                </a:srgbClr>
              </a:gs>
            </a:gsLst>
            <a:lin ang="5400000" scaled="1"/>
          </a:gra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endParaRPr lang="en-US" dirty="0"/>
          </a:p>
        </p:txBody>
      </p:sp>
    </p:spTree>
    <p:extLst>
      <p:ext uri="{BB962C8B-B14F-4D97-AF65-F5344CB8AC3E}">
        <p14:creationId xmlns:p14="http://schemas.microsoft.com/office/powerpoint/2010/main" val="12037935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hidden="1"/>
          <p:cNvSpPr/>
          <p:nvPr userDrawn="1"/>
        </p:nvSpPr>
        <p:spPr>
          <a:xfrm>
            <a:off x="0" y="0"/>
            <a:ext cx="9144000" cy="6858000"/>
          </a:xfrm>
          <a:prstGeom prst="rect">
            <a:avLst/>
          </a:prstGeom>
          <a:solidFill>
            <a:srgbClr val="DDE0E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79406" y="6209116"/>
            <a:ext cx="2160876" cy="466725"/>
          </a:xfrm>
          <a:prstGeom prst="rect">
            <a:avLst/>
          </a:prstGeom>
        </p:spPr>
      </p:pic>
    </p:spTree>
    <p:extLst>
      <p:ext uri="{BB962C8B-B14F-4D97-AF65-F5344CB8AC3E}">
        <p14:creationId xmlns:p14="http://schemas.microsoft.com/office/powerpoint/2010/main" val="28330623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 Top, 50/50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0"/>
          </p:nvPr>
        </p:nvSpPr>
        <p:spPr>
          <a:xfrm>
            <a:off x="8929689" y="6616899"/>
            <a:ext cx="217661" cy="241102"/>
          </a:xfrm>
          <a:prstGeom prst="rect">
            <a:avLst/>
          </a:prstGeom>
        </p:spPr>
        <p:txBody>
          <a:bodyPr/>
          <a:lstStyle>
            <a:lvl1pPr>
              <a:defRPr/>
            </a:lvl1pPr>
          </a:lstStyle>
          <a:p>
            <a:fld id="{69233210-FD1D-4643-A408-4B2BDEE02D8B}" type="slidenum">
              <a:rPr lang="en-US"/>
              <a:pPr/>
              <a:t>‹#›</a:t>
            </a:fld>
            <a:endParaRPr lang="en-US" dirty="0"/>
          </a:p>
        </p:txBody>
      </p:sp>
      <p:sp>
        <p:nvSpPr>
          <p:cNvPr id="7" name="Rectangle 3"/>
          <p:cNvSpPr>
            <a:spLocks/>
          </p:cNvSpPr>
          <p:nvPr userDrawn="1"/>
        </p:nvSpPr>
        <p:spPr bwMode="auto">
          <a:xfrm>
            <a:off x="4536281" y="1589484"/>
            <a:ext cx="89297" cy="5268516"/>
          </a:xfrm>
          <a:prstGeom prst="rect">
            <a:avLst/>
          </a:prstGeom>
          <a:solidFill>
            <a:srgbClr val="343434">
              <a:alpha val="9999"/>
            </a:srgbClr>
          </a:solidFill>
          <a:ln>
            <a:noFill/>
          </a:ln>
          <a:extLst>
            <a:ext uri="{91240B29-F687-4f45-9708-019B960494DF}">
              <a14:hiddenLine xmlns:a14="http://schemas.microsoft.com/office/drawing/2010/main" xmlns="" w="25400" cap="flat">
                <a:solidFill>
                  <a:schemeClr val="tx1">
                    <a:alpha val="9999"/>
                  </a:schemeClr>
                </a:solidFill>
                <a:miter lim="800000"/>
                <a:headEnd type="none" w="med" len="med"/>
                <a:tailEnd type="none" w="med" len="med"/>
              </a14:hiddenLine>
            </a:ext>
          </a:extLst>
        </p:spPr>
        <p:txBody>
          <a:bodyPr lIns="0" tIns="0" rIns="0" bIns="0"/>
          <a:lstStyle/>
          <a:p>
            <a:endParaRPr lang="en-US" dirty="0"/>
          </a:p>
        </p:txBody>
      </p:sp>
      <p:sp>
        <p:nvSpPr>
          <p:cNvPr id="8"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Tree>
    <p:extLst>
      <p:ext uri="{BB962C8B-B14F-4D97-AF65-F5344CB8AC3E}">
        <p14:creationId xmlns:p14="http://schemas.microsoft.com/office/powerpoint/2010/main" val="66689066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pPr/>
              <a:t>‹#›</a:t>
            </a:fld>
            <a:endParaRPr lang="en-US" dirty="0"/>
          </a:p>
        </p:txBody>
      </p:sp>
      <p:sp>
        <p:nvSpPr>
          <p:cNvPr id="9" name="Text Placeholder 15"/>
          <p:cNvSpPr>
            <a:spLocks noGrp="1"/>
          </p:cNvSpPr>
          <p:nvPr>
            <p:ph type="body" sz="quarter" idx="11"/>
          </p:nvPr>
        </p:nvSpPr>
        <p:spPr>
          <a:xfrm>
            <a:off x="179388" y="804672"/>
            <a:ext cx="8786812" cy="731520"/>
          </a:xfrm>
        </p:spPr>
        <p:txBody>
          <a:bodyPr anchor="t" anchorCtr="0"/>
          <a:lstStyle>
            <a:lvl1pPr marL="0" indent="0">
              <a:lnSpc>
                <a:spcPct val="90000"/>
              </a:lnSpc>
              <a:spcBef>
                <a:spcPts val="0"/>
              </a:spcBef>
              <a:buFontTx/>
              <a:buNone/>
              <a:defRPr lang="en-US" sz="2700" b="0" kern="1200" dirty="0">
                <a:solidFill>
                  <a:srgbClr val="9A9A9A"/>
                </a:solidFill>
                <a:latin typeface="+mn-lt"/>
                <a:ea typeface="ＭＳ Ｐゴシック" charset="0"/>
                <a:cs typeface="Helvetica Neue Light" charset="0"/>
                <a:sym typeface="Helvetica Neue Bold Condensed" charset="0"/>
              </a:defRPr>
            </a:lvl1pPr>
          </a:lstStyle>
          <a:p>
            <a:pPr lvl="0"/>
            <a:endParaRPr lang="en-US" dirty="0"/>
          </a:p>
        </p:txBody>
      </p:sp>
    </p:spTree>
    <p:extLst>
      <p:ext uri="{BB962C8B-B14F-4D97-AF65-F5344CB8AC3E}">
        <p14:creationId xmlns:p14="http://schemas.microsoft.com/office/powerpoint/2010/main" val="2237940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Bullets, &amp;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4" name="Slide Number Placeholder 3"/>
          <p:cNvSpPr>
            <a:spLocks noGrp="1"/>
          </p:cNvSpPr>
          <p:nvPr>
            <p:ph type="sldNum" sz="quarter" idx="10"/>
          </p:nvPr>
        </p:nvSpPr>
        <p:spPr>
          <a:xfrm>
            <a:off x="8929689" y="6616899"/>
            <a:ext cx="217661" cy="241102"/>
          </a:xfrm>
          <a:prstGeom prst="rect">
            <a:avLst/>
          </a:prstGeom>
        </p:spPr>
        <p:txBody>
          <a:bodyPr/>
          <a:lstStyle>
            <a:lvl1pPr>
              <a:defRPr/>
            </a:lvl1pPr>
          </a:lstStyle>
          <a:p>
            <a:fld id="{69233210-FD1D-4643-A408-4B2BDEE02D8B}" type="slidenum">
              <a:rPr lang="en-US"/>
              <a:pPr/>
              <a:t>‹#›</a:t>
            </a:fld>
            <a:endParaRPr lang="en-US" dirty="0"/>
          </a:p>
        </p:txBody>
      </p:sp>
      <p:sp>
        <p:nvSpPr>
          <p:cNvPr id="7" name="Content Placeholder 2"/>
          <p:cNvSpPr>
            <a:spLocks noGrp="1"/>
          </p:cNvSpPr>
          <p:nvPr>
            <p:ph idx="1"/>
          </p:nvPr>
        </p:nvSpPr>
        <p:spPr>
          <a:xfrm>
            <a:off x="178595" y="1785938"/>
            <a:ext cx="5056632" cy="4911328"/>
          </a:xfrm>
        </p:spPr>
        <p:txBody>
          <a:bodyPr/>
          <a:lstStyle>
            <a:lvl1pPr>
              <a:defRPr>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4"/>
          <p:cNvSpPr>
            <a:spLocks noGrp="1"/>
          </p:cNvSpPr>
          <p:nvPr>
            <p:ph type="pic" sz="quarter" idx="11" hasCustomPrompt="1"/>
          </p:nvPr>
        </p:nvSpPr>
        <p:spPr>
          <a:xfrm>
            <a:off x="5586983" y="1783080"/>
            <a:ext cx="3282696" cy="4910328"/>
          </a:xfrm>
          <a:ln w="9525">
            <a:solidFill>
              <a:schemeClr val="tx1"/>
            </a:solidFill>
          </a:ln>
        </p:spPr>
        <p:txBody>
          <a:bodyPr/>
          <a:lstStyle>
            <a:lvl1pPr marL="0" indent="0" algn="ctr">
              <a:spcBef>
                <a:spcPts val="0"/>
              </a:spcBef>
              <a:buNone/>
              <a:defRPr>
                <a:solidFill>
                  <a:srgbClr val="000000"/>
                </a:solidFill>
              </a:defRPr>
            </a:lvl1pPr>
          </a:lstStyle>
          <a:p>
            <a:r>
              <a:rPr lang="en-US" dirty="0" smtClean="0"/>
              <a:t>Photo</a:t>
            </a:r>
            <a:endParaRPr lang="en-US" dirty="0"/>
          </a:p>
        </p:txBody>
      </p:sp>
      <p:sp>
        <p:nvSpPr>
          <p:cNvPr id="10" name="Text Placeholder 15"/>
          <p:cNvSpPr>
            <a:spLocks noGrp="1"/>
          </p:cNvSpPr>
          <p:nvPr>
            <p:ph type="body" sz="quarter" idx="12"/>
          </p:nvPr>
        </p:nvSpPr>
        <p:spPr>
          <a:xfrm>
            <a:off x="179388" y="804672"/>
            <a:ext cx="8786812" cy="731520"/>
          </a:xfrm>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a:defRPr lang="en-US" sz="2700" b="0" kern="1200" dirty="0">
                <a:solidFill>
                  <a:srgbClr val="9A9A9A"/>
                </a:solidFill>
                <a:latin typeface="+mn-lt"/>
                <a:ea typeface="ＭＳ Ｐゴシック" charset="0"/>
                <a:cs typeface="Helvetica Neue Light" charset="0"/>
              </a:defRPr>
            </a:lvl1pPr>
          </a:lstStyle>
          <a:p>
            <a:pPr marL="0" lvl="0" indent="0">
              <a:lnSpc>
                <a:spcPct val="90000"/>
              </a:lnSpc>
              <a:spcBef>
                <a:spcPts val="0"/>
              </a:spcBef>
              <a:buFontTx/>
              <a:buNone/>
            </a:pPr>
            <a:endParaRPr lang="en-US" dirty="0"/>
          </a:p>
        </p:txBody>
      </p:sp>
    </p:spTree>
    <p:extLst>
      <p:ext uri="{BB962C8B-B14F-4D97-AF65-F5344CB8AC3E}">
        <p14:creationId xmlns:p14="http://schemas.microsoft.com/office/powerpoint/2010/main" val="390996459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raditional">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57200" y="274637"/>
            <a:ext cx="8229600" cy="868363"/>
          </a:xfrm>
          <a:prstGeom prst="rect">
            <a:avLst/>
          </a:prstGeom>
        </p:spPr>
        <p:txBody>
          <a:bodyPr rtlCol="0">
            <a:normAutofit/>
          </a:bodyPr>
          <a:lstStyle>
            <a:lvl1pPr>
              <a:defRPr sz="2800"/>
            </a:lvl1pPr>
          </a:lstStyle>
          <a:p>
            <a:r>
              <a:rPr lang="en-US" dirty="0" smtClean="0"/>
              <a:t>Click to edit Master title style</a:t>
            </a:r>
            <a:endParaRPr lang="en-US" dirty="0"/>
          </a:p>
        </p:txBody>
      </p:sp>
      <p:sp>
        <p:nvSpPr>
          <p:cNvPr id="12" name="Content Placeholder 11"/>
          <p:cNvSpPr>
            <a:spLocks noGrp="1"/>
          </p:cNvSpPr>
          <p:nvPr>
            <p:ph sz="quarter" idx="13"/>
          </p:nvPr>
        </p:nvSpPr>
        <p:spPr>
          <a:xfrm>
            <a:off x="457200" y="1377444"/>
            <a:ext cx="8229600" cy="4724400"/>
          </a:xfrm>
        </p:spPr>
        <p:txBody>
          <a:bodyPr/>
          <a:lstStyle>
            <a:lvl1pPr marL="0" indent="1588">
              <a:defRPr sz="2000">
                <a:solidFill>
                  <a:srgbClr val="84868C"/>
                </a:solidFill>
                <a:latin typeface="Rockwell" pitchFamily="18" charset="0"/>
              </a:defRPr>
            </a:lvl1pPr>
            <a:lvl2pPr>
              <a:defRPr sz="1800">
                <a:solidFill>
                  <a:srgbClr val="84868C"/>
                </a:solidFill>
              </a:defRPr>
            </a:lvl2pPr>
            <a:lvl3pPr>
              <a:defRPr sz="1600">
                <a:solidFill>
                  <a:srgbClr val="84868C"/>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8508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hidden="1"/>
          <p:cNvSpPr/>
          <p:nvPr userDrawn="1"/>
        </p:nvSpPr>
        <p:spPr>
          <a:xfrm>
            <a:off x="0" y="0"/>
            <a:ext cx="9144000" cy="6858000"/>
          </a:xfrm>
          <a:prstGeom prst="rect">
            <a:avLst/>
          </a:prstGeom>
          <a:solidFill>
            <a:srgbClr val="DDE0E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BLK 1" descr="C:\Users\kelly\Desktop\03_MOOD_backgroun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79406" y="6209116"/>
            <a:ext cx="2160876" cy="466725"/>
          </a:xfrm>
          <a:prstGeom prst="rect">
            <a:avLst/>
          </a:prstGeom>
        </p:spPr>
      </p:pic>
    </p:spTree>
    <p:extLst>
      <p:ext uri="{BB962C8B-B14F-4D97-AF65-F5344CB8AC3E}">
        <p14:creationId xmlns:p14="http://schemas.microsoft.com/office/powerpoint/2010/main" val="4760371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Divider Slide">
    <p:spTree>
      <p:nvGrpSpPr>
        <p:cNvPr id="1" name=""/>
        <p:cNvGrpSpPr/>
        <p:nvPr/>
      </p:nvGrpSpPr>
      <p:grpSpPr>
        <a:xfrm>
          <a:off x="0" y="0"/>
          <a:ext cx="0" cy="0"/>
          <a:chOff x="0" y="0"/>
          <a:chExt cx="0" cy="0"/>
        </a:xfrm>
      </p:grpSpPr>
      <p:sp>
        <p:nvSpPr>
          <p:cNvPr id="35" name="Rectangle 34"/>
          <p:cNvSpPr/>
          <p:nvPr userDrawn="1"/>
        </p:nvSpPr>
        <p:spPr>
          <a:xfrm>
            <a:off x="0" y="0"/>
            <a:ext cx="9144000" cy="68580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t="21218" b="21218"/>
          <a:stretch/>
        </p:blipFill>
        <p:spPr>
          <a:xfrm>
            <a:off x="0" y="2468456"/>
            <a:ext cx="9144000" cy="1921088"/>
          </a:xfrm>
          <a:prstGeom prst="rect">
            <a:avLst/>
          </a:prstGeom>
        </p:spPr>
      </p:pic>
      <p:sp>
        <p:nvSpPr>
          <p:cNvPr id="3" name="Subtitle 2"/>
          <p:cNvSpPr>
            <a:spLocks noGrp="1"/>
          </p:cNvSpPr>
          <p:nvPr>
            <p:ph type="subTitle" idx="1"/>
          </p:nvPr>
        </p:nvSpPr>
        <p:spPr>
          <a:xfrm>
            <a:off x="685800" y="4800600"/>
            <a:ext cx="6836325" cy="1211528"/>
          </a:xfrm>
        </p:spPr>
        <p:txBody>
          <a:bodyPr anchor="t">
            <a:normAutofit/>
          </a:bodyPr>
          <a:lstStyle>
            <a:lvl1pPr marL="0" indent="0" algn="l">
              <a:buNone/>
              <a:defRPr sz="1600" cap="none"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85800" y="2974428"/>
            <a:ext cx="7772400" cy="909144"/>
          </a:xfrm>
        </p:spPr>
        <p:txBody>
          <a:bodyPr anchor="ctr">
            <a:normAutofit/>
          </a:bodyPr>
          <a:lstStyle>
            <a:lvl1pPr>
              <a:defRPr sz="2400" b="1" cap="all">
                <a:solidFill>
                  <a:schemeClr val="bg1"/>
                </a:solidFill>
              </a:defRPr>
            </a:lvl1pPr>
          </a:lstStyle>
          <a:p>
            <a:r>
              <a:rPr lang="en-US" dirty="0" smtClean="0"/>
              <a:t>Click to edit Master title style</a:t>
            </a:r>
            <a:endParaRPr lang="en-US" dirty="0"/>
          </a:p>
        </p:txBody>
      </p:sp>
      <p:pic>
        <p:nvPicPr>
          <p:cNvPr id="34" name="Picture 3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79406" y="6209116"/>
            <a:ext cx="2160876" cy="466725"/>
          </a:xfrm>
          <a:prstGeom prst="rect">
            <a:avLst/>
          </a:prstGeom>
        </p:spPr>
      </p:pic>
    </p:spTree>
    <p:extLst>
      <p:ext uri="{BB962C8B-B14F-4D97-AF65-F5344CB8AC3E}">
        <p14:creationId xmlns:p14="http://schemas.microsoft.com/office/powerpoint/2010/main" val="2231752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68275" indent="-168275">
              <a:spcBef>
                <a:spcPts val="1200"/>
              </a:spcBef>
              <a:buFont typeface="Wingdings" pitchFamily="2" charset="2"/>
              <a:buChar char="§"/>
              <a:defRPr/>
            </a:lvl1pPr>
            <a:lvl2pPr marL="400050" indent="-173038">
              <a:buFont typeface="Arial" pitchFamily="34" charset="0"/>
              <a:buChar char="•"/>
              <a:defRPr/>
            </a:lvl2pPr>
            <a:lvl3pPr marL="682625" indent="-168275">
              <a:buFont typeface="Arial" pitchFamily="34" charset="0"/>
              <a:buChar char="–"/>
              <a:defRPr/>
            </a:lvl3pPr>
            <a:lvl4pPr marL="1600200" indent="-228600">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10350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237981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19699635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426979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667581-C870-5F41-ABA9-6F2ED2D08894}" type="datetimeFigureOut">
              <a:rPr lang="en-US" smtClean="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C68174-58D0-F74C-8B4B-F6FA90AD131F}" type="slidenum">
              <a:rPr lang="en-US" smtClean="0"/>
              <a:pPr/>
              <a:t>‹#›</a:t>
            </a:fld>
            <a:endParaRPr lang="en-US" dirty="0"/>
          </a:p>
        </p:txBody>
      </p:sp>
    </p:spTree>
    <p:extLst>
      <p:ext uri="{BB962C8B-B14F-4D97-AF65-F5344CB8AC3E}">
        <p14:creationId xmlns:p14="http://schemas.microsoft.com/office/powerpoint/2010/main" val="30434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67581-C870-5F41-ABA9-6F2ED2D08894}" type="datetimeFigureOut">
              <a:rPr lang="en-US" smtClean="0"/>
              <a:pPr/>
              <a:t>12/26/2014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68174-58D0-F74C-8B4B-F6FA90AD131F}" type="slidenum">
              <a:rPr lang="en-US" smtClean="0"/>
              <a:pPr/>
              <a:t>‹#›</a:t>
            </a:fld>
            <a:endParaRPr lang="en-US" dirty="0"/>
          </a:p>
        </p:txBody>
      </p:sp>
      <p:pic>
        <p:nvPicPr>
          <p:cNvPr id="31" name="Picture 30"/>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6679406" y="6209116"/>
            <a:ext cx="2160876" cy="466725"/>
          </a:xfrm>
          <a:prstGeom prst="rect">
            <a:avLst/>
          </a:prstGeom>
        </p:spPr>
      </p:pic>
    </p:spTree>
    <p:extLst>
      <p:ext uri="{BB962C8B-B14F-4D97-AF65-F5344CB8AC3E}">
        <p14:creationId xmlns:p14="http://schemas.microsoft.com/office/powerpoint/2010/main" val="3965687844"/>
      </p:ext>
    </p:extLst>
  </p:cSld>
  <p:clrMap bg1="lt1" tx1="dk1" bg2="lt2" tx2="dk2" accent1="accent1" accent2="accent2" accent3="accent3" accent4="accent4" accent5="accent5" accent6="accent6" hlink="hlink" folHlink="folHlink"/>
  <p:sldLayoutIdLst>
    <p:sldLayoutId id="2147483668" r:id="rId1"/>
    <p:sldLayoutId id="2147483667" r:id="rId2"/>
    <p:sldLayoutId id="2147483669" r:id="rId3"/>
    <p:sldLayoutId id="2147483670" r:id="rId4"/>
    <p:sldLayoutId id="2147483671"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407525"/>
            <a:ext cx="9144000" cy="1470025"/>
          </a:xfrm>
        </p:spPr>
        <p:txBody>
          <a:bodyPr/>
          <a:lstStyle/>
          <a:p>
            <a:r>
              <a:rPr lang="en-US" dirty="0" smtClean="0">
                <a:solidFill>
                  <a:schemeClr val="bg1">
                    <a:lumMod val="85000"/>
                  </a:schemeClr>
                </a:solidFill>
              </a:rPr>
              <a:t>IT Systems for </a:t>
            </a:r>
            <a:r>
              <a:rPr lang="en-US" dirty="0" err="1" smtClean="0">
                <a:solidFill>
                  <a:schemeClr val="bg1">
                    <a:lumMod val="85000"/>
                  </a:schemeClr>
                </a:solidFill>
              </a:rPr>
              <a:t>MedExpress</a:t>
            </a:r>
            <a:r>
              <a:rPr lang="en-US" dirty="0" smtClean="0">
                <a:solidFill>
                  <a:schemeClr val="bg1">
                    <a:lumMod val="85000"/>
                  </a:schemeClr>
                </a:solidFill>
              </a:rPr>
              <a:t/>
            </a:r>
            <a:br>
              <a:rPr lang="en-US" dirty="0" smtClean="0">
                <a:solidFill>
                  <a:schemeClr val="bg1">
                    <a:lumMod val="85000"/>
                  </a:schemeClr>
                </a:solidFill>
              </a:rPr>
            </a:br>
            <a:r>
              <a:rPr lang="en-US" dirty="0" smtClean="0">
                <a:solidFill>
                  <a:schemeClr val="bg1">
                    <a:lumMod val="85000"/>
                  </a:schemeClr>
                </a:solidFill>
              </a:rPr>
              <a:t>Discussion Document</a:t>
            </a:r>
            <a:endParaRPr lang="en-US" dirty="0">
              <a:solidFill>
                <a:schemeClr val="accent3"/>
              </a:solidFill>
            </a:endParaRPr>
          </a:p>
        </p:txBody>
      </p:sp>
    </p:spTree>
    <p:extLst>
      <p:ext uri="{BB962C8B-B14F-4D97-AF65-F5344CB8AC3E}">
        <p14:creationId xmlns:p14="http://schemas.microsoft.com/office/powerpoint/2010/main" val="380400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lumMod val="75000"/>
                  </a:schemeClr>
                </a:solidFill>
                <a:sym typeface="Helvetica" pitchFamily="34" charset="0"/>
              </a:rPr>
              <a:t>Farm Fresh to You – A California-based Leading Provider of Organic Produce</a:t>
            </a:r>
            <a:endParaRPr lang="en-US" sz="4000" dirty="0">
              <a:solidFill>
                <a:schemeClr val="accent3"/>
              </a:solidFill>
            </a:endParaRPr>
          </a:p>
        </p:txBody>
      </p:sp>
      <p:sp>
        <p:nvSpPr>
          <p:cNvPr id="6" name="Rectangle 5"/>
          <p:cNvSpPr/>
          <p:nvPr/>
        </p:nvSpPr>
        <p:spPr>
          <a:xfrm>
            <a:off x="206062" y="1031256"/>
            <a:ext cx="8731876" cy="4939814"/>
          </a:xfrm>
          <a:prstGeom prst="rect">
            <a:avLst/>
          </a:prstGeom>
          <a:ln>
            <a:solidFill>
              <a:schemeClr val="bg1">
                <a:lumMod val="75000"/>
              </a:schemeClr>
            </a:solidFill>
          </a:ln>
        </p:spPr>
        <p:txBody>
          <a:bodyPr wrap="square">
            <a:spAutoFit/>
          </a:bodyPr>
          <a:lstStyle/>
          <a:p>
            <a:pPr marL="285750" indent="-285750" algn="just">
              <a:lnSpc>
                <a:spcPct val="150000"/>
              </a:lnSpc>
              <a:buFont typeface="Arial" panose="020B0604020202020204" pitchFamily="34" charset="0"/>
              <a:buChar char="•"/>
            </a:pPr>
            <a:r>
              <a:rPr lang="en-US" sz="1400" dirty="0"/>
              <a:t>Started in 1976, Farm Fresh to You delivers fresh organic produce to over 50,000 families in </a:t>
            </a:r>
            <a:r>
              <a:rPr lang="en-US" sz="1400" dirty="0" smtClean="0"/>
              <a:t>California</a:t>
            </a:r>
            <a:endParaRPr lang="en-US" sz="1400" dirty="0"/>
          </a:p>
          <a:p>
            <a:pPr marL="285750" indent="-285750" algn="just">
              <a:lnSpc>
                <a:spcPct val="150000"/>
              </a:lnSpc>
              <a:buFont typeface="Arial" panose="020B0604020202020204" pitchFamily="34" charset="0"/>
              <a:buChar char="•"/>
            </a:pPr>
            <a:r>
              <a:rPr lang="en-US" sz="1400" dirty="0"/>
              <a:t>Neev built a next generation IT system for Farm Fresh to You (FFTY) that enabled them operate and scale their business quickly and efficiently, while keeping customers </a:t>
            </a:r>
            <a:r>
              <a:rPr lang="en-US" sz="1400" dirty="0" smtClean="0"/>
              <a:t>happy</a:t>
            </a:r>
            <a:endParaRPr lang="en-US" sz="1400" dirty="0"/>
          </a:p>
          <a:p>
            <a:pPr marL="285750" indent="-285750" algn="just">
              <a:lnSpc>
                <a:spcPct val="150000"/>
              </a:lnSpc>
              <a:buFont typeface="Arial" panose="020B0604020202020204" pitchFamily="34" charset="0"/>
              <a:buChar char="•"/>
            </a:pPr>
            <a:r>
              <a:rPr lang="en-US" sz="1400" dirty="0"/>
              <a:t>The system comprised a Magento eCommerce store connected to a custom-built ERP system and a vTiger CRM system, an integrated Sales Portal and an iPad </a:t>
            </a:r>
            <a:r>
              <a:rPr lang="en-US" sz="1400" dirty="0" smtClean="0"/>
              <a:t>App</a:t>
            </a:r>
            <a:endParaRPr lang="en-US" sz="1400" dirty="0"/>
          </a:p>
          <a:p>
            <a:pPr marL="285750" indent="-285750" algn="just">
              <a:lnSpc>
                <a:spcPct val="150000"/>
              </a:lnSpc>
              <a:buFont typeface="Arial" panose="020B0604020202020204" pitchFamily="34" charset="0"/>
              <a:buChar char="•"/>
            </a:pPr>
            <a:r>
              <a:rPr lang="en-US" sz="1400" dirty="0"/>
              <a:t>The Neev solution touched all aspects of Demand Generation, Demand Fulfillment and Supply Chain </a:t>
            </a:r>
            <a:r>
              <a:rPr lang="en-US" sz="1400" dirty="0" smtClean="0"/>
              <a:t>Management</a:t>
            </a:r>
            <a:endParaRPr lang="en-US" sz="1400" dirty="0"/>
          </a:p>
          <a:p>
            <a:pPr marL="285750" lvl="0" indent="-285750" algn="just">
              <a:lnSpc>
                <a:spcPct val="150000"/>
              </a:lnSpc>
              <a:buFont typeface="Arial" panose="020B0604020202020204" pitchFamily="34" charset="0"/>
              <a:buChar char="•"/>
            </a:pPr>
            <a:r>
              <a:rPr lang="en-US" sz="1400" dirty="0"/>
              <a:t>We also developed:</a:t>
            </a:r>
          </a:p>
          <a:p>
            <a:pPr marL="1055688" lvl="2" indent="-487363" algn="just">
              <a:lnSpc>
                <a:spcPct val="150000"/>
              </a:lnSpc>
              <a:buFont typeface="Arial" panose="020B0604020202020204" pitchFamily="34" charset="0"/>
              <a:buChar char="•"/>
            </a:pPr>
            <a:r>
              <a:rPr lang="en-US" sz="1400" dirty="0"/>
              <a:t>A Sales Representative Portal and iPad App - Features include integrating with a credit card reader and ability for customers to sign Order </a:t>
            </a:r>
            <a:r>
              <a:rPr lang="en-US" sz="1400" dirty="0" smtClean="0"/>
              <a:t>requests</a:t>
            </a:r>
            <a:endParaRPr lang="en-US" sz="1400" dirty="0"/>
          </a:p>
          <a:p>
            <a:pPr marL="1055688" lvl="2" indent="-487363" algn="just">
              <a:lnSpc>
                <a:spcPct val="150000"/>
              </a:lnSpc>
              <a:buFont typeface="Arial" panose="020B0604020202020204" pitchFamily="34" charset="0"/>
              <a:buChar char="•"/>
            </a:pPr>
            <a:r>
              <a:rPr lang="en-US" sz="1400" dirty="0"/>
              <a:t>A Reports server – Includes reports regarding Complaints, Projections, Accounting, commission payouts, Receivables, Customer care team metrics </a:t>
            </a:r>
            <a:r>
              <a:rPr lang="en-US" sz="1400" dirty="0" smtClean="0"/>
              <a:t>etc.</a:t>
            </a:r>
            <a:endParaRPr lang="en-US" sz="1400" dirty="0"/>
          </a:p>
          <a:p>
            <a:pPr marL="285750" lvl="0" indent="-285750" algn="just">
              <a:lnSpc>
                <a:spcPct val="150000"/>
              </a:lnSpc>
              <a:buFont typeface="Arial" panose="020B0604020202020204" pitchFamily="34" charset="0"/>
              <a:buChar char="•"/>
            </a:pPr>
            <a:r>
              <a:rPr lang="en-US" sz="1400" dirty="0"/>
              <a:t>Integration with 3rd party logistics and address verification providers</a:t>
            </a:r>
          </a:p>
          <a:p>
            <a:pPr marL="285750" lvl="0" indent="-285750" algn="just">
              <a:lnSpc>
                <a:spcPct val="150000"/>
              </a:lnSpc>
              <a:buFont typeface="Arial" panose="020B0604020202020204" pitchFamily="34" charset="0"/>
              <a:buChar char="•"/>
            </a:pPr>
            <a:r>
              <a:rPr lang="en-US" sz="1400" dirty="0"/>
              <a:t>Private Cloud based architecture set-up</a:t>
            </a:r>
          </a:p>
          <a:p>
            <a:pPr marL="285750" lvl="0" indent="-285750" algn="just">
              <a:lnSpc>
                <a:spcPct val="150000"/>
              </a:lnSpc>
              <a:buFont typeface="Arial" panose="020B0604020202020204" pitchFamily="34" charset="0"/>
              <a:buChar char="•"/>
            </a:pPr>
            <a:r>
              <a:rPr lang="en-US" sz="1400" dirty="0"/>
              <a:t>Implementing Failsafe strategy for web service failures</a:t>
            </a:r>
          </a:p>
          <a:p>
            <a:pPr marL="285750" indent="-285750" algn="just">
              <a:lnSpc>
                <a:spcPct val="150000"/>
              </a:lnSpc>
              <a:buFont typeface="Arial" panose="020B0604020202020204" pitchFamily="34" charset="0"/>
              <a:buChar char="•"/>
            </a:pPr>
            <a:r>
              <a:rPr lang="en-US" sz="1400" dirty="0"/>
              <a:t>We face a challenge in ETL of FFTY data from FileMaker. Instead Talend was </a:t>
            </a:r>
            <a:r>
              <a:rPr lang="en-US" sz="1400" dirty="0" smtClean="0"/>
              <a:t>used</a:t>
            </a:r>
            <a:endParaRPr lang="en-US" sz="1400" dirty="0"/>
          </a:p>
        </p:txBody>
      </p:sp>
    </p:spTree>
    <p:extLst>
      <p:ext uri="{BB962C8B-B14F-4D97-AF65-F5344CB8AC3E}">
        <p14:creationId xmlns:p14="http://schemas.microsoft.com/office/powerpoint/2010/main" val="3686216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3" cstate="print"/>
          <a:srcRect l="13461" t="7229" r="14423" b="11647"/>
          <a:stretch/>
        </p:blipFill>
        <p:spPr bwMode="auto">
          <a:xfrm>
            <a:off x="175321" y="1152691"/>
            <a:ext cx="4466167" cy="2587418"/>
          </a:xfrm>
          <a:prstGeom prst="rect">
            <a:avLst/>
          </a:prstGeom>
          <a:noFill/>
          <a:ln w="9525">
            <a:noFill/>
            <a:miter lim="800000"/>
            <a:headEnd/>
            <a:tailEnd/>
          </a:ln>
        </p:spPr>
      </p:pic>
      <p:pic>
        <p:nvPicPr>
          <p:cNvPr id="8" name="Picture 7" descr="C:\Users\venkat\Desktop\1ERP.png"/>
          <p:cNvPicPr>
            <a:picLocks noChangeAspect="1"/>
          </p:cNvPicPr>
          <p:nvPr/>
        </p:nvPicPr>
        <p:blipFill>
          <a:blip r:embed="rId4" cstate="print"/>
          <a:srcRect/>
          <a:stretch>
            <a:fillRect/>
          </a:stretch>
        </p:blipFill>
        <p:spPr bwMode="auto">
          <a:xfrm>
            <a:off x="5235475" y="1152691"/>
            <a:ext cx="3581392" cy="2587418"/>
          </a:xfrm>
          <a:prstGeom prst="rect">
            <a:avLst/>
          </a:prstGeom>
          <a:noFill/>
          <a:ln w="9525">
            <a:noFill/>
            <a:miter lim="800000"/>
            <a:headEnd/>
            <a:tailEnd/>
          </a:ln>
        </p:spPr>
      </p:pic>
      <p:pic>
        <p:nvPicPr>
          <p:cNvPr id="9" name="Picture 8" descr="C:\Users\venkat\Desktop\20140127_173920.jpg"/>
          <p:cNvPicPr>
            <a:picLocks noChangeAspect="1"/>
          </p:cNvPicPr>
          <p:nvPr/>
        </p:nvPicPr>
        <p:blipFill>
          <a:blip r:embed="rId5" cstate="print"/>
          <a:srcRect/>
          <a:stretch>
            <a:fillRect/>
          </a:stretch>
        </p:blipFill>
        <p:spPr bwMode="auto">
          <a:xfrm>
            <a:off x="2610565" y="3963570"/>
            <a:ext cx="2030924" cy="2707899"/>
          </a:xfrm>
          <a:prstGeom prst="rect">
            <a:avLst/>
          </a:prstGeom>
          <a:noFill/>
          <a:ln w="9525">
            <a:noFill/>
            <a:miter lim="800000"/>
            <a:headEnd/>
            <a:tailEnd/>
          </a:ln>
        </p:spPr>
      </p:pic>
      <p:pic>
        <p:nvPicPr>
          <p:cNvPr id="10" name="Picture 9" descr="IMG_0111"/>
          <p:cNvPicPr>
            <a:picLocks noChangeAspect="1"/>
          </p:cNvPicPr>
          <p:nvPr/>
        </p:nvPicPr>
        <p:blipFill>
          <a:blip r:embed="rId6" cstate="print"/>
          <a:srcRect/>
          <a:stretch>
            <a:fillRect/>
          </a:stretch>
        </p:blipFill>
        <p:spPr bwMode="auto">
          <a:xfrm>
            <a:off x="5141600" y="3963570"/>
            <a:ext cx="1597065" cy="2131423"/>
          </a:xfrm>
          <a:prstGeom prst="rect">
            <a:avLst/>
          </a:prstGeom>
          <a:noFill/>
          <a:ln w="9525">
            <a:noFill/>
            <a:miter lim="800000"/>
            <a:headEnd/>
            <a:tailEnd/>
          </a:ln>
        </p:spPr>
      </p:pic>
      <p:pic>
        <p:nvPicPr>
          <p:cNvPr id="11" name="Picture 10" descr="IMG_0110"/>
          <p:cNvPicPr>
            <a:picLocks noChangeAspect="1"/>
          </p:cNvPicPr>
          <p:nvPr/>
        </p:nvPicPr>
        <p:blipFill>
          <a:blip r:embed="rId7" cstate="print"/>
          <a:srcRect/>
          <a:stretch>
            <a:fillRect/>
          </a:stretch>
        </p:blipFill>
        <p:spPr bwMode="auto">
          <a:xfrm>
            <a:off x="175321" y="3963570"/>
            <a:ext cx="2026966" cy="2707899"/>
          </a:xfrm>
          <a:prstGeom prst="rect">
            <a:avLst/>
          </a:prstGeom>
          <a:noFill/>
          <a:ln w="9525">
            <a:noFill/>
            <a:miter lim="800000"/>
            <a:headEnd/>
            <a:tailEnd/>
          </a:ln>
        </p:spPr>
      </p:pic>
      <p:sp>
        <p:nvSpPr>
          <p:cNvPr id="12" name="Title 1"/>
          <p:cNvSpPr txBox="1">
            <a:spLocks/>
          </p:cNvSpPr>
          <p:nvPr/>
        </p:nvSpPr>
        <p:spPr>
          <a:xfrm>
            <a:off x="0" y="-5952"/>
            <a:ext cx="9144000" cy="935182"/>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lumMod val="75000"/>
                  </a:schemeClr>
                </a:solidFill>
                <a:sym typeface="Helvetica" pitchFamily="34" charset="0"/>
              </a:rPr>
              <a:t>Farm Fresh to You – A California-based Leading Provider of Organic Produce</a:t>
            </a:r>
            <a:endParaRPr lang="en-US" sz="4000" dirty="0">
              <a:solidFill>
                <a:schemeClr val="accent3"/>
              </a:solidFill>
            </a:endParaRPr>
          </a:p>
        </p:txBody>
      </p:sp>
    </p:spTree>
    <p:extLst>
      <p:ext uri="{BB962C8B-B14F-4D97-AF65-F5344CB8AC3E}">
        <p14:creationId xmlns:p14="http://schemas.microsoft.com/office/powerpoint/2010/main" val="2457819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solidFill>
              </a:rPr>
              <a:t>Case Studies</a:t>
            </a:r>
          </a:p>
        </p:txBody>
      </p:sp>
      <p:sp>
        <p:nvSpPr>
          <p:cNvPr id="6" name="Rectangle 5"/>
          <p:cNvSpPr/>
          <p:nvPr/>
        </p:nvSpPr>
        <p:spPr>
          <a:xfrm>
            <a:off x="507641" y="3761579"/>
            <a:ext cx="8128715" cy="430887"/>
          </a:xfrm>
          <a:prstGeom prst="rect">
            <a:avLst/>
          </a:prstGeom>
          <a:ln>
            <a:solidFill>
              <a:schemeClr val="bg1">
                <a:lumMod val="75000"/>
              </a:schemeClr>
            </a:solidFill>
          </a:ln>
        </p:spPr>
        <p:txBody>
          <a:bodyPr wrap="square">
            <a:spAutoFit/>
          </a:bodyPr>
          <a:lstStyle/>
          <a:p>
            <a:pPr algn="ctr"/>
            <a:r>
              <a:rPr lang="en-US" sz="2200" dirty="0">
                <a:solidFill>
                  <a:schemeClr val="tx1">
                    <a:lumMod val="85000"/>
                    <a:lumOff val="15000"/>
                  </a:schemeClr>
                </a:solidFill>
                <a:sym typeface="Helvetica" pitchFamily="34" charset="0"/>
              </a:rPr>
              <a:t>Building Giftease.com – A Popular Online Gifting store</a:t>
            </a:r>
            <a:endParaRPr lang="en-US" sz="2200" dirty="0"/>
          </a:p>
        </p:txBody>
      </p:sp>
      <p:pic>
        <p:nvPicPr>
          <p:cNvPr id="7" name="Picture 2" descr="http://3.bp.blogspot.com/-hmhCOLKkqXs/UvyJJjz47fI/AAAAAAAACUo/tjCt8nv8hI4/s1600/Gifteas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513" y="1233019"/>
            <a:ext cx="3147274" cy="170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03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lumMod val="75000"/>
                  </a:schemeClr>
                </a:solidFill>
                <a:sym typeface="Helvetica" pitchFamily="34" charset="0"/>
              </a:rPr>
              <a:t>Giftease.com</a:t>
            </a:r>
            <a:endParaRPr lang="en-US" sz="4000" dirty="0">
              <a:solidFill>
                <a:schemeClr val="accent3"/>
              </a:solidFill>
            </a:endParaRPr>
          </a:p>
        </p:txBody>
      </p:sp>
      <p:sp>
        <p:nvSpPr>
          <p:cNvPr id="6" name="Rectangle 5"/>
          <p:cNvSpPr/>
          <p:nvPr/>
        </p:nvSpPr>
        <p:spPr>
          <a:xfrm>
            <a:off x="206062" y="1031256"/>
            <a:ext cx="8731876" cy="4801314"/>
          </a:xfrm>
          <a:prstGeom prst="rect">
            <a:avLst/>
          </a:prstGeom>
          <a:ln>
            <a:solidFill>
              <a:schemeClr val="bg1">
                <a:lumMod val="75000"/>
              </a:schemeClr>
            </a:solidFill>
          </a:ln>
        </p:spPr>
        <p:txBody>
          <a:bodyPr wrap="square">
            <a:spAutoFit/>
          </a:bodyPr>
          <a:lstStyle/>
          <a:p>
            <a:pPr marL="285750" indent="-285750" algn="just">
              <a:buFont typeface="Arial" panose="020B0604020202020204" pitchFamily="34" charset="0"/>
              <a:buChar char="•"/>
            </a:pPr>
            <a:r>
              <a:rPr lang="en-US" dirty="0"/>
              <a:t>Neev designed and developed Giftease.com, an online gifting </a:t>
            </a:r>
            <a:r>
              <a:rPr lang="en-US" dirty="0" smtClean="0"/>
              <a:t>store</a:t>
            </a:r>
            <a:endParaRPr lang="en-US" dirty="0"/>
          </a:p>
          <a:p>
            <a:pPr marL="285750" indent="-285750" algn="just">
              <a:buFont typeface="Arial" panose="020B0604020202020204" pitchFamily="34" charset="0"/>
              <a:buChar char="•"/>
            </a:pPr>
            <a:r>
              <a:rPr lang="en-US" dirty="0"/>
              <a:t>The store is built on a PHP framework using Magento Enterprise Edition </a:t>
            </a:r>
            <a:r>
              <a:rPr lang="en-US" dirty="0" smtClean="0"/>
              <a:t>1.12</a:t>
            </a:r>
            <a:endParaRPr lang="en-US" dirty="0"/>
          </a:p>
          <a:p>
            <a:pPr marL="285750" indent="-285750" algn="just">
              <a:buFont typeface="Arial" panose="020B0604020202020204" pitchFamily="34" charset="0"/>
              <a:buChar char="•"/>
            </a:pPr>
            <a:r>
              <a:rPr lang="en-US" dirty="0"/>
              <a:t>Provides ability to manage the entire front-end of the website from an admin </a:t>
            </a:r>
            <a:r>
              <a:rPr lang="en-US" dirty="0" smtClean="0"/>
              <a:t>panel</a:t>
            </a:r>
            <a:endParaRPr lang="en-US" dirty="0"/>
          </a:p>
          <a:p>
            <a:pPr marL="285750" indent="-285750" algn="just">
              <a:buFont typeface="Arial" panose="020B0604020202020204" pitchFamily="34" charset="0"/>
              <a:buChar char="•"/>
            </a:pPr>
            <a:r>
              <a:rPr lang="en-US" dirty="0"/>
              <a:t>CCAvenue and PayU are used as payment gateways. SMS gateway integration done for COD order fulfilment </a:t>
            </a:r>
            <a:r>
              <a:rPr lang="en-US" dirty="0" smtClean="0"/>
              <a:t>process</a:t>
            </a:r>
            <a:endParaRPr lang="en-US" dirty="0"/>
          </a:p>
          <a:p>
            <a:pPr marL="285750" indent="-285750" algn="just">
              <a:buFont typeface="Arial" panose="020B0604020202020204" pitchFamily="34" charset="0"/>
              <a:buChar char="•"/>
            </a:pPr>
            <a:r>
              <a:rPr lang="en-US" dirty="0"/>
              <a:t>The store automatically identifies a shipping carrier based on the location of the person and COD </a:t>
            </a:r>
            <a:r>
              <a:rPr lang="en-US" dirty="0" smtClean="0"/>
              <a:t>module</a:t>
            </a:r>
            <a:endParaRPr lang="en-US" dirty="0"/>
          </a:p>
          <a:p>
            <a:pPr marL="285750" indent="-285750" algn="just">
              <a:buFont typeface="Arial" panose="020B0604020202020204" pitchFamily="34" charset="0"/>
              <a:buChar char="•"/>
            </a:pPr>
            <a:r>
              <a:rPr lang="en-US" dirty="0"/>
              <a:t>Custom themes and payment gateway plug-ins were integrated into the </a:t>
            </a:r>
            <a:r>
              <a:rPr lang="en-US" dirty="0" smtClean="0"/>
              <a:t>store</a:t>
            </a:r>
            <a:endParaRPr lang="en-US" dirty="0"/>
          </a:p>
          <a:p>
            <a:pPr marL="285750" indent="-285750" algn="just">
              <a:buFont typeface="Arial" panose="020B0604020202020204" pitchFamily="34" charset="0"/>
              <a:buChar char="•"/>
            </a:pPr>
            <a:r>
              <a:rPr lang="en-US" dirty="0"/>
              <a:t>The key challenges were performance enhancement and implementation of customized auto-order lifecycle </a:t>
            </a:r>
            <a:r>
              <a:rPr lang="en-US" dirty="0" smtClean="0"/>
              <a:t>process</a:t>
            </a:r>
            <a:endParaRPr lang="en-US" dirty="0"/>
          </a:p>
          <a:p>
            <a:pPr marL="285750" indent="-285750" algn="just">
              <a:buFont typeface="Arial" panose="020B0604020202020204" pitchFamily="34" charset="0"/>
              <a:buChar char="•"/>
            </a:pPr>
            <a:r>
              <a:rPr lang="en-US" dirty="0"/>
              <a:t>The unique features of this store are the </a:t>
            </a:r>
            <a:r>
              <a:rPr lang="en-US" b="1" dirty="0"/>
              <a:t>gift finder</a:t>
            </a:r>
            <a:r>
              <a:rPr lang="en-US" dirty="0"/>
              <a:t> (helps search gifts based on occasions, recipient, age group and price) end-to-end customized auto-order process, enabling generation of large number of invoices and shipments with a single click and customized gift-wrapping </a:t>
            </a:r>
            <a:r>
              <a:rPr lang="en-US" dirty="0" smtClean="0"/>
              <a:t>options</a:t>
            </a:r>
            <a:endParaRPr lang="en-US" dirty="0"/>
          </a:p>
          <a:p>
            <a:pPr marL="285750" indent="-285750" algn="just">
              <a:buFont typeface="Arial" panose="020B0604020202020204" pitchFamily="34" charset="0"/>
              <a:buChar char="•"/>
            </a:pPr>
            <a:r>
              <a:rPr lang="en-US" dirty="0"/>
              <a:t>Over 6000 visitors visit the online store every month. The store receives over 2600 orders every month. The average basket price is in the range of Rs.500 to Rs.1200.  On an average, 50 orders are placed every </a:t>
            </a:r>
            <a:r>
              <a:rPr lang="en-US" dirty="0" smtClean="0"/>
              <a:t>month</a:t>
            </a:r>
            <a:endParaRPr lang="en-US" dirty="0"/>
          </a:p>
        </p:txBody>
      </p:sp>
    </p:spTree>
    <p:extLst>
      <p:ext uri="{BB962C8B-B14F-4D97-AF65-F5344CB8AC3E}">
        <p14:creationId xmlns:p14="http://schemas.microsoft.com/office/powerpoint/2010/main" val="3429431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lumMod val="75000"/>
                  </a:schemeClr>
                </a:solidFill>
                <a:sym typeface="Helvetica" pitchFamily="34" charset="0"/>
              </a:rPr>
              <a:t>Giftease.com</a:t>
            </a:r>
            <a:endParaRPr lang="en-US" sz="4000" dirty="0">
              <a:solidFill>
                <a:schemeClr val="accent3"/>
              </a:solidFill>
            </a:endParaRPr>
          </a:p>
        </p:txBody>
      </p:sp>
      <p:pic>
        <p:nvPicPr>
          <p:cNvPr id="5" name="Picture 4" descr="C:\Users\venkat\Desktop\Untitled.png"/>
          <p:cNvPicPr>
            <a:picLocks noChangeAspect="1" noChangeArrowheads="1"/>
          </p:cNvPicPr>
          <p:nvPr/>
        </p:nvPicPr>
        <p:blipFill>
          <a:blip r:embed="rId3" cstate="print"/>
          <a:srcRect/>
          <a:stretch>
            <a:fillRect/>
          </a:stretch>
        </p:blipFill>
        <p:spPr bwMode="auto">
          <a:xfrm>
            <a:off x="80728" y="828966"/>
            <a:ext cx="2262955" cy="4077886"/>
          </a:xfrm>
          <a:prstGeom prst="rect">
            <a:avLst/>
          </a:prstGeom>
          <a:noFill/>
        </p:spPr>
      </p:pic>
      <p:pic>
        <p:nvPicPr>
          <p:cNvPr id="7" name="Picture 3" descr="C:\Users\venkat\Desktop\Untitled.png"/>
          <p:cNvPicPr>
            <a:picLocks noChangeAspect="1" noChangeArrowheads="1"/>
          </p:cNvPicPr>
          <p:nvPr/>
        </p:nvPicPr>
        <p:blipFill>
          <a:blip r:embed="rId4" cstate="print"/>
          <a:srcRect/>
          <a:stretch>
            <a:fillRect/>
          </a:stretch>
        </p:blipFill>
        <p:spPr bwMode="auto">
          <a:xfrm>
            <a:off x="2477251" y="1828800"/>
            <a:ext cx="3439134" cy="4893971"/>
          </a:xfrm>
          <a:prstGeom prst="rect">
            <a:avLst/>
          </a:prstGeom>
          <a:noFill/>
        </p:spPr>
      </p:pic>
      <p:pic>
        <p:nvPicPr>
          <p:cNvPr id="8" name="Picture 2" descr="C:\Users\venkat\Desktop\Untitled.png"/>
          <p:cNvPicPr>
            <a:picLocks noChangeAspect="1" noChangeArrowheads="1"/>
          </p:cNvPicPr>
          <p:nvPr/>
        </p:nvPicPr>
        <p:blipFill>
          <a:blip r:embed="rId5" cstate="print"/>
          <a:srcRect/>
          <a:stretch>
            <a:fillRect/>
          </a:stretch>
        </p:blipFill>
        <p:spPr bwMode="auto">
          <a:xfrm>
            <a:off x="6018389" y="1436315"/>
            <a:ext cx="3074095" cy="3112950"/>
          </a:xfrm>
          <a:prstGeom prst="rect">
            <a:avLst/>
          </a:prstGeom>
          <a:noFill/>
        </p:spPr>
      </p:pic>
    </p:spTree>
    <p:extLst>
      <p:ext uri="{BB962C8B-B14F-4D97-AF65-F5344CB8AC3E}">
        <p14:creationId xmlns:p14="http://schemas.microsoft.com/office/powerpoint/2010/main" val="4016619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solidFill>
              </a:rPr>
              <a:t>Customer </a:t>
            </a:r>
            <a:r>
              <a:rPr lang="en-US" sz="4000" dirty="0" smtClean="0">
                <a:solidFill>
                  <a:schemeClr val="accent3"/>
                </a:solidFill>
              </a:rPr>
              <a:t>Context</a:t>
            </a:r>
            <a:endParaRPr lang="en-US" sz="4000" dirty="0">
              <a:solidFill>
                <a:schemeClr val="accent3"/>
              </a:solidFill>
            </a:endParaRPr>
          </a:p>
        </p:txBody>
      </p:sp>
      <p:sp>
        <p:nvSpPr>
          <p:cNvPr id="2" name="Rectangle 1"/>
          <p:cNvSpPr/>
          <p:nvPr/>
        </p:nvSpPr>
        <p:spPr>
          <a:xfrm>
            <a:off x="296217" y="1267119"/>
            <a:ext cx="8538690" cy="4093428"/>
          </a:xfrm>
          <a:prstGeom prst="rect">
            <a:avLst/>
          </a:prstGeom>
        </p:spPr>
        <p:txBody>
          <a:bodyPr wrap="square">
            <a:spAutoFit/>
          </a:bodyPr>
          <a:lstStyle/>
          <a:p>
            <a:pPr>
              <a:buFont typeface="Franklin Gothic Book" pitchFamily="34" charset="0"/>
              <a:buNone/>
            </a:pPr>
            <a:r>
              <a:rPr lang="en-US" sz="2000" dirty="0" smtClean="0"/>
              <a:t>An India-based startup in the </a:t>
            </a:r>
            <a:r>
              <a:rPr lang="en-US" sz="2800" b="1" dirty="0"/>
              <a:t>on-line Pharma </a:t>
            </a:r>
            <a:r>
              <a:rPr lang="en-US" sz="2000" dirty="0" smtClean="0"/>
              <a:t>space by a team of highly experienced professionals</a:t>
            </a:r>
          </a:p>
          <a:p>
            <a:pPr>
              <a:buFont typeface="Franklin Gothic Book" pitchFamily="34" charset="0"/>
              <a:buNone/>
            </a:pPr>
            <a:endParaRPr lang="en-US" sz="2000" dirty="0"/>
          </a:p>
          <a:p>
            <a:pPr>
              <a:buFont typeface="Franklin Gothic Book" pitchFamily="34" charset="0"/>
              <a:buNone/>
            </a:pPr>
            <a:r>
              <a:rPr lang="en-US" sz="2000" dirty="0" smtClean="0"/>
              <a:t>Vision is to be the </a:t>
            </a:r>
            <a:r>
              <a:rPr lang="en-US" sz="2800" b="1" dirty="0"/>
              <a:t>largest</a:t>
            </a:r>
            <a:r>
              <a:rPr lang="en-US" sz="2000" dirty="0" smtClean="0"/>
              <a:t> all India level e-business in Pharma space over 2 years</a:t>
            </a:r>
          </a:p>
          <a:p>
            <a:pPr>
              <a:buFont typeface="Franklin Gothic Book" pitchFamily="34" charset="0"/>
              <a:buNone/>
            </a:pPr>
            <a:endParaRPr lang="en-US" sz="2000" dirty="0"/>
          </a:p>
          <a:p>
            <a:pPr>
              <a:buFont typeface="Franklin Gothic Book" pitchFamily="34" charset="0"/>
              <a:buNone/>
            </a:pPr>
            <a:r>
              <a:rPr lang="en-US" sz="2000" dirty="0" smtClean="0"/>
              <a:t>Key Value Proposition is around assurance of ordering and receiving </a:t>
            </a:r>
            <a:r>
              <a:rPr lang="en-US" sz="2800" b="1" dirty="0"/>
              <a:t>Genuine Drugs</a:t>
            </a:r>
            <a:r>
              <a:rPr lang="en-US" sz="2000" dirty="0" smtClean="0"/>
              <a:t> in a </a:t>
            </a:r>
            <a:r>
              <a:rPr lang="en-US" sz="2800" b="1" dirty="0"/>
              <a:t>convenient</a:t>
            </a:r>
            <a:r>
              <a:rPr lang="en-US" sz="2000" dirty="0" smtClean="0"/>
              <a:t> fashion</a:t>
            </a:r>
          </a:p>
          <a:p>
            <a:pPr>
              <a:buFont typeface="Franklin Gothic Book" pitchFamily="34" charset="0"/>
              <a:buNone/>
            </a:pPr>
            <a:endParaRPr lang="en-US" sz="2000" dirty="0" smtClean="0"/>
          </a:p>
          <a:p>
            <a:pPr>
              <a:buFont typeface="Franklin Gothic Book" pitchFamily="34" charset="0"/>
              <a:buNone/>
            </a:pPr>
            <a:r>
              <a:rPr lang="en-US" sz="2000" dirty="0" smtClean="0"/>
              <a:t>Innovation in business model and deploying right </a:t>
            </a:r>
            <a:r>
              <a:rPr lang="en-US" sz="2800" b="1" dirty="0"/>
              <a:t>technology solutions </a:t>
            </a:r>
            <a:r>
              <a:rPr lang="en-US" sz="2000" dirty="0" smtClean="0"/>
              <a:t>seen as key levers to differentiate services</a:t>
            </a:r>
            <a:endParaRPr lang="en-US" sz="2800" b="1" dirty="0"/>
          </a:p>
        </p:txBody>
      </p:sp>
    </p:spTree>
    <p:extLst>
      <p:ext uri="{BB962C8B-B14F-4D97-AF65-F5344CB8AC3E}">
        <p14:creationId xmlns:p14="http://schemas.microsoft.com/office/powerpoint/2010/main" val="1907481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3"/>
                </a:solidFill>
              </a:rPr>
              <a:t>IT Solution Brief</a:t>
            </a:r>
            <a:endParaRPr lang="en-US" sz="4000" dirty="0">
              <a:solidFill>
                <a:schemeClr val="accent3"/>
              </a:solidFill>
            </a:endParaRPr>
          </a:p>
        </p:txBody>
      </p:sp>
      <p:sp>
        <p:nvSpPr>
          <p:cNvPr id="2" name="Rectangle 1"/>
          <p:cNvSpPr/>
          <p:nvPr/>
        </p:nvSpPr>
        <p:spPr>
          <a:xfrm>
            <a:off x="296217" y="1267119"/>
            <a:ext cx="8538690" cy="4832092"/>
          </a:xfrm>
          <a:prstGeom prst="rect">
            <a:avLst/>
          </a:prstGeom>
        </p:spPr>
        <p:txBody>
          <a:bodyPr wrap="square">
            <a:spAutoFit/>
          </a:bodyPr>
          <a:lstStyle/>
          <a:p>
            <a:pPr>
              <a:buFont typeface="Franklin Gothic Book" pitchFamily="34" charset="0"/>
              <a:buNone/>
            </a:pPr>
            <a:r>
              <a:rPr lang="en-US" sz="2000" dirty="0" smtClean="0"/>
              <a:t>Define, Design, implement and evolve an IT Solution that can optimally support the business vision and operational needs</a:t>
            </a:r>
            <a:endParaRPr lang="en-US" sz="2000" dirty="0" smtClean="0"/>
          </a:p>
          <a:p>
            <a:pPr>
              <a:buFont typeface="Franklin Gothic Book" pitchFamily="34" charset="0"/>
              <a:buNone/>
            </a:pPr>
            <a:endParaRPr lang="en-US" sz="2000" dirty="0" smtClean="0"/>
          </a:p>
          <a:p>
            <a:pPr>
              <a:buFont typeface="Franklin Gothic Book" pitchFamily="34" charset="0"/>
              <a:buNone/>
            </a:pPr>
            <a:r>
              <a:rPr lang="en-US" sz="2000" dirty="0" smtClean="0"/>
              <a:t>Technology stack should not create a vendor lock-in; should have large community support and proven maturity</a:t>
            </a:r>
          </a:p>
          <a:p>
            <a:pPr>
              <a:buFont typeface="Franklin Gothic Book" pitchFamily="34" charset="0"/>
              <a:buNone/>
            </a:pPr>
            <a:endParaRPr lang="en-US" sz="2000" dirty="0" smtClean="0"/>
          </a:p>
          <a:p>
            <a:pPr>
              <a:buFont typeface="Franklin Gothic Book" pitchFamily="34" charset="0"/>
              <a:buNone/>
            </a:pPr>
            <a:r>
              <a:rPr lang="en-US" sz="2000" dirty="0" smtClean="0"/>
              <a:t>Develop a roadmap that allows field level learnings and innovations to be accommodated </a:t>
            </a:r>
          </a:p>
          <a:p>
            <a:pPr>
              <a:buFont typeface="Franklin Gothic Book" pitchFamily="34" charset="0"/>
              <a:buNone/>
            </a:pPr>
            <a:endParaRPr lang="en-US" sz="2000" dirty="0"/>
          </a:p>
          <a:p>
            <a:pPr>
              <a:buFont typeface="Franklin Gothic Book" pitchFamily="34" charset="0"/>
              <a:buNone/>
            </a:pPr>
            <a:r>
              <a:rPr lang="en-US" sz="2000" dirty="0" smtClean="0"/>
              <a:t>Stay capital efficient and avoid any significant upfront capital expenses</a:t>
            </a:r>
            <a:endParaRPr lang="en-US" sz="2000" dirty="0" smtClean="0"/>
          </a:p>
          <a:p>
            <a:pPr>
              <a:buFont typeface="Franklin Gothic Book" pitchFamily="34" charset="0"/>
              <a:buNone/>
            </a:pPr>
            <a:endParaRPr lang="en-US" sz="2000" dirty="0"/>
          </a:p>
          <a:p>
            <a:pPr>
              <a:buFont typeface="Franklin Gothic Book" pitchFamily="34" charset="0"/>
              <a:buNone/>
            </a:pPr>
            <a:r>
              <a:rPr lang="en-US" sz="2000" dirty="0"/>
              <a:t>Design the solution with Mobile and Cloud First </a:t>
            </a:r>
            <a:r>
              <a:rPr lang="en-US" sz="2000" dirty="0" smtClean="0"/>
              <a:t>approach</a:t>
            </a:r>
          </a:p>
          <a:p>
            <a:pPr>
              <a:buFont typeface="Franklin Gothic Book" pitchFamily="34" charset="0"/>
              <a:buNone/>
            </a:pPr>
            <a:endParaRPr lang="en-US" sz="2800" b="1" dirty="0"/>
          </a:p>
          <a:p>
            <a:pPr>
              <a:buFont typeface="Franklin Gothic Book" pitchFamily="34" charset="0"/>
              <a:buNone/>
            </a:pPr>
            <a:r>
              <a:rPr lang="en-US" sz="2000" dirty="0" smtClean="0"/>
              <a:t>IT Partner should be an active partner in co-creation and execution process over 2-3 years</a:t>
            </a:r>
            <a:endParaRPr lang="en-US" sz="2000" dirty="0" smtClean="0"/>
          </a:p>
        </p:txBody>
      </p:sp>
    </p:spTree>
    <p:extLst>
      <p:ext uri="{BB962C8B-B14F-4D97-AF65-F5344CB8AC3E}">
        <p14:creationId xmlns:p14="http://schemas.microsoft.com/office/powerpoint/2010/main" val="115022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accent3"/>
                </a:solidFill>
              </a:rPr>
              <a:t>Potential Solution Approaches</a:t>
            </a:r>
            <a:endParaRPr lang="en-US" sz="3200" dirty="0">
              <a:solidFill>
                <a:schemeClr val="accent3"/>
              </a:solidFill>
            </a:endParaRPr>
          </a:p>
        </p:txBody>
      </p:sp>
      <p:sp>
        <p:nvSpPr>
          <p:cNvPr id="3" name="Rectangle 2"/>
          <p:cNvSpPr/>
          <p:nvPr/>
        </p:nvSpPr>
        <p:spPr>
          <a:xfrm>
            <a:off x="296216" y="1267119"/>
            <a:ext cx="2717440" cy="400110"/>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pPr algn="ctr">
              <a:buFont typeface="Franklin Gothic Book" pitchFamily="34" charset="0"/>
              <a:buNone/>
            </a:pPr>
            <a:r>
              <a:rPr lang="en-US" sz="2000" dirty="0" smtClean="0"/>
              <a:t>Storefront focused</a:t>
            </a:r>
            <a:endParaRPr lang="en-US" sz="2000" dirty="0"/>
          </a:p>
        </p:txBody>
      </p:sp>
      <p:sp>
        <p:nvSpPr>
          <p:cNvPr id="7" name="Rectangle 6"/>
          <p:cNvSpPr/>
          <p:nvPr/>
        </p:nvSpPr>
        <p:spPr>
          <a:xfrm>
            <a:off x="294068" y="1664211"/>
            <a:ext cx="2719588" cy="4524315"/>
          </a:xfrm>
          <a:prstGeom prst="rect">
            <a:avLst/>
          </a:prstGeom>
          <a:ln>
            <a:solidFill>
              <a:schemeClr val="bg1">
                <a:lumMod val="75000"/>
              </a:schemeClr>
            </a:solidFill>
          </a:ln>
        </p:spPr>
        <p:txBody>
          <a:bodyPr wrap="square">
            <a:spAutoFit/>
          </a:bodyPr>
          <a:lstStyle/>
          <a:p>
            <a:pPr marL="342900" indent="-342900">
              <a:buFont typeface="Arial" panose="020B0604020202020204" pitchFamily="34" charset="0"/>
              <a:buChar char="•"/>
            </a:pPr>
            <a:r>
              <a:rPr lang="en-US" dirty="0" smtClean="0"/>
              <a:t>Leveraging Magento based store front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Focus on end consumer front ending experience</a:t>
            </a:r>
          </a:p>
          <a:p>
            <a:pPr marL="342900" indent="-342900">
              <a:buFont typeface="Arial" panose="020B0604020202020204" pitchFamily="34" charset="0"/>
              <a:buChar char="•"/>
            </a:pPr>
            <a:r>
              <a:rPr lang="en-US" dirty="0" smtClean="0"/>
              <a:t>Fast time to market</a:t>
            </a:r>
          </a:p>
          <a:p>
            <a:pPr marL="342900" indent="-342900">
              <a:buFont typeface="Arial" panose="020B0604020202020204" pitchFamily="34" charset="0"/>
              <a:buChar char="•"/>
            </a:pPr>
            <a:r>
              <a:rPr lang="en-US" dirty="0" smtClean="0"/>
              <a:t>Cost effective solution to test market</a:t>
            </a:r>
          </a:p>
          <a:p>
            <a:pPr marL="342900" indent="-342900">
              <a:buFont typeface="Arial" panose="020B0604020202020204" pitchFamily="34" charset="0"/>
              <a:buChar char="•"/>
            </a:pPr>
            <a:r>
              <a:rPr lang="en-US" dirty="0" smtClean="0"/>
              <a:t>Test backend process and tailor it accordingly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Limited or no backend process </a:t>
            </a:r>
            <a:r>
              <a:rPr lang="en-US" dirty="0" smtClean="0"/>
              <a:t>automation</a:t>
            </a:r>
            <a:endParaRPr lang="en-US" dirty="0"/>
          </a:p>
          <a:p>
            <a:pPr>
              <a:buFont typeface="Franklin Gothic Book" pitchFamily="34" charset="0"/>
              <a:buNone/>
            </a:pPr>
            <a:endParaRPr lang="en-US" dirty="0" smtClean="0"/>
          </a:p>
          <a:p>
            <a:pPr>
              <a:buFont typeface="Franklin Gothic Book" pitchFamily="34" charset="0"/>
              <a:buNone/>
            </a:pPr>
            <a:endParaRPr lang="en-US" dirty="0"/>
          </a:p>
        </p:txBody>
      </p:sp>
      <p:sp>
        <p:nvSpPr>
          <p:cNvPr id="10" name="Rectangle 9"/>
          <p:cNvSpPr/>
          <p:nvPr/>
        </p:nvSpPr>
        <p:spPr>
          <a:xfrm>
            <a:off x="3217573" y="1667229"/>
            <a:ext cx="2719588" cy="4524315"/>
          </a:xfrm>
          <a:prstGeom prst="rect">
            <a:avLst/>
          </a:prstGeom>
          <a:ln>
            <a:solidFill>
              <a:schemeClr val="bg1">
                <a:lumMod val="75000"/>
              </a:schemeClr>
            </a:solidFill>
          </a:ln>
        </p:spPr>
        <p:txBody>
          <a:bodyPr wrap="square">
            <a:spAutoFit/>
          </a:bodyPr>
          <a:lstStyle/>
          <a:p>
            <a:pPr marL="342900" indent="-342900">
              <a:buFont typeface="Arial" panose="020B0604020202020204" pitchFamily="34" charset="0"/>
              <a:buChar char="•"/>
            </a:pPr>
            <a:r>
              <a:rPr lang="en-US" dirty="0" smtClean="0"/>
              <a:t>Leveraging OOTB Ofbiz based backend system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Focus on backend process automation for hassle free &amp; timely delivery of medicines</a:t>
            </a:r>
          </a:p>
          <a:p>
            <a:pPr marL="342900" indent="-342900">
              <a:buFont typeface="Arial" panose="020B0604020202020204" pitchFamily="34" charset="0"/>
              <a:buChar char="•"/>
            </a:pPr>
            <a:r>
              <a:rPr lang="en-US" dirty="0" smtClean="0"/>
              <a:t>Fast time to market</a:t>
            </a:r>
          </a:p>
          <a:p>
            <a:pPr marL="342900" indent="-342900">
              <a:buFont typeface="Arial" panose="020B0604020202020204" pitchFamily="34" charset="0"/>
              <a:buChar char="•"/>
            </a:pPr>
            <a:r>
              <a:rPr lang="en-US" dirty="0"/>
              <a:t>Cost effective solution to test market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Limited front end experience to end consumer</a:t>
            </a:r>
            <a:endParaRPr lang="en-US" dirty="0"/>
          </a:p>
          <a:p>
            <a:pPr>
              <a:buFont typeface="Franklin Gothic Book" pitchFamily="34" charset="0"/>
              <a:buNone/>
            </a:pPr>
            <a:endParaRPr lang="en-US" dirty="0" smtClean="0"/>
          </a:p>
          <a:p>
            <a:pPr>
              <a:buFont typeface="Franklin Gothic Book" pitchFamily="34" charset="0"/>
              <a:buNone/>
            </a:pPr>
            <a:endParaRPr lang="en-US" dirty="0"/>
          </a:p>
        </p:txBody>
      </p:sp>
      <p:sp>
        <p:nvSpPr>
          <p:cNvPr id="11" name="Rectangle 10"/>
          <p:cNvSpPr/>
          <p:nvPr/>
        </p:nvSpPr>
        <p:spPr>
          <a:xfrm>
            <a:off x="6141078" y="1664210"/>
            <a:ext cx="2719588" cy="4524315"/>
          </a:xfrm>
          <a:prstGeom prst="rect">
            <a:avLst/>
          </a:prstGeom>
          <a:ln>
            <a:solidFill>
              <a:schemeClr val="bg1">
                <a:lumMod val="75000"/>
              </a:schemeClr>
            </a:solidFill>
          </a:ln>
        </p:spPr>
        <p:txBody>
          <a:bodyPr wrap="square">
            <a:spAutoFit/>
          </a:bodyPr>
          <a:lstStyle/>
          <a:p>
            <a:pPr marL="342900" indent="-342900">
              <a:buFont typeface="Arial" panose="020B0604020202020204" pitchFamily="34" charset="0"/>
              <a:buChar char="•"/>
            </a:pPr>
            <a:r>
              <a:rPr lang="en-US" dirty="0" smtClean="0"/>
              <a:t>Focus on both frontend &amp; backend experience</a:t>
            </a:r>
          </a:p>
          <a:p>
            <a:pPr marL="342900" indent="-342900">
              <a:buFont typeface="Arial" panose="020B0604020202020204" pitchFamily="34" charset="0"/>
              <a:buChar char="•"/>
            </a:pPr>
            <a:r>
              <a:rPr lang="en-US" dirty="0" smtClean="0"/>
              <a:t>Longer initial build but more seamless system</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Delay in time to market</a:t>
            </a:r>
          </a:p>
          <a:p>
            <a:pPr marL="342900" indent="-342900">
              <a:buFont typeface="Arial" panose="020B0604020202020204" pitchFamily="34" charset="0"/>
              <a:buChar char="•"/>
            </a:pPr>
            <a:r>
              <a:rPr lang="en-US" dirty="0" smtClean="0"/>
              <a:t>Relatively increased initial TCO</a:t>
            </a:r>
          </a:p>
          <a:p>
            <a:pPr>
              <a:buFont typeface="Franklin Gothic Book" pitchFamily="34" charset="0"/>
              <a:buNone/>
            </a:pPr>
            <a:endParaRPr lang="en-US" dirty="0" smtClean="0"/>
          </a:p>
          <a:p>
            <a:pPr>
              <a:buFont typeface="Franklin Gothic Book" pitchFamily="34" charset="0"/>
              <a:buNone/>
            </a:pPr>
            <a:endParaRPr lang="en-US" dirty="0"/>
          </a:p>
          <a:p>
            <a:pPr>
              <a:buFont typeface="Franklin Gothic Book" pitchFamily="34" charset="0"/>
              <a:buNone/>
            </a:pPr>
            <a:endParaRPr lang="en-US" dirty="0" smtClean="0"/>
          </a:p>
          <a:p>
            <a:pPr>
              <a:buFont typeface="Franklin Gothic Book" pitchFamily="34" charset="0"/>
              <a:buNone/>
            </a:pPr>
            <a:endParaRPr lang="en-US" dirty="0"/>
          </a:p>
          <a:p>
            <a:pPr>
              <a:buFont typeface="Franklin Gothic Book" pitchFamily="34" charset="0"/>
              <a:buNone/>
            </a:pPr>
            <a:endParaRPr lang="en-US" dirty="0" smtClean="0"/>
          </a:p>
          <a:p>
            <a:pPr>
              <a:buFont typeface="Franklin Gothic Book" pitchFamily="34" charset="0"/>
              <a:buNone/>
            </a:pPr>
            <a:endParaRPr lang="en-US" dirty="0"/>
          </a:p>
          <a:p>
            <a:pPr>
              <a:buFont typeface="Franklin Gothic Book" pitchFamily="34" charset="0"/>
              <a:buNone/>
            </a:pPr>
            <a:endParaRPr lang="en-US" dirty="0" smtClean="0"/>
          </a:p>
          <a:p>
            <a:pPr>
              <a:buFont typeface="Franklin Gothic Book" pitchFamily="34" charset="0"/>
              <a:buNone/>
            </a:pPr>
            <a:endParaRPr lang="en-US" dirty="0"/>
          </a:p>
        </p:txBody>
      </p:sp>
      <p:sp>
        <p:nvSpPr>
          <p:cNvPr id="12" name="Rectangle 11"/>
          <p:cNvSpPr/>
          <p:nvPr/>
        </p:nvSpPr>
        <p:spPr>
          <a:xfrm>
            <a:off x="3218647" y="1267119"/>
            <a:ext cx="2717440" cy="400110"/>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pPr algn="ctr">
              <a:buFont typeface="Franklin Gothic Book" pitchFamily="34" charset="0"/>
              <a:buNone/>
            </a:pPr>
            <a:r>
              <a:rPr lang="en-US" sz="2000" dirty="0" smtClean="0"/>
              <a:t>Backend focused</a:t>
            </a:r>
            <a:endParaRPr lang="en-US" sz="2000" dirty="0"/>
          </a:p>
        </p:txBody>
      </p:sp>
      <p:sp>
        <p:nvSpPr>
          <p:cNvPr id="13" name="Rectangle 12"/>
          <p:cNvSpPr/>
          <p:nvPr/>
        </p:nvSpPr>
        <p:spPr>
          <a:xfrm>
            <a:off x="6141078" y="1267119"/>
            <a:ext cx="2717440" cy="400110"/>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pPr algn="ctr">
              <a:buFont typeface="Franklin Gothic Book" pitchFamily="34" charset="0"/>
              <a:buNone/>
            </a:pPr>
            <a:r>
              <a:rPr lang="en-US" sz="2000" dirty="0" smtClean="0"/>
              <a:t>Full Coverage Solution</a:t>
            </a:r>
            <a:endParaRPr lang="en-US" sz="2000" dirty="0"/>
          </a:p>
        </p:txBody>
      </p:sp>
    </p:spTree>
    <p:extLst>
      <p:ext uri="{BB962C8B-B14F-4D97-AF65-F5344CB8AC3E}">
        <p14:creationId xmlns:p14="http://schemas.microsoft.com/office/powerpoint/2010/main" val="36217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4588"/>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solidFill>
              </a:rPr>
              <a:t>Proposed Timelines</a:t>
            </a:r>
          </a:p>
        </p:txBody>
      </p:sp>
      <p:pic>
        <p:nvPicPr>
          <p:cNvPr id="2" name="Picture 1"/>
          <p:cNvPicPr>
            <a:picLocks noChangeAspect="1"/>
          </p:cNvPicPr>
          <p:nvPr/>
        </p:nvPicPr>
        <p:blipFill>
          <a:blip r:embed="rId3"/>
          <a:stretch>
            <a:fillRect/>
          </a:stretch>
        </p:blipFill>
        <p:spPr>
          <a:xfrm>
            <a:off x="-6439" y="1081825"/>
            <a:ext cx="9150439" cy="3915175"/>
          </a:xfrm>
          <a:prstGeom prst="rect">
            <a:avLst/>
          </a:prstGeom>
        </p:spPr>
      </p:pic>
      <p:sp>
        <p:nvSpPr>
          <p:cNvPr id="6" name="Rectangle 5"/>
          <p:cNvSpPr/>
          <p:nvPr/>
        </p:nvSpPr>
        <p:spPr>
          <a:xfrm>
            <a:off x="314458" y="5294165"/>
            <a:ext cx="8128715" cy="769441"/>
          </a:xfrm>
          <a:prstGeom prst="rect">
            <a:avLst/>
          </a:prstGeom>
          <a:ln>
            <a:solidFill>
              <a:schemeClr val="bg1">
                <a:lumMod val="75000"/>
              </a:schemeClr>
            </a:solidFill>
          </a:ln>
        </p:spPr>
        <p:txBody>
          <a:bodyPr wrap="square">
            <a:spAutoFit/>
          </a:bodyPr>
          <a:lstStyle/>
          <a:p>
            <a:pPr algn="ctr"/>
            <a:r>
              <a:rPr lang="en-US" sz="2200" dirty="0">
                <a:solidFill>
                  <a:schemeClr val="tx1">
                    <a:lumMod val="85000"/>
                    <a:lumOff val="15000"/>
                  </a:schemeClr>
                </a:solidFill>
                <a:sym typeface="Helvetica" pitchFamily="34" charset="0"/>
              </a:rPr>
              <a:t>Please refer to Anil Bajpai ecommerce road </a:t>
            </a:r>
            <a:r>
              <a:rPr lang="en-US" sz="2200" dirty="0" smtClean="0">
                <a:solidFill>
                  <a:schemeClr val="tx1">
                    <a:lumMod val="85000"/>
                    <a:lumOff val="15000"/>
                  </a:schemeClr>
                </a:solidFill>
                <a:sym typeface="Helvetica" pitchFamily="34" charset="0"/>
              </a:rPr>
              <a:t>map_v1.0.xlsx for detailed breakdown of phase wise requirements</a:t>
            </a:r>
            <a:endParaRPr lang="en-US" sz="2200" dirty="0"/>
          </a:p>
        </p:txBody>
      </p:sp>
    </p:spTree>
    <p:extLst>
      <p:ext uri="{BB962C8B-B14F-4D97-AF65-F5344CB8AC3E}">
        <p14:creationId xmlns:p14="http://schemas.microsoft.com/office/powerpoint/2010/main" val="427853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Process 17"/>
          <p:cNvSpPr/>
          <p:nvPr/>
        </p:nvSpPr>
        <p:spPr>
          <a:xfrm>
            <a:off x="811369" y="2696646"/>
            <a:ext cx="7353835" cy="286702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solidFill>
              </a:rPr>
              <a:t>Proposed Solution</a:t>
            </a:r>
          </a:p>
        </p:txBody>
      </p:sp>
      <p:sp>
        <p:nvSpPr>
          <p:cNvPr id="2" name="Flowchart: Process 1"/>
          <p:cNvSpPr/>
          <p:nvPr/>
        </p:nvSpPr>
        <p:spPr>
          <a:xfrm>
            <a:off x="2681304" y="2053666"/>
            <a:ext cx="1757965" cy="40377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Mobile App</a:t>
            </a:r>
            <a:endParaRPr lang="en-US" dirty="0"/>
          </a:p>
        </p:txBody>
      </p:sp>
      <p:sp>
        <p:nvSpPr>
          <p:cNvPr id="5" name="Flowchart: Process 4"/>
          <p:cNvSpPr/>
          <p:nvPr/>
        </p:nvSpPr>
        <p:spPr>
          <a:xfrm>
            <a:off x="5603501" y="3469570"/>
            <a:ext cx="1757965" cy="92727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Order management system (OMS)</a:t>
            </a:r>
            <a:endParaRPr lang="en-US" dirty="0"/>
          </a:p>
        </p:txBody>
      </p:sp>
      <p:sp>
        <p:nvSpPr>
          <p:cNvPr id="6" name="Flowchart: Process 5"/>
          <p:cNvSpPr/>
          <p:nvPr/>
        </p:nvSpPr>
        <p:spPr>
          <a:xfrm>
            <a:off x="1518517" y="4221037"/>
            <a:ext cx="1757965" cy="8017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Inventory management system</a:t>
            </a:r>
            <a:endParaRPr lang="en-US" dirty="0"/>
          </a:p>
        </p:txBody>
      </p:sp>
      <p:sp>
        <p:nvSpPr>
          <p:cNvPr id="7" name="Flowchart: Process 6"/>
          <p:cNvSpPr/>
          <p:nvPr/>
        </p:nvSpPr>
        <p:spPr>
          <a:xfrm>
            <a:off x="3561009" y="3498755"/>
            <a:ext cx="1757965" cy="860214"/>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Procurement management system</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706" y="994061"/>
            <a:ext cx="676141" cy="67614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914867"/>
            <a:ext cx="820392" cy="820392"/>
          </a:xfrm>
          <a:prstGeom prst="rect">
            <a:avLst/>
          </a:prstGeom>
        </p:spPr>
      </p:pic>
      <p:grpSp>
        <p:nvGrpSpPr>
          <p:cNvPr id="15" name="Group 14"/>
          <p:cNvGrpSpPr/>
          <p:nvPr/>
        </p:nvGrpSpPr>
        <p:grpSpPr>
          <a:xfrm>
            <a:off x="2822502" y="960520"/>
            <a:ext cx="878077" cy="852418"/>
            <a:chOff x="1700883" y="1643938"/>
            <a:chExt cx="878077" cy="85241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0883" y="1758571"/>
              <a:ext cx="585385" cy="58538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3575" y="1643938"/>
              <a:ext cx="585385" cy="58538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283" y="1910971"/>
              <a:ext cx="585385" cy="585385"/>
            </a:xfrm>
            <a:prstGeom prst="rect">
              <a:avLst/>
            </a:prstGeom>
          </p:spPr>
        </p:pic>
      </p:grpSp>
      <p:sp>
        <p:nvSpPr>
          <p:cNvPr id="16" name="Flowchart: Process 15"/>
          <p:cNvSpPr/>
          <p:nvPr/>
        </p:nvSpPr>
        <p:spPr>
          <a:xfrm>
            <a:off x="3561008" y="4488024"/>
            <a:ext cx="1757965" cy="54761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CRM system</a:t>
            </a:r>
            <a:endParaRPr lang="en-US" dirty="0"/>
          </a:p>
        </p:txBody>
      </p:sp>
      <p:sp>
        <p:nvSpPr>
          <p:cNvPr id="17" name="Flowchart: Process 16"/>
          <p:cNvSpPr/>
          <p:nvPr/>
        </p:nvSpPr>
        <p:spPr>
          <a:xfrm>
            <a:off x="5603501" y="4548229"/>
            <a:ext cx="1757965" cy="50028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Catalog system</a:t>
            </a:r>
            <a:endParaRPr lang="en-US" dirty="0"/>
          </a:p>
        </p:txBody>
      </p:sp>
      <p:sp>
        <p:nvSpPr>
          <p:cNvPr id="19" name="Flowchart: Process 18"/>
          <p:cNvSpPr/>
          <p:nvPr/>
        </p:nvSpPr>
        <p:spPr>
          <a:xfrm>
            <a:off x="4103213" y="2850973"/>
            <a:ext cx="1757965" cy="40377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portal</a:t>
            </a:r>
            <a:endParaRPr lang="en-US" dirty="0"/>
          </a:p>
        </p:txBody>
      </p:sp>
      <p:sp>
        <p:nvSpPr>
          <p:cNvPr id="20" name="Flowchart: Process 19"/>
          <p:cNvSpPr/>
          <p:nvPr/>
        </p:nvSpPr>
        <p:spPr>
          <a:xfrm>
            <a:off x="1518517" y="3510368"/>
            <a:ext cx="1757965" cy="54761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Logistics system</a:t>
            </a:r>
            <a:endParaRPr lang="en-US" dirty="0"/>
          </a:p>
        </p:txBody>
      </p:sp>
      <p:sp>
        <p:nvSpPr>
          <p:cNvPr id="21" name="Flowchart: Process 20"/>
          <p:cNvSpPr/>
          <p:nvPr/>
        </p:nvSpPr>
        <p:spPr>
          <a:xfrm>
            <a:off x="7501942" y="3469569"/>
            <a:ext cx="444326" cy="1578945"/>
          </a:xfrm>
          <a:prstGeom prst="flowChartProcess">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Reports</a:t>
            </a:r>
            <a:endParaRPr lang="en-US" dirty="0"/>
          </a:p>
        </p:txBody>
      </p:sp>
      <p:sp>
        <p:nvSpPr>
          <p:cNvPr id="24" name="Flowchart: Process 23"/>
          <p:cNvSpPr/>
          <p:nvPr/>
        </p:nvSpPr>
        <p:spPr>
          <a:xfrm>
            <a:off x="2163649" y="6070773"/>
            <a:ext cx="1898440" cy="547612"/>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Accounting system</a:t>
            </a:r>
            <a:endParaRPr lang="en-US" dirty="0"/>
          </a:p>
        </p:txBody>
      </p:sp>
      <p:sp>
        <p:nvSpPr>
          <p:cNvPr id="25" name="Flowchart: Process 24"/>
          <p:cNvSpPr/>
          <p:nvPr/>
        </p:nvSpPr>
        <p:spPr>
          <a:xfrm>
            <a:off x="4346615" y="6070773"/>
            <a:ext cx="1898440" cy="547612"/>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Customer servicing center</a:t>
            </a:r>
            <a:endParaRPr lang="en-US" dirty="0"/>
          </a:p>
        </p:txBody>
      </p:sp>
      <p:sp>
        <p:nvSpPr>
          <p:cNvPr id="26" name="Rounded Rectangle 25"/>
          <p:cNvSpPr/>
          <p:nvPr/>
        </p:nvSpPr>
        <p:spPr>
          <a:xfrm>
            <a:off x="386366" y="1881182"/>
            <a:ext cx="8165206" cy="3932012"/>
          </a:xfrm>
          <a:prstGeom prst="roundRect">
            <a:avLst/>
          </a:prstGeom>
          <a:noFill/>
          <a:ln w="28575">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Flowchart: Process 29"/>
          <p:cNvSpPr/>
          <p:nvPr/>
        </p:nvSpPr>
        <p:spPr>
          <a:xfrm>
            <a:off x="711414" y="2067400"/>
            <a:ext cx="1757965" cy="40377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Mobile App</a:t>
            </a:r>
            <a:endParaRPr lang="en-US" dirty="0"/>
          </a:p>
        </p:txBody>
      </p:sp>
    </p:spTree>
    <p:extLst>
      <p:ext uri="{BB962C8B-B14F-4D97-AF65-F5344CB8AC3E}">
        <p14:creationId xmlns:p14="http://schemas.microsoft.com/office/powerpoint/2010/main" val="3465014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solidFill>
              </a:rPr>
              <a:t>Proposed Team</a:t>
            </a:r>
          </a:p>
        </p:txBody>
      </p:sp>
      <p:sp>
        <p:nvSpPr>
          <p:cNvPr id="3" name="Rectangle 2"/>
          <p:cNvSpPr/>
          <p:nvPr/>
        </p:nvSpPr>
        <p:spPr>
          <a:xfrm>
            <a:off x="1725769" y="926415"/>
            <a:ext cx="5228822" cy="400110"/>
          </a:xfrm>
          <a:prstGeom prst="rect">
            <a:avLst/>
          </a:prstGeom>
          <a:ln/>
        </p:spPr>
        <p:style>
          <a:lnRef idx="0">
            <a:schemeClr val="dk1"/>
          </a:lnRef>
          <a:fillRef idx="3">
            <a:schemeClr val="dk1"/>
          </a:fillRef>
          <a:effectRef idx="3">
            <a:schemeClr val="dk1"/>
          </a:effectRef>
          <a:fontRef idx="minor">
            <a:schemeClr val="lt1"/>
          </a:fontRef>
        </p:style>
        <p:txBody>
          <a:bodyPr wrap="square">
            <a:spAutoFit/>
          </a:bodyPr>
          <a:lstStyle/>
          <a:p>
            <a:pPr algn="ctr">
              <a:buFont typeface="Franklin Gothic Book" pitchFamily="34" charset="0"/>
              <a:buNone/>
            </a:pPr>
            <a:r>
              <a:rPr lang="en-US" sz="2000" dirty="0" smtClean="0"/>
              <a:t>Team composition </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311989484"/>
              </p:ext>
            </p:extLst>
          </p:nvPr>
        </p:nvGraphicFramePr>
        <p:xfrm>
          <a:off x="1725769" y="1326525"/>
          <a:ext cx="5228822" cy="4852755"/>
        </p:xfrm>
        <a:graphic>
          <a:graphicData uri="http://schemas.openxmlformats.org/drawingml/2006/table">
            <a:tbl>
              <a:tblPr>
                <a:tableStyleId>{073A0DAA-6AF3-43AB-8588-CEC1D06C72B9}</a:tableStyleId>
              </a:tblPr>
              <a:tblGrid>
                <a:gridCol w="5228822"/>
              </a:tblGrid>
              <a:tr h="463635">
                <a:tc>
                  <a:txBody>
                    <a:bodyPr/>
                    <a:lstStyle/>
                    <a:p>
                      <a:r>
                        <a:rPr lang="en-US" sz="2000" b="1" dirty="0" smtClean="0"/>
                        <a:t>Roles</a:t>
                      </a:r>
                      <a:endParaRPr lang="en-US" sz="2000" b="1" dirty="0"/>
                    </a:p>
                  </a:txBody>
                  <a:tcPr/>
                </a:tc>
              </a:tr>
              <a:tr h="289243">
                <a:tc>
                  <a:txBody>
                    <a:bodyPr/>
                    <a:lstStyle/>
                    <a:p>
                      <a:r>
                        <a:rPr lang="en-US" sz="1800" dirty="0" smtClean="0"/>
                        <a:t>Business analyst</a:t>
                      </a:r>
                      <a:endParaRPr lang="en-US" sz="1800" dirty="0"/>
                    </a:p>
                  </a:txBody>
                  <a:tcPr/>
                </a:tc>
              </a:tr>
              <a:tr h="343763">
                <a:tc>
                  <a:txBody>
                    <a:bodyPr/>
                    <a:lstStyle/>
                    <a:p>
                      <a:r>
                        <a:rPr lang="en-US" sz="1800" dirty="0" smtClean="0"/>
                        <a:t>UX lead</a:t>
                      </a:r>
                      <a:endParaRPr lang="en-US" sz="1800" dirty="0"/>
                    </a:p>
                  </a:txBody>
                  <a:tcPr/>
                </a:tc>
              </a:tr>
              <a:tr h="321011">
                <a:tc>
                  <a:txBody>
                    <a:bodyPr/>
                    <a:lstStyle/>
                    <a:p>
                      <a:r>
                        <a:rPr lang="en-US" sz="1800" dirty="0" smtClean="0"/>
                        <a:t>UX designer</a:t>
                      </a:r>
                      <a:endParaRPr lang="en-US" sz="1800" dirty="0"/>
                    </a:p>
                  </a:txBody>
                  <a:tcPr/>
                </a:tc>
              </a:tr>
              <a:tr h="321011">
                <a:tc>
                  <a:txBody>
                    <a:bodyPr/>
                    <a:lstStyle/>
                    <a:p>
                      <a:r>
                        <a:rPr lang="en-US" sz="1800" dirty="0" smtClean="0"/>
                        <a:t>UI developer</a:t>
                      </a:r>
                      <a:endParaRPr lang="en-US" sz="1800" dirty="0"/>
                    </a:p>
                  </a:txBody>
                  <a:tcPr/>
                </a:tc>
              </a:tr>
              <a:tr h="321011">
                <a:tc>
                  <a:txBody>
                    <a:bodyPr/>
                    <a:lstStyle/>
                    <a:p>
                      <a:r>
                        <a:rPr lang="en-US" sz="1800" dirty="0" smtClean="0"/>
                        <a:t>Technical architect</a:t>
                      </a:r>
                      <a:endParaRPr lang="en-US" sz="1800" dirty="0"/>
                    </a:p>
                  </a:txBody>
                  <a:tcPr/>
                </a:tc>
              </a:tr>
              <a:tr h="321011">
                <a:tc>
                  <a:txBody>
                    <a:bodyPr/>
                    <a:lstStyle/>
                    <a:p>
                      <a:r>
                        <a:rPr lang="en-US" sz="1800" dirty="0" smtClean="0"/>
                        <a:t>Lead developer</a:t>
                      </a:r>
                      <a:endParaRPr lang="en-US" sz="1800" dirty="0"/>
                    </a:p>
                  </a:txBody>
                  <a:tcPr/>
                </a:tc>
              </a:tr>
              <a:tr h="321011">
                <a:tc>
                  <a:txBody>
                    <a:bodyPr/>
                    <a:lstStyle/>
                    <a:p>
                      <a:r>
                        <a:rPr lang="en-US" sz="1800" dirty="0" smtClean="0"/>
                        <a:t>Sr. developer</a:t>
                      </a:r>
                      <a:endParaRPr lang="en-US" sz="1800" dirty="0"/>
                    </a:p>
                  </a:txBody>
                  <a:tcPr/>
                </a:tc>
              </a:tr>
              <a:tr h="321011">
                <a:tc>
                  <a:txBody>
                    <a:bodyPr/>
                    <a:lstStyle/>
                    <a:p>
                      <a:r>
                        <a:rPr lang="en-US" sz="1800" dirty="0" smtClean="0"/>
                        <a:t>Mobile developer</a:t>
                      </a:r>
                      <a:endParaRPr lang="en-US" sz="1800" dirty="0"/>
                    </a:p>
                  </a:txBody>
                  <a:tcPr/>
                </a:tc>
              </a:tr>
              <a:tr h="321011">
                <a:tc>
                  <a:txBody>
                    <a:bodyPr/>
                    <a:lstStyle/>
                    <a:p>
                      <a:r>
                        <a:rPr lang="en-US" sz="1800" dirty="0" smtClean="0"/>
                        <a:t>Lead QA</a:t>
                      </a:r>
                      <a:endParaRPr lang="en-US" sz="1800" dirty="0"/>
                    </a:p>
                  </a:txBody>
                  <a:tcPr/>
                </a:tc>
              </a:tr>
              <a:tr h="321011">
                <a:tc>
                  <a:txBody>
                    <a:bodyPr/>
                    <a:lstStyle/>
                    <a:p>
                      <a:r>
                        <a:rPr lang="en-US" sz="1800" dirty="0" smtClean="0"/>
                        <a:t>QA analyst</a:t>
                      </a:r>
                      <a:endParaRPr lang="en-US" sz="1800" dirty="0"/>
                    </a:p>
                  </a:txBody>
                  <a:tcPr/>
                </a:tc>
              </a:tr>
              <a:tr h="321011">
                <a:tc>
                  <a:txBody>
                    <a:bodyPr/>
                    <a:lstStyle/>
                    <a:p>
                      <a:r>
                        <a:rPr lang="en-US" sz="1800" dirty="0" smtClean="0"/>
                        <a:t>Cloud engineer</a:t>
                      </a:r>
                      <a:endParaRPr lang="en-US" sz="1800" dirty="0"/>
                    </a:p>
                  </a:txBody>
                  <a:tcPr/>
                </a:tc>
              </a:tr>
              <a:tr h="32101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Project manager</a:t>
                      </a:r>
                    </a:p>
                  </a:txBody>
                  <a:tcPr/>
                </a:tc>
              </a:tr>
            </a:tbl>
          </a:graphicData>
        </a:graphic>
      </p:graphicFrame>
    </p:spTree>
    <p:extLst>
      <p:ext uri="{BB962C8B-B14F-4D97-AF65-F5344CB8AC3E}">
        <p14:creationId xmlns:p14="http://schemas.microsoft.com/office/powerpoint/2010/main" val="149895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3"/>
                </a:solidFill>
              </a:rPr>
              <a:t>Next Steps</a:t>
            </a:r>
            <a:endParaRPr lang="en-US" sz="4000" dirty="0">
              <a:solidFill>
                <a:schemeClr val="accent3"/>
              </a:solidFill>
            </a:endParaRPr>
          </a:p>
        </p:txBody>
      </p:sp>
      <p:sp>
        <p:nvSpPr>
          <p:cNvPr id="8" name="Rectangle 7"/>
          <p:cNvSpPr/>
          <p:nvPr/>
        </p:nvSpPr>
        <p:spPr>
          <a:xfrm>
            <a:off x="507641" y="1172925"/>
            <a:ext cx="8128715" cy="2677656"/>
          </a:xfrm>
          <a:prstGeom prst="rect">
            <a:avLst/>
          </a:prstGeom>
          <a:ln>
            <a:solidFill>
              <a:schemeClr val="bg1">
                <a:lumMod val="75000"/>
              </a:schemeClr>
            </a:solidFill>
          </a:ln>
        </p:spPr>
        <p:txBody>
          <a:bodyPr wrap="square">
            <a:spAutoFit/>
          </a:bodyPr>
          <a:lstStyle/>
          <a:p>
            <a:pPr marL="347663" indent="-347663">
              <a:buFont typeface="Arial" pitchFamily="34" charset="0"/>
              <a:buChar char="•"/>
            </a:pPr>
            <a:r>
              <a:rPr lang="en-US" sz="2400" dirty="0" smtClean="0"/>
              <a:t>Validate the solution and the requirement phasing</a:t>
            </a:r>
          </a:p>
          <a:p>
            <a:pPr marL="347663" indent="-347663">
              <a:buFont typeface="Arial" pitchFamily="34" charset="0"/>
              <a:buChar char="•"/>
            </a:pPr>
            <a:r>
              <a:rPr lang="en-US" sz="2400" dirty="0" smtClean="0"/>
              <a:t>Budgetary estimates can be established ones the overall solution and the scope of work are further firmed up</a:t>
            </a:r>
          </a:p>
          <a:p>
            <a:pPr marL="347663" indent="-347663">
              <a:buFont typeface="Arial" pitchFamily="34" charset="0"/>
              <a:buChar char="•"/>
            </a:pPr>
            <a:r>
              <a:rPr lang="en-US" sz="2400" dirty="0" smtClean="0"/>
              <a:t>The timelines are illustrative based on past work and needs to be validated based on further detailing of solution</a:t>
            </a:r>
          </a:p>
          <a:p>
            <a:pPr marL="347663" indent="-347663">
              <a:buFont typeface="Arial" pitchFamily="34" charset="0"/>
              <a:buChar char="•"/>
            </a:pPr>
            <a:r>
              <a:rPr lang="en-US" sz="2400" dirty="0" smtClean="0"/>
              <a:t>Razorfish </a:t>
            </a:r>
            <a:r>
              <a:rPr lang="en-US" sz="2400" dirty="0" smtClean="0"/>
              <a:t>Neev </a:t>
            </a:r>
            <a:r>
              <a:rPr lang="en-US" sz="2400" dirty="0"/>
              <a:t>shall </a:t>
            </a:r>
            <a:r>
              <a:rPr lang="en-US" sz="2400" dirty="0" smtClean="0"/>
              <a:t>execute the project on time &amp; material </a:t>
            </a:r>
            <a:r>
              <a:rPr lang="en-US" sz="2400" dirty="0" smtClean="0"/>
              <a:t>basis</a:t>
            </a:r>
            <a:endParaRPr lang="en-US" sz="2400" dirty="0" smtClean="0"/>
          </a:p>
        </p:txBody>
      </p:sp>
    </p:spTree>
    <p:extLst>
      <p:ext uri="{BB962C8B-B14F-4D97-AF65-F5344CB8AC3E}">
        <p14:creationId xmlns:p14="http://schemas.microsoft.com/office/powerpoint/2010/main" val="391496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952"/>
            <a:ext cx="9144000" cy="93518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accent3"/>
                </a:solidFill>
              </a:rPr>
              <a:t>Case Studies</a:t>
            </a:r>
          </a:p>
        </p:txBody>
      </p:sp>
      <p:pic>
        <p:nvPicPr>
          <p:cNvPr id="5" name="Picture 2" descr="https://evbdn.eventbrite.com/s3-s3/eventlogos/15747835/farmfreshtoyounewcolors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496" y="1367173"/>
            <a:ext cx="2411007" cy="17570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7641" y="3761579"/>
            <a:ext cx="8128715" cy="430887"/>
          </a:xfrm>
          <a:prstGeom prst="rect">
            <a:avLst/>
          </a:prstGeom>
          <a:ln>
            <a:solidFill>
              <a:schemeClr val="bg1">
                <a:lumMod val="75000"/>
              </a:schemeClr>
            </a:solidFill>
          </a:ln>
        </p:spPr>
        <p:txBody>
          <a:bodyPr wrap="square">
            <a:spAutoFit/>
          </a:bodyPr>
          <a:lstStyle/>
          <a:p>
            <a:pPr algn="ctr"/>
            <a:r>
              <a:rPr lang="en-US" sz="2200" dirty="0" smtClean="0">
                <a:solidFill>
                  <a:schemeClr val="tx1">
                    <a:lumMod val="85000"/>
                    <a:lumOff val="15000"/>
                  </a:schemeClr>
                </a:solidFill>
                <a:sym typeface="Helvetica" pitchFamily="34" charset="0"/>
              </a:rPr>
              <a:t>An </a:t>
            </a:r>
            <a:r>
              <a:rPr lang="en-US" sz="2200" dirty="0">
                <a:solidFill>
                  <a:schemeClr val="tx1">
                    <a:lumMod val="85000"/>
                    <a:lumOff val="15000"/>
                  </a:schemeClr>
                </a:solidFill>
                <a:sym typeface="Helvetica" pitchFamily="34" charset="0"/>
              </a:rPr>
              <a:t>IT-Led Business Transformation Initiative – A Holistic </a:t>
            </a:r>
            <a:r>
              <a:rPr lang="en-US" sz="2200" dirty="0" smtClean="0">
                <a:solidFill>
                  <a:schemeClr val="tx1">
                    <a:lumMod val="85000"/>
                    <a:lumOff val="15000"/>
                  </a:schemeClr>
                </a:solidFill>
                <a:sym typeface="Helvetica" pitchFamily="34" charset="0"/>
              </a:rPr>
              <a:t>approach</a:t>
            </a:r>
            <a:endParaRPr lang="en-US" sz="2200" dirty="0"/>
          </a:p>
        </p:txBody>
      </p:sp>
    </p:spTree>
    <p:extLst>
      <p:ext uri="{BB962C8B-B14F-4D97-AF65-F5344CB8AC3E}">
        <p14:creationId xmlns:p14="http://schemas.microsoft.com/office/powerpoint/2010/main" val="121655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3279</TotalTime>
  <Words>824</Words>
  <Application>Microsoft Office PowerPoint</Application>
  <PresentationFormat>On-screen Show (4:3)</PresentationFormat>
  <Paragraphs>133</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ＭＳ Ｐゴシック</vt:lpstr>
      <vt:lpstr>Arial</vt:lpstr>
      <vt:lpstr>Calibri</vt:lpstr>
      <vt:lpstr>Franklin Gothic Book</vt:lpstr>
      <vt:lpstr>Helvetica</vt:lpstr>
      <vt:lpstr>Helvetica Neue Bold Condensed</vt:lpstr>
      <vt:lpstr>Helvetica Neue Light</vt:lpstr>
      <vt:lpstr>Rockwell</vt:lpstr>
      <vt:lpstr>Wingdings</vt:lpstr>
      <vt:lpstr>Office Theme</vt:lpstr>
      <vt:lpstr>IT Systems for MedExpress Discussion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santois@gmail.com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Anil Bajpai Ecommerce Proposal</dc:title>
  <dc:creator>santosh.madyalkar@razorfish.com</dc:creator>
  <cp:lastModifiedBy>sanjeev</cp:lastModifiedBy>
  <cp:revision>168</cp:revision>
  <dcterms:created xsi:type="dcterms:W3CDTF">2014-01-20T07:42:37Z</dcterms:created>
  <dcterms:modified xsi:type="dcterms:W3CDTF">2014-12-26T06:00:01Z</dcterms:modified>
</cp:coreProperties>
</file>