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F08CBB-3825-4F3D-BC5A-D2C9777139AA}"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44495-AB00-4D92-8BFF-F820ABC629AA}" type="slidenum">
              <a:rPr lang="en-IN" smtClean="0"/>
              <a:t>‹#›</a:t>
            </a:fld>
            <a:endParaRPr lang="en-IN"/>
          </a:p>
        </p:txBody>
      </p:sp>
    </p:spTree>
    <p:extLst>
      <p:ext uri="{BB962C8B-B14F-4D97-AF65-F5344CB8AC3E}">
        <p14:creationId xmlns:p14="http://schemas.microsoft.com/office/powerpoint/2010/main" val="70552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F08CBB-3825-4F3D-BC5A-D2C9777139AA}"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44495-AB00-4D92-8BFF-F820ABC629AA}" type="slidenum">
              <a:rPr lang="en-IN" smtClean="0"/>
              <a:t>‹#›</a:t>
            </a:fld>
            <a:endParaRPr lang="en-IN"/>
          </a:p>
        </p:txBody>
      </p:sp>
    </p:spTree>
    <p:extLst>
      <p:ext uri="{BB962C8B-B14F-4D97-AF65-F5344CB8AC3E}">
        <p14:creationId xmlns:p14="http://schemas.microsoft.com/office/powerpoint/2010/main" val="95276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F08CBB-3825-4F3D-BC5A-D2C9777139AA}"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44495-AB00-4D92-8BFF-F820ABC629AA}" type="slidenum">
              <a:rPr lang="en-IN" smtClean="0"/>
              <a:t>‹#›</a:t>
            </a:fld>
            <a:endParaRPr lang="en-IN"/>
          </a:p>
        </p:txBody>
      </p:sp>
    </p:spTree>
    <p:extLst>
      <p:ext uri="{BB962C8B-B14F-4D97-AF65-F5344CB8AC3E}">
        <p14:creationId xmlns:p14="http://schemas.microsoft.com/office/powerpoint/2010/main" val="121738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F08CBB-3825-4F3D-BC5A-D2C9777139AA}"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44495-AB00-4D92-8BFF-F820ABC629AA}" type="slidenum">
              <a:rPr lang="en-IN" smtClean="0"/>
              <a:t>‹#›</a:t>
            </a:fld>
            <a:endParaRPr lang="en-IN"/>
          </a:p>
        </p:txBody>
      </p:sp>
    </p:spTree>
    <p:extLst>
      <p:ext uri="{BB962C8B-B14F-4D97-AF65-F5344CB8AC3E}">
        <p14:creationId xmlns:p14="http://schemas.microsoft.com/office/powerpoint/2010/main" val="215543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F08CBB-3825-4F3D-BC5A-D2C9777139AA}"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44495-AB00-4D92-8BFF-F820ABC629AA}" type="slidenum">
              <a:rPr lang="en-IN" smtClean="0"/>
              <a:t>‹#›</a:t>
            </a:fld>
            <a:endParaRPr lang="en-IN"/>
          </a:p>
        </p:txBody>
      </p:sp>
    </p:spTree>
    <p:extLst>
      <p:ext uri="{BB962C8B-B14F-4D97-AF65-F5344CB8AC3E}">
        <p14:creationId xmlns:p14="http://schemas.microsoft.com/office/powerpoint/2010/main" val="425773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F08CBB-3825-4F3D-BC5A-D2C9777139AA}"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44495-AB00-4D92-8BFF-F820ABC629AA}" type="slidenum">
              <a:rPr lang="en-IN" smtClean="0"/>
              <a:t>‹#›</a:t>
            </a:fld>
            <a:endParaRPr lang="en-IN"/>
          </a:p>
        </p:txBody>
      </p:sp>
    </p:spTree>
    <p:extLst>
      <p:ext uri="{BB962C8B-B14F-4D97-AF65-F5344CB8AC3E}">
        <p14:creationId xmlns:p14="http://schemas.microsoft.com/office/powerpoint/2010/main" val="288958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F08CBB-3825-4F3D-BC5A-D2C9777139AA}" type="datetimeFigureOut">
              <a:rPr lang="en-IN" smtClean="0"/>
              <a:t>04-10-2022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D44495-AB00-4D92-8BFF-F820ABC629AA}" type="slidenum">
              <a:rPr lang="en-IN" smtClean="0"/>
              <a:t>‹#›</a:t>
            </a:fld>
            <a:endParaRPr lang="en-IN"/>
          </a:p>
        </p:txBody>
      </p:sp>
    </p:spTree>
    <p:extLst>
      <p:ext uri="{BB962C8B-B14F-4D97-AF65-F5344CB8AC3E}">
        <p14:creationId xmlns:p14="http://schemas.microsoft.com/office/powerpoint/2010/main" val="212843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F08CBB-3825-4F3D-BC5A-D2C9777139AA}" type="datetimeFigureOut">
              <a:rPr lang="en-IN" smtClean="0"/>
              <a:t>04-10-2022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D44495-AB00-4D92-8BFF-F820ABC629AA}" type="slidenum">
              <a:rPr lang="en-IN" smtClean="0"/>
              <a:t>‹#›</a:t>
            </a:fld>
            <a:endParaRPr lang="en-IN"/>
          </a:p>
        </p:txBody>
      </p:sp>
    </p:spTree>
    <p:extLst>
      <p:ext uri="{BB962C8B-B14F-4D97-AF65-F5344CB8AC3E}">
        <p14:creationId xmlns:p14="http://schemas.microsoft.com/office/powerpoint/2010/main" val="333539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08CBB-3825-4F3D-BC5A-D2C9777139AA}" type="datetimeFigureOut">
              <a:rPr lang="en-IN" smtClean="0"/>
              <a:t>04-10-2022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D44495-AB00-4D92-8BFF-F820ABC629AA}" type="slidenum">
              <a:rPr lang="en-IN" smtClean="0"/>
              <a:t>‹#›</a:t>
            </a:fld>
            <a:endParaRPr lang="en-IN"/>
          </a:p>
        </p:txBody>
      </p:sp>
    </p:spTree>
    <p:extLst>
      <p:ext uri="{BB962C8B-B14F-4D97-AF65-F5344CB8AC3E}">
        <p14:creationId xmlns:p14="http://schemas.microsoft.com/office/powerpoint/2010/main" val="55529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F08CBB-3825-4F3D-BC5A-D2C9777139AA}"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44495-AB00-4D92-8BFF-F820ABC629AA}" type="slidenum">
              <a:rPr lang="en-IN" smtClean="0"/>
              <a:t>‹#›</a:t>
            </a:fld>
            <a:endParaRPr lang="en-IN"/>
          </a:p>
        </p:txBody>
      </p:sp>
    </p:spTree>
    <p:extLst>
      <p:ext uri="{BB962C8B-B14F-4D97-AF65-F5344CB8AC3E}">
        <p14:creationId xmlns:p14="http://schemas.microsoft.com/office/powerpoint/2010/main" val="129840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F08CBB-3825-4F3D-BC5A-D2C9777139AA}"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44495-AB00-4D92-8BFF-F820ABC629AA}" type="slidenum">
              <a:rPr lang="en-IN" smtClean="0"/>
              <a:t>‹#›</a:t>
            </a:fld>
            <a:endParaRPr lang="en-IN"/>
          </a:p>
        </p:txBody>
      </p:sp>
    </p:spTree>
    <p:extLst>
      <p:ext uri="{BB962C8B-B14F-4D97-AF65-F5344CB8AC3E}">
        <p14:creationId xmlns:p14="http://schemas.microsoft.com/office/powerpoint/2010/main" val="314416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08CBB-3825-4F3D-BC5A-D2C9777139AA}" type="datetimeFigureOut">
              <a:rPr lang="en-IN" smtClean="0"/>
              <a:t>04-10-2022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44495-AB00-4D92-8BFF-F820ABC629AA}" type="slidenum">
              <a:rPr lang="en-IN" smtClean="0"/>
              <a:t>‹#›</a:t>
            </a:fld>
            <a:endParaRPr lang="en-IN"/>
          </a:p>
        </p:txBody>
      </p:sp>
    </p:spTree>
    <p:extLst>
      <p:ext uri="{BB962C8B-B14F-4D97-AF65-F5344CB8AC3E}">
        <p14:creationId xmlns:p14="http://schemas.microsoft.com/office/powerpoint/2010/main" val="2278553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Average</a:t>
            </a:r>
            <a:endParaRPr lang="en-IN" b="1" dirty="0"/>
          </a:p>
        </p:txBody>
      </p:sp>
      <p:sp>
        <p:nvSpPr>
          <p:cNvPr id="3" name="Subtitle 2"/>
          <p:cNvSpPr>
            <a:spLocks noGrp="1"/>
          </p:cNvSpPr>
          <p:nvPr>
            <p:ph type="subTitle" idx="1"/>
          </p:nvPr>
        </p:nvSpPr>
        <p:spPr/>
        <p:txBody>
          <a:bodyPr/>
          <a:lstStyle/>
          <a:p>
            <a:r>
              <a:rPr lang="en-US" b="1" dirty="0" smtClean="0"/>
              <a:t>Question Bank</a:t>
            </a:r>
            <a:endParaRPr lang="en-IN" b="1" dirty="0"/>
          </a:p>
        </p:txBody>
      </p:sp>
    </p:spTree>
    <p:extLst>
      <p:ext uri="{BB962C8B-B14F-4D97-AF65-F5344CB8AC3E}">
        <p14:creationId xmlns:p14="http://schemas.microsoft.com/office/powerpoint/2010/main" val="1559773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18258"/>
          </a:xfrm>
        </p:spPr>
        <p:txBody>
          <a:bodyPr>
            <a:normAutofit/>
          </a:bodyPr>
          <a:lstStyle/>
          <a:p>
            <a:pPr algn="l"/>
            <a:r>
              <a:rPr lang="en-IN" sz="2400" b="1" dirty="0" smtClean="0"/>
              <a:t>Q9. The </a:t>
            </a:r>
            <a:r>
              <a:rPr lang="en-IN" sz="2400" b="1" dirty="0"/>
              <a:t>mean of 50 numbers is 30.Later it was discovered that two entries were wrongly entered as82 and 13 instead of 28 and 31.Find the correct mean. </a:t>
            </a:r>
          </a:p>
        </p:txBody>
      </p:sp>
      <p:sp>
        <p:nvSpPr>
          <p:cNvPr id="3" name="Content Placeholder 2"/>
          <p:cNvSpPr>
            <a:spLocks noGrp="1"/>
          </p:cNvSpPr>
          <p:nvPr>
            <p:ph idx="1"/>
          </p:nvPr>
        </p:nvSpPr>
        <p:spPr>
          <a:xfrm>
            <a:off x="457200" y="3212976"/>
            <a:ext cx="8229600" cy="2913187"/>
          </a:xfrm>
        </p:spPr>
        <p:txBody>
          <a:bodyPr/>
          <a:lstStyle/>
          <a:p>
            <a:pPr marL="0" indent="0">
              <a:buNone/>
            </a:pPr>
            <a:r>
              <a:rPr lang="en-US" dirty="0" smtClean="0"/>
              <a:t>A. </a:t>
            </a:r>
            <a:r>
              <a:rPr lang="en-IN" dirty="0" smtClean="0"/>
              <a:t> 36.12 </a:t>
            </a:r>
          </a:p>
          <a:p>
            <a:pPr marL="0" indent="0">
              <a:buNone/>
            </a:pPr>
            <a:r>
              <a:rPr lang="en-US" dirty="0" smtClean="0"/>
              <a:t>B. </a:t>
            </a:r>
            <a:r>
              <a:rPr lang="en-IN" dirty="0" smtClean="0"/>
              <a:t> 30.66</a:t>
            </a:r>
          </a:p>
          <a:p>
            <a:pPr marL="0" indent="0">
              <a:buNone/>
            </a:pPr>
            <a:r>
              <a:rPr lang="en-US" dirty="0" smtClean="0"/>
              <a:t>C. </a:t>
            </a:r>
            <a:r>
              <a:rPr lang="en-IN" dirty="0" smtClean="0"/>
              <a:t> 29.28</a:t>
            </a:r>
            <a:endParaRPr lang="en-US" dirty="0" smtClean="0"/>
          </a:p>
          <a:p>
            <a:pPr marL="0" indent="0">
              <a:buNone/>
            </a:pPr>
            <a:r>
              <a:rPr lang="en-US" dirty="0" smtClean="0"/>
              <a:t>D. </a:t>
            </a:r>
            <a:r>
              <a:rPr lang="en-IN" dirty="0" smtClean="0"/>
              <a:t>32.54</a:t>
            </a:r>
          </a:p>
          <a:p>
            <a:pPr marL="0" indent="0">
              <a:buNone/>
            </a:pPr>
            <a:endParaRPr lang="en-IN" dirty="0"/>
          </a:p>
        </p:txBody>
      </p:sp>
    </p:spTree>
    <p:extLst>
      <p:ext uri="{BB962C8B-B14F-4D97-AF65-F5344CB8AC3E}">
        <p14:creationId xmlns:p14="http://schemas.microsoft.com/office/powerpoint/2010/main" val="137157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38338"/>
          </a:xfrm>
        </p:spPr>
        <p:txBody>
          <a:bodyPr>
            <a:normAutofit/>
          </a:bodyPr>
          <a:lstStyle/>
          <a:p>
            <a:pPr algn="l"/>
            <a:r>
              <a:rPr lang="en-US" sz="2400" b="1" dirty="0" smtClean="0"/>
              <a:t>Q10. </a:t>
            </a:r>
            <a:r>
              <a:rPr lang="en-IN" sz="2400" b="1" dirty="0"/>
              <a:t>A cricketer whose bowling average is 24. 85, runs per wicket, takes 5 wickets for 52 runs and there by decreases his average by 0.85. The number of wickets taken by him till the last match was: </a:t>
            </a:r>
          </a:p>
        </p:txBody>
      </p:sp>
      <p:sp>
        <p:nvSpPr>
          <p:cNvPr id="3" name="Content Placeholder 2"/>
          <p:cNvSpPr>
            <a:spLocks noGrp="1"/>
          </p:cNvSpPr>
          <p:nvPr>
            <p:ph idx="1"/>
          </p:nvPr>
        </p:nvSpPr>
        <p:spPr>
          <a:xfrm>
            <a:off x="395536" y="3501008"/>
            <a:ext cx="8229600" cy="2625155"/>
          </a:xfrm>
        </p:spPr>
        <p:txBody>
          <a:bodyPr/>
          <a:lstStyle/>
          <a:p>
            <a:pPr marL="0" indent="0">
              <a:buNone/>
            </a:pPr>
            <a:r>
              <a:rPr lang="en-US" dirty="0" smtClean="0"/>
              <a:t>A. </a:t>
            </a:r>
            <a:r>
              <a:rPr lang="en-IN" dirty="0" smtClean="0"/>
              <a:t> 64</a:t>
            </a:r>
          </a:p>
          <a:p>
            <a:pPr marL="0" indent="0">
              <a:buNone/>
            </a:pPr>
            <a:r>
              <a:rPr lang="en-US" dirty="0" smtClean="0"/>
              <a:t>B. </a:t>
            </a:r>
            <a:r>
              <a:rPr lang="en-IN" dirty="0" smtClean="0"/>
              <a:t> 72</a:t>
            </a:r>
          </a:p>
          <a:p>
            <a:pPr marL="0" indent="0">
              <a:buNone/>
            </a:pPr>
            <a:r>
              <a:rPr lang="en-US" dirty="0" smtClean="0"/>
              <a:t>C. </a:t>
            </a:r>
            <a:r>
              <a:rPr lang="en-IN" dirty="0" smtClean="0"/>
              <a:t> 80 </a:t>
            </a:r>
            <a:endParaRPr lang="en-US" dirty="0" smtClean="0"/>
          </a:p>
          <a:p>
            <a:pPr marL="0" indent="0">
              <a:buNone/>
            </a:pPr>
            <a:r>
              <a:rPr lang="en-US" dirty="0" smtClean="0"/>
              <a:t>D. </a:t>
            </a:r>
            <a:r>
              <a:rPr lang="en-IN" dirty="0" smtClean="0"/>
              <a:t>96</a:t>
            </a:r>
          </a:p>
          <a:p>
            <a:pPr marL="0" indent="0">
              <a:buNone/>
            </a:pPr>
            <a:endParaRPr lang="en-IN" dirty="0"/>
          </a:p>
        </p:txBody>
      </p:sp>
    </p:spTree>
    <p:extLst>
      <p:ext uri="{BB962C8B-B14F-4D97-AF65-F5344CB8AC3E}">
        <p14:creationId xmlns:p14="http://schemas.microsoft.com/office/powerpoint/2010/main" val="34903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2074242"/>
          </a:xfrm>
        </p:spPr>
        <p:txBody>
          <a:bodyPr>
            <a:normAutofit/>
          </a:bodyPr>
          <a:lstStyle/>
          <a:p>
            <a:pPr algn="l"/>
            <a:r>
              <a:rPr lang="en-US" sz="2400" b="1" dirty="0" smtClean="0"/>
              <a:t>Q11. </a:t>
            </a:r>
            <a:r>
              <a:rPr lang="en-IN" sz="2400" b="1" dirty="0"/>
              <a:t>The average age of 30 boys in a class is 15 years. One boy, aged 20 years, left the class, but two new boys came in his place whose age differ by 5 years. If the average age of all the boys now in the class becomes 15 years, the age of the younger newcomer is : </a:t>
            </a:r>
          </a:p>
        </p:txBody>
      </p:sp>
      <p:sp>
        <p:nvSpPr>
          <p:cNvPr id="3" name="Content Placeholder 2"/>
          <p:cNvSpPr>
            <a:spLocks noGrp="1"/>
          </p:cNvSpPr>
          <p:nvPr>
            <p:ph idx="1"/>
          </p:nvPr>
        </p:nvSpPr>
        <p:spPr>
          <a:xfrm>
            <a:off x="457200" y="3573016"/>
            <a:ext cx="8229600" cy="2553147"/>
          </a:xfrm>
        </p:spPr>
        <p:txBody>
          <a:bodyPr/>
          <a:lstStyle/>
          <a:p>
            <a:pPr marL="0" indent="0">
              <a:buNone/>
            </a:pPr>
            <a:r>
              <a:rPr lang="en-US" dirty="0" smtClean="0"/>
              <a:t>A. </a:t>
            </a:r>
            <a:r>
              <a:rPr lang="en-IN" dirty="0" smtClean="0"/>
              <a:t> 20</a:t>
            </a:r>
          </a:p>
          <a:p>
            <a:pPr marL="0" indent="0">
              <a:buNone/>
            </a:pPr>
            <a:r>
              <a:rPr lang="en-US" dirty="0" smtClean="0"/>
              <a:t>B. </a:t>
            </a:r>
            <a:r>
              <a:rPr lang="en-IN" dirty="0" smtClean="0"/>
              <a:t> 15</a:t>
            </a:r>
          </a:p>
          <a:p>
            <a:pPr marL="0" indent="0">
              <a:buNone/>
            </a:pPr>
            <a:r>
              <a:rPr lang="en-US" dirty="0" smtClean="0"/>
              <a:t>C. </a:t>
            </a:r>
            <a:r>
              <a:rPr lang="en-IN" dirty="0" smtClean="0"/>
              <a:t> 10 </a:t>
            </a:r>
            <a:endParaRPr lang="en-US" dirty="0" smtClean="0"/>
          </a:p>
          <a:p>
            <a:pPr marL="0" indent="0">
              <a:buNone/>
            </a:pPr>
            <a:r>
              <a:rPr lang="en-US" dirty="0" smtClean="0"/>
              <a:t>D. </a:t>
            </a:r>
            <a:r>
              <a:rPr lang="en-IN" dirty="0"/>
              <a:t>8</a:t>
            </a:r>
            <a:endParaRPr lang="en-IN" dirty="0" smtClean="0"/>
          </a:p>
          <a:p>
            <a:pPr marL="0" indent="0">
              <a:buNone/>
            </a:pPr>
            <a:endParaRPr lang="en-IN" dirty="0"/>
          </a:p>
        </p:txBody>
      </p:sp>
    </p:spTree>
    <p:extLst>
      <p:ext uri="{BB962C8B-B14F-4D97-AF65-F5344CB8AC3E}">
        <p14:creationId xmlns:p14="http://schemas.microsoft.com/office/powerpoint/2010/main" val="21116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a:bodyPr>
          <a:lstStyle/>
          <a:p>
            <a:pPr algn="l"/>
            <a:r>
              <a:rPr lang="en-US" sz="2400" b="1" dirty="0" smtClean="0"/>
              <a:t>Q12. </a:t>
            </a:r>
            <a:r>
              <a:rPr lang="en-IN" sz="2400" b="1" dirty="0"/>
              <a:t>The average age of 12 players of a team is 25 years. If the captain’s age is included, the average age increases by 1 year. The age of the captain is : </a:t>
            </a:r>
          </a:p>
        </p:txBody>
      </p:sp>
      <p:sp>
        <p:nvSpPr>
          <p:cNvPr id="3" name="Content Placeholder 2"/>
          <p:cNvSpPr>
            <a:spLocks noGrp="1"/>
          </p:cNvSpPr>
          <p:nvPr>
            <p:ph idx="1"/>
          </p:nvPr>
        </p:nvSpPr>
        <p:spPr>
          <a:xfrm>
            <a:off x="457200" y="3212976"/>
            <a:ext cx="8229600" cy="2913187"/>
          </a:xfrm>
        </p:spPr>
        <p:txBody>
          <a:bodyPr/>
          <a:lstStyle/>
          <a:p>
            <a:pPr marL="0" indent="0">
              <a:buNone/>
            </a:pPr>
            <a:r>
              <a:rPr lang="en-US" dirty="0" smtClean="0"/>
              <a:t>A. </a:t>
            </a:r>
            <a:r>
              <a:rPr lang="en-IN" dirty="0" smtClean="0"/>
              <a:t> 25</a:t>
            </a:r>
          </a:p>
          <a:p>
            <a:pPr marL="0" indent="0">
              <a:buNone/>
            </a:pPr>
            <a:r>
              <a:rPr lang="en-US" dirty="0" smtClean="0"/>
              <a:t>B. </a:t>
            </a:r>
            <a:r>
              <a:rPr lang="en-IN" dirty="0" smtClean="0"/>
              <a:t> 38</a:t>
            </a:r>
          </a:p>
          <a:p>
            <a:pPr marL="0" indent="0">
              <a:buNone/>
            </a:pPr>
            <a:r>
              <a:rPr lang="en-US" dirty="0" smtClean="0"/>
              <a:t>C. </a:t>
            </a:r>
            <a:r>
              <a:rPr lang="en-IN" dirty="0" smtClean="0"/>
              <a:t> 36</a:t>
            </a:r>
            <a:endParaRPr lang="en-US" dirty="0" smtClean="0"/>
          </a:p>
          <a:p>
            <a:pPr marL="0" indent="0">
              <a:buNone/>
            </a:pPr>
            <a:r>
              <a:rPr lang="en-US" dirty="0" smtClean="0"/>
              <a:t>D. </a:t>
            </a:r>
            <a:r>
              <a:rPr lang="en-IN" dirty="0" smtClean="0"/>
              <a:t>26</a:t>
            </a:r>
          </a:p>
          <a:p>
            <a:pPr marL="0" indent="0">
              <a:buNone/>
            </a:pPr>
            <a:endParaRPr lang="en-IN" dirty="0"/>
          </a:p>
        </p:txBody>
      </p:sp>
    </p:spTree>
    <p:extLst>
      <p:ext uri="{BB962C8B-B14F-4D97-AF65-F5344CB8AC3E}">
        <p14:creationId xmlns:p14="http://schemas.microsoft.com/office/powerpoint/2010/main" val="182836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34282"/>
          </a:xfrm>
        </p:spPr>
        <p:txBody>
          <a:bodyPr>
            <a:normAutofit/>
          </a:bodyPr>
          <a:lstStyle/>
          <a:p>
            <a:pPr algn="l"/>
            <a:r>
              <a:rPr lang="en-US" sz="2400" b="1" dirty="0" smtClean="0"/>
              <a:t>Q13. </a:t>
            </a:r>
            <a:r>
              <a:rPr lang="en-IN" sz="2400" b="1" dirty="0"/>
              <a:t>The average age of A and B is 20 years. If A is to be replaced by C, the average would be 19 years. The average age of C and A is 21 years. The ages of A, B and C in order (in years) are </a:t>
            </a:r>
          </a:p>
        </p:txBody>
      </p:sp>
      <p:sp>
        <p:nvSpPr>
          <p:cNvPr id="3" name="Content Placeholder 2"/>
          <p:cNvSpPr>
            <a:spLocks noGrp="1"/>
          </p:cNvSpPr>
          <p:nvPr>
            <p:ph idx="1"/>
          </p:nvPr>
        </p:nvSpPr>
        <p:spPr>
          <a:xfrm>
            <a:off x="457200" y="3429000"/>
            <a:ext cx="8229600" cy="2697163"/>
          </a:xfrm>
        </p:spPr>
        <p:txBody>
          <a:bodyPr/>
          <a:lstStyle/>
          <a:p>
            <a:pPr marL="0" indent="0">
              <a:buNone/>
            </a:pPr>
            <a:r>
              <a:rPr lang="en-US" dirty="0" smtClean="0"/>
              <a:t>A. </a:t>
            </a:r>
            <a:r>
              <a:rPr lang="en-IN" dirty="0" smtClean="0"/>
              <a:t> 25</a:t>
            </a:r>
          </a:p>
          <a:p>
            <a:pPr marL="0" indent="0">
              <a:buNone/>
            </a:pPr>
            <a:r>
              <a:rPr lang="en-US" dirty="0" smtClean="0"/>
              <a:t>B. </a:t>
            </a:r>
            <a:r>
              <a:rPr lang="en-IN" dirty="0" smtClean="0"/>
              <a:t> 38</a:t>
            </a:r>
          </a:p>
          <a:p>
            <a:pPr marL="0" indent="0">
              <a:buNone/>
            </a:pPr>
            <a:r>
              <a:rPr lang="en-US" dirty="0" smtClean="0"/>
              <a:t>C. </a:t>
            </a:r>
            <a:r>
              <a:rPr lang="en-IN" dirty="0" smtClean="0"/>
              <a:t> 36</a:t>
            </a:r>
            <a:endParaRPr lang="en-US" dirty="0" smtClean="0"/>
          </a:p>
          <a:p>
            <a:pPr marL="0" indent="0">
              <a:buNone/>
            </a:pPr>
            <a:r>
              <a:rPr lang="en-US" dirty="0" smtClean="0"/>
              <a:t>D. </a:t>
            </a:r>
            <a:r>
              <a:rPr lang="en-IN" dirty="0" smtClean="0"/>
              <a:t>26</a:t>
            </a:r>
          </a:p>
          <a:p>
            <a:pPr marL="0" indent="0">
              <a:buNone/>
            </a:pPr>
            <a:endParaRPr lang="en-IN" dirty="0"/>
          </a:p>
        </p:txBody>
      </p:sp>
    </p:spTree>
    <p:extLst>
      <p:ext uri="{BB962C8B-B14F-4D97-AF65-F5344CB8AC3E}">
        <p14:creationId xmlns:p14="http://schemas.microsoft.com/office/powerpoint/2010/main" val="3408088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62274"/>
          </a:xfrm>
        </p:spPr>
        <p:txBody>
          <a:bodyPr>
            <a:normAutofit/>
          </a:bodyPr>
          <a:lstStyle/>
          <a:p>
            <a:pPr algn="l"/>
            <a:r>
              <a:rPr lang="en-US" sz="2400" b="1" dirty="0" smtClean="0"/>
              <a:t>Q14. </a:t>
            </a:r>
            <a:r>
              <a:rPr lang="en-IN" sz="2400" b="1" dirty="0"/>
              <a:t>The average age of a husband and his wife was 23 years at the beginning of their marriage. After five years they have a one-year old child. The average age of the family of three, when the child was born, was </a:t>
            </a:r>
          </a:p>
        </p:txBody>
      </p:sp>
      <p:sp>
        <p:nvSpPr>
          <p:cNvPr id="3" name="Content Placeholder 2"/>
          <p:cNvSpPr>
            <a:spLocks noGrp="1"/>
          </p:cNvSpPr>
          <p:nvPr>
            <p:ph idx="1"/>
          </p:nvPr>
        </p:nvSpPr>
        <p:spPr>
          <a:xfrm>
            <a:off x="457200" y="3429000"/>
            <a:ext cx="8229600" cy="2697163"/>
          </a:xfrm>
        </p:spPr>
        <p:txBody>
          <a:bodyPr/>
          <a:lstStyle/>
          <a:p>
            <a:pPr marL="0" indent="0">
              <a:buNone/>
            </a:pPr>
            <a:r>
              <a:rPr lang="en-US" dirty="0" smtClean="0"/>
              <a:t>A. </a:t>
            </a:r>
            <a:r>
              <a:rPr lang="en-IN" dirty="0" smtClean="0"/>
              <a:t> 23</a:t>
            </a:r>
          </a:p>
          <a:p>
            <a:pPr marL="0" indent="0">
              <a:buNone/>
            </a:pPr>
            <a:r>
              <a:rPr lang="en-US" dirty="0" smtClean="0"/>
              <a:t>B. </a:t>
            </a:r>
            <a:r>
              <a:rPr lang="en-IN" dirty="0" smtClean="0"/>
              <a:t> 24</a:t>
            </a:r>
          </a:p>
          <a:p>
            <a:pPr marL="0" indent="0">
              <a:buNone/>
            </a:pPr>
            <a:r>
              <a:rPr lang="en-US" dirty="0" smtClean="0"/>
              <a:t>C. </a:t>
            </a:r>
            <a:r>
              <a:rPr lang="en-IN" dirty="0" smtClean="0"/>
              <a:t> 18</a:t>
            </a:r>
            <a:endParaRPr lang="en-US" dirty="0" smtClean="0"/>
          </a:p>
          <a:p>
            <a:pPr marL="0" indent="0">
              <a:buNone/>
            </a:pPr>
            <a:r>
              <a:rPr lang="en-US" dirty="0" smtClean="0"/>
              <a:t>D. </a:t>
            </a:r>
            <a:r>
              <a:rPr lang="en-IN" dirty="0" smtClean="0"/>
              <a:t>20</a:t>
            </a:r>
          </a:p>
          <a:p>
            <a:pPr marL="0" indent="0">
              <a:buNone/>
            </a:pPr>
            <a:endParaRPr lang="en-IN" dirty="0"/>
          </a:p>
        </p:txBody>
      </p:sp>
    </p:spTree>
    <p:extLst>
      <p:ext uri="{BB962C8B-B14F-4D97-AF65-F5344CB8AC3E}">
        <p14:creationId xmlns:p14="http://schemas.microsoft.com/office/powerpoint/2010/main" val="149525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90266"/>
          </a:xfrm>
        </p:spPr>
        <p:txBody>
          <a:bodyPr>
            <a:normAutofit/>
          </a:bodyPr>
          <a:lstStyle/>
          <a:p>
            <a:pPr algn="l"/>
            <a:r>
              <a:rPr lang="en-US" sz="2400" b="1" dirty="0" smtClean="0"/>
              <a:t>Q15. </a:t>
            </a:r>
            <a:r>
              <a:rPr lang="en-IN" sz="2400" b="1" dirty="0"/>
              <a:t>The batting average for 30 innings of a cricket player is 40runs. His highest score exceeds is lowest score by 100 runs. If these two innings are not included, the average of the remaining 28 innings is 38runs. The lowest score of the player is </a:t>
            </a:r>
            <a:r>
              <a:rPr lang="en-IN" sz="2400" b="1" dirty="0" smtClean="0"/>
              <a:t> </a:t>
            </a:r>
            <a:endParaRPr lang="en-IN" sz="2400" b="1" dirty="0"/>
          </a:p>
        </p:txBody>
      </p:sp>
      <p:sp>
        <p:nvSpPr>
          <p:cNvPr id="3" name="Content Placeholder 2"/>
          <p:cNvSpPr>
            <a:spLocks noGrp="1"/>
          </p:cNvSpPr>
          <p:nvPr>
            <p:ph idx="1"/>
          </p:nvPr>
        </p:nvSpPr>
        <p:spPr>
          <a:xfrm>
            <a:off x="457200" y="3429000"/>
            <a:ext cx="8229600" cy="2697163"/>
          </a:xfrm>
        </p:spPr>
        <p:txBody>
          <a:bodyPr/>
          <a:lstStyle/>
          <a:p>
            <a:pPr marL="0" indent="0">
              <a:buNone/>
            </a:pPr>
            <a:r>
              <a:rPr lang="en-US" dirty="0" smtClean="0"/>
              <a:t>A. </a:t>
            </a:r>
            <a:r>
              <a:rPr lang="en-IN" dirty="0" smtClean="0"/>
              <a:t> 15</a:t>
            </a:r>
          </a:p>
          <a:p>
            <a:pPr marL="0" indent="0">
              <a:buNone/>
            </a:pPr>
            <a:r>
              <a:rPr lang="en-US" dirty="0" smtClean="0"/>
              <a:t>B. </a:t>
            </a:r>
            <a:r>
              <a:rPr lang="en-IN" dirty="0" smtClean="0"/>
              <a:t> 18</a:t>
            </a:r>
          </a:p>
          <a:p>
            <a:pPr marL="0" indent="0">
              <a:buNone/>
            </a:pPr>
            <a:r>
              <a:rPr lang="en-US" dirty="0" smtClean="0"/>
              <a:t>C. </a:t>
            </a:r>
            <a:r>
              <a:rPr lang="en-IN" dirty="0" smtClean="0"/>
              <a:t> 20</a:t>
            </a:r>
            <a:endParaRPr lang="en-US" dirty="0" smtClean="0"/>
          </a:p>
          <a:p>
            <a:pPr marL="0" indent="0">
              <a:buNone/>
            </a:pPr>
            <a:r>
              <a:rPr lang="en-US" dirty="0" smtClean="0"/>
              <a:t>D. </a:t>
            </a:r>
            <a:r>
              <a:rPr lang="en-IN" dirty="0" smtClean="0"/>
              <a:t>12</a:t>
            </a:r>
          </a:p>
          <a:p>
            <a:pPr marL="0" indent="0">
              <a:buNone/>
            </a:pPr>
            <a:endParaRPr lang="en-IN" dirty="0"/>
          </a:p>
        </p:txBody>
      </p:sp>
    </p:spTree>
    <p:extLst>
      <p:ext uri="{BB962C8B-B14F-4D97-AF65-F5344CB8AC3E}">
        <p14:creationId xmlns:p14="http://schemas.microsoft.com/office/powerpoint/2010/main" val="13813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90266"/>
          </a:xfrm>
        </p:spPr>
        <p:txBody>
          <a:bodyPr>
            <a:normAutofit/>
          </a:bodyPr>
          <a:lstStyle/>
          <a:p>
            <a:pPr algn="l"/>
            <a:r>
              <a:rPr lang="en-IN" sz="2400" b="1" dirty="0" smtClean="0"/>
              <a:t>Q16. A </a:t>
            </a:r>
            <a:r>
              <a:rPr lang="en-IN" sz="2400" b="1" dirty="0"/>
              <a:t>cricketer whose bowling average is 12.4 runs per wicket, takes5 wickets for 26 runs and there by decreases his average by 0.4. The number of wickets taken by him till the last match was </a:t>
            </a:r>
          </a:p>
        </p:txBody>
      </p:sp>
      <p:sp>
        <p:nvSpPr>
          <p:cNvPr id="3" name="Content Placeholder 2"/>
          <p:cNvSpPr>
            <a:spLocks noGrp="1"/>
          </p:cNvSpPr>
          <p:nvPr>
            <p:ph idx="1"/>
          </p:nvPr>
        </p:nvSpPr>
        <p:spPr>
          <a:xfrm>
            <a:off x="457200" y="3068960"/>
            <a:ext cx="8229600" cy="3057203"/>
          </a:xfrm>
        </p:spPr>
        <p:txBody>
          <a:bodyPr/>
          <a:lstStyle/>
          <a:p>
            <a:pPr marL="0" indent="0">
              <a:buNone/>
            </a:pPr>
            <a:r>
              <a:rPr lang="en-US" dirty="0" smtClean="0"/>
              <a:t>A. </a:t>
            </a:r>
            <a:r>
              <a:rPr lang="en-IN" dirty="0" smtClean="0"/>
              <a:t> 64</a:t>
            </a:r>
          </a:p>
          <a:p>
            <a:pPr marL="0" indent="0">
              <a:buNone/>
            </a:pPr>
            <a:r>
              <a:rPr lang="en-US" dirty="0" smtClean="0"/>
              <a:t>B. </a:t>
            </a:r>
            <a:r>
              <a:rPr lang="en-IN" dirty="0" smtClean="0"/>
              <a:t> 73</a:t>
            </a:r>
          </a:p>
          <a:p>
            <a:pPr marL="0" indent="0">
              <a:buNone/>
            </a:pPr>
            <a:r>
              <a:rPr lang="en-US" dirty="0" smtClean="0"/>
              <a:t>C. </a:t>
            </a:r>
            <a:r>
              <a:rPr lang="en-IN" dirty="0" smtClean="0"/>
              <a:t> 80</a:t>
            </a:r>
            <a:endParaRPr lang="en-US" dirty="0" smtClean="0"/>
          </a:p>
          <a:p>
            <a:pPr marL="0" indent="0">
              <a:buNone/>
            </a:pPr>
            <a:r>
              <a:rPr lang="en-US" dirty="0" smtClean="0"/>
              <a:t>D. </a:t>
            </a:r>
            <a:r>
              <a:rPr lang="en-IN" dirty="0" smtClean="0"/>
              <a:t>85</a:t>
            </a:r>
          </a:p>
          <a:p>
            <a:pPr marL="0" indent="0">
              <a:buNone/>
            </a:pPr>
            <a:endParaRPr lang="en-IN" dirty="0"/>
          </a:p>
        </p:txBody>
      </p:sp>
    </p:spTree>
    <p:extLst>
      <p:ext uri="{BB962C8B-B14F-4D97-AF65-F5344CB8AC3E}">
        <p14:creationId xmlns:p14="http://schemas.microsoft.com/office/powerpoint/2010/main" val="1516725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50306"/>
          </a:xfrm>
        </p:spPr>
        <p:txBody>
          <a:bodyPr>
            <a:normAutofit/>
          </a:bodyPr>
          <a:lstStyle/>
          <a:p>
            <a:pPr algn="l"/>
            <a:r>
              <a:rPr lang="en-US" sz="2400" b="1" dirty="0" smtClean="0"/>
              <a:t>Q17. </a:t>
            </a:r>
            <a:r>
              <a:rPr lang="en-IN" sz="2400" b="1" dirty="0"/>
              <a:t>The average temperature of the town in the first four days of a month was 58 degrees. The average for the second, third, fourth and fifth days was 60 degree. If the temperatures of the first and fifth days were in the ratio 7 : 8, then what is the temperature on the fifth day? </a:t>
            </a:r>
          </a:p>
        </p:txBody>
      </p:sp>
      <p:sp>
        <p:nvSpPr>
          <p:cNvPr id="3" name="Content Placeholder 2"/>
          <p:cNvSpPr>
            <a:spLocks noGrp="1"/>
          </p:cNvSpPr>
          <p:nvPr>
            <p:ph idx="1"/>
          </p:nvPr>
        </p:nvSpPr>
        <p:spPr>
          <a:xfrm>
            <a:off x="457200" y="3645024"/>
            <a:ext cx="8229600" cy="2481139"/>
          </a:xfrm>
        </p:spPr>
        <p:txBody>
          <a:bodyPr/>
          <a:lstStyle/>
          <a:p>
            <a:pPr marL="0" indent="0">
              <a:buNone/>
            </a:pPr>
            <a:r>
              <a:rPr lang="en-US" dirty="0" smtClean="0"/>
              <a:t>A. </a:t>
            </a:r>
            <a:r>
              <a:rPr lang="en-IN" dirty="0" smtClean="0"/>
              <a:t> 50</a:t>
            </a:r>
          </a:p>
          <a:p>
            <a:pPr marL="0" indent="0">
              <a:buNone/>
            </a:pPr>
            <a:r>
              <a:rPr lang="en-US" dirty="0" smtClean="0"/>
              <a:t>B. </a:t>
            </a:r>
            <a:r>
              <a:rPr lang="en-IN" dirty="0" smtClean="0"/>
              <a:t> 52</a:t>
            </a:r>
          </a:p>
          <a:p>
            <a:pPr marL="0" indent="0">
              <a:buNone/>
            </a:pPr>
            <a:r>
              <a:rPr lang="en-US" dirty="0" smtClean="0"/>
              <a:t>C. </a:t>
            </a:r>
            <a:r>
              <a:rPr lang="en-IN" dirty="0" smtClean="0"/>
              <a:t> 56</a:t>
            </a:r>
            <a:endParaRPr lang="en-US" dirty="0" smtClean="0"/>
          </a:p>
          <a:p>
            <a:pPr marL="0" indent="0">
              <a:buNone/>
            </a:pPr>
            <a:r>
              <a:rPr lang="en-US" dirty="0" smtClean="0"/>
              <a:t>D. </a:t>
            </a:r>
            <a:r>
              <a:rPr lang="en-IN" dirty="0" smtClean="0"/>
              <a:t>64</a:t>
            </a:r>
          </a:p>
          <a:p>
            <a:pPr marL="0" indent="0">
              <a:buNone/>
            </a:pPr>
            <a:endParaRPr lang="en-IN" dirty="0"/>
          </a:p>
        </p:txBody>
      </p:sp>
    </p:spTree>
    <p:extLst>
      <p:ext uri="{BB962C8B-B14F-4D97-AF65-F5344CB8AC3E}">
        <p14:creationId xmlns:p14="http://schemas.microsoft.com/office/powerpoint/2010/main" val="146212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22314"/>
          </a:xfrm>
        </p:spPr>
        <p:txBody>
          <a:bodyPr>
            <a:normAutofit/>
          </a:bodyPr>
          <a:lstStyle/>
          <a:p>
            <a:pPr algn="l"/>
            <a:r>
              <a:rPr lang="en-US" sz="2400" b="1" dirty="0" smtClean="0"/>
              <a:t>Q18. </a:t>
            </a:r>
            <a:r>
              <a:rPr lang="en-IN" sz="2400" b="1" dirty="0"/>
              <a:t>Three classes, A, B and C, have a total of 100 students. The students of all the three classes wrote a test. The average marks of all the three classes was 84, of A and B was 73 and of B and C was 87.5. If the average marks of A and the average marks of C are 70 and 95 respectively, find the number of students in A. </a:t>
            </a:r>
          </a:p>
        </p:txBody>
      </p:sp>
      <p:sp>
        <p:nvSpPr>
          <p:cNvPr id="3" name="Content Placeholder 2"/>
          <p:cNvSpPr>
            <a:spLocks noGrp="1"/>
          </p:cNvSpPr>
          <p:nvPr>
            <p:ph idx="1"/>
          </p:nvPr>
        </p:nvSpPr>
        <p:spPr>
          <a:xfrm>
            <a:off x="457200" y="3212976"/>
            <a:ext cx="8229600" cy="2913187"/>
          </a:xfrm>
        </p:spPr>
        <p:txBody>
          <a:bodyPr/>
          <a:lstStyle/>
          <a:p>
            <a:pPr marL="0" indent="0">
              <a:buNone/>
            </a:pPr>
            <a:r>
              <a:rPr lang="en-US" dirty="0" smtClean="0"/>
              <a:t>A. </a:t>
            </a:r>
            <a:r>
              <a:rPr lang="en-IN" dirty="0" smtClean="0"/>
              <a:t> 25</a:t>
            </a:r>
          </a:p>
          <a:p>
            <a:pPr marL="0" indent="0">
              <a:buNone/>
            </a:pPr>
            <a:r>
              <a:rPr lang="en-US" dirty="0" smtClean="0"/>
              <a:t>B. </a:t>
            </a:r>
            <a:r>
              <a:rPr lang="en-IN" dirty="0" smtClean="0"/>
              <a:t> 30</a:t>
            </a:r>
          </a:p>
          <a:p>
            <a:pPr marL="0" indent="0">
              <a:buNone/>
            </a:pPr>
            <a:r>
              <a:rPr lang="en-US" dirty="0" smtClean="0"/>
              <a:t>C. </a:t>
            </a:r>
            <a:r>
              <a:rPr lang="en-IN" dirty="0" smtClean="0"/>
              <a:t> 50</a:t>
            </a:r>
            <a:endParaRPr lang="en-US" dirty="0" smtClean="0"/>
          </a:p>
          <a:p>
            <a:pPr marL="0" indent="0">
              <a:buNone/>
            </a:pPr>
            <a:r>
              <a:rPr lang="en-US" dirty="0" smtClean="0"/>
              <a:t>D. </a:t>
            </a:r>
            <a:r>
              <a:rPr lang="en-IN" dirty="0" smtClean="0"/>
              <a:t>20</a:t>
            </a:r>
          </a:p>
          <a:p>
            <a:pPr marL="0" indent="0">
              <a:buNone/>
            </a:pPr>
            <a:endParaRPr lang="en-IN" dirty="0"/>
          </a:p>
        </p:txBody>
      </p:sp>
    </p:spTree>
    <p:extLst>
      <p:ext uri="{BB962C8B-B14F-4D97-AF65-F5344CB8AC3E}">
        <p14:creationId xmlns:p14="http://schemas.microsoft.com/office/powerpoint/2010/main" val="297299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14202"/>
          </a:xfrm>
        </p:spPr>
        <p:txBody>
          <a:bodyPr>
            <a:normAutofit/>
          </a:bodyPr>
          <a:lstStyle/>
          <a:p>
            <a:pPr algn="l"/>
            <a:r>
              <a:rPr lang="en-IN" sz="2400" b="1" dirty="0" smtClean="0"/>
              <a:t>Q1. Out </a:t>
            </a:r>
            <a:r>
              <a:rPr lang="en-IN" sz="2400" b="1" dirty="0"/>
              <a:t>of 20 boys, 6 are each of 1m 15 cm height, 8 are of 1 m 10cm and rest of 1 m 12 cm. The average height of all of them is </a:t>
            </a:r>
          </a:p>
        </p:txBody>
      </p:sp>
      <p:sp>
        <p:nvSpPr>
          <p:cNvPr id="3" name="Content Placeholder 2"/>
          <p:cNvSpPr>
            <a:spLocks noGrp="1"/>
          </p:cNvSpPr>
          <p:nvPr>
            <p:ph idx="1"/>
          </p:nvPr>
        </p:nvSpPr>
        <p:spPr>
          <a:xfrm>
            <a:off x="457200" y="3212976"/>
            <a:ext cx="8229600" cy="2913187"/>
          </a:xfrm>
        </p:spPr>
        <p:txBody>
          <a:bodyPr>
            <a:normAutofit/>
          </a:bodyPr>
          <a:lstStyle/>
          <a:p>
            <a:pPr marL="0" indent="0">
              <a:buNone/>
            </a:pPr>
            <a:r>
              <a:rPr lang="en-US" dirty="0" smtClean="0"/>
              <a:t>A. </a:t>
            </a:r>
            <a:r>
              <a:rPr lang="en-IN" dirty="0" smtClean="0"/>
              <a:t>1 </a:t>
            </a:r>
            <a:r>
              <a:rPr lang="en-IN" dirty="0"/>
              <a:t>m 12.1 cm </a:t>
            </a:r>
          </a:p>
          <a:p>
            <a:pPr marL="0" indent="0">
              <a:buNone/>
            </a:pPr>
            <a:r>
              <a:rPr lang="en-US" dirty="0" smtClean="0"/>
              <a:t>B. </a:t>
            </a:r>
            <a:r>
              <a:rPr lang="en-IN" dirty="0" smtClean="0"/>
              <a:t>1 </a:t>
            </a:r>
            <a:r>
              <a:rPr lang="en-IN" dirty="0"/>
              <a:t>m 21.1 cm </a:t>
            </a:r>
          </a:p>
          <a:p>
            <a:pPr marL="0" indent="0">
              <a:buNone/>
            </a:pPr>
            <a:r>
              <a:rPr lang="en-US" dirty="0" smtClean="0"/>
              <a:t>C. </a:t>
            </a:r>
            <a:r>
              <a:rPr lang="en-IN" dirty="0" smtClean="0"/>
              <a:t>1 m 21 cm </a:t>
            </a:r>
            <a:endParaRPr lang="en-US" dirty="0" smtClean="0"/>
          </a:p>
          <a:p>
            <a:pPr marL="0" indent="0">
              <a:buNone/>
            </a:pPr>
            <a:r>
              <a:rPr lang="en-US" dirty="0" smtClean="0"/>
              <a:t>D. </a:t>
            </a:r>
            <a:r>
              <a:rPr lang="en-IN" dirty="0" smtClean="0"/>
              <a:t>1 m 12 cm </a:t>
            </a:r>
            <a:endParaRPr lang="en-IN" dirty="0"/>
          </a:p>
        </p:txBody>
      </p:sp>
    </p:spTree>
    <p:extLst>
      <p:ext uri="{BB962C8B-B14F-4D97-AF65-F5344CB8AC3E}">
        <p14:creationId xmlns:p14="http://schemas.microsoft.com/office/powerpoint/2010/main" val="1124939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78298"/>
          </a:xfrm>
        </p:spPr>
        <p:txBody>
          <a:bodyPr>
            <a:normAutofit/>
          </a:bodyPr>
          <a:lstStyle/>
          <a:p>
            <a:pPr algn="l"/>
            <a:r>
              <a:rPr lang="en-US" sz="2400" b="1" dirty="0" smtClean="0"/>
              <a:t>Q19. </a:t>
            </a:r>
            <a:r>
              <a:rPr lang="en-IN" sz="2400" b="1" dirty="0"/>
              <a:t>There were 35 student in a hostel, if the number of student increase by 7, the expenses of mess increase by </a:t>
            </a:r>
            <a:r>
              <a:rPr lang="en-IN" sz="2400" b="1" dirty="0" err="1"/>
              <a:t>Rs</a:t>
            </a:r>
            <a:r>
              <a:rPr lang="en-IN" sz="2400" b="1" dirty="0"/>
              <a:t> 42 per day while the average expenditure per head diminishes by </a:t>
            </a:r>
            <a:r>
              <a:rPr lang="en-IN" sz="2400" b="1" dirty="0" err="1"/>
              <a:t>Rs</a:t>
            </a:r>
            <a:r>
              <a:rPr lang="en-IN" sz="2400" b="1" dirty="0"/>
              <a:t> 1. Find the original expenditure of the mess. </a:t>
            </a:r>
            <a:endParaRPr lang="en-IN" sz="2400" b="1" dirty="0"/>
          </a:p>
        </p:txBody>
      </p:sp>
      <p:sp>
        <p:nvSpPr>
          <p:cNvPr id="3" name="Content Placeholder 2"/>
          <p:cNvSpPr>
            <a:spLocks noGrp="1"/>
          </p:cNvSpPr>
          <p:nvPr>
            <p:ph idx="1"/>
          </p:nvPr>
        </p:nvSpPr>
        <p:spPr>
          <a:xfrm>
            <a:off x="457200" y="3573016"/>
            <a:ext cx="8229600" cy="2553147"/>
          </a:xfrm>
        </p:spPr>
        <p:txBody>
          <a:bodyPr/>
          <a:lstStyle/>
          <a:p>
            <a:pPr marL="0" indent="0">
              <a:buNone/>
            </a:pPr>
            <a:r>
              <a:rPr lang="en-US" dirty="0"/>
              <a:t>A. </a:t>
            </a:r>
            <a:r>
              <a:rPr lang="en-IN" dirty="0"/>
              <a:t> </a:t>
            </a:r>
            <a:r>
              <a:rPr lang="en-IN" dirty="0" smtClean="0"/>
              <a:t>322</a:t>
            </a:r>
            <a:endParaRPr lang="en-IN" dirty="0"/>
          </a:p>
          <a:p>
            <a:pPr marL="0" indent="0">
              <a:buNone/>
            </a:pPr>
            <a:r>
              <a:rPr lang="en-US" dirty="0"/>
              <a:t>B. </a:t>
            </a:r>
            <a:r>
              <a:rPr lang="en-IN" dirty="0"/>
              <a:t> </a:t>
            </a:r>
            <a:r>
              <a:rPr lang="en-IN" dirty="0" smtClean="0"/>
              <a:t>420</a:t>
            </a:r>
            <a:endParaRPr lang="en-IN" dirty="0"/>
          </a:p>
          <a:p>
            <a:pPr marL="0" indent="0">
              <a:buNone/>
            </a:pPr>
            <a:r>
              <a:rPr lang="en-US" dirty="0"/>
              <a:t>C. </a:t>
            </a:r>
            <a:r>
              <a:rPr lang="en-IN" dirty="0"/>
              <a:t> </a:t>
            </a:r>
            <a:r>
              <a:rPr lang="en-IN" dirty="0" smtClean="0"/>
              <a:t>160</a:t>
            </a:r>
            <a:endParaRPr lang="en-US" dirty="0"/>
          </a:p>
          <a:p>
            <a:pPr marL="0" indent="0">
              <a:buNone/>
            </a:pPr>
            <a:r>
              <a:rPr lang="en-US" dirty="0"/>
              <a:t>D. </a:t>
            </a:r>
            <a:r>
              <a:rPr lang="en-IN" dirty="0" smtClean="0"/>
              <a:t>158</a:t>
            </a:r>
            <a:endParaRPr lang="en-IN" dirty="0"/>
          </a:p>
          <a:p>
            <a:pPr marL="0" indent="0">
              <a:buNone/>
            </a:pPr>
            <a:endParaRPr lang="en-IN" dirty="0"/>
          </a:p>
        </p:txBody>
      </p:sp>
    </p:spTree>
    <p:extLst>
      <p:ext uri="{BB962C8B-B14F-4D97-AF65-F5344CB8AC3E}">
        <p14:creationId xmlns:p14="http://schemas.microsoft.com/office/powerpoint/2010/main" val="3473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866330"/>
          </a:xfrm>
        </p:spPr>
        <p:txBody>
          <a:bodyPr>
            <a:normAutofit/>
          </a:bodyPr>
          <a:lstStyle/>
          <a:p>
            <a:pPr algn="l"/>
            <a:r>
              <a:rPr lang="en-US" sz="2400" b="1" dirty="0" smtClean="0"/>
              <a:t>Q20. </a:t>
            </a:r>
            <a:r>
              <a:rPr lang="en-IN" sz="2400" b="1" dirty="0"/>
              <a:t>Average age of 8 men is increased by 3 years when two of them whose age are 30 and 34 years are replaced by 2 persons. What is the average age of the 2 persons? </a:t>
            </a:r>
            <a:endParaRPr lang="en-IN" sz="2400" b="1" dirty="0"/>
          </a:p>
        </p:txBody>
      </p:sp>
      <p:sp>
        <p:nvSpPr>
          <p:cNvPr id="3" name="Content Placeholder 2"/>
          <p:cNvSpPr>
            <a:spLocks noGrp="1"/>
          </p:cNvSpPr>
          <p:nvPr>
            <p:ph idx="1"/>
          </p:nvPr>
        </p:nvSpPr>
        <p:spPr>
          <a:xfrm>
            <a:off x="457200" y="3429000"/>
            <a:ext cx="8229600" cy="2697163"/>
          </a:xfrm>
        </p:spPr>
        <p:txBody>
          <a:bodyPr/>
          <a:lstStyle/>
          <a:p>
            <a:pPr marL="0" indent="0">
              <a:buNone/>
            </a:pPr>
            <a:r>
              <a:rPr lang="en-US" dirty="0"/>
              <a:t>A. </a:t>
            </a:r>
            <a:r>
              <a:rPr lang="en-IN" dirty="0"/>
              <a:t> </a:t>
            </a:r>
            <a:r>
              <a:rPr lang="en-IN" dirty="0" smtClean="0"/>
              <a:t>24</a:t>
            </a:r>
            <a:endParaRPr lang="en-IN" dirty="0"/>
          </a:p>
          <a:p>
            <a:pPr marL="0" indent="0">
              <a:buNone/>
            </a:pPr>
            <a:r>
              <a:rPr lang="en-US" dirty="0"/>
              <a:t>B. </a:t>
            </a:r>
            <a:r>
              <a:rPr lang="en-IN" dirty="0"/>
              <a:t> </a:t>
            </a:r>
            <a:r>
              <a:rPr lang="en-IN" dirty="0" smtClean="0"/>
              <a:t>32</a:t>
            </a:r>
            <a:endParaRPr lang="en-IN" dirty="0"/>
          </a:p>
          <a:p>
            <a:pPr marL="0" indent="0">
              <a:buNone/>
            </a:pPr>
            <a:r>
              <a:rPr lang="en-US" dirty="0"/>
              <a:t>C. </a:t>
            </a:r>
            <a:r>
              <a:rPr lang="en-IN" dirty="0"/>
              <a:t> </a:t>
            </a:r>
            <a:r>
              <a:rPr lang="en-IN" dirty="0" smtClean="0"/>
              <a:t>44</a:t>
            </a:r>
            <a:endParaRPr lang="en-US" dirty="0"/>
          </a:p>
          <a:p>
            <a:pPr marL="0" indent="0">
              <a:buNone/>
            </a:pPr>
            <a:r>
              <a:rPr lang="en-US" dirty="0"/>
              <a:t>D. </a:t>
            </a:r>
            <a:r>
              <a:rPr lang="en-IN" dirty="0" smtClean="0"/>
              <a:t>48</a:t>
            </a:r>
            <a:endParaRPr lang="en-IN" dirty="0"/>
          </a:p>
          <a:p>
            <a:pPr marL="0" indent="0">
              <a:buNone/>
            </a:pPr>
            <a:endParaRPr lang="en-IN" dirty="0"/>
          </a:p>
        </p:txBody>
      </p:sp>
    </p:spTree>
    <p:extLst>
      <p:ext uri="{BB962C8B-B14F-4D97-AF65-F5344CB8AC3E}">
        <p14:creationId xmlns:p14="http://schemas.microsoft.com/office/powerpoint/2010/main" val="524138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Key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1040322"/>
              </p:ext>
            </p:extLst>
          </p:nvPr>
        </p:nvGraphicFramePr>
        <p:xfrm>
          <a:off x="467544" y="3068960"/>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1.          A</a:t>
                      </a:r>
                      <a:endParaRPr lang="en-IN" dirty="0"/>
                    </a:p>
                  </a:txBody>
                  <a:tcPr/>
                </a:tc>
                <a:tc>
                  <a:txBody>
                    <a:bodyPr/>
                    <a:lstStyle/>
                    <a:p>
                      <a:r>
                        <a:rPr lang="en-US" dirty="0" smtClean="0"/>
                        <a:t>6.         C </a:t>
                      </a:r>
                      <a:endParaRPr lang="en-IN" dirty="0"/>
                    </a:p>
                  </a:txBody>
                  <a:tcPr/>
                </a:tc>
                <a:tc>
                  <a:txBody>
                    <a:bodyPr/>
                    <a:lstStyle/>
                    <a:p>
                      <a:r>
                        <a:rPr lang="en-US" dirty="0" smtClean="0"/>
                        <a:t>11.         B</a:t>
                      </a:r>
                      <a:endParaRPr lang="en-IN" dirty="0"/>
                    </a:p>
                  </a:txBody>
                  <a:tcPr/>
                </a:tc>
                <a:tc>
                  <a:txBody>
                    <a:bodyPr/>
                    <a:lstStyle/>
                    <a:p>
                      <a:r>
                        <a:rPr lang="en-US" dirty="0" smtClean="0"/>
                        <a:t>16       D     </a:t>
                      </a:r>
                      <a:endParaRPr lang="en-IN" dirty="0"/>
                    </a:p>
                  </a:txBody>
                  <a:tcPr/>
                </a:tc>
              </a:tr>
              <a:tr h="370840">
                <a:tc>
                  <a:txBody>
                    <a:bodyPr/>
                    <a:lstStyle/>
                    <a:p>
                      <a:r>
                        <a:rPr lang="en-US" dirty="0" smtClean="0"/>
                        <a:t>2.          C</a:t>
                      </a:r>
                      <a:endParaRPr lang="en-IN" dirty="0"/>
                    </a:p>
                  </a:txBody>
                  <a:tcPr/>
                </a:tc>
                <a:tc>
                  <a:txBody>
                    <a:bodyPr/>
                    <a:lstStyle/>
                    <a:p>
                      <a:r>
                        <a:rPr lang="en-US" dirty="0" smtClean="0"/>
                        <a:t>7.         D</a:t>
                      </a:r>
                      <a:endParaRPr lang="en-IN" dirty="0"/>
                    </a:p>
                  </a:txBody>
                  <a:tcPr/>
                </a:tc>
                <a:tc>
                  <a:txBody>
                    <a:bodyPr/>
                    <a:lstStyle/>
                    <a:p>
                      <a:r>
                        <a:rPr lang="en-US" dirty="0" smtClean="0"/>
                        <a:t>12          B</a:t>
                      </a:r>
                      <a:endParaRPr lang="en-IN" dirty="0"/>
                    </a:p>
                  </a:txBody>
                  <a:tcPr/>
                </a:tc>
                <a:tc>
                  <a:txBody>
                    <a:bodyPr/>
                    <a:lstStyle/>
                    <a:p>
                      <a:r>
                        <a:rPr lang="en-US" dirty="0" smtClean="0"/>
                        <a:t>17       C</a:t>
                      </a:r>
                      <a:endParaRPr lang="en-IN" dirty="0"/>
                    </a:p>
                  </a:txBody>
                  <a:tcPr/>
                </a:tc>
              </a:tr>
              <a:tr h="370840">
                <a:tc>
                  <a:txBody>
                    <a:bodyPr/>
                    <a:lstStyle/>
                    <a:p>
                      <a:r>
                        <a:rPr lang="en-US" dirty="0" smtClean="0"/>
                        <a:t>3.          C</a:t>
                      </a:r>
                      <a:endParaRPr lang="en-IN" dirty="0"/>
                    </a:p>
                  </a:txBody>
                  <a:tcPr/>
                </a:tc>
                <a:tc>
                  <a:txBody>
                    <a:bodyPr/>
                    <a:lstStyle/>
                    <a:p>
                      <a:r>
                        <a:rPr lang="en-US" dirty="0" smtClean="0"/>
                        <a:t>8.         B</a:t>
                      </a:r>
                      <a:endParaRPr lang="en-IN" dirty="0"/>
                    </a:p>
                  </a:txBody>
                  <a:tcPr/>
                </a:tc>
                <a:tc>
                  <a:txBody>
                    <a:bodyPr/>
                    <a:lstStyle/>
                    <a:p>
                      <a:r>
                        <a:rPr lang="en-US" dirty="0" smtClean="0"/>
                        <a:t>13         C</a:t>
                      </a:r>
                      <a:endParaRPr lang="en-IN" dirty="0"/>
                    </a:p>
                  </a:txBody>
                  <a:tcPr/>
                </a:tc>
                <a:tc>
                  <a:txBody>
                    <a:bodyPr/>
                    <a:lstStyle/>
                    <a:p>
                      <a:r>
                        <a:rPr lang="en-US" dirty="0" smtClean="0"/>
                        <a:t>18       D</a:t>
                      </a:r>
                      <a:endParaRPr lang="en-IN" dirty="0"/>
                    </a:p>
                  </a:txBody>
                  <a:tcPr/>
                </a:tc>
              </a:tr>
              <a:tr h="370840">
                <a:tc>
                  <a:txBody>
                    <a:bodyPr/>
                    <a:lstStyle/>
                    <a:p>
                      <a:r>
                        <a:rPr lang="en-US" dirty="0" smtClean="0"/>
                        <a:t>4.         C</a:t>
                      </a:r>
                      <a:endParaRPr lang="en-IN" dirty="0"/>
                    </a:p>
                  </a:txBody>
                  <a:tcPr/>
                </a:tc>
                <a:tc>
                  <a:txBody>
                    <a:bodyPr/>
                    <a:lstStyle/>
                    <a:p>
                      <a:r>
                        <a:rPr lang="en-US" dirty="0" smtClean="0"/>
                        <a:t>9.         C</a:t>
                      </a:r>
                      <a:endParaRPr lang="en-IN" dirty="0"/>
                    </a:p>
                  </a:txBody>
                  <a:tcPr/>
                </a:tc>
                <a:tc>
                  <a:txBody>
                    <a:bodyPr/>
                    <a:lstStyle/>
                    <a:p>
                      <a:r>
                        <a:rPr lang="en-US" dirty="0" smtClean="0"/>
                        <a:t>14         C</a:t>
                      </a:r>
                      <a:endParaRPr lang="en-IN" dirty="0"/>
                    </a:p>
                  </a:txBody>
                  <a:tcPr/>
                </a:tc>
                <a:tc>
                  <a:txBody>
                    <a:bodyPr/>
                    <a:lstStyle/>
                    <a:p>
                      <a:r>
                        <a:rPr lang="en-US" dirty="0" smtClean="0"/>
                        <a:t>19       </a:t>
                      </a:r>
                      <a:r>
                        <a:rPr lang="en-US" dirty="0" smtClean="0"/>
                        <a:t>B</a:t>
                      </a:r>
                      <a:endParaRPr lang="en-IN" dirty="0"/>
                    </a:p>
                  </a:txBody>
                  <a:tcPr/>
                </a:tc>
              </a:tr>
              <a:tr h="370840">
                <a:tc>
                  <a:txBody>
                    <a:bodyPr/>
                    <a:lstStyle/>
                    <a:p>
                      <a:r>
                        <a:rPr lang="en-US" dirty="0" smtClean="0"/>
                        <a:t>5.         B</a:t>
                      </a:r>
                      <a:endParaRPr lang="en-IN" dirty="0"/>
                    </a:p>
                  </a:txBody>
                  <a:tcPr/>
                </a:tc>
                <a:tc>
                  <a:txBody>
                    <a:bodyPr/>
                    <a:lstStyle/>
                    <a:p>
                      <a:r>
                        <a:rPr lang="en-US" dirty="0" smtClean="0"/>
                        <a:t>10.       C</a:t>
                      </a:r>
                      <a:endParaRPr lang="en-IN" dirty="0"/>
                    </a:p>
                  </a:txBody>
                  <a:tcPr/>
                </a:tc>
                <a:tc>
                  <a:txBody>
                    <a:bodyPr/>
                    <a:lstStyle/>
                    <a:p>
                      <a:r>
                        <a:rPr lang="en-US" dirty="0" smtClean="0"/>
                        <a:t>15         B</a:t>
                      </a:r>
                      <a:endParaRPr lang="en-IN" dirty="0"/>
                    </a:p>
                  </a:txBody>
                  <a:tcPr/>
                </a:tc>
                <a:tc>
                  <a:txBody>
                    <a:bodyPr/>
                    <a:lstStyle/>
                    <a:p>
                      <a:r>
                        <a:rPr lang="en-US" smtClean="0"/>
                        <a:t>20       C</a:t>
                      </a:r>
                      <a:endParaRPr lang="en-IN" dirty="0"/>
                    </a:p>
                  </a:txBody>
                  <a:tcPr/>
                </a:tc>
              </a:tr>
            </a:tbl>
          </a:graphicData>
        </a:graphic>
      </p:graphicFrame>
    </p:spTree>
    <p:extLst>
      <p:ext uri="{BB962C8B-B14F-4D97-AF65-F5344CB8AC3E}">
        <p14:creationId xmlns:p14="http://schemas.microsoft.com/office/powerpoint/2010/main" val="196288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
            </a:r>
            <a:br>
              <a:rPr lang="en-US" sz="2400" dirty="0" smtClean="0"/>
            </a:br>
            <a:r>
              <a:rPr lang="en-US" sz="2700" b="1" dirty="0" smtClean="0"/>
              <a:t>Q2. </a:t>
            </a:r>
            <a:r>
              <a:rPr lang="en-IN" sz="2700" b="1" dirty="0"/>
              <a:t>The average monthly salary of all the employees in an industry is 12,000. The average salary of male employees is 15,000 and that of female employees is 8,000. What is the ratio of male employees to female employees? </a:t>
            </a:r>
          </a:p>
        </p:txBody>
      </p:sp>
      <p:sp>
        <p:nvSpPr>
          <p:cNvPr id="3" name="Content Placeholder 2"/>
          <p:cNvSpPr>
            <a:spLocks noGrp="1"/>
          </p:cNvSpPr>
          <p:nvPr>
            <p:ph idx="1"/>
          </p:nvPr>
        </p:nvSpPr>
        <p:spPr>
          <a:xfrm>
            <a:off x="457200" y="3140968"/>
            <a:ext cx="8229600" cy="2985195"/>
          </a:xfrm>
        </p:spPr>
        <p:txBody>
          <a:bodyPr>
            <a:normAutofit/>
          </a:bodyPr>
          <a:lstStyle/>
          <a:p>
            <a:pPr marL="514350" indent="-514350">
              <a:buAutoNum type="alphaUcPeriod"/>
            </a:pPr>
            <a:r>
              <a:rPr lang="en-IN" dirty="0" smtClean="0"/>
              <a:t>5 </a:t>
            </a:r>
            <a:r>
              <a:rPr lang="en-IN" dirty="0"/>
              <a:t>: 2 </a:t>
            </a:r>
            <a:endParaRPr lang="en-IN" dirty="0" smtClean="0"/>
          </a:p>
          <a:p>
            <a:pPr marL="514350" indent="-514350">
              <a:buAutoNum type="alphaUcPeriod"/>
            </a:pPr>
            <a:r>
              <a:rPr lang="en-IN" dirty="0"/>
              <a:t>3</a:t>
            </a:r>
            <a:r>
              <a:rPr lang="en-IN" dirty="0" smtClean="0"/>
              <a:t>: 4</a:t>
            </a:r>
            <a:endParaRPr lang="en-IN" dirty="0"/>
          </a:p>
          <a:p>
            <a:pPr marL="0" indent="0">
              <a:buNone/>
            </a:pPr>
            <a:r>
              <a:rPr lang="en-US" dirty="0" smtClean="0"/>
              <a:t>C. </a:t>
            </a:r>
            <a:r>
              <a:rPr lang="en-IN" dirty="0"/>
              <a:t>4</a:t>
            </a:r>
            <a:r>
              <a:rPr lang="en-IN" dirty="0" smtClean="0"/>
              <a:t> </a:t>
            </a:r>
            <a:r>
              <a:rPr lang="en-IN" dirty="0"/>
              <a:t>: 3</a:t>
            </a:r>
          </a:p>
          <a:p>
            <a:pPr marL="0" indent="0">
              <a:buNone/>
            </a:pPr>
            <a:r>
              <a:rPr lang="en-US" dirty="0" smtClean="0"/>
              <a:t>D. </a:t>
            </a:r>
            <a:r>
              <a:rPr lang="en-IN" dirty="0"/>
              <a:t>2</a:t>
            </a:r>
            <a:r>
              <a:rPr lang="en-IN" dirty="0" smtClean="0"/>
              <a:t> </a:t>
            </a:r>
            <a:r>
              <a:rPr lang="en-IN" dirty="0"/>
              <a:t>: 5</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78105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34282"/>
          </a:xfrm>
        </p:spPr>
        <p:txBody>
          <a:bodyPr>
            <a:normAutofit/>
          </a:bodyPr>
          <a:lstStyle/>
          <a:p>
            <a:pPr algn="l"/>
            <a:r>
              <a:rPr lang="en-IN" sz="2400" b="1" dirty="0" smtClean="0"/>
              <a:t>Q3. The </a:t>
            </a:r>
            <a:r>
              <a:rPr lang="en-IN" sz="2400" b="1" dirty="0"/>
              <a:t>average weight of 3 men A, B and C is 84 kg. Another man D joins the group and the average now becomes 80 kg. If another man E whose weight is 3 kg more than that of D, replaces A, then the average weight of B, C, D and E becomes 79 kg. Then weight of A is </a:t>
            </a:r>
          </a:p>
        </p:txBody>
      </p:sp>
      <p:sp>
        <p:nvSpPr>
          <p:cNvPr id="3" name="Content Placeholder 2"/>
          <p:cNvSpPr>
            <a:spLocks noGrp="1"/>
          </p:cNvSpPr>
          <p:nvPr>
            <p:ph idx="1"/>
          </p:nvPr>
        </p:nvSpPr>
        <p:spPr>
          <a:xfrm>
            <a:off x="457200" y="3356992"/>
            <a:ext cx="8229600" cy="2769171"/>
          </a:xfrm>
        </p:spPr>
        <p:txBody>
          <a:bodyPr/>
          <a:lstStyle/>
          <a:p>
            <a:pPr marL="0" indent="0">
              <a:buNone/>
            </a:pPr>
            <a:r>
              <a:rPr lang="en-US" dirty="0" smtClean="0"/>
              <a:t>A. </a:t>
            </a:r>
            <a:r>
              <a:rPr lang="en-IN" dirty="0" smtClean="0"/>
              <a:t> 72</a:t>
            </a:r>
          </a:p>
          <a:p>
            <a:pPr marL="0" indent="0">
              <a:buNone/>
            </a:pPr>
            <a:r>
              <a:rPr lang="en-US" dirty="0" smtClean="0"/>
              <a:t>B. </a:t>
            </a:r>
            <a:r>
              <a:rPr lang="en-IN" dirty="0" smtClean="0"/>
              <a:t> 74</a:t>
            </a:r>
          </a:p>
          <a:p>
            <a:pPr marL="0" indent="0">
              <a:buNone/>
            </a:pPr>
            <a:r>
              <a:rPr lang="en-US" dirty="0" smtClean="0"/>
              <a:t>C. </a:t>
            </a:r>
            <a:r>
              <a:rPr lang="en-IN" dirty="0"/>
              <a:t> </a:t>
            </a:r>
            <a:r>
              <a:rPr lang="en-IN" dirty="0" smtClean="0"/>
              <a:t>75 </a:t>
            </a:r>
            <a:endParaRPr lang="en-US" dirty="0" smtClean="0"/>
          </a:p>
          <a:p>
            <a:pPr marL="0" indent="0">
              <a:buNone/>
            </a:pPr>
            <a:r>
              <a:rPr lang="en-US" dirty="0" smtClean="0"/>
              <a:t>D. </a:t>
            </a:r>
            <a:r>
              <a:rPr lang="en-IN" dirty="0" smtClean="0"/>
              <a:t>76</a:t>
            </a:r>
          </a:p>
          <a:p>
            <a:pPr marL="0" indent="0">
              <a:buNone/>
            </a:pPr>
            <a:endParaRPr lang="en-IN" dirty="0"/>
          </a:p>
        </p:txBody>
      </p:sp>
    </p:spTree>
    <p:extLst>
      <p:ext uri="{BB962C8B-B14F-4D97-AF65-F5344CB8AC3E}">
        <p14:creationId xmlns:p14="http://schemas.microsoft.com/office/powerpoint/2010/main" val="140192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866330"/>
          </a:xfrm>
        </p:spPr>
        <p:txBody>
          <a:bodyPr>
            <a:normAutofit/>
          </a:bodyPr>
          <a:lstStyle/>
          <a:p>
            <a:pPr algn="l"/>
            <a:r>
              <a:rPr lang="en-US" sz="2400" b="1" dirty="0" smtClean="0"/>
              <a:t>Q4. </a:t>
            </a:r>
            <a:r>
              <a:rPr lang="en-IN" sz="2400" b="1" dirty="0"/>
              <a:t>The average daily income of 7men, 11 women and 2 boys is </a:t>
            </a:r>
            <a:r>
              <a:rPr lang="en-IN" sz="2400" b="1" dirty="0" err="1"/>
              <a:t>Rs</a:t>
            </a:r>
            <a:r>
              <a:rPr lang="en-IN" sz="2400" b="1" dirty="0"/>
              <a:t>. 257.50. If the average daily income of the men is Rs.10 more than that of women and the average daily income of the women is Rs.10 more than that of boys, the average daily income of a man is </a:t>
            </a:r>
          </a:p>
        </p:txBody>
      </p:sp>
      <p:sp>
        <p:nvSpPr>
          <p:cNvPr id="3" name="Content Placeholder 2"/>
          <p:cNvSpPr>
            <a:spLocks noGrp="1"/>
          </p:cNvSpPr>
          <p:nvPr>
            <p:ph idx="1"/>
          </p:nvPr>
        </p:nvSpPr>
        <p:spPr>
          <a:xfrm>
            <a:off x="457200" y="3573016"/>
            <a:ext cx="8229600" cy="2553147"/>
          </a:xfrm>
        </p:spPr>
        <p:txBody>
          <a:bodyPr/>
          <a:lstStyle/>
          <a:p>
            <a:pPr marL="0" indent="0">
              <a:buNone/>
            </a:pPr>
            <a:r>
              <a:rPr lang="en-US" dirty="0" smtClean="0"/>
              <a:t>A. </a:t>
            </a:r>
            <a:r>
              <a:rPr lang="en-IN" dirty="0" smtClean="0"/>
              <a:t> 277.5</a:t>
            </a:r>
          </a:p>
          <a:p>
            <a:pPr marL="0" indent="0">
              <a:buNone/>
            </a:pPr>
            <a:r>
              <a:rPr lang="en-US" dirty="0" smtClean="0"/>
              <a:t>B. </a:t>
            </a:r>
            <a:r>
              <a:rPr lang="en-IN" dirty="0" smtClean="0"/>
              <a:t> 250</a:t>
            </a:r>
          </a:p>
          <a:p>
            <a:pPr marL="0" indent="0">
              <a:buNone/>
            </a:pPr>
            <a:r>
              <a:rPr lang="en-US" dirty="0" smtClean="0"/>
              <a:t>C. </a:t>
            </a:r>
            <a:r>
              <a:rPr lang="en-IN" dirty="0" smtClean="0"/>
              <a:t> 265</a:t>
            </a:r>
            <a:endParaRPr lang="en-US" dirty="0" smtClean="0"/>
          </a:p>
          <a:p>
            <a:pPr marL="0" indent="0">
              <a:buNone/>
            </a:pPr>
            <a:r>
              <a:rPr lang="en-US" dirty="0" smtClean="0"/>
              <a:t>D. </a:t>
            </a:r>
            <a:r>
              <a:rPr lang="en-IN" dirty="0" smtClean="0"/>
              <a:t>257</a:t>
            </a:r>
          </a:p>
          <a:p>
            <a:pPr marL="0" indent="0">
              <a:buNone/>
            </a:pPr>
            <a:endParaRPr lang="en-IN" dirty="0"/>
          </a:p>
        </p:txBody>
      </p:sp>
    </p:spTree>
    <p:extLst>
      <p:ext uri="{BB962C8B-B14F-4D97-AF65-F5344CB8AC3E}">
        <p14:creationId xmlns:p14="http://schemas.microsoft.com/office/powerpoint/2010/main" val="196963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94322"/>
          </a:xfrm>
        </p:spPr>
        <p:txBody>
          <a:bodyPr>
            <a:normAutofit/>
          </a:bodyPr>
          <a:lstStyle/>
          <a:p>
            <a:pPr algn="l"/>
            <a:r>
              <a:rPr lang="en-IN" sz="2400" b="1" dirty="0" smtClean="0"/>
              <a:t>Q5. Of </a:t>
            </a:r>
            <a:r>
              <a:rPr lang="en-IN" sz="2400" b="1" dirty="0"/>
              <a:t>the three numbers, the first number is twice of the second and the second is thrice of the third number. If the average of these 3 numbers is 20, then the sum of the largest and smallest numbers is </a:t>
            </a:r>
          </a:p>
        </p:txBody>
      </p:sp>
      <p:sp>
        <p:nvSpPr>
          <p:cNvPr id="3" name="Content Placeholder 2"/>
          <p:cNvSpPr>
            <a:spLocks noGrp="1"/>
          </p:cNvSpPr>
          <p:nvPr>
            <p:ph idx="1"/>
          </p:nvPr>
        </p:nvSpPr>
        <p:spPr>
          <a:xfrm>
            <a:off x="457200" y="3717032"/>
            <a:ext cx="8229600" cy="2409131"/>
          </a:xfrm>
        </p:spPr>
        <p:txBody>
          <a:bodyPr/>
          <a:lstStyle/>
          <a:p>
            <a:pPr marL="0" indent="0">
              <a:buNone/>
            </a:pPr>
            <a:r>
              <a:rPr lang="en-US" dirty="0" smtClean="0"/>
              <a:t>A. </a:t>
            </a:r>
            <a:r>
              <a:rPr lang="en-IN" dirty="0" smtClean="0"/>
              <a:t> 24</a:t>
            </a:r>
          </a:p>
          <a:p>
            <a:pPr marL="0" indent="0">
              <a:buNone/>
            </a:pPr>
            <a:r>
              <a:rPr lang="en-US" dirty="0" smtClean="0"/>
              <a:t>B. </a:t>
            </a:r>
            <a:r>
              <a:rPr lang="en-IN" dirty="0" smtClean="0"/>
              <a:t> 42</a:t>
            </a:r>
          </a:p>
          <a:p>
            <a:pPr marL="0" indent="0">
              <a:buNone/>
            </a:pPr>
            <a:r>
              <a:rPr lang="en-US" dirty="0" smtClean="0"/>
              <a:t>C. </a:t>
            </a:r>
            <a:r>
              <a:rPr lang="en-IN" dirty="0" smtClean="0"/>
              <a:t> 54 </a:t>
            </a:r>
            <a:endParaRPr lang="en-US" dirty="0" smtClean="0"/>
          </a:p>
          <a:p>
            <a:pPr marL="0" indent="0">
              <a:buNone/>
            </a:pPr>
            <a:r>
              <a:rPr lang="en-US" dirty="0" smtClean="0"/>
              <a:t>D. </a:t>
            </a:r>
            <a:r>
              <a:rPr lang="en-IN" dirty="0" smtClean="0"/>
              <a:t>60</a:t>
            </a:r>
          </a:p>
          <a:p>
            <a:pPr marL="0" indent="0">
              <a:buNone/>
            </a:pPr>
            <a:endParaRPr lang="en-IN" b="1" dirty="0"/>
          </a:p>
        </p:txBody>
      </p:sp>
    </p:spTree>
    <p:extLst>
      <p:ext uri="{BB962C8B-B14F-4D97-AF65-F5344CB8AC3E}">
        <p14:creationId xmlns:p14="http://schemas.microsoft.com/office/powerpoint/2010/main" val="27079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22314"/>
          </a:xfrm>
        </p:spPr>
        <p:txBody>
          <a:bodyPr>
            <a:normAutofit/>
          </a:bodyPr>
          <a:lstStyle/>
          <a:p>
            <a:pPr algn="l"/>
            <a:r>
              <a:rPr lang="en-US" sz="2400" b="1" dirty="0" smtClean="0"/>
              <a:t>Q6. </a:t>
            </a:r>
            <a:r>
              <a:rPr lang="en-IN" sz="2400" b="1" dirty="0"/>
              <a:t>The average of a collection of 20 measurements was calculated to be 56 cm. But later it was found that a mistake had occurred in one of the measurements which was recorded as 64 cm but should have been 61 cm. The correct average must be </a:t>
            </a:r>
          </a:p>
        </p:txBody>
      </p:sp>
      <p:sp>
        <p:nvSpPr>
          <p:cNvPr id="3" name="Content Placeholder 2"/>
          <p:cNvSpPr>
            <a:spLocks noGrp="1"/>
          </p:cNvSpPr>
          <p:nvPr>
            <p:ph idx="1"/>
          </p:nvPr>
        </p:nvSpPr>
        <p:spPr>
          <a:xfrm>
            <a:off x="457200" y="3068960"/>
            <a:ext cx="8229600" cy="3057203"/>
          </a:xfrm>
        </p:spPr>
        <p:txBody>
          <a:bodyPr/>
          <a:lstStyle/>
          <a:p>
            <a:pPr marL="0" indent="0">
              <a:buNone/>
            </a:pPr>
            <a:r>
              <a:rPr lang="en-US" dirty="0" smtClean="0"/>
              <a:t>A. </a:t>
            </a:r>
            <a:r>
              <a:rPr lang="en-IN" dirty="0" smtClean="0"/>
              <a:t> 53</a:t>
            </a:r>
          </a:p>
          <a:p>
            <a:pPr marL="0" indent="0">
              <a:buNone/>
            </a:pPr>
            <a:r>
              <a:rPr lang="en-US" dirty="0" smtClean="0"/>
              <a:t>B. </a:t>
            </a:r>
            <a:r>
              <a:rPr lang="en-IN" dirty="0" smtClean="0"/>
              <a:t> 54.5</a:t>
            </a:r>
          </a:p>
          <a:p>
            <a:pPr marL="0" indent="0">
              <a:buNone/>
            </a:pPr>
            <a:r>
              <a:rPr lang="en-US" dirty="0" smtClean="0"/>
              <a:t>C. </a:t>
            </a:r>
            <a:r>
              <a:rPr lang="en-IN" dirty="0" smtClean="0"/>
              <a:t> 55.85</a:t>
            </a:r>
            <a:endParaRPr lang="en-US" dirty="0" smtClean="0"/>
          </a:p>
          <a:p>
            <a:pPr marL="0" indent="0">
              <a:buNone/>
            </a:pPr>
            <a:r>
              <a:rPr lang="en-US" dirty="0" smtClean="0"/>
              <a:t>D. </a:t>
            </a:r>
            <a:r>
              <a:rPr lang="en-IN" dirty="0" smtClean="0"/>
              <a:t>56.15</a:t>
            </a:r>
          </a:p>
          <a:p>
            <a:pPr marL="0" indent="0">
              <a:buNone/>
            </a:pPr>
            <a:endParaRPr lang="en-IN" dirty="0"/>
          </a:p>
        </p:txBody>
      </p:sp>
    </p:spTree>
    <p:extLst>
      <p:ext uri="{BB962C8B-B14F-4D97-AF65-F5344CB8AC3E}">
        <p14:creationId xmlns:p14="http://schemas.microsoft.com/office/powerpoint/2010/main" val="52264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22314"/>
          </a:xfrm>
        </p:spPr>
        <p:txBody>
          <a:bodyPr>
            <a:normAutofit/>
          </a:bodyPr>
          <a:lstStyle/>
          <a:p>
            <a:pPr algn="l"/>
            <a:r>
              <a:rPr lang="en-US" sz="2400" b="1" dirty="0" smtClean="0"/>
              <a:t>Q7. </a:t>
            </a:r>
            <a:r>
              <a:rPr lang="en-IN" sz="2400" b="1" dirty="0"/>
              <a:t>The average weight of a group of 20 boys was calculated to be 89.4kg and it was later discovered that one weight was misread as 78 kg. instead of 87kg. The correct average weight is </a:t>
            </a:r>
          </a:p>
        </p:txBody>
      </p:sp>
      <p:sp>
        <p:nvSpPr>
          <p:cNvPr id="3" name="Content Placeholder 2"/>
          <p:cNvSpPr>
            <a:spLocks noGrp="1"/>
          </p:cNvSpPr>
          <p:nvPr>
            <p:ph idx="1"/>
          </p:nvPr>
        </p:nvSpPr>
        <p:spPr>
          <a:xfrm>
            <a:off x="457200" y="3645024"/>
            <a:ext cx="8229600" cy="2481139"/>
          </a:xfrm>
        </p:spPr>
        <p:txBody>
          <a:bodyPr/>
          <a:lstStyle/>
          <a:p>
            <a:pPr marL="0" indent="0">
              <a:buNone/>
            </a:pPr>
            <a:r>
              <a:rPr lang="en-US" dirty="0" smtClean="0"/>
              <a:t>A. </a:t>
            </a:r>
            <a:r>
              <a:rPr lang="en-IN" dirty="0" smtClean="0"/>
              <a:t> 88.95</a:t>
            </a:r>
          </a:p>
          <a:p>
            <a:pPr marL="0" indent="0">
              <a:buNone/>
            </a:pPr>
            <a:r>
              <a:rPr lang="en-US" dirty="0" smtClean="0"/>
              <a:t>B. </a:t>
            </a:r>
            <a:r>
              <a:rPr lang="en-IN" dirty="0" smtClean="0"/>
              <a:t> 89.25</a:t>
            </a:r>
          </a:p>
          <a:p>
            <a:pPr marL="0" indent="0">
              <a:buNone/>
            </a:pPr>
            <a:r>
              <a:rPr lang="en-US" dirty="0" smtClean="0"/>
              <a:t>C. </a:t>
            </a:r>
            <a:r>
              <a:rPr lang="en-IN" dirty="0" smtClean="0"/>
              <a:t> 89.55</a:t>
            </a:r>
            <a:endParaRPr lang="en-US" dirty="0" smtClean="0"/>
          </a:p>
          <a:p>
            <a:pPr marL="0" indent="0">
              <a:buNone/>
            </a:pPr>
            <a:r>
              <a:rPr lang="en-US" dirty="0" smtClean="0"/>
              <a:t>D. </a:t>
            </a:r>
            <a:r>
              <a:rPr lang="en-IN" dirty="0" smtClean="0"/>
              <a:t>89.85</a:t>
            </a:r>
          </a:p>
          <a:p>
            <a:pPr marL="0" indent="0">
              <a:buNone/>
            </a:pPr>
            <a:endParaRPr lang="en-IN" dirty="0"/>
          </a:p>
        </p:txBody>
      </p:sp>
    </p:spTree>
    <p:extLst>
      <p:ext uri="{BB962C8B-B14F-4D97-AF65-F5344CB8AC3E}">
        <p14:creationId xmlns:p14="http://schemas.microsoft.com/office/powerpoint/2010/main" val="314014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38338"/>
          </a:xfrm>
        </p:spPr>
        <p:txBody>
          <a:bodyPr>
            <a:normAutofit/>
          </a:bodyPr>
          <a:lstStyle/>
          <a:p>
            <a:pPr algn="l"/>
            <a:r>
              <a:rPr lang="en-US" sz="2400" b="1" dirty="0" smtClean="0"/>
              <a:t>Q8. </a:t>
            </a:r>
            <a:r>
              <a:rPr lang="en-IN" sz="2400" b="1" dirty="0"/>
              <a:t>The average of 18 observations is recorded as 124. Later it was found that two observations with values 64 and 28 were entered wrongly as 46 and 82. Find the correct average of the 18 observations. </a:t>
            </a:r>
          </a:p>
        </p:txBody>
      </p:sp>
      <p:sp>
        <p:nvSpPr>
          <p:cNvPr id="3" name="Content Placeholder 2"/>
          <p:cNvSpPr>
            <a:spLocks noGrp="1"/>
          </p:cNvSpPr>
          <p:nvPr>
            <p:ph idx="1"/>
          </p:nvPr>
        </p:nvSpPr>
        <p:spPr>
          <a:xfrm>
            <a:off x="457200" y="3645024"/>
            <a:ext cx="8229600" cy="2481139"/>
          </a:xfrm>
        </p:spPr>
        <p:txBody>
          <a:bodyPr>
            <a:normAutofit/>
          </a:bodyPr>
          <a:lstStyle/>
          <a:p>
            <a:pPr marL="0" indent="0">
              <a:buNone/>
            </a:pPr>
            <a:r>
              <a:rPr lang="en-US" dirty="0" smtClean="0"/>
              <a:t>A. </a:t>
            </a:r>
            <a:r>
              <a:rPr lang="en-IN" dirty="0" smtClean="0"/>
              <a:t> 111 </a:t>
            </a:r>
            <a:endParaRPr lang="en-IN" dirty="0"/>
          </a:p>
          <a:p>
            <a:pPr marL="0" indent="0">
              <a:buNone/>
            </a:pPr>
            <a:r>
              <a:rPr lang="en-US" dirty="0" smtClean="0"/>
              <a:t>B. </a:t>
            </a:r>
            <a:r>
              <a:rPr lang="en-IN" dirty="0" smtClean="0"/>
              <a:t> 122</a:t>
            </a:r>
          </a:p>
          <a:p>
            <a:pPr marL="0" indent="0">
              <a:buNone/>
            </a:pPr>
            <a:r>
              <a:rPr lang="en-US" dirty="0" smtClean="0"/>
              <a:t>C. </a:t>
            </a:r>
            <a:r>
              <a:rPr lang="en-IN" dirty="0" smtClean="0"/>
              <a:t> 123</a:t>
            </a:r>
            <a:endParaRPr lang="en-US" dirty="0" smtClean="0"/>
          </a:p>
          <a:p>
            <a:pPr marL="0" indent="0">
              <a:buNone/>
            </a:pPr>
            <a:r>
              <a:rPr lang="en-US" dirty="0" smtClean="0"/>
              <a:t>D. </a:t>
            </a:r>
            <a:r>
              <a:rPr lang="en-IN" dirty="0" smtClean="0"/>
              <a:t>137</a:t>
            </a:r>
          </a:p>
          <a:p>
            <a:pPr marL="0" indent="0">
              <a:buNone/>
            </a:pPr>
            <a:endParaRPr lang="en-IN" dirty="0"/>
          </a:p>
        </p:txBody>
      </p:sp>
    </p:spTree>
    <p:extLst>
      <p:ext uri="{BB962C8B-B14F-4D97-AF65-F5344CB8AC3E}">
        <p14:creationId xmlns:p14="http://schemas.microsoft.com/office/powerpoint/2010/main" val="247895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1251</Words>
  <Application>Microsoft Office PowerPoint</Application>
  <PresentationFormat>On-screen Show (4:3)</PresentationFormat>
  <Paragraphs>123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Average</vt:lpstr>
      <vt:lpstr>Q1. Out of 20 boys, 6 are each of 1m 15 cm height, 8 are of 1 m 10cm and rest of 1 m 12 cm. The average height of all of them is </vt:lpstr>
      <vt:lpstr> Q2. The average monthly salary of all the employees in an industry is 12,000. The average salary of male employees is 15,000 and that of female employees is 8,000. What is the ratio of male employees to female employees? </vt:lpstr>
      <vt:lpstr>Q3. The average weight of 3 men A, B and C is 84 kg. Another man D joins the group and the average now becomes 80 kg. If another man E whose weight is 3 kg more than that of D, replaces A, then the average weight of B, C, D and E becomes 79 kg. Then weight of A is </vt:lpstr>
      <vt:lpstr>Q4. The average daily income of 7men, 11 women and 2 boys is Rs. 257.50. If the average daily income of the men is Rs.10 more than that of women and the average daily income of the women is Rs.10 more than that of boys, the average daily income of a man is </vt:lpstr>
      <vt:lpstr>Q5. Of the three numbers, the first number is twice of the second and the second is thrice of the third number. If the average of these 3 numbers is 20, then the sum of the largest and smallest numbers is </vt:lpstr>
      <vt:lpstr>Q6. The average of a collection of 20 measurements was calculated to be 56 cm. But later it was found that a mistake had occurred in one of the measurements which was recorded as 64 cm but should have been 61 cm. The correct average must be </vt:lpstr>
      <vt:lpstr>Q7. The average weight of a group of 20 boys was calculated to be 89.4kg and it was later discovered that one weight was misread as 78 kg. instead of 87kg. The correct average weight is </vt:lpstr>
      <vt:lpstr>Q8. The average of 18 observations is recorded as 124. Later it was found that two observations with values 64 and 28 were entered wrongly as 46 and 82. Find the correct average of the 18 observations. </vt:lpstr>
      <vt:lpstr>Q9. The mean of 50 numbers is 30.Later it was discovered that two entries were wrongly entered as82 and 13 instead of 28 and 31.Find the correct mean. </vt:lpstr>
      <vt:lpstr>Q10. A cricketer whose bowling average is 24. 85, runs per wicket, takes 5 wickets for 52 runs and there by decreases his average by 0.85. The number of wickets taken by him till the last match was: </vt:lpstr>
      <vt:lpstr>Q11. The average age of 30 boys in a class is 15 years. One boy, aged 20 years, left the class, but two new boys came in his place whose age differ by 5 years. If the average age of all the boys now in the class becomes 15 years, the age of the younger newcomer is : </vt:lpstr>
      <vt:lpstr>Q12. The average age of 12 players of a team is 25 years. If the captain’s age is included, the average age increases by 1 year. The age of the captain is : </vt:lpstr>
      <vt:lpstr>Q13. The average age of A and B is 20 years. If A is to be replaced by C, the average would be 19 years. The average age of C and A is 21 years. The ages of A, B and C in order (in years) are </vt:lpstr>
      <vt:lpstr>Q14. The average age of a husband and his wife was 23 years at the beginning of their marriage. After five years they have a one-year old child. The average age of the family of three, when the child was born, was </vt:lpstr>
      <vt:lpstr>Q15. The batting average for 30 innings of a cricket player is 40runs. His highest score exceeds is lowest score by 100 runs. If these two innings are not included, the average of the remaining 28 innings is 38runs. The lowest score of the player is  </vt:lpstr>
      <vt:lpstr>Q16. A cricketer whose bowling average is 12.4 runs per wicket, takes5 wickets for 26 runs and there by decreases his average by 0.4. The number of wickets taken by him till the last match was </vt:lpstr>
      <vt:lpstr>Q17. The average temperature of the town in the first four days of a month was 58 degrees. The average for the second, third, fourth and fifth days was 60 degree. If the temperatures of the first and fifth days were in the ratio 7 : 8, then what is the temperature on the fifth day? </vt:lpstr>
      <vt:lpstr>Q18. Three classes, A, B and C, have a total of 100 students. The students of all the three classes wrote a test. The average marks of all the three classes was 84, of A and B was 73 and of B and C was 87.5. If the average marks of A and the average marks of C are 70 and 95 respectively, find the number of students in A. </vt:lpstr>
      <vt:lpstr>Q19. There were 35 student in a hostel, if the number of student increase by 7, the expenses of mess increase by Rs 42 per day while the average expenditure per head diminishes by Rs 1. Find the original expenditure of the mess. </vt:lpstr>
      <vt:lpstr>Q20. Average age of 8 men is increased by 3 years when two of them whose age are 30 and 34 years are replaced by 2 persons. What is the average age of the 2 persons? </vt:lpstr>
      <vt:lpstr>Answer Key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dc:title>
  <dc:creator>HP</dc:creator>
  <cp:lastModifiedBy>HP</cp:lastModifiedBy>
  <cp:revision>16</cp:revision>
  <dcterms:created xsi:type="dcterms:W3CDTF">2022-10-04T06:20:46Z</dcterms:created>
  <dcterms:modified xsi:type="dcterms:W3CDTF">2022-10-04T14:08:58Z</dcterms:modified>
</cp:coreProperties>
</file>