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461" r:id="rId3"/>
    <p:sldId id="462" r:id="rId4"/>
    <p:sldId id="457" r:id="rId5"/>
    <p:sldId id="458" r:id="rId6"/>
    <p:sldId id="460" r:id="rId7"/>
    <p:sldId id="445" r:id="rId8"/>
    <p:sldId id="446" r:id="rId9"/>
    <p:sldId id="466" r:id="rId10"/>
    <p:sldId id="441" r:id="rId11"/>
    <p:sldId id="463" r:id="rId12"/>
    <p:sldId id="464" r:id="rId13"/>
    <p:sldId id="4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BFC9-F7FD-AC50-17BE-808CF89DD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F6AA9-F579-C439-2C7E-8A27503E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2927-C46F-278E-C77F-F913A91A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2DA9-9AF3-91CE-075F-263943CA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74EA-55D0-1B1B-1990-4078005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47E-2E60-E954-12FC-B6DA5DC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ECB06-84E4-2D22-5822-2AD6AA4C7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F1BD-6677-3088-34CD-85C66F4C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50DD-A9AE-2404-9068-BEA07090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DCCA-2BB9-96BC-BD7D-F5C75D43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1FB3D-248A-5AF2-BB1A-3252B37A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7BAEF-DB4D-7788-7075-E8515FF6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0D02-609C-FEC2-AAC3-CB68F4D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2563-F8E2-F9C9-850C-EF3D3466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3CEF-F299-37CE-8858-17A6FA84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204C-70F2-F3DE-36D4-A9400D5F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BE84-7297-14BE-B697-CB117374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295E-80D8-059C-B803-C20FC302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023D-2FD8-A2ED-09AC-BD85D188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8161-3EFD-7193-03A1-75BDE6A6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3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CE7-8042-F4E5-E8F4-84606D42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1835-BB9C-54CC-6F48-1445B13C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A27-3C77-80C9-CAF6-FE16A7F9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5DBA-D9AF-06CC-62F1-69BC2CD4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8DA2-B10F-286B-1122-2049430B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EB38-01CC-1240-041D-C354827C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7CD1-00BA-F428-C779-A8A5C91E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E24A-AE31-F53E-16F6-A6591704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8B4A-A9B5-E6DE-FCA4-ADEFACA0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807B-16D6-B5B7-E2DA-E0CF6374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68FF-D80E-C4CB-4E74-FEC931F8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E635-A005-C4F2-1203-2E19D8D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ED736-6A48-280E-E54C-27F3CB22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4F4E-96F7-7C1F-F4AE-03B803E5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65DBE-4255-5451-B566-16B80E6D1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1FED5-2B59-64BE-D288-6E16CE12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289D8-FAF2-B1FD-6A66-C1F2BA40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254C7-422D-9490-49BE-FB3E92BF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55933-0E2C-BBF9-6D55-0394B84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3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A9B9-D65D-453B-9282-850E03F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FAA9B-D5D9-3FE7-20D4-370745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13516-476C-ED43-4772-37B5AC83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077C-00D0-1A11-C1CF-3D30C5D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1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3DE5D-78D2-BDE3-AD6E-CF24E40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201CF-008F-C600-4EC7-A26B50F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BC5A-BDE4-ABD4-9A68-D22F287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D219-ED9D-5B17-ED6B-0C2A27F6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9EAE-5A74-459D-E0FB-3318CB51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FE54-BD3A-6FE7-4908-D1D58D0D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63F0-3F84-9B71-2443-B191BC87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A27F-E1A3-0B8B-A72C-153D42F5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9B59-92C9-A039-AF09-34F10F1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C762-973B-57CA-776A-DA4D983E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531CC-DB13-302C-D1F8-B8F33F16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8493F-122A-1586-DDE2-0FDDD7B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E4FE-3B45-F3A9-4D5E-B4E54FB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4711-987B-A834-4E80-69715EBD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CA7E-2A35-1359-1E66-1D508BAC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6F4F-DCA3-738C-0818-7A0F79F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5950-BA43-3E06-5A89-31835AEB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B60F-CB10-D2A0-0353-5DACAEE9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1923-B3B1-4672-A829-E4D0DB03EE3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84A0-1E6E-6388-1F34-30EC8BFB7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EB4F-A71C-F17A-F901-C3F050DD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F1BF-6924-4F52-BA37-E1F575266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06576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/>
              <a:t>CAP444</a:t>
            </a:r>
            <a:br>
              <a:rPr lang="en-US" sz="4400" dirty="0"/>
            </a:br>
            <a:r>
              <a:rPr lang="en-US" sz="4400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i="1" u="sng" dirty="0"/>
              <a:t>Multilevel inheritance:</a:t>
            </a:r>
            <a:br>
              <a:rPr lang="en-US" altLang="en-US" sz="3200" b="1" i="1" u="sng" dirty="0"/>
            </a:br>
            <a:endParaRPr lang="en-US" altLang="en-US" sz="3200" b="1" i="1" u="sng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2895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048000"/>
          <a:ext cx="2985294" cy="147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36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BankName</a:t>
                      </a:r>
                      <a:r>
                        <a:rPr lang="en-US" baseline="0" dirty="0"/>
                        <a:t>=“SBI”</a:t>
                      </a:r>
                    </a:p>
                    <a:p>
                      <a:r>
                        <a:rPr lang="en-US" baseline="0" dirty="0" err="1"/>
                        <a:t>IFSCCode</a:t>
                      </a:r>
                      <a:r>
                        <a:rPr lang="en-US" baseline="0" dirty="0"/>
                        <a:t>=“SBI001”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5202238"/>
          <a:ext cx="320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Cust_Name</a:t>
                      </a:r>
                      <a:r>
                        <a:rPr lang="en-US" baseline="0" dirty="0"/>
                        <a:t>, </a:t>
                      </a:r>
                    </a:p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BalanceAmount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checkBalance</a:t>
                      </a:r>
                      <a:r>
                        <a:rPr lang="en-US" dirty="0"/>
                        <a:t>():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>
            <a:cxnSpLocks/>
          </p:cNvCxnSpPr>
          <p:nvPr/>
        </p:nvCxnSpPr>
        <p:spPr>
          <a:xfrm>
            <a:off x="3429000" y="4524486"/>
            <a:ext cx="0" cy="733314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066800"/>
          <a:ext cx="29852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PMFund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FundAmount</a:t>
                      </a:r>
                      <a:r>
                        <a:rPr lang="en-US" sz="1600" baseline="0" dirty="0"/>
                        <a:t>=1000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>
            <a:cxnSpLocks/>
          </p:cNvCxnSpPr>
          <p:nvPr/>
        </p:nvCxnSpPr>
        <p:spPr>
          <a:xfrm>
            <a:off x="3429000" y="2590800"/>
            <a:ext cx="0" cy="5334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4572000" y="1371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1219200"/>
            <a:ext cx="313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Base Class for class Bank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47244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124201"/>
            <a:ext cx="421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PMFund  and </a:t>
            </a:r>
          </a:p>
          <a:p>
            <a:pPr eaLnBrk="1" hangingPunct="1"/>
            <a:r>
              <a:rPr lang="en-US" altLang="en-US" b="1" dirty="0"/>
              <a:t>Base Class for Customer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4724400" y="548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5257800"/>
            <a:ext cx="3056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Bank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78CC-BF0A-B246-E809-D087E702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66D1B-7A62-476E-66EB-FEFCEFC6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97" y="1690688"/>
            <a:ext cx="4363667" cy="31548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34CB9-D0E3-5A28-F4FD-57BEF252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03" y="272434"/>
            <a:ext cx="5251840" cy="63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BDB-C0C1-5B83-7A0D-EB9BD48D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5D2A8-6C14-8035-16B2-A479A7F0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176" y="117364"/>
            <a:ext cx="5966824" cy="647157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D2AD9-4C18-D8EC-058F-79519C96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5" y="192009"/>
            <a:ext cx="5925292" cy="5639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CEF01-9F7A-C2B8-56B6-4FEFE90B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987" y="4773108"/>
            <a:ext cx="1653683" cy="16155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9338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8C5C-4CBD-EEBC-9E77-6112BD7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29AE-7B59-2F7E-2430-02830D13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126AB-FC62-C09A-7DDB-BB3B0101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450379" cy="67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FE7471-382F-4DEF-BA28-5E7636F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Multiple Inheritance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84295AA-9BDF-413D-966C-4D35D6C0D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class Base1:  </a:t>
            </a:r>
          </a:p>
          <a:p>
            <a:pPr marL="0" indent="0">
              <a:buNone/>
            </a:pPr>
            <a:r>
              <a:rPr lang="en-US" altLang="en-US" dirty="0"/>
              <a:t>    </a:t>
            </a:r>
          </a:p>
          <a:p>
            <a:pPr marL="0" indent="0">
              <a:buNone/>
            </a:pPr>
            <a:r>
              <a:rPr lang="en-US" altLang="en-US" dirty="0"/>
              <a:t>  </a:t>
            </a:r>
          </a:p>
          <a:p>
            <a:pPr marL="0" indent="0">
              <a:buNone/>
            </a:pPr>
            <a:r>
              <a:rPr lang="en-US" altLang="en-US" dirty="0"/>
              <a:t>class Base2:  </a:t>
            </a:r>
          </a:p>
          <a:p>
            <a:pPr marL="0" indent="0">
              <a:buNone/>
            </a:pPr>
            <a:r>
              <a:rPr lang="en-US" altLang="en-US" dirty="0"/>
              <a:t>  </a:t>
            </a:r>
          </a:p>
          <a:p>
            <a:pPr marL="0" indent="0">
              <a:buNone/>
            </a:pPr>
            <a:r>
              <a:rPr lang="en-US" altLang="en-US" dirty="0"/>
              <a:t>.  </a:t>
            </a:r>
          </a:p>
          <a:p>
            <a:pPr marL="0" indent="0">
              <a:buNone/>
            </a:pPr>
            <a:r>
              <a:rPr lang="en-US" altLang="en-US" dirty="0"/>
              <a:t>.  </a:t>
            </a:r>
          </a:p>
          <a:p>
            <a:pPr marL="0" indent="0">
              <a:buNone/>
            </a:pPr>
            <a:r>
              <a:rPr lang="en-US" altLang="en-US" dirty="0"/>
              <a:t>.  </a:t>
            </a:r>
          </a:p>
          <a:p>
            <a:pPr marL="0" indent="0">
              <a:buNone/>
            </a:pPr>
            <a:r>
              <a:rPr lang="en-US" altLang="en-US" dirty="0"/>
              <a:t>class </a:t>
            </a:r>
            <a:r>
              <a:rPr lang="en-US" altLang="en-US" dirty="0" err="1"/>
              <a:t>BaseN</a:t>
            </a:r>
            <a:r>
              <a:rPr lang="en-US" altLang="en-US" dirty="0"/>
              <a:t>:  </a:t>
            </a:r>
          </a:p>
          <a:p>
            <a:pPr marL="0" indent="0">
              <a:buNone/>
            </a:pPr>
            <a:r>
              <a:rPr lang="en-US" altLang="en-US" dirty="0"/>
              <a:t>   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50BA8669-6683-410C-9B6B-0FC47705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1"/>
            <a:ext cx="4038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class Derived: public Base1, public Base2, ......  </a:t>
            </a:r>
          </a:p>
          <a:p>
            <a:pPr marL="0" indent="0">
              <a:buNone/>
            </a:pPr>
            <a:r>
              <a:rPr lang="en-US" altLang="en-US" dirty="0"/>
              <a:t>   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FBC19-1757-4E43-9BCD-D8478A511FE0}"/>
              </a:ext>
            </a:extLst>
          </p:cNvPr>
          <p:cNvSpPr/>
          <p:nvPr/>
        </p:nvSpPr>
        <p:spPr>
          <a:xfrm>
            <a:off x="6705600" y="2667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51E44-F6BC-437A-8F70-487B6608AF55}"/>
              </a:ext>
            </a:extLst>
          </p:cNvPr>
          <p:cNvSpPr/>
          <p:nvPr/>
        </p:nvSpPr>
        <p:spPr>
          <a:xfrm>
            <a:off x="8505651" y="2667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E7E8F-EFEA-470B-AF07-07BEA371BF45}"/>
              </a:ext>
            </a:extLst>
          </p:cNvPr>
          <p:cNvCxnSpPr>
            <a:stCxn id="12" idx="2"/>
          </p:cNvCxnSpPr>
          <p:nvPr/>
        </p:nvCxnSpPr>
        <p:spPr>
          <a:xfrm>
            <a:off x="7162794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A348F2-C13D-48A9-A50A-BBFD6383D820}"/>
              </a:ext>
            </a:extLst>
          </p:cNvPr>
          <p:cNvCxnSpPr>
            <a:stCxn id="13" idx="2"/>
          </p:cNvCxnSpPr>
          <p:nvPr/>
        </p:nvCxnSpPr>
        <p:spPr>
          <a:xfrm>
            <a:off x="9039057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07D13-1D6A-4F7E-AD01-5D2056CA54E2}"/>
              </a:ext>
            </a:extLst>
          </p:cNvPr>
          <p:cNvCxnSpPr/>
          <p:nvPr/>
        </p:nvCxnSpPr>
        <p:spPr>
          <a:xfrm>
            <a:off x="7162795" y="4636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C4B94-8B09-40CC-ADB9-23226FE43D0D}"/>
              </a:ext>
            </a:extLst>
          </p:cNvPr>
          <p:cNvCxnSpPr/>
          <p:nvPr/>
        </p:nvCxnSpPr>
        <p:spPr>
          <a:xfrm>
            <a:off x="8100925" y="4648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3EBBA-6F8C-4E31-B343-4F36BD91222C}"/>
              </a:ext>
            </a:extLst>
          </p:cNvPr>
          <p:cNvSpPr/>
          <p:nvPr/>
        </p:nvSpPr>
        <p:spPr>
          <a:xfrm>
            <a:off x="7619988" y="5383609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786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FE9AEB-117B-2665-21BB-63B71772FA51}"/>
              </a:ext>
            </a:extLst>
          </p:cNvPr>
          <p:cNvGrpSpPr/>
          <p:nvPr/>
        </p:nvGrpSpPr>
        <p:grpSpPr>
          <a:xfrm>
            <a:off x="4495801" y="2057400"/>
            <a:ext cx="3581399" cy="2965904"/>
            <a:chOff x="1752600" y="507683"/>
            <a:chExt cx="4195763" cy="37759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C1D9A0-D83C-4777-8BBA-7D07E940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528637"/>
              <a:ext cx="1223963" cy="12239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00-8FC7-4589-AF56-FE3E5852B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507683"/>
              <a:ext cx="1571625" cy="14478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19FCF1-1FC3-4836-8135-E52A60C0C0CA}"/>
                </a:ext>
              </a:extLst>
            </p:cNvPr>
            <p:cNvCxnSpPr/>
            <p:nvPr/>
          </p:nvCxnSpPr>
          <p:spPr>
            <a:xfrm>
              <a:off x="2743200" y="1752600"/>
              <a:ext cx="8382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517FF1-0BB3-4349-9953-A60E34716133}"/>
                </a:ext>
              </a:extLst>
            </p:cNvPr>
            <p:cNvCxnSpPr/>
            <p:nvPr/>
          </p:nvCxnSpPr>
          <p:spPr>
            <a:xfrm flipH="1">
              <a:off x="3733800" y="1752600"/>
              <a:ext cx="14478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3547D6-65A9-466E-993B-67F525754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341" y="2459831"/>
              <a:ext cx="1618918" cy="14811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55028-62CE-49FB-81B8-2DE080396A1B}"/>
                </a:ext>
              </a:extLst>
            </p:cNvPr>
            <p:cNvSpPr txBox="1"/>
            <p:nvPr/>
          </p:nvSpPr>
          <p:spPr>
            <a:xfrm>
              <a:off x="3244068" y="3813444"/>
              <a:ext cx="1074735" cy="47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student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9C4543-839F-8A16-5CBA-069CFCEB2D18}"/>
              </a:ext>
            </a:extLst>
          </p:cNvPr>
          <p:cNvSpPr txBox="1"/>
          <p:nvPr/>
        </p:nvSpPr>
        <p:spPr>
          <a:xfrm>
            <a:off x="2057400" y="838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is a feature of C++ where a class can inherit from more than one class. </a:t>
            </a:r>
            <a:r>
              <a:rPr lang="en-US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 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inherited from more than one 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8493B3-A8E9-CFCD-C902-D852F663E51A}"/>
              </a:ext>
            </a:extLst>
          </p:cNvPr>
          <p:cNvSpPr txBox="1">
            <a:spLocks/>
          </p:cNvSpPr>
          <p:nvPr/>
        </p:nvSpPr>
        <p:spPr>
          <a:xfrm>
            <a:off x="1981200" y="39924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59097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7909-B285-169D-8389-CD77E0F3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IN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201E-165D-187D-ECA5-FCABE9EC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40377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47574-2EE7-A778-D2FB-2BA0572E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05441"/>
            <a:ext cx="3581400" cy="996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6FBED-380F-E00E-1DF7-D7A46E0B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38" y="1676401"/>
            <a:ext cx="5334462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37E8-B400-B181-56B2-608F070A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A64826-7F6C-C8DA-42D3-A9B7C312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3810000"/>
            <a:ext cx="2217612" cy="7849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3E4B-C309-DCD0-E489-1877B883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33401"/>
            <a:ext cx="3368332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3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B02-7CED-9700-68AC-3AF43413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D97BE-BAF8-50C5-4C7F-24D5DFF9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"/>
            <a:ext cx="4176122" cy="424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BA5F8-7280-4403-076C-AFF582E7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1" y="457200"/>
            <a:ext cx="5692633" cy="4084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2EE2F-A964-9668-78E8-D3332AC9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318" y="4876801"/>
            <a:ext cx="165368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1F50-0C68-4B34-AE52-9196F6E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Ambiguity in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DC0E-D721-4E84-9580-9662D5DB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multiple inheritances, when one class is derived from two or more base classes then there may be a possibility that the base classes have functions with the same name.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A8CC3-EF3B-4D56-97BB-32945781B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8" y="3467540"/>
            <a:ext cx="1223963" cy="122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40083-E9B8-413B-9204-3E371914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8" y="3446585"/>
            <a:ext cx="1571625" cy="1447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5C132-52A9-4B83-B6F7-6975F4ABD03E}"/>
              </a:ext>
            </a:extLst>
          </p:cNvPr>
          <p:cNvCxnSpPr/>
          <p:nvPr/>
        </p:nvCxnSpPr>
        <p:spPr>
          <a:xfrm>
            <a:off x="6300787" y="4691502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A00CC-FB57-4BAA-B16B-C9571765C0FE}"/>
              </a:ext>
            </a:extLst>
          </p:cNvPr>
          <p:cNvCxnSpPr/>
          <p:nvPr/>
        </p:nvCxnSpPr>
        <p:spPr>
          <a:xfrm flipH="1">
            <a:off x="7291387" y="4691502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945A16-E15C-4F0D-80BB-00C3E2A1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28" y="5398733"/>
            <a:ext cx="1618918" cy="1481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64AF7F-8380-4F56-A01A-7A510071096F}"/>
              </a:ext>
            </a:extLst>
          </p:cNvPr>
          <p:cNvSpPr/>
          <p:nvPr/>
        </p:nvSpPr>
        <p:spPr>
          <a:xfrm>
            <a:off x="3461787" y="3935336"/>
            <a:ext cx="3696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A3D46-6521-4FD9-8022-54E405D0B400}"/>
              </a:ext>
            </a:extLst>
          </p:cNvPr>
          <p:cNvSpPr/>
          <p:nvPr/>
        </p:nvSpPr>
        <p:spPr>
          <a:xfrm>
            <a:off x="8572499" y="483402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3C2-7474-4937-B337-39E339A60A07}"/>
              </a:ext>
            </a:extLst>
          </p:cNvPr>
          <p:cNvSpPr txBox="1"/>
          <p:nvPr/>
        </p:nvSpPr>
        <p:spPr>
          <a:xfrm>
            <a:off x="7617421" y="542856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075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F1D0-0349-4032-902C-D9F822A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DC02-09FF-4AE5-AE7C-49A43F2F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solve using </a:t>
            </a:r>
            <a:r>
              <a:rPr lang="en-US" b="1" i="1" dirty="0"/>
              <a:t>scope resolution operator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ObjectName.ClassName</a:t>
            </a:r>
            <a:r>
              <a:rPr lang="en-US" dirty="0"/>
              <a:t>::</a:t>
            </a: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5E9B1-1453-4B89-A2BA-DFFE3384A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1400"/>
            <a:ext cx="2590800" cy="237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F346F-BDC4-435C-A0AB-C623BC7D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02207"/>
            <a:ext cx="1439852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B3D85-6DCB-4EAD-8B09-9B36408FD7BA}"/>
              </a:ext>
            </a:extLst>
          </p:cNvPr>
          <p:cNvCxnSpPr>
            <a:cxnSpLocks/>
          </p:cNvCxnSpPr>
          <p:nvPr/>
        </p:nvCxnSpPr>
        <p:spPr>
          <a:xfrm flipV="1">
            <a:off x="6165166" y="2057400"/>
            <a:ext cx="457200" cy="89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9DAD-A985-723F-F080-4589FA4B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E4176-73BF-5841-3FA8-0167723E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192" y="5425983"/>
            <a:ext cx="5509737" cy="10668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049F1-CB31-1984-6FD2-D4054AFC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0" y="365125"/>
            <a:ext cx="6911939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                          CAP444 OBJECT ORIENTED PROGRAMMING USING C++ </vt:lpstr>
      <vt:lpstr>Multiple Inheritance</vt:lpstr>
      <vt:lpstr>PowerPoint Presentation</vt:lpstr>
      <vt:lpstr>Multiple inheritance</vt:lpstr>
      <vt:lpstr>PowerPoint Presentation</vt:lpstr>
      <vt:lpstr>PowerPoint Presentation</vt:lpstr>
      <vt:lpstr> Ambiguity in Inheritance </vt:lpstr>
      <vt:lpstr>PowerPoint Presentation</vt:lpstr>
      <vt:lpstr>PowerPoint Presentation</vt:lpstr>
      <vt:lpstr>Multilevel inheritance: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CAP444 OBJECT ORIENTED PROGRAMMING USING C++ </dc:title>
  <dc:creator>Kala Sarin</dc:creator>
  <cp:lastModifiedBy>Kala Sarin</cp:lastModifiedBy>
  <cp:revision>7</cp:revision>
  <dcterms:created xsi:type="dcterms:W3CDTF">2022-10-27T15:31:50Z</dcterms:created>
  <dcterms:modified xsi:type="dcterms:W3CDTF">2022-10-31T15:13:14Z</dcterms:modified>
</cp:coreProperties>
</file>