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400" r:id="rId3"/>
    <p:sldId id="270" r:id="rId4"/>
    <p:sldId id="401" r:id="rId5"/>
    <p:sldId id="402" r:id="rId6"/>
    <p:sldId id="404" r:id="rId7"/>
    <p:sldId id="403" r:id="rId8"/>
    <p:sldId id="408" r:id="rId9"/>
    <p:sldId id="405" r:id="rId10"/>
    <p:sldId id="406" r:id="rId11"/>
    <p:sldId id="407" r:id="rId12"/>
    <p:sldId id="397" r:id="rId13"/>
    <p:sldId id="428" r:id="rId14"/>
    <p:sldId id="398" r:id="rId15"/>
    <p:sldId id="399" r:id="rId16"/>
    <p:sldId id="429" r:id="rId17"/>
    <p:sldId id="430" r:id="rId18"/>
    <p:sldId id="432" r:id="rId19"/>
    <p:sldId id="433" r:id="rId20"/>
    <p:sldId id="434" r:id="rId21"/>
    <p:sldId id="435" r:id="rId22"/>
    <p:sldId id="431" r:id="rId23"/>
    <p:sldId id="4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0151-562E-1C04-827A-05AB8803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5FF56-4D66-496C-AC61-F8E8B6A9F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960E-E6F8-0867-75E3-241E4E1F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903-0A12-F7E5-915B-9FF86C10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FF4A-B398-9272-73BF-949177F0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9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DD3D-DADC-D2A2-64BB-20023E2C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C5579-4BBB-732C-D92C-2AC27F56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C5D9-34DF-351A-858C-42C61AAB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B9C8-05F8-86D0-B24A-286E9CE7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1210-DE31-2ACE-0CA2-6E1B82D6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FEC6C-4BAE-F000-7A45-896C7814E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4DDE-CB63-D177-8C59-514207D5D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FBE1-97FC-745C-AFF7-8B8B76F3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8140-3D48-F719-67DB-0F92E22E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C10C4-5194-FB90-E628-E8594F57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49AA-CD11-F822-B050-3EA2EF9F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7850-A74E-2F06-6BEC-A584F0A4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F7E0E-6F8E-0F69-CAC3-049DAC3B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4DBE-A4C7-CC08-54E0-A805653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1595-A485-CDEC-70B2-BCF0ACB4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039-2F25-841E-23FF-703C018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8032-1A75-1F1A-5739-94B77E6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6442-6674-093C-5A8C-3A2A6A46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869C-CCCD-C003-E016-2A30BBC6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296A-5906-D92B-B512-208CBBC9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8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A804-B2BE-4582-85D5-A9E3DE63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D9AD-F220-3B3D-8293-FE6BC3C20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9CA5-7A7A-7134-877C-D68388C5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D00F-6C1C-7DCD-43F6-70E5A6CE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1EB54-3116-083F-9EE7-E1FB7392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769F2-0A6E-8FA0-428A-461348DC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8716-06CB-8ECE-3C12-5D071AFC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FCD4-E9CF-2A5F-11D5-372EBA83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DD66E-9BDE-165B-517D-2A576EC4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1CE85-F910-5BF4-7CB4-0972585A3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D0E34-CF61-B686-9D73-69AFC013A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6BD91-4636-5C73-4B57-9B0333CC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34875-0212-8FB3-0332-69B01602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778D8-F44F-F459-0112-CF095065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54C-8571-70DA-C388-172E1B6D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8C379-AD11-2465-2CF9-47327198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7B024-20B3-EC07-7CE9-609128FD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A96A7-7FCC-D0A0-2E87-5B91C0F5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68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4996D-F39B-C1F0-19CA-091A0D73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FB367-A7F8-FD17-474D-5B4CAF8C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447-614A-ED85-16B8-E00F760B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1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457D-0585-CADD-04BE-B02952D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B656-4739-3E98-3F96-E6B857C4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6A91-1703-13B6-F0FF-21ED13AB2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80B6C-3C90-381E-4488-9058B023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C674-DDFE-6E8C-1538-D1955C93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C0A3-BCFB-1FAC-DBFE-C3D8D3A4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5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B179-E8F8-EC65-D061-1EFBE497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44B41-A4EB-C816-0874-500E2618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EBDE-8624-B285-3A7F-538B5B8A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7B70-D200-11BB-5709-3F5526FF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FA82-7C25-E82D-FA8D-04695558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BD63-4F10-F01E-A534-3A4FC540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4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61C40-A19D-49AB-6296-BEC35426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236C-2E3D-F62F-100A-CA77B49F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30B7-A354-EA24-F97C-CD4407521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1DCF-A03E-430B-A073-6DDAB707C759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8DBA-6233-5BBD-9A45-1DE8FF90D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C895-3982-D880-7947-40F59C1C7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CF121-316B-4B6B-96B4-C995C3B29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amc/cplusplus/blob/master/PointertoDerivedClassE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olymorphism-in-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virtual-destruc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06576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CAP444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USING C++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90" y="3049556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A062-F80D-3D9B-61B1-184D1F5C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Pure Virtual Function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E92308-5FBA-A90F-F010-B79A39FF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virtual function is not used for performing any task. It only serves as a placeholder.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the function has no definition, such function is known as "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do-nothing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" function.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"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do-nothing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" function is known as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pure virtual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A pure virtual function is a function declared in the base class that has no definition relative to the base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class containing the pure virtual function cannot be used to declare the objects of its own, such classes are known as abstract base classes.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main objective of the base class is to provide the traits to the derived classes and to create the base pointer used for achieving the runtime polymorphism.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34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77B2-AF6D-6D2C-C162-03AA04BB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F8BC-B782-794D-1C8E-49183EBC1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B0308-BE95-4419-7792-35E1C819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91" y="159736"/>
            <a:ext cx="4359018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1763-CD12-4EFE-A02F-22AE44F1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923E-F96D-4F94-BB4C-F7D5771D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Sometimes implementation of function is not required in a base class such a class is called abstract class.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such cases we have to make function as abstract function by using virtual keyword that is also called pure virtual function. </a:t>
            </a:r>
          </a:p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pure virtual function is declared by assigning 0 in declaration. </a:t>
            </a:r>
          </a:p>
          <a:p>
            <a:pPr marL="0" indent="0" algn="just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9505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hicles | Sunday Observer">
            <a:extLst>
              <a:ext uri="{FF2B5EF4-FFF2-40B4-BE49-F238E27FC236}">
                <a16:creationId xmlns:a16="http://schemas.microsoft.com/office/drawing/2014/main" id="{8A3CCCB1-13ED-4482-B36F-B8E89C2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85801"/>
            <a:ext cx="4300998" cy="2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89DA8-AA1B-4B50-B0E2-B1C63187977C}"/>
              </a:ext>
            </a:extLst>
          </p:cNvPr>
          <p:cNvCxnSpPr>
            <a:cxnSpLocks/>
          </p:cNvCxnSpPr>
          <p:nvPr/>
        </p:nvCxnSpPr>
        <p:spPr>
          <a:xfrm>
            <a:off x="5943600" y="29718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4B7503-A951-41C1-B18A-8A372A21E557}"/>
              </a:ext>
            </a:extLst>
          </p:cNvPr>
          <p:cNvCxnSpPr>
            <a:cxnSpLocks/>
          </p:cNvCxnSpPr>
          <p:nvPr/>
        </p:nvCxnSpPr>
        <p:spPr>
          <a:xfrm>
            <a:off x="2286000" y="4124793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F6391-80FD-4187-83B3-B1D91F6B59B7}"/>
              </a:ext>
            </a:extLst>
          </p:cNvPr>
          <p:cNvCxnSpPr/>
          <p:nvPr/>
        </p:nvCxnSpPr>
        <p:spPr>
          <a:xfrm>
            <a:off x="2286000" y="4114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F79B88-C84A-4DB1-8F18-5DC760FD22B6}"/>
              </a:ext>
            </a:extLst>
          </p:cNvPr>
          <p:cNvCxnSpPr/>
          <p:nvPr/>
        </p:nvCxnSpPr>
        <p:spPr>
          <a:xfrm>
            <a:off x="5638800" y="4124794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BE9E13-3D7E-475D-BB78-36346ECDA546}"/>
              </a:ext>
            </a:extLst>
          </p:cNvPr>
          <p:cNvCxnSpPr/>
          <p:nvPr/>
        </p:nvCxnSpPr>
        <p:spPr>
          <a:xfrm>
            <a:off x="7924800" y="4114801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FC7289-8726-4F04-B963-2F6EC426332F}"/>
              </a:ext>
            </a:extLst>
          </p:cNvPr>
          <p:cNvCxnSpPr/>
          <p:nvPr/>
        </p:nvCxnSpPr>
        <p:spPr>
          <a:xfrm>
            <a:off x="10134600" y="4124794"/>
            <a:ext cx="0" cy="4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unjab Transportation dept goes digital – GSTV">
            <a:extLst>
              <a:ext uri="{FF2B5EF4-FFF2-40B4-BE49-F238E27FC236}">
                <a16:creationId xmlns:a16="http://schemas.microsoft.com/office/drawing/2014/main" id="{DAC41A50-80AC-48B2-B7D2-52E1B109A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96" y="4701059"/>
            <a:ext cx="2266938" cy="113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A13106-F295-4AEC-9BF0-FEB583492606}"/>
              </a:ext>
            </a:extLst>
          </p:cNvPr>
          <p:cNvSpPr txBox="1"/>
          <p:nvPr/>
        </p:nvSpPr>
        <p:spPr>
          <a:xfrm>
            <a:off x="1981200" y="59635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PB081234</a:t>
            </a:r>
          </a:p>
        </p:txBody>
      </p:sp>
      <p:pic>
        <p:nvPicPr>
          <p:cNvPr id="1030" name="Picture 6" descr="HRTC Conductor Syllabus 2018 | Get HP TMPA Conductor Test Pattern">
            <a:extLst>
              <a:ext uri="{FF2B5EF4-FFF2-40B4-BE49-F238E27FC236}">
                <a16:creationId xmlns:a16="http://schemas.microsoft.com/office/drawing/2014/main" id="{3790C89B-0A66-41D4-A2CC-E5240C73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439" y="4746417"/>
            <a:ext cx="1957302" cy="113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ducations and Jobs: Karnataka State Road Transport Corporation KSRTC  Recruitment 2012-13">
            <a:extLst>
              <a:ext uri="{FF2B5EF4-FFF2-40B4-BE49-F238E27FC236}">
                <a16:creationId xmlns:a16="http://schemas.microsoft.com/office/drawing/2014/main" id="{A2B49409-40DE-4C3F-B512-F7D4FD79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49" y="4721004"/>
            <a:ext cx="1990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harTransportDept (@BiharTransport) | Twitter">
            <a:extLst>
              <a:ext uri="{FF2B5EF4-FFF2-40B4-BE49-F238E27FC236}">
                <a16:creationId xmlns:a16="http://schemas.microsoft.com/office/drawing/2014/main" id="{59AC1A00-3884-4AB1-9743-CA1B7F2C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71" y="4701058"/>
            <a:ext cx="1549721" cy="12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AA2BEA-FE41-4C21-A1D4-37B1FB588A3C}"/>
              </a:ext>
            </a:extLst>
          </p:cNvPr>
          <p:cNvSpPr txBox="1"/>
          <p:nvPr/>
        </p:nvSpPr>
        <p:spPr>
          <a:xfrm>
            <a:off x="9228059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BR012345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EF619-A7CB-46BF-9907-2837BFCFDBCA}"/>
              </a:ext>
            </a:extLst>
          </p:cNvPr>
          <p:cNvSpPr txBox="1"/>
          <p:nvPr/>
        </p:nvSpPr>
        <p:spPr>
          <a:xfrm>
            <a:off x="4668892" y="59875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HP014567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A351D-AF3E-4AF4-858A-F3E37652D645}"/>
              </a:ext>
            </a:extLst>
          </p:cNvPr>
          <p:cNvSpPr txBox="1"/>
          <p:nvPr/>
        </p:nvSpPr>
        <p:spPr>
          <a:xfrm>
            <a:off x="7139944" y="60450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KA023333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2FC04-C3A7-4309-9BE4-CAE634410B45}"/>
              </a:ext>
            </a:extLst>
          </p:cNvPr>
          <p:cNvSpPr txBox="1"/>
          <p:nvPr/>
        </p:nvSpPr>
        <p:spPr>
          <a:xfrm>
            <a:off x="8153404" y="1447801"/>
            <a:ext cx="251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Transportation:</a:t>
            </a:r>
          </a:p>
          <a:p>
            <a:r>
              <a:rPr lang="en-US" dirty="0"/>
              <a:t> </a:t>
            </a:r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BEBF8-50A6-47FA-B998-41A48A58ACD1}"/>
              </a:ext>
            </a:extLst>
          </p:cNvPr>
          <p:cNvSpPr txBox="1"/>
          <p:nvPr/>
        </p:nvSpPr>
        <p:spPr>
          <a:xfrm>
            <a:off x="1630616" y="4192517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Punjab_Transport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954BB-15FD-4AFD-A79D-C0C00C31F2F0}"/>
              </a:ext>
            </a:extLst>
          </p:cNvPr>
          <p:cNvSpPr txBox="1"/>
          <p:nvPr/>
        </p:nvSpPr>
        <p:spPr>
          <a:xfrm>
            <a:off x="4162925" y="4071801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Himachal_Transport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A2C72-5590-47DF-8115-EA0FA48BBC7E}"/>
              </a:ext>
            </a:extLst>
          </p:cNvPr>
          <p:cNvSpPr txBox="1"/>
          <p:nvPr/>
        </p:nvSpPr>
        <p:spPr>
          <a:xfrm>
            <a:off x="6468227" y="4035008"/>
            <a:ext cx="22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Karnataka_Transport</a:t>
            </a:r>
            <a:endParaRPr lang="en-US" dirty="0"/>
          </a:p>
          <a:p>
            <a:r>
              <a:rPr lang="en-US" dirty="0" err="1"/>
              <a:t>Vehicle_Registration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879A6-09F1-460F-853A-C58A875EFA52}"/>
              </a:ext>
            </a:extLst>
          </p:cNvPr>
          <p:cNvSpPr txBox="1"/>
          <p:nvPr/>
        </p:nvSpPr>
        <p:spPr>
          <a:xfrm>
            <a:off x="8705444" y="4149403"/>
            <a:ext cx="1990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Bihar_Transport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Vehicle_Registration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370B6-AF0A-4B17-8287-068BFE2DB7A9}"/>
              </a:ext>
            </a:extLst>
          </p:cNvPr>
          <p:cNvSpPr txBox="1"/>
          <p:nvPr/>
        </p:nvSpPr>
        <p:spPr>
          <a:xfrm>
            <a:off x="1630616" y="914401"/>
            <a:ext cx="130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71963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Area - Wikipedia">
            <a:extLst>
              <a:ext uri="{FF2B5EF4-FFF2-40B4-BE49-F238E27FC236}">
                <a16:creationId xmlns:a16="http://schemas.microsoft.com/office/drawing/2014/main" id="{7F98BF45-712D-4D2C-BE06-723C2C55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6" y="533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06186-4985-4DFD-B616-577B9F3110AE}"/>
              </a:ext>
            </a:extLst>
          </p:cNvPr>
          <p:cNvSpPr txBox="1"/>
          <p:nvPr/>
        </p:nvSpPr>
        <p:spPr>
          <a:xfrm>
            <a:off x="6934201" y="1604963"/>
            <a:ext cx="78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Area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F0CB76-4A52-4B4C-9417-A006D6AD470D}"/>
              </a:ext>
            </a:extLst>
          </p:cNvPr>
          <p:cNvCxnSpPr>
            <a:cxnSpLocks/>
          </p:cNvCxnSpPr>
          <p:nvPr/>
        </p:nvCxnSpPr>
        <p:spPr>
          <a:xfrm flipH="1">
            <a:off x="3048000" y="2676526"/>
            <a:ext cx="2057400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98D211-869E-4A90-9290-BD2A4158F2AA}"/>
              </a:ext>
            </a:extLst>
          </p:cNvPr>
          <p:cNvCxnSpPr/>
          <p:nvPr/>
        </p:nvCxnSpPr>
        <p:spPr>
          <a:xfrm>
            <a:off x="5181600" y="2676526"/>
            <a:ext cx="2438400" cy="150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F4F65-1423-4578-9A58-B819D9C19B55}"/>
              </a:ext>
            </a:extLst>
          </p:cNvPr>
          <p:cNvSpPr/>
          <p:nvPr/>
        </p:nvSpPr>
        <p:spPr>
          <a:xfrm>
            <a:off x="2209800" y="4572000"/>
            <a:ext cx="1752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getArea()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793D6-B1BA-48D1-BA60-725DA4183C5B}"/>
              </a:ext>
            </a:extLst>
          </p:cNvPr>
          <p:cNvSpPr/>
          <p:nvPr/>
        </p:nvSpPr>
        <p:spPr>
          <a:xfrm>
            <a:off x="7305209" y="4181477"/>
            <a:ext cx="1533991" cy="150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getArea()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C630D-25F0-4FE1-863D-67D0D0992D33}"/>
              </a:ext>
            </a:extLst>
          </p:cNvPr>
          <p:cNvSpPr txBox="1"/>
          <p:nvPr/>
        </p:nvSpPr>
        <p:spPr>
          <a:xfrm>
            <a:off x="2206792" y="568642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Area = w × h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w = width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h = height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E6C4B-7BF9-481E-B943-C610365D69F5}"/>
              </a:ext>
            </a:extLst>
          </p:cNvPr>
          <p:cNvSpPr txBox="1"/>
          <p:nvPr/>
        </p:nvSpPr>
        <p:spPr>
          <a:xfrm>
            <a:off x="7162801" y="2286001"/>
            <a:ext cx="134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getArea</a:t>
            </a:r>
            <a:r>
              <a:rPr lang="en-US" sz="24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EA6B4-1CF3-49D4-A2B0-7FA02938AB3D}"/>
              </a:ext>
            </a:extLst>
          </p:cNvPr>
          <p:cNvSpPr txBox="1"/>
          <p:nvPr/>
        </p:nvSpPr>
        <p:spPr>
          <a:xfrm>
            <a:off x="7326166" y="5849963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Area = </a:t>
            </a:r>
            <a:r>
              <a:rPr lang="el-GR" b="1" dirty="0">
                <a:solidFill>
                  <a:srgbClr val="333333"/>
                </a:solidFill>
                <a:latin typeface="times new roman" panose="02020603050405020304" pitchFamily="18" charset="0"/>
              </a:rPr>
              <a:t>π</a:t>
            </a:r>
            <a:r>
              <a:rPr lang="el-GR" dirty="0">
                <a:latin typeface="Verdana" panose="020B0604030504040204" pitchFamily="34" charset="0"/>
              </a:rPr>
              <a:t> × </a:t>
            </a:r>
            <a:r>
              <a:rPr lang="en-US" dirty="0">
                <a:latin typeface="Verdana" panose="020B0604030504040204" pitchFamily="34" charset="0"/>
              </a:rPr>
              <a:t>r</a:t>
            </a:r>
            <a:r>
              <a:rPr lang="en-US" baseline="30000" dirty="0">
                <a:latin typeface="Verdana" panose="020B0604030504040204" pitchFamily="34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5A1-4427-4BAA-9706-17C9C9C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C042-4878-4DC8-AC78-B73A74452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cs typeface="Arial" panose="020B0604020202020204" pitchFamily="34" charset="0"/>
              </a:rPr>
              <a:t>A class is abstract if it has at least one pure virtual function.</a:t>
            </a:r>
          </a:p>
          <a:p>
            <a:pPr algn="just"/>
            <a:r>
              <a:rPr lang="en-US" dirty="0"/>
              <a:t> </a:t>
            </a:r>
            <a:r>
              <a:rPr lang="en-US" sz="2400" i="1" dirty="0">
                <a:cs typeface="Arial" panose="020B0604020202020204" pitchFamily="34" charset="0"/>
              </a:rPr>
              <a:t>If we do not override the pure virtual function in derived class, then derived class also becomes abstract class.</a:t>
            </a:r>
          </a:p>
          <a:p>
            <a:pPr algn="just"/>
            <a:r>
              <a:rPr lang="en-US" sz="2400" i="1" dirty="0">
                <a:cs typeface="Arial" panose="020B0604020202020204" pitchFamily="34" charset="0"/>
              </a:rPr>
              <a:t>An abstract class can have constructors.</a:t>
            </a:r>
          </a:p>
          <a:p>
            <a:pPr algn="just"/>
            <a:r>
              <a:rPr lang="en-US" sz="2400" i="1" dirty="0">
                <a:cs typeface="Arial" panose="020B0604020202020204" pitchFamily="34" charset="0"/>
              </a:rPr>
              <a:t>We cannot create objects of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555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C2E2-F28E-0F65-8797-45AF5D15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Pinter to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4CB9-F0E1-633F-AA87-9DA77361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1" dirty="0">
                <a:solidFill>
                  <a:srgbClr val="666666"/>
                </a:solidFill>
                <a:effectLst/>
                <a:latin typeface="Quicksand"/>
              </a:rPr>
              <a:t>A pointer to an object acts the same as Pointer to a variable.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 But here, in place of the address of the variable, address of the object is stored. In the main function, when an object is created to a class, a pointer variable is declared in the same manner as we declared for the variable, and it will store the object's address.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 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For creating a pointer to an object, we should not use data type for the Pointer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. 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Instead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, 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we need to use the class name for the object pointer.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 If we want to use a member function in the class using the Pointer in the main function, then we need to use the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 -&gt;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 symbol, as shown in the below example.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91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BCA7-8790-6B96-4F67-86BEE92B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4079033" cy="5505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int length;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int breadth;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public: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Rectangle(int l, int b)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length=l;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breadth=b;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int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getArea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return 2*length*breadth;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CFFB8-4AB5-77A7-5032-6F4B1E02B8CC}"/>
              </a:ext>
            </a:extLst>
          </p:cNvPr>
          <p:cNvSpPr txBox="1"/>
          <p:nvPr/>
        </p:nvSpPr>
        <p:spPr>
          <a:xfrm>
            <a:off x="5822302" y="634482"/>
            <a:ext cx="4823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creating an object of Rectangle</a:t>
            </a:r>
          </a:p>
          <a:p>
            <a:r>
              <a:rPr lang="en-US" dirty="0"/>
              <a:t>  Rectangle var1(10,30);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//creating a pointer for the object using class name as data type</a:t>
            </a:r>
          </a:p>
          <a:p>
            <a:r>
              <a:rPr lang="en-US" dirty="0"/>
              <a:t>  Rectangle* </a:t>
            </a:r>
            <a:r>
              <a:rPr lang="en-US" dirty="0" err="1"/>
              <a:t>ptr</a:t>
            </a:r>
            <a:r>
              <a:rPr lang="en-US" dirty="0"/>
              <a:t> = &amp;var1;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//calling the member function using -&gt; symbol</a:t>
            </a:r>
          </a:p>
          <a:p>
            <a:r>
              <a:rPr lang="en-US" dirty="0"/>
              <a:t>  int area = </a:t>
            </a:r>
            <a:r>
              <a:rPr lang="en-US" dirty="0" err="1"/>
              <a:t>ptr</a:t>
            </a:r>
            <a:r>
              <a:rPr lang="en-US" dirty="0"/>
              <a:t>-&gt;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 of rectangle is: "&lt;&lt;area;</a:t>
            </a:r>
          </a:p>
          <a:p>
            <a:r>
              <a:rPr lang="en-US" dirty="0"/>
              <a:t>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05DD6-099F-6229-2391-805294FD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35" y="5347741"/>
            <a:ext cx="245385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4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1D9E-F455-AA0A-E696-F99FA1A0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950FDC-00D2-B9EA-9A96-3F9415565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980" y="5215718"/>
            <a:ext cx="1905165" cy="11888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E83CF-15D1-0887-3603-59D291D7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1" y="157903"/>
            <a:ext cx="5764253" cy="4886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C6C2B-9F39-76BB-5F01-35DD0F86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45" y="157903"/>
            <a:ext cx="5764253" cy="467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1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EB78-5837-5088-323E-1FADB643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66AC-EDC7-19F2-D59C-4F96A743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E52EE-7B95-47C2-D424-32446172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64" y="2497921"/>
            <a:ext cx="5197290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80791-0FD2-4A65-A071-F1C07001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Polymorphism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7C4BE-4CC6-4806-9D58-5726AAB1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2" y="2057400"/>
            <a:ext cx="4414837" cy="2972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2F282-AA90-D2C3-7D8F-C99AE4C1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683955"/>
            <a:ext cx="7887957" cy="34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A8B-F27D-4F4B-A50E-2EC03239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Verdana" panose="020B0604030504040204" pitchFamily="34" charset="0"/>
              </a:rPr>
              <a:t>Pointer to derived class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1FA-7F05-490A-B5B6-66AED07D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base{};</a:t>
            </a:r>
          </a:p>
          <a:p>
            <a:pPr marL="0" indent="0">
              <a:buNone/>
            </a:pPr>
            <a:r>
              <a:rPr lang="en-US" dirty="0"/>
              <a:t>class derive: public base{};</a:t>
            </a:r>
          </a:p>
          <a:p>
            <a:pPr marL="0" indent="0">
              <a:buNone/>
            </a:pPr>
            <a:r>
              <a:rPr lang="en-US" dirty="0"/>
              <a:t>base b1,*b2;</a:t>
            </a:r>
          </a:p>
          <a:p>
            <a:pPr marL="0" indent="0">
              <a:buNone/>
            </a:pPr>
            <a:r>
              <a:rPr lang="en-US" dirty="0"/>
              <a:t>derive d1;</a:t>
            </a:r>
          </a:p>
          <a:p>
            <a:pPr marL="0" indent="0">
              <a:buNone/>
            </a:pPr>
            <a:r>
              <a:rPr lang="en-US" dirty="0"/>
              <a:t>b2=&amp;d1;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3310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056-3FCB-99C4-8325-8F5BEEE0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6441-305C-3F5A-726E-025F435A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A30FA-FEAF-1F97-F55E-CEC3A742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6" y="224310"/>
            <a:ext cx="4999153" cy="5700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40204-9312-F40A-BB12-ACE055745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39" y="39418"/>
            <a:ext cx="4649051" cy="4817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1149E-0EA2-088F-37FB-0D6661F28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57" y="4865382"/>
            <a:ext cx="573073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7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F5D-80BF-3AC9-D3B1-98123C50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5602-1E74-479E-F04B-51506238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504B3A"/>
                </a:solidFill>
                <a:effectLst/>
                <a:latin typeface="system-ui"/>
              </a:rPr>
              <a:t>'this'</a:t>
            </a:r>
            <a:r>
              <a:rPr lang="en-US" b="0" i="0" dirty="0">
                <a:solidFill>
                  <a:srgbClr val="414141"/>
                </a:solidFill>
                <a:effectLst/>
                <a:latin typeface="system-ui"/>
              </a:rPr>
              <a:t> is a pointer that points to the object for which this function was called. The </a:t>
            </a:r>
            <a:r>
              <a:rPr lang="en-US" b="1" i="0" dirty="0">
                <a:solidFill>
                  <a:srgbClr val="504B3A"/>
                </a:solidFill>
                <a:effectLst/>
                <a:latin typeface="system-ui"/>
              </a:rPr>
              <a:t>'this'</a:t>
            </a:r>
            <a:r>
              <a:rPr lang="en-US" b="0" i="0" dirty="0">
                <a:solidFill>
                  <a:srgbClr val="414141"/>
                </a:solidFill>
                <a:effectLst/>
                <a:latin typeface="system-ui"/>
              </a:rPr>
              <a:t> pointer holds the memory address of the current object. The 'this' pointer is implicitly passed to a member function when it is called.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Every object in C++ has access to its own address through an important pointer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pointer.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pointer is an implicit parameter to all member functions. Therefore, inside a member function, this may be used to refer to the invoking object.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Friend functions do not have 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pointer, because friends are not members of a class. Only member functions have 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pointer.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56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C7E4-B31E-BC6D-0AD5-7022945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951C-8FC8-95D8-A9D5-092551F7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F12D-7DAE-DE8A-0CAB-59CB5C96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6" y="-1"/>
            <a:ext cx="5493060" cy="615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913D8-0D61-956B-F947-9C9CB3413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61" y="-2"/>
            <a:ext cx="5898094" cy="49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028C-7C0B-7E3C-0346-621FA495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A700-C30B-4143-83A4-9BFDAF09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pPr algn="just"/>
            <a:r>
              <a:rPr lang="en-US" b="0" i="0" dirty="0">
                <a:effectLst/>
                <a:latin typeface="euclid_circular_a"/>
              </a:rPr>
              <a:t>A virtual function is a member function in the base class that we expect to redefine in derived classes.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3C2DF4-8151-5108-CD14-4B6B45B8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24" y="174780"/>
            <a:ext cx="6064798" cy="46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A1DA-0259-8A89-4FE1-0B7B0369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451E-B342-9468-D303-3336E52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virtual function is a member function which is declared within a base class and is re-defined (overridden) by a derived class.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 you refer to a derived class object using a pointer or a reference to the base class, you can call a virtual function for that object and execute the derived class’s version of the function.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They are mainly used to achieve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Runtime polymorphism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Functions are declared with 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virtual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keyword in base class.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resolving of function call is done at runtime.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0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ED1A-7481-373D-A237-F81447FB6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176"/>
            <a:ext cx="10515600" cy="5635787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Rules for Virtual Functions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Virtual functions cannot be static.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virtual function can be a friend function of another class.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Virtual functions should be accessed using pointer or reference of base class type to achieve runtime polymorphism.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prototype of virtual functions should be the same in the base as well as derived class.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They are always defined in the base class and overridden in a derived class. It is not mandatory for the derived class to override (or re-define the virtual function), in that case, the base class version of the function is used.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class may have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urw-din"/>
                <a:hlinkClick r:id="rId2"/>
              </a:rPr>
              <a:t>virtual destructor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but it cannot have a virtual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31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A348FA-F9F9-0792-5DD1-4E7026184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3096"/>
            <a:ext cx="4032380" cy="68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"print base class\n"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"show base class\n"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print()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"print derived class\n";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show()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"show derived class\n";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3D62D-F338-F983-D549-B3C65969B5DC}"/>
              </a:ext>
            </a:extLst>
          </p:cNvPr>
          <p:cNvSpPr txBox="1"/>
          <p:nvPr/>
        </p:nvSpPr>
        <p:spPr>
          <a:xfrm>
            <a:off x="5178491" y="821093"/>
            <a:ext cx="5812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base *</a:t>
            </a:r>
            <a:r>
              <a:rPr lang="en-IN" dirty="0" err="1"/>
              <a:t>bptr</a:t>
            </a:r>
            <a:r>
              <a:rPr lang="en-IN" dirty="0"/>
              <a:t>;</a:t>
            </a:r>
          </a:p>
          <a:p>
            <a:r>
              <a:rPr lang="en-IN" dirty="0"/>
              <a:t>    derived d;</a:t>
            </a:r>
          </a:p>
          <a:p>
            <a:r>
              <a:rPr lang="en-IN" dirty="0"/>
              <a:t>    </a:t>
            </a:r>
            <a:r>
              <a:rPr lang="en-IN" dirty="0" err="1"/>
              <a:t>bptr</a:t>
            </a:r>
            <a:r>
              <a:rPr lang="en-IN" dirty="0"/>
              <a:t> = &amp;d;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Non-virtual function, </a:t>
            </a:r>
            <a:r>
              <a:rPr lang="en-IN" dirty="0" err="1"/>
              <a:t>binded</a:t>
            </a:r>
            <a:r>
              <a:rPr lang="en-IN" dirty="0"/>
              <a:t> at compile time</a:t>
            </a:r>
          </a:p>
          <a:p>
            <a:r>
              <a:rPr lang="en-IN" dirty="0"/>
              <a:t>    </a:t>
            </a:r>
            <a:r>
              <a:rPr lang="en-IN" dirty="0" err="1"/>
              <a:t>bptr</a:t>
            </a:r>
            <a:r>
              <a:rPr lang="en-IN" dirty="0"/>
              <a:t>-&gt;print();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Non-virtual function, </a:t>
            </a:r>
            <a:r>
              <a:rPr lang="en-IN" dirty="0" err="1"/>
              <a:t>binded</a:t>
            </a:r>
            <a:r>
              <a:rPr lang="en-IN" dirty="0"/>
              <a:t> at compile time</a:t>
            </a:r>
          </a:p>
          <a:p>
            <a:r>
              <a:rPr lang="en-IN" dirty="0"/>
              <a:t>    </a:t>
            </a:r>
            <a:r>
              <a:rPr lang="en-IN" dirty="0" err="1"/>
              <a:t>bptr</a:t>
            </a:r>
            <a:r>
              <a:rPr lang="en-IN" dirty="0"/>
              <a:t>-&gt;show();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ABD71-1D75-A98E-8BEA-7818F16F5CEF}"/>
              </a:ext>
            </a:extLst>
          </p:cNvPr>
          <p:cNvSpPr txBox="1"/>
          <p:nvPr/>
        </p:nvSpPr>
        <p:spPr>
          <a:xfrm>
            <a:off x="8369559" y="5393094"/>
            <a:ext cx="290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  <a:p>
            <a:r>
              <a:rPr lang="en-IN" dirty="0"/>
              <a:t>Print base class</a:t>
            </a:r>
          </a:p>
          <a:p>
            <a:r>
              <a:rPr lang="en-IN" dirty="0"/>
              <a:t>Show base class</a:t>
            </a:r>
          </a:p>
        </p:txBody>
      </p:sp>
    </p:spTree>
    <p:extLst>
      <p:ext uri="{BB962C8B-B14F-4D97-AF65-F5344CB8AC3E}">
        <p14:creationId xmlns:p14="http://schemas.microsoft.com/office/powerpoint/2010/main" val="288678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9A348FA-F9F9-0792-5DD1-4E7026184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3096"/>
            <a:ext cx="4032380" cy="688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"print base class\n"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"show base class\n"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derived : public base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print()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"print derived class\n";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show()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"show derived class\n";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3D62D-F338-F983-D549-B3C65969B5DC}"/>
              </a:ext>
            </a:extLst>
          </p:cNvPr>
          <p:cNvSpPr txBox="1"/>
          <p:nvPr/>
        </p:nvSpPr>
        <p:spPr>
          <a:xfrm>
            <a:off x="5178491" y="821093"/>
            <a:ext cx="5812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base *</a:t>
            </a:r>
            <a:r>
              <a:rPr lang="en-IN" dirty="0" err="1"/>
              <a:t>bptr</a:t>
            </a:r>
            <a:r>
              <a:rPr lang="en-IN" dirty="0"/>
              <a:t>;</a:t>
            </a:r>
          </a:p>
          <a:p>
            <a:r>
              <a:rPr lang="en-IN" dirty="0"/>
              <a:t>    derived d;</a:t>
            </a:r>
          </a:p>
          <a:p>
            <a:r>
              <a:rPr lang="en-IN" dirty="0"/>
              <a:t>    </a:t>
            </a:r>
            <a:r>
              <a:rPr lang="en-IN" dirty="0" err="1"/>
              <a:t>bptr</a:t>
            </a:r>
            <a:r>
              <a:rPr lang="en-IN" dirty="0"/>
              <a:t> = &amp;d;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Virtual function, </a:t>
            </a:r>
            <a:r>
              <a:rPr lang="en-IN" dirty="0" err="1"/>
              <a:t>binded</a:t>
            </a:r>
            <a:r>
              <a:rPr lang="en-IN" dirty="0"/>
              <a:t> at runtime</a:t>
            </a:r>
          </a:p>
          <a:p>
            <a:r>
              <a:rPr lang="en-IN" dirty="0"/>
              <a:t>    </a:t>
            </a:r>
            <a:r>
              <a:rPr lang="en-IN" dirty="0" err="1"/>
              <a:t>bptr</a:t>
            </a:r>
            <a:r>
              <a:rPr lang="en-IN" dirty="0"/>
              <a:t>-&gt;print();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// Non-virtual function, </a:t>
            </a:r>
            <a:r>
              <a:rPr lang="en-IN" dirty="0" err="1"/>
              <a:t>binded</a:t>
            </a:r>
            <a:r>
              <a:rPr lang="en-IN" dirty="0"/>
              <a:t> at compile time</a:t>
            </a:r>
          </a:p>
          <a:p>
            <a:r>
              <a:rPr lang="en-IN" dirty="0"/>
              <a:t>    </a:t>
            </a:r>
            <a:r>
              <a:rPr lang="en-IN" dirty="0" err="1"/>
              <a:t>bptr</a:t>
            </a:r>
            <a:r>
              <a:rPr lang="en-IN" dirty="0"/>
              <a:t>-&gt;show();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183F66-3C0E-9B91-7F68-1B85B0B0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513" y="5145941"/>
            <a:ext cx="2042337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4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FAD-6115-4354-EF7D-3170371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F0D397-18DE-2D1D-7210-34C49250F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2743" y="72948"/>
            <a:ext cx="2995278" cy="55085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00A0F-68A2-DFAC-E846-0D76AC555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774" y="365125"/>
            <a:ext cx="3935886" cy="5466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283C6-CC6C-BB81-1B13-6B78AF8BD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660" y="365125"/>
            <a:ext cx="3772958" cy="45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A362-6523-A58D-A162-784852CC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860-AC46-4D54-6E8A-DA7CBC91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Runtime polymorphism is achieved only through a pointer (or reference) of base class type.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Also, a base class pointer can point to the objects of base class as well as to the objects of derived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81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1354</Words>
  <Application>Microsoft Office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erdana</vt:lpstr>
      <vt:lpstr>euclid_circular_a</vt:lpstr>
      <vt:lpstr>inter-bold</vt:lpstr>
      <vt:lpstr>inter-regular</vt:lpstr>
      <vt:lpstr>Nunito</vt:lpstr>
      <vt:lpstr>Quicksand</vt:lpstr>
      <vt:lpstr>system-ui</vt:lpstr>
      <vt:lpstr>Times New Roman</vt:lpstr>
      <vt:lpstr>Times New Roman</vt:lpstr>
      <vt:lpstr>urw-din</vt:lpstr>
      <vt:lpstr>Verdana</vt:lpstr>
      <vt:lpstr>Office Theme</vt:lpstr>
      <vt:lpstr>CAP444 OBJECT ORIENTED PROGRAMMING USING C++ </vt:lpstr>
      <vt:lpstr>Polymorphism </vt:lpstr>
      <vt:lpstr>Virtual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Pure Virtual Function </vt:lpstr>
      <vt:lpstr>PowerPoint Presentation</vt:lpstr>
      <vt:lpstr>Abstract Class</vt:lpstr>
      <vt:lpstr>PowerPoint Presentation</vt:lpstr>
      <vt:lpstr>PowerPoint Presentation</vt:lpstr>
      <vt:lpstr>Important points:</vt:lpstr>
      <vt:lpstr>Pinter to an Object</vt:lpstr>
      <vt:lpstr>PowerPoint Presentation</vt:lpstr>
      <vt:lpstr>PowerPoint Presentation</vt:lpstr>
      <vt:lpstr>Pointer to derived class</vt:lpstr>
      <vt:lpstr>Pointer to derived class</vt:lpstr>
      <vt:lpstr>PowerPoint Presentation</vt:lpstr>
      <vt:lpstr>This pointer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CAP444 OBJECT ORIENTED PROGRAMMING USING C++ </dc:title>
  <dc:creator>Kala Sarin</dc:creator>
  <cp:lastModifiedBy>Kala Sarin</cp:lastModifiedBy>
  <cp:revision>3</cp:revision>
  <dcterms:created xsi:type="dcterms:W3CDTF">2022-11-10T15:10:07Z</dcterms:created>
  <dcterms:modified xsi:type="dcterms:W3CDTF">2022-11-10T16:59:26Z</dcterms:modified>
</cp:coreProperties>
</file>